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21"/>
  </p:notesMasterIdLst>
  <p:sldIdLst>
    <p:sldId id="257" r:id="rId2"/>
    <p:sldId id="260" r:id="rId3"/>
    <p:sldId id="258" r:id="rId4"/>
    <p:sldId id="283" r:id="rId5"/>
    <p:sldId id="259" r:id="rId6"/>
    <p:sldId id="261" r:id="rId7"/>
    <p:sldId id="262" r:id="rId8"/>
    <p:sldId id="285" r:id="rId9"/>
    <p:sldId id="287" r:id="rId10"/>
    <p:sldId id="294" r:id="rId11"/>
    <p:sldId id="288" r:id="rId12"/>
    <p:sldId id="289" r:id="rId13"/>
    <p:sldId id="290" r:id="rId14"/>
    <p:sldId id="295" r:id="rId15"/>
    <p:sldId id="291" r:id="rId16"/>
    <p:sldId id="292" r:id="rId17"/>
    <p:sldId id="30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15" autoAdjust="0"/>
  </p:normalViewPr>
  <p:slideViewPr>
    <p:cSldViewPr>
      <p:cViewPr varScale="1">
        <p:scale>
          <a:sx n="39" d="100"/>
          <a:sy n="39" d="100"/>
        </p:scale>
        <p:origin x="14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AEE61F-A952-4061-BC62-852E7FDFB3CE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E2C4AD1-2C26-4DB9-9C35-BBB95E1FA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0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2B109-13B0-4EDC-8F8B-6A0981F2E2AB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320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D3F3E9-1EF5-4DF8-A6C2-8BAB21DAEF99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10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E662-452E-4DA8-903C-72CA81672E6F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033B8-F2C4-499B-823C-A8C233EB1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E9DA-E53D-4F78-8067-B48B6536E9CF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BBB2-4217-4CD4-BDFD-FCBC7162B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7948-033A-4951-8C67-06D098019D15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BCCFD-38F6-490D-9645-14D17F502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03651-11B8-47F6-A4EF-6E73CE618636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EB05-AE15-42D6-917E-4A9C819F7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7674-4FF9-443B-A619-38C5990EB22F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3A0D-72CA-4774-AACA-9EB0BA79E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E49A4-1782-4686-B194-D8738E827358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44AB-C737-4ADC-84C5-CDDF110A7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564B8-2BC9-4CBD-8CC5-0A8BD3147482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4772-1EE6-4232-8F79-39A9F0687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A5ED9-801C-4070-A7F1-242A817F1B22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8321-0EDB-48EC-BCFB-E5958F71C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EECD-97A7-49CB-AA54-71C525A7C1CC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11D2D-0E5D-4883-9B99-FD756A19B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F4E4-8C8E-4AA0-9203-C23A76C00C94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3C8B4-4045-4A6E-B565-372EFD523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C38B2-0A32-42CC-B483-EAED99185ABC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1181-9230-41EE-9F43-0C0F1197A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BAC05F6-8DEC-44D2-A53C-1097798AF736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548A8FB-74CE-4B0E-89A1-AB38048D8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01" r:id="rId2"/>
    <p:sldLayoutId id="2147484310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11" r:id="rId9"/>
    <p:sldLayoutId id="2147484307" r:id="rId10"/>
    <p:sldLayoutId id="21474843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2057400"/>
          </a:xfrm>
        </p:spPr>
        <p:txBody>
          <a:bodyPr/>
          <a:lstStyle/>
          <a:p>
            <a:pPr algn="ctr" eaLnBrk="1" hangingPunct="1"/>
            <a:r>
              <a:rPr lang="en-US" sz="4400" b="1" dirty="0" smtClean="0">
                <a:solidFill>
                  <a:srgbClr val="002060"/>
                </a:solidFill>
              </a:rPr>
              <a:t>ENCRYPTION AND DECRYPTION MACHINE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0" y="4541838"/>
            <a:ext cx="4038600" cy="20113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Project Guide:-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Mr</a:t>
            </a:r>
            <a:r>
              <a:rPr lang="en-US" sz="2400" i="1" smtClean="0"/>
              <a:t>. Jagtar Singh</a:t>
            </a:r>
            <a:endParaRPr lang="en-US" sz="24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Assistant Professor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SRM University</a:t>
            </a:r>
          </a:p>
        </p:txBody>
      </p:sp>
      <p:sp>
        <p:nvSpPr>
          <p:cNvPr id="5124" name="Content Placeholder 3"/>
          <p:cNvSpPr>
            <a:spLocks noGrp="1"/>
          </p:cNvSpPr>
          <p:nvPr>
            <p:ph sz="half" idx="2"/>
          </p:nvPr>
        </p:nvSpPr>
        <p:spPr>
          <a:xfrm>
            <a:off x="6039255" y="4541838"/>
            <a:ext cx="3200400" cy="2316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Submitted By:-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 dirty="0" smtClean="0"/>
              <a:t> </a:t>
            </a:r>
            <a:r>
              <a:rPr lang="en-US" sz="2400" i="1" dirty="0" smtClean="0"/>
              <a:t>Divyam Dhadwal(186)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 </a:t>
            </a:r>
            <a:r>
              <a:rPr lang="en-US" sz="2400" i="1" dirty="0" err="1" smtClean="0"/>
              <a:t>Divyank</a:t>
            </a:r>
            <a:r>
              <a:rPr lang="en-US" sz="2400" i="1" dirty="0" smtClean="0"/>
              <a:t> Vijay(149)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 </a:t>
            </a:r>
            <a:r>
              <a:rPr lang="en-US" sz="2400" i="1" dirty="0" err="1" smtClean="0"/>
              <a:t>Bhanu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Sankhyan</a:t>
            </a:r>
            <a:r>
              <a:rPr lang="en-US" sz="2400" i="1" dirty="0" smtClean="0"/>
              <a:t>(132)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  </a:t>
            </a:r>
            <a:r>
              <a:rPr lang="en-US" sz="2400" i="1" dirty="0" err="1"/>
              <a:t>B</a:t>
            </a:r>
            <a:r>
              <a:rPr lang="en-US" sz="2400" i="1" dirty="0" err="1" smtClean="0"/>
              <a:t>.Tech</a:t>
            </a:r>
            <a:r>
              <a:rPr lang="en-US" sz="2400" i="1" dirty="0" smtClean="0"/>
              <a:t> (C.S.E)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905000" y="2895600"/>
            <a:ext cx="495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Project Work</a:t>
            </a:r>
          </a:p>
          <a:p>
            <a:pPr algn="ctr"/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Final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958DF-4729-4E70-A09D-C6F40CEF789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5940"/>
            <a:ext cx="8458200" cy="838200"/>
          </a:xfrm>
        </p:spPr>
        <p:txBody>
          <a:bodyPr/>
          <a:lstStyle/>
          <a:p>
            <a:pPr algn="ctr">
              <a:defRPr/>
            </a:pPr>
            <a:r>
              <a:rPr lang="en-US" sz="4800" i="1" dirty="0">
                <a:solidFill>
                  <a:srgbClr val="FF0000"/>
                </a:solidFill>
              </a:rPr>
              <a:t>CAESAR CIPHER:INPUT </a:t>
            </a:r>
            <a:r>
              <a:rPr lang="en-US" sz="4800" i="1" dirty="0" smtClean="0">
                <a:solidFill>
                  <a:srgbClr val="FF0000"/>
                </a:solidFill>
              </a:rPr>
              <a:t>KEY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6AFD1-4353-483B-AD02-0159DA92A72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9" y="1134538"/>
            <a:ext cx="7875721" cy="5221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3123" y="-24319"/>
            <a:ext cx="8458200" cy="1295400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FF0000"/>
                </a:solidFill>
              </a:rPr>
              <a:t>CAESAR CIPHER:ENCRYPTION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4485C-6798-4999-9360-C8FA723B09B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600200"/>
            <a:ext cx="7483247" cy="493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1295400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FF0000"/>
                </a:solidFill>
              </a:rPr>
              <a:t>CAESAR CIPHER:DECRYPTION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99EC3-2F62-4926-B6F5-60C3ADA237D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4" y="1588310"/>
            <a:ext cx="7398736" cy="4913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FF0000"/>
                </a:solidFill>
              </a:rPr>
              <a:t>POLYALPHABETIC CIPHER:INPUT PLAINTEXT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F5D6D-855C-46D0-98D4-615F1ED0B44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7503"/>
            <a:ext cx="7315200" cy="488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447800"/>
          </a:xfrm>
        </p:spPr>
        <p:txBody>
          <a:bodyPr/>
          <a:lstStyle/>
          <a:p>
            <a:pPr algn="ctr" eaLnBrk="1" hangingPunct="1"/>
            <a:r>
              <a:rPr lang="en-US" sz="4800" i="1" dirty="0">
                <a:solidFill>
                  <a:srgbClr val="FF0000"/>
                </a:solidFill>
              </a:rPr>
              <a:t>POLYALPHABETIC CIPHER:INPUT </a:t>
            </a:r>
            <a:r>
              <a:rPr lang="en-US" sz="4800" i="1" dirty="0" smtClean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099ED-9303-49FC-AD03-48D942589AD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6" y="1524000"/>
            <a:ext cx="7811368" cy="513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524000"/>
          </a:xfrm>
        </p:spPr>
        <p:txBody>
          <a:bodyPr/>
          <a:lstStyle/>
          <a:p>
            <a:pPr algn="ctr" eaLnBrk="1" hangingPunct="1"/>
            <a:r>
              <a:rPr lang="en-US" sz="4800" i="1" dirty="0">
                <a:solidFill>
                  <a:srgbClr val="FF0000"/>
                </a:solidFill>
              </a:rPr>
              <a:t>POLYALPHABETIC </a:t>
            </a:r>
            <a:r>
              <a:rPr lang="en-US" sz="4800" i="1" dirty="0" smtClean="0">
                <a:solidFill>
                  <a:srgbClr val="FF0000"/>
                </a:solidFill>
              </a:rPr>
              <a:t>CIPHER:ENCRYPTION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0DE7-6830-4DEF-BA2E-5919F190F469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01326"/>
            <a:ext cx="7391400" cy="490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441325"/>
            <a:ext cx="8458200" cy="990600"/>
          </a:xfrm>
        </p:spPr>
        <p:txBody>
          <a:bodyPr/>
          <a:lstStyle/>
          <a:p>
            <a:pPr algn="ctr" eaLnBrk="1" hangingPunct="1"/>
            <a:r>
              <a:rPr lang="en-US" sz="4800" i="1" dirty="0">
                <a:solidFill>
                  <a:srgbClr val="FF0000"/>
                </a:solidFill>
              </a:rPr>
              <a:t>POLYALPHABETIC </a:t>
            </a:r>
            <a:r>
              <a:rPr lang="en-US" sz="4800" i="1" dirty="0" smtClean="0">
                <a:solidFill>
                  <a:srgbClr val="FF0000"/>
                </a:solidFill>
              </a:rPr>
              <a:t>CIPHER:DECRYPTION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3CDBF-3B60-426B-9CA3-AE5C22B1AA3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9" y="1563687"/>
            <a:ext cx="7742722" cy="5157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8382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5.CONCLUSION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A3A97-A5A1-4B7D-8BE7-0CC93345E3E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71500" y="1395292"/>
            <a:ext cx="8077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600" dirty="0">
                <a:latin typeface="Verdana" pitchFamily="34" charset="0"/>
              </a:rPr>
              <a:t>A main problem in </a:t>
            </a:r>
            <a:r>
              <a:rPr lang="en-US" sz="2600" dirty="0" smtClean="0">
                <a:latin typeface="Verdana" pitchFamily="34" charset="0"/>
              </a:rPr>
              <a:t>encryption and decryption </a:t>
            </a:r>
            <a:r>
              <a:rPr lang="en-US" sz="2600" dirty="0">
                <a:latin typeface="Verdana" pitchFamily="34" charset="0"/>
              </a:rPr>
              <a:t>is that due to variation in </a:t>
            </a:r>
            <a:r>
              <a:rPr lang="en-US" sz="2600" dirty="0" err="1" smtClean="0">
                <a:latin typeface="Verdana" pitchFamily="34" charset="0"/>
              </a:rPr>
              <a:t>ascii</a:t>
            </a:r>
            <a:r>
              <a:rPr lang="en-US" sz="2600" dirty="0" smtClean="0">
                <a:latin typeface="Verdana" pitchFamily="34" charset="0"/>
              </a:rPr>
              <a:t> values of the characters </a:t>
            </a:r>
            <a:r>
              <a:rPr lang="en-US" sz="2600" dirty="0">
                <a:latin typeface="Verdana" pitchFamily="34" charset="0"/>
              </a:rPr>
              <a:t>the existing </a:t>
            </a:r>
            <a:r>
              <a:rPr lang="en-US" sz="2600" dirty="0" smtClean="0">
                <a:latin typeface="Verdana" pitchFamily="34" charset="0"/>
              </a:rPr>
              <a:t>programs </a:t>
            </a:r>
            <a:r>
              <a:rPr lang="en-US" sz="2600" dirty="0">
                <a:latin typeface="Verdana" pitchFamily="34" charset="0"/>
              </a:rPr>
              <a:t>are unable to </a:t>
            </a:r>
            <a:r>
              <a:rPr lang="en-US" sz="2600" dirty="0" smtClean="0">
                <a:latin typeface="Verdana" pitchFamily="34" charset="0"/>
              </a:rPr>
              <a:t>compute the correct results. </a:t>
            </a:r>
            <a:r>
              <a:rPr lang="en-US" sz="2600" dirty="0">
                <a:latin typeface="Verdana" pitchFamily="34" charset="0"/>
              </a:rPr>
              <a:t>Thus, an algorithm is proposed here which can easily </a:t>
            </a:r>
            <a:r>
              <a:rPr lang="en-US" sz="2600" dirty="0" smtClean="0">
                <a:latin typeface="Verdana" pitchFamily="34" charset="0"/>
              </a:rPr>
              <a:t>perform encryption using two types of ciphers.</a:t>
            </a:r>
            <a:endParaRPr lang="en-US" sz="2600" dirty="0">
              <a:latin typeface="Verdana" pitchFamily="34" charset="0"/>
            </a:endParaRPr>
          </a:p>
          <a:p>
            <a:pPr algn="just"/>
            <a:endParaRPr lang="en-US" sz="2600" dirty="0">
              <a:latin typeface="Verdana" pitchFamily="34" charset="0"/>
            </a:endParaRPr>
          </a:p>
          <a:p>
            <a:pPr algn="just"/>
            <a:r>
              <a:rPr lang="en-US" sz="2600" dirty="0" smtClean="0">
                <a:latin typeface="Verdana" pitchFamily="34" charset="0"/>
              </a:rPr>
              <a:t>Also</a:t>
            </a:r>
            <a:r>
              <a:rPr lang="en-US" sz="2600" dirty="0">
                <a:latin typeface="Verdana" pitchFamily="34" charset="0"/>
              </a:rPr>
              <a:t>, an algorithm is proposed for </a:t>
            </a:r>
            <a:r>
              <a:rPr lang="en-US" sz="2600" dirty="0" smtClean="0">
                <a:latin typeface="Verdana" pitchFamily="34" charset="0"/>
              </a:rPr>
              <a:t>decryption using two types of ciphers. </a:t>
            </a:r>
            <a:r>
              <a:rPr lang="en-US" sz="2600" dirty="0">
                <a:latin typeface="Verdana" pitchFamily="34" charset="0"/>
              </a:rPr>
              <a:t>The algorithm includes </a:t>
            </a:r>
            <a:r>
              <a:rPr lang="en-US" sz="2600" dirty="0" smtClean="0">
                <a:latin typeface="Verdana" pitchFamily="34" charset="0"/>
              </a:rPr>
              <a:t>logic statements. This program </a:t>
            </a:r>
            <a:r>
              <a:rPr lang="en-US" sz="2600" dirty="0">
                <a:latin typeface="Verdana" pitchFamily="34" charset="0"/>
              </a:rPr>
              <a:t>may be used for </a:t>
            </a:r>
            <a:r>
              <a:rPr lang="en-US" sz="2600" dirty="0" smtClean="0">
                <a:latin typeface="Verdana" pitchFamily="34" charset="0"/>
              </a:rPr>
              <a:t>encryption and decryption</a:t>
            </a:r>
            <a:r>
              <a:rPr lang="en-US" sz="2600" dirty="0">
                <a:latin typeface="Verdana" pitchFamily="34" charset="0"/>
              </a:rPr>
              <a:t> </a:t>
            </a:r>
            <a:r>
              <a:rPr lang="en-US" sz="2600" dirty="0" smtClean="0">
                <a:latin typeface="Verdana" pitchFamily="34" charset="0"/>
              </a:rPr>
              <a:t>in </a:t>
            </a:r>
            <a:r>
              <a:rPr lang="en-US" sz="2600" dirty="0">
                <a:latin typeface="Verdana" pitchFamily="34" charset="0"/>
              </a:rPr>
              <a:t>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67600" cy="7620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6. REFERENCES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912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[1]. Herbert </a:t>
            </a:r>
            <a:r>
              <a:rPr lang="en-US" sz="2400" dirty="0" err="1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Schildt</a:t>
            </a: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,”The Complete Reference in C            (4</a:t>
            </a:r>
            <a:r>
              <a:rPr lang="en-US" sz="2400" baseline="300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edition),27</a:t>
            </a:r>
            <a:r>
              <a:rPr lang="en-US" sz="2400" baseline="300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Reprint 2009”.</a:t>
            </a:r>
          </a:p>
          <a:p>
            <a:pPr algn="just">
              <a:buFont typeface="Wingdings 2" pitchFamily="18" charset="2"/>
              <a:buNone/>
            </a:pPr>
            <a:endParaRPr lang="en-US" sz="2400" dirty="0">
              <a:solidFill>
                <a:srgbClr val="8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Font typeface="Wingdings 2" pitchFamily="18" charset="2"/>
              <a:buNone/>
            </a:pP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[2]. Herbert </a:t>
            </a:r>
            <a:r>
              <a:rPr lang="en-US" sz="2400" dirty="0" err="1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Schildt</a:t>
            </a: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,”The Complete Reference in C++(4</a:t>
            </a:r>
            <a:r>
              <a:rPr lang="en-US" sz="2400" baseline="300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edition),2009”.</a:t>
            </a:r>
          </a:p>
          <a:p>
            <a:pPr eaLnBrk="1" hangingPunct="1">
              <a:buClr>
                <a:srgbClr val="800000"/>
              </a:buCl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8BEAA-3122-41FD-B3CE-86EFA6716675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600200" y="2514600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THANK </a:t>
            </a:r>
            <a:r>
              <a:rPr lang="en-US" sz="7200" dirty="0" smtClean="0">
                <a:solidFill>
                  <a:srgbClr val="002060"/>
                </a:solidFill>
              </a:rPr>
              <a:t>YOU !!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6179E-56E5-4EDC-9518-09EA5BDE25A3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Objective of the project   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              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 Description                           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3.1 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Existing Problem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Proposed Methodology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sz="28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3.2.1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Design Diagram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sz="28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3.2.2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Detailed Description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Complete Implementation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BD3B7-CE59-49BF-B76C-788CA52D67B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467600" cy="12954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1. 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01000" cy="4568825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800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propose an algorithm for encryption and decryption of a piece of text by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caesar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cipher and polyalphabetic cipher.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Once the plaintext and key is added the corresponding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ciphertext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produced. Similarly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ciphertext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key produce the corresponding plaintext.</a:t>
            </a:r>
            <a:endParaRPr lang="en-US" i="1" dirty="0" smtClean="0">
              <a:latin typeface="Lucida Handwriting" pitchFamily="66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None/>
              <a:defRPr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Lucida Handwriting" pitchFamily="66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None/>
              <a:defRPr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Lucida Handwriting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0529E-0404-41DC-8062-2E60DA2C8E5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00911" y="231775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11" y="1466850"/>
            <a:ext cx="8686800" cy="5254625"/>
          </a:xfrm>
        </p:spPr>
        <p:txBody>
          <a:bodyPr>
            <a:normAutofit lnSpcReduction="10000"/>
          </a:bodyPr>
          <a:lstStyle/>
          <a:p>
            <a:pPr latinLnBrk="1">
              <a:buNone/>
            </a:pPr>
            <a:r>
              <a:rPr lang="en-US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IN" dirty="0" smtClean="0"/>
              <a:t>This project is based upon the encryption and decryption of two types of ciphers - Caesar cipher  and Polyalphabetic cipher. Both the ciphers are used by the various agencies to </a:t>
            </a:r>
            <a:r>
              <a:rPr lang="en-IN" dirty="0" err="1" smtClean="0"/>
              <a:t>encypt</a:t>
            </a:r>
            <a:r>
              <a:rPr lang="en-IN" dirty="0" smtClean="0"/>
              <a:t> their messages (the confidential data) . The encrypted text called cipher  text is stored / sent. </a:t>
            </a:r>
          </a:p>
          <a:p>
            <a:pPr latinLnBrk="1">
              <a:buNone/>
            </a:pPr>
            <a:r>
              <a:rPr lang="en-IN" dirty="0" smtClean="0"/>
              <a:t>                                                          A key is used as the chief component to </a:t>
            </a:r>
            <a:r>
              <a:rPr lang="en-IN" dirty="0" err="1" smtClean="0"/>
              <a:t>encypt</a:t>
            </a:r>
            <a:r>
              <a:rPr lang="en-IN" dirty="0" smtClean="0"/>
              <a:t> / decrypt a particular piece of </a:t>
            </a:r>
            <a:r>
              <a:rPr lang="en-IN" dirty="0" err="1" smtClean="0"/>
              <a:t>text.Hence</a:t>
            </a:r>
            <a:r>
              <a:rPr lang="en-IN" dirty="0" smtClean="0"/>
              <a:t> privacy of an user is improved by these means those can secure and don't </a:t>
            </a:r>
            <a:r>
              <a:rPr lang="en-IN" dirty="0" err="1" smtClean="0"/>
              <a:t>ket</a:t>
            </a:r>
            <a:r>
              <a:rPr lang="en-IN" dirty="0" smtClean="0"/>
              <a:t> any other person to use his / her confidential data.</a:t>
            </a:r>
            <a:endParaRPr lang="en-US" dirty="0" smtClean="0"/>
          </a:p>
          <a:p>
            <a:pPr latinLnBrk="1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latinLnBrk="1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None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1F856-6B6B-4BAF-801C-C42EA2A490A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3. PROBLEM DESCRIPTION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876800"/>
          </a:xfrm>
        </p:spPr>
        <p:txBody>
          <a:bodyPr>
            <a:normAutofit fontScale="850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	EXISTING PROBLEM:-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 is a 	problem in conversion of plaintext into a particular cipher text under various input values of the key due to different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values of the elements when added with key, can result to unwanted and inappropriate results 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 	PROPOSED METHODOLOGY:-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	algorithm will be proposed to convert the particular piece of plaintext into corresponding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ciphertext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using a particular key. Similarly an algorithm will be proposed to convert a particular piece of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ciphertext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into plaintext using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key.Keys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so used will be of wide range.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E9496-652E-45C6-917C-468AB2214F4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838200"/>
          </a:xfrm>
        </p:spPr>
        <p:txBody>
          <a:bodyPr/>
          <a:lstStyle/>
          <a:p>
            <a:pPr algn="ctr" eaLnBrk="1" hangingPunct="1"/>
            <a:r>
              <a:rPr lang="en-US" sz="3600" i="1" smtClean="0">
                <a:solidFill>
                  <a:srgbClr val="002060"/>
                </a:solidFill>
              </a:rPr>
              <a:t>3.2.1  DESIGN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C9599-5150-44F6-8DBF-95C155CCE5D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" y="1143000"/>
            <a:ext cx="2057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9906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Read the input from user of  the  choice  : </a:t>
            </a:r>
            <a:r>
              <a:rPr lang="en-US" dirty="0" smtClean="0"/>
              <a:t>Encryption </a:t>
            </a:r>
            <a:r>
              <a:rPr lang="en-US" dirty="0" smtClean="0"/>
              <a:t>OR Decryption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9906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Choose between </a:t>
            </a:r>
            <a:r>
              <a:rPr lang="en-US" dirty="0" err="1" smtClean="0"/>
              <a:t>caesar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smtClean="0"/>
              <a:t>polyalphabetic </a:t>
            </a:r>
            <a:r>
              <a:rPr lang="en-US" dirty="0" smtClean="0"/>
              <a:t>cipher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6"/>
            <a:endCxn id="7" idx="1"/>
          </p:cNvCxnSpPr>
          <p:nvPr/>
        </p:nvCxnSpPr>
        <p:spPr>
          <a:xfrm>
            <a:off x="2438400" y="14859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5715000" y="1485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72200" y="25908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Plaintext input by the user.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40386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Key input by the user.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7200" y="54102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Algorithm for the corresponding conversion is performed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9600" y="54102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Result is saved in the particular string.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600" y="3962400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Output of the corresponding conversion is displayed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67000" y="25146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Choose  whether to continue or quit.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1000" y="26670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END</a:t>
            </a:r>
          </a:p>
        </p:txBody>
      </p:sp>
      <p:cxnSp>
        <p:nvCxnSpPr>
          <p:cNvPr id="40" name="Straight Arrow Connector 39"/>
          <p:cNvCxnSpPr>
            <a:stCxn id="8" idx="2"/>
            <a:endCxn id="28" idx="0"/>
          </p:cNvCxnSpPr>
          <p:nvPr/>
        </p:nvCxnSpPr>
        <p:spPr>
          <a:xfrm rot="5400000">
            <a:off x="72009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29" idx="0"/>
          </p:cNvCxnSpPr>
          <p:nvPr/>
        </p:nvCxnSpPr>
        <p:spPr>
          <a:xfrm rot="5400000">
            <a:off x="7277100" y="3810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9" idx="2"/>
            <a:endCxn id="30" idx="3"/>
          </p:cNvCxnSpPr>
          <p:nvPr/>
        </p:nvCxnSpPr>
        <p:spPr>
          <a:xfrm rot="5400000">
            <a:off x="6743700" y="5143500"/>
            <a:ext cx="9525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1"/>
            <a:endCxn id="31" idx="3"/>
          </p:cNvCxnSpPr>
          <p:nvPr/>
        </p:nvCxnSpPr>
        <p:spPr>
          <a:xfrm rot="10800000">
            <a:off x="3276600" y="59055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0"/>
            <a:endCxn id="32" idx="2"/>
          </p:cNvCxnSpPr>
          <p:nvPr/>
        </p:nvCxnSpPr>
        <p:spPr>
          <a:xfrm rot="5400000" flipH="1" flipV="1">
            <a:off x="1733550" y="51625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32" idx="3"/>
            <a:endCxn id="34" idx="2"/>
          </p:cNvCxnSpPr>
          <p:nvPr/>
        </p:nvCxnSpPr>
        <p:spPr>
          <a:xfrm flipV="1">
            <a:off x="3352800" y="3505200"/>
            <a:ext cx="6477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1"/>
            <a:endCxn id="36" idx="6"/>
          </p:cNvCxnSpPr>
          <p:nvPr/>
        </p:nvCxnSpPr>
        <p:spPr>
          <a:xfrm rot="10800000">
            <a:off x="1905000" y="29718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762000"/>
          </a:xfrm>
        </p:spPr>
        <p:txBody>
          <a:bodyPr/>
          <a:lstStyle/>
          <a:p>
            <a:pPr algn="ctr" eaLnBrk="1" hangingPunct="1"/>
            <a:r>
              <a:rPr lang="en-US" sz="3600" i="1" smtClean="0">
                <a:solidFill>
                  <a:srgbClr val="002060"/>
                </a:solidFill>
              </a:rPr>
              <a:t>3.2.2  DETAILED  DESCRIPTION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943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steps involved in the algorithm includes:-</a:t>
            </a:r>
          </a:p>
          <a:p>
            <a:pPr marL="571500" indent="-571500" algn="just" eaLnBrk="1" hangingPunct="1">
              <a:buFont typeface="Wingdings" pitchFamily="2" charset="2"/>
              <a:buAutoNum type="romanUcPeriod"/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 FOR ENCRYPTION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(a)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Plaintext is entered in form of string</a:t>
            </a:r>
            <a:endParaRPr lang="en-US" dirty="0" smtClean="0"/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       (b)  Split the characters in array of string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       (c)  Input the key from the user (numeric for </a:t>
            </a:r>
            <a:r>
              <a:rPr lang="en-US" dirty="0" err="1" smtClean="0"/>
              <a:t>caesar</a:t>
            </a:r>
            <a:r>
              <a:rPr lang="en-US" dirty="0" smtClean="0"/>
              <a:t> cipher and character for </a:t>
            </a:r>
            <a:r>
              <a:rPr lang="en-US" dirty="0" err="1" smtClean="0"/>
              <a:t>polyalphabetic</a:t>
            </a:r>
            <a:r>
              <a:rPr lang="en-US" dirty="0" smtClean="0"/>
              <a:t> </a:t>
            </a:r>
            <a:r>
              <a:rPr lang="en-US" dirty="0" err="1" smtClean="0"/>
              <a:t>caesar</a:t>
            </a:r>
            <a:r>
              <a:rPr lang="en-US" dirty="0" smtClean="0"/>
              <a:t>)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       (d) String array of plaintext is traversed 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       (e) Corresponding array element is added to the corresponding key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       (f)  Arithmetic mod26 is applied to the result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       (g)  Corresponding </a:t>
            </a:r>
            <a:r>
              <a:rPr lang="en-US" dirty="0" err="1" smtClean="0"/>
              <a:t>ciphertext</a:t>
            </a:r>
            <a:r>
              <a:rPr lang="en-US" dirty="0" smtClean="0"/>
              <a:t> is produced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dirty="0" smtClean="0"/>
              <a:t>RESULT:- The result of above algorithm is encrypted text.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 marL="571500" indent="-571500" algn="just" eaLnBrk="1" hangingPunct="1">
              <a:buFont typeface="Wingdings 2" pitchFamily="18" charset="2"/>
              <a:buNone/>
              <a:defRPr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123F7-8B01-408A-8494-CD966A4096B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28600" y="998706"/>
            <a:ext cx="8686800" cy="5867400"/>
          </a:xfrm>
        </p:spPr>
        <p:txBody>
          <a:bodyPr/>
          <a:lstStyle/>
          <a:p>
            <a:pPr marL="571500" indent="-571500" algn="just">
              <a:buFont typeface="Wingdings 2" pitchFamily="18" charset="2"/>
              <a:buAutoNum type="romanUcPeriod" startAt="2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 FOR DECRYPTION</a:t>
            </a:r>
          </a:p>
          <a:p>
            <a:pPr algn="just">
              <a:buNone/>
              <a:defRPr/>
            </a:pPr>
            <a:r>
              <a:rPr lang="en-US" dirty="0" smtClean="0"/>
              <a:t>       </a:t>
            </a:r>
            <a:r>
              <a:rPr lang="en-US" sz="2600" dirty="0" smtClean="0"/>
              <a:t>(a)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Ciphertext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is entered in form of string</a:t>
            </a:r>
            <a:endParaRPr lang="en-US" dirty="0" smtClean="0"/>
          </a:p>
          <a:p>
            <a:pPr algn="just">
              <a:buNone/>
              <a:defRPr/>
            </a:pPr>
            <a:r>
              <a:rPr lang="en-US" dirty="0" smtClean="0"/>
              <a:t>       (b)  Split the characters in array of string</a:t>
            </a:r>
          </a:p>
          <a:p>
            <a:pPr algn="just">
              <a:buNone/>
              <a:defRPr/>
            </a:pPr>
            <a:r>
              <a:rPr lang="en-US" dirty="0" smtClean="0"/>
              <a:t>       (c)  Input the key from the user (numeric for </a:t>
            </a:r>
            <a:r>
              <a:rPr lang="en-US" dirty="0" err="1" smtClean="0"/>
              <a:t>caesar</a:t>
            </a:r>
            <a:r>
              <a:rPr lang="en-US" dirty="0" smtClean="0"/>
              <a:t> cipher and character for </a:t>
            </a:r>
            <a:r>
              <a:rPr lang="en-US" dirty="0" err="1" smtClean="0"/>
              <a:t>polyalphabetic</a:t>
            </a:r>
            <a:r>
              <a:rPr lang="en-US" dirty="0" smtClean="0"/>
              <a:t> </a:t>
            </a:r>
            <a:r>
              <a:rPr lang="en-US" dirty="0" err="1" smtClean="0"/>
              <a:t>caesar</a:t>
            </a:r>
            <a:r>
              <a:rPr lang="en-US" dirty="0" smtClean="0"/>
              <a:t>)</a:t>
            </a:r>
          </a:p>
          <a:p>
            <a:pPr algn="just">
              <a:buNone/>
              <a:defRPr/>
            </a:pPr>
            <a:r>
              <a:rPr lang="en-US" dirty="0" smtClean="0"/>
              <a:t>       (d) String array of </a:t>
            </a:r>
            <a:r>
              <a:rPr lang="en-US" dirty="0" err="1" smtClean="0"/>
              <a:t>ciphertext</a:t>
            </a:r>
            <a:r>
              <a:rPr lang="en-US" dirty="0" smtClean="0"/>
              <a:t> is traversed </a:t>
            </a:r>
          </a:p>
          <a:p>
            <a:pPr algn="just">
              <a:buNone/>
              <a:defRPr/>
            </a:pPr>
            <a:r>
              <a:rPr lang="en-US" dirty="0" smtClean="0"/>
              <a:t>       (e) Corresponding key element is subtracted from the corresponding array element</a:t>
            </a:r>
          </a:p>
          <a:p>
            <a:pPr algn="just">
              <a:buNone/>
              <a:defRPr/>
            </a:pPr>
            <a:r>
              <a:rPr lang="en-US" dirty="0" smtClean="0"/>
              <a:t>       (f)  Arithmetic mod26 is applied to the result</a:t>
            </a:r>
          </a:p>
          <a:p>
            <a:pPr algn="just">
              <a:buNone/>
              <a:defRPr/>
            </a:pPr>
            <a:r>
              <a:rPr lang="en-US" dirty="0" smtClean="0"/>
              <a:t>       (g)  Corresponding plaintext is produced</a:t>
            </a:r>
          </a:p>
          <a:p>
            <a:pPr algn="just">
              <a:buNone/>
              <a:defRPr/>
            </a:pPr>
            <a:r>
              <a:rPr lang="en-US" dirty="0" smtClean="0"/>
              <a:t>RESULT:- The result of above algorithm is Decrypted text.</a:t>
            </a:r>
            <a:endParaRPr lang="en-US" sz="2600" dirty="0" smtClean="0"/>
          </a:p>
          <a:p>
            <a:pPr marL="938213" lvl="1" indent="-571500">
              <a:buFont typeface="Wingdings 2" pitchFamily="18" charset="2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C4D8F-F35A-45E3-ABC1-A5E5D708E6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4. COMPLETE 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93D48-3FF1-4D6E-AD53-B10C94EEE4C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83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i="1" dirty="0" smtClean="0">
                <a:solidFill>
                  <a:srgbClr val="FF0000"/>
                </a:solidFill>
                <a:latin typeface="+mj-lt"/>
              </a:rPr>
              <a:t>CAESAR CIPHER:INPUT PLAINTEXT</a:t>
            </a:r>
            <a:endParaRPr lang="en-US" sz="4800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92718"/>
            <a:ext cx="6932578" cy="460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1590</TotalTime>
  <Words>650</Words>
  <Application>Microsoft Office PowerPoint</Application>
  <PresentationFormat>On-screen Show (4:3)</PresentationFormat>
  <Paragraphs>112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Constantia</vt:lpstr>
      <vt:lpstr>Lucida Handwriting</vt:lpstr>
      <vt:lpstr>Verdana</vt:lpstr>
      <vt:lpstr>Wingdings</vt:lpstr>
      <vt:lpstr>Wingdings 2</vt:lpstr>
      <vt:lpstr>Flow</vt:lpstr>
      <vt:lpstr>ENCRYPTION AND DECRYPTION MACHINE</vt:lpstr>
      <vt:lpstr>CONTENTS</vt:lpstr>
      <vt:lpstr>1. OBJECTIVE OF THE PROJECT</vt:lpstr>
      <vt:lpstr>2. INTRODUCTION</vt:lpstr>
      <vt:lpstr>3. PROBLEM DESCRIPTION</vt:lpstr>
      <vt:lpstr>3.2.1  DESIGN DIAGRAM</vt:lpstr>
      <vt:lpstr>3.2.2  DETAILED  DESCRIPTION</vt:lpstr>
      <vt:lpstr>PowerPoint Presentation</vt:lpstr>
      <vt:lpstr>4. COMPLETE  IMPLEMENTATION</vt:lpstr>
      <vt:lpstr>CAESAR CIPHER:INPUT KEY</vt:lpstr>
      <vt:lpstr>CAESAR CIPHER:ENCRYPTION</vt:lpstr>
      <vt:lpstr>CAESAR CIPHER:DECRYPTION</vt:lpstr>
      <vt:lpstr>POLYALPHABETIC CIPHER:INPUT PLAINTEXT</vt:lpstr>
      <vt:lpstr>POLYALPHABETIC CIPHER:INPUT KEY</vt:lpstr>
      <vt:lpstr>POLYALPHABETIC CIPHER:ENCRYPTION</vt:lpstr>
      <vt:lpstr>POLYALPHABETIC CIPHER:DECRYPTION</vt:lpstr>
      <vt:lpstr>5.CONCLUSION</vt:lpstr>
      <vt:lpstr>6.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samsung</dc:creator>
  <cp:lastModifiedBy>divyam dhadwal</cp:lastModifiedBy>
  <cp:revision>168</cp:revision>
  <dcterms:created xsi:type="dcterms:W3CDTF">2013-08-30T05:33:46Z</dcterms:created>
  <dcterms:modified xsi:type="dcterms:W3CDTF">2016-04-27T06:59:45Z</dcterms:modified>
</cp:coreProperties>
</file>