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Constanti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nstanti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nstantia-italic.fntdata"/><Relationship Id="rId14" Type="http://schemas.openxmlformats.org/officeDocument/2006/relationships/font" Target="fonts/Constantia-bold.fntdata"/><Relationship Id="rId16" Type="http://schemas.openxmlformats.org/officeDocument/2006/relationships/font" Target="fonts/Constanti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21.07.2022</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and welcome, my name is Divyansh Tyagi and today I will be presenting to you the results of the Data Analytics task.</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21.07.2022</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Today's agenda will be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We will recap the overall project to give a high level understanding of the business problem we're tackling and the specific requirements.</a:t>
            </a:r>
            <a:endParaRPr/>
          </a:p>
          <a:p>
            <a:pPr indent="0" lvl="0" marL="0" rtl="0" algn="l">
              <a:spcBef>
                <a:spcPts val="0"/>
              </a:spcBef>
              <a:spcAft>
                <a:spcPts val="0"/>
              </a:spcAft>
              <a:buNone/>
            </a:pPr>
            <a:r>
              <a:rPr lang="en-US"/>
              <a:t>2. We will dive into the specific problem that we, the Data Analytics team, have been focusing on and will give some background as to why this is such a big problem.</a:t>
            </a:r>
            <a:endParaRPr/>
          </a:p>
          <a:p>
            <a:pPr indent="0" lvl="0" marL="0" rtl="0" algn="l">
              <a:spcBef>
                <a:spcPts val="0"/>
              </a:spcBef>
              <a:spcAft>
                <a:spcPts val="0"/>
              </a:spcAft>
              <a:buNone/>
            </a:pPr>
            <a:r>
              <a:rPr lang="en-US"/>
              <a:t>3. After introducing the problem, I will go over the team responsible from our side in tackling this task.</a:t>
            </a:r>
            <a:endParaRPr/>
          </a:p>
          <a:p>
            <a:pPr indent="0" lvl="0" marL="0" rtl="0" algn="l">
              <a:spcBef>
                <a:spcPts val="0"/>
              </a:spcBef>
              <a:spcAft>
                <a:spcPts val="0"/>
              </a:spcAft>
              <a:buNone/>
            </a:pPr>
            <a:r>
              <a:rPr lang="en-US"/>
              <a:t>4. I will then go over the high-level process that we followed to complete this task, so that you have complete clarity in how we tackle these kinds of tasks.</a:t>
            </a:r>
            <a:endParaRPr/>
          </a:p>
          <a:p>
            <a:pPr indent="0" lvl="0" marL="0" rtl="0" algn="l">
              <a:spcBef>
                <a:spcPts val="0"/>
              </a:spcBef>
              <a:spcAft>
                <a:spcPts val="0"/>
              </a:spcAft>
              <a:buNone/>
            </a:pPr>
            <a:r>
              <a:rPr lang="en-US"/>
              <a:t>5. Finally, I will go over the all important results and I will present them as a series of insights and visualizations from our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wrap up, I will summarize and open for any questions.</a:t>
            </a:r>
            <a:endParaRPr/>
          </a:p>
          <a:p>
            <a:pPr indent="0" lvl="0" marL="0" rtl="0" algn="l">
              <a:spcBef>
                <a:spcPts val="0"/>
              </a:spcBef>
              <a:spcAft>
                <a:spcPts val="0"/>
              </a:spcAft>
              <a:buNone/>
            </a:pPr>
            <a:r>
              <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21.07.2022</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kick things off let me recap this engagement.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Accenture have embarked on a 3 month pilot with Social Buzz to focus on 3 main tasks, aligned with some of the biggest challenges that you're currently facing.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Social Buzz has reached huge scale in recent years to become recognized as a global unicorn company. We are here to help you manage this scale and to guide you in the right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a:p>
          <a:p>
            <a:pPr indent="0" lvl="0" marL="0" rtl="0" algn="l">
              <a:spcBef>
                <a:spcPts val="0"/>
              </a:spcBef>
              <a:spcAft>
                <a:spcPts val="0"/>
              </a:spcAft>
              <a:buNone/>
            </a:pPr>
            <a:r>
              <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21.07.2022</a:t>
            </a:r>
            <a:endParaRPr sz="1200">
              <a:solidFill>
                <a:schemeClr val="dk1"/>
              </a:solidFill>
              <a:latin typeface="Calibri"/>
              <a:ea typeface="Calibri"/>
              <a:cs typeface="Calibri"/>
              <a:sym typeface="Calibri"/>
            </a:endParaRPr>
          </a:p>
        </p:txBody>
      </p:sp>
      <p:sp>
        <p:nvSpPr>
          <p:cNvPr id="183" name="Google Shape;183;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Focusing on the last point that I mentioned there, this is what the Data Analytics team has been specifically focused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Clearly with such grand scale, this comes with a lot of data and with such vast amounts of data comes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give a background on how much data you've been creating:</a:t>
            </a:r>
            <a:endParaRPr/>
          </a:p>
          <a:p>
            <a:pPr indent="0" lvl="0" marL="0" rtl="0" algn="l">
              <a:spcBef>
                <a:spcPts val="0"/>
              </a:spcBef>
              <a:spcAft>
                <a:spcPts val="0"/>
              </a:spcAft>
              <a:buNone/>
            </a:pPr>
            <a:r>
              <a:rPr lang="en-US"/>
              <a:t>- You told us that your platform receives over 100000 posts per day which amounts to 36 500 000 posts every year, of which, this is all unstructured data making it very hard to make sense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day and age, content is king. Just look at some of the biggest platforms in the world, for example YouTube, Facebook and Netflix... they are all content businesses...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how to capitalize on it when there is so much?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not just all about harvesting as much content as possible... The real value is in understanding and crunching this content to gain a deeper understanding of your audience and to therefore provide a more personalized and enjoyable experience.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this is where out data analytics expertise comes in, with the insights that we've uncovered from this task, we can show you exactly how to take analytics to production at scale.</a:t>
            </a:r>
            <a:endParaRPr/>
          </a:p>
          <a:p>
            <a:pPr indent="0" lvl="0" marL="0" rtl="0" algn="l">
              <a:spcBef>
                <a:spcPts val="0"/>
              </a:spcBef>
              <a:spcAft>
                <a:spcPts val="0"/>
              </a:spcAft>
              <a:buNone/>
            </a:pPr>
            <a:r>
              <a:t/>
            </a:r>
            <a:endParaRPr/>
          </a:p>
        </p:txBody>
      </p:sp>
      <p:sp>
        <p:nvSpPr>
          <p:cNvPr id="185" name="Google Shape;18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1" name="Google Shape;211;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21.07.2022</a:t>
            </a:r>
            <a:endParaRPr sz="1200">
              <a:solidFill>
                <a:schemeClr val="dk1"/>
              </a:solidFill>
              <a:latin typeface="Calibri"/>
              <a:ea typeface="Calibri"/>
              <a:cs typeface="Calibri"/>
              <a:sym typeface="Calibri"/>
            </a:endParaRPr>
          </a:p>
        </p:txBody>
      </p:sp>
      <p:sp>
        <p:nvSpPr>
          <p:cNvPr id="212" name="Google Shape;212;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how did we tackle this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Well, we approached it in 5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Data understanding - the key to success on any data project is to understand the data in detail. So we took the time to understand the data model and domain of your business.</a:t>
            </a:r>
            <a:endParaRPr/>
          </a:p>
          <a:p>
            <a:pPr indent="0" lvl="0" marL="0" rtl="0" algn="l">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indent="0" lvl="0" marL="0" rtl="0" algn="l">
              <a:spcBef>
                <a:spcPts val="0"/>
              </a:spcBef>
              <a:spcAft>
                <a:spcPts val="0"/>
              </a:spcAft>
              <a:buNone/>
            </a:pPr>
            <a:r>
              <a:rPr lang="en-US"/>
              <a:t>3. After extracting the raw data, we needed to process and model this data into a dataset that can precisely answer the business questions and produce analytics.</a:t>
            </a:r>
            <a:endParaRPr/>
          </a:p>
          <a:p>
            <a:pPr indent="0" lvl="0" marL="0" rtl="0" algn="l">
              <a:spcBef>
                <a:spcPts val="0"/>
              </a:spcBef>
              <a:spcAft>
                <a:spcPts val="0"/>
              </a:spcAft>
              <a:buNone/>
            </a:pPr>
            <a:r>
              <a:rPr lang="en-US"/>
              <a:t>4. With our new dataset, we used our analytical expertise to uncover insights from this dataset and to produce visualizations to describe the insights.</a:t>
            </a:r>
            <a:endParaRPr/>
          </a:p>
          <a:p>
            <a:pPr indent="0" lvl="0" marL="0" rtl="0" algn="l">
              <a:spcBef>
                <a:spcPts val="0"/>
              </a:spcBef>
              <a:spcAft>
                <a:spcPts val="0"/>
              </a:spcAft>
              <a:buNone/>
            </a:pPr>
            <a:r>
              <a:rPr lang="en-US"/>
              <a:t>5. And finally we used these insights to unlock business decisions and to make recommendations on next steps.</a:t>
            </a:r>
            <a:endParaRPr/>
          </a:p>
          <a:p>
            <a:pPr indent="0" lvl="0" marL="0" rtl="0" algn="l">
              <a:spcBef>
                <a:spcPts val="0"/>
              </a:spcBef>
              <a:spcAft>
                <a:spcPts val="0"/>
              </a:spcAft>
              <a:buNone/>
            </a:pPr>
            <a:r>
              <a:t/>
            </a:r>
            <a:endParaRPr/>
          </a:p>
        </p:txBody>
      </p:sp>
      <p:sp>
        <p:nvSpPr>
          <p:cNvPr id="214" name="Google Shape;214;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5" name="Google Shape;215;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1" name="Google Shape;251;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21.07.2022</a:t>
            </a:r>
            <a:endParaRPr sz="1200">
              <a:solidFill>
                <a:schemeClr val="dk1"/>
              </a:solidFill>
              <a:latin typeface="Calibri"/>
              <a:ea typeface="Calibri"/>
              <a:cs typeface="Calibri"/>
              <a:sym typeface="Calibri"/>
            </a:endParaRPr>
          </a:p>
        </p:txBody>
      </p:sp>
      <p:sp>
        <p:nvSpPr>
          <p:cNvPr id="252" name="Google Shape;252;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From your data we found that you had a total of 16 unique categories of posts across your sample dataset. This includes things such as Food, Culture and Sport.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well as this, there was 1897 posts from just the Animals category alone! People obviously really like animals!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also the most common month for users to post within was May, since this is such a seasonal month with so many holidays and events, this is interesting to know that people are most active during this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now, onto the main question... which is... what were the top 5 most popular categories of posts?</a:t>
            </a:r>
            <a:endParaRPr/>
          </a:p>
          <a:p>
            <a:pPr indent="0" lvl="0" marL="0" rtl="0" algn="l">
              <a:spcBef>
                <a:spcPts val="0"/>
              </a:spcBef>
              <a:spcAft>
                <a:spcPts val="0"/>
              </a:spcAft>
              <a:buNone/>
            </a:pPr>
            <a:r>
              <a:t/>
            </a:r>
            <a:endParaRPr/>
          </a:p>
        </p:txBody>
      </p:sp>
      <p:sp>
        <p:nvSpPr>
          <p:cNvPr id="254" name="Google Shape;254;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5" name="Google Shape;255;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0" name="Google Shape;28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21.07.2022</a:t>
            </a:r>
            <a:endParaRPr sz="1200">
              <a:solidFill>
                <a:schemeClr val="dk1"/>
              </a:solidFill>
              <a:latin typeface="Calibri"/>
              <a:ea typeface="Calibri"/>
              <a:cs typeface="Calibri"/>
              <a:sym typeface="Calibri"/>
            </a:endParaRPr>
          </a:p>
        </p:txBody>
      </p:sp>
      <p:sp>
        <p:nvSpPr>
          <p:cNvPr id="281" name="Google Shape;281;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very much for listening, please feel free to ask any questions that you may have!</a:t>
            </a:r>
            <a:endParaRPr/>
          </a:p>
        </p:txBody>
      </p:sp>
      <p:sp>
        <p:nvSpPr>
          <p:cNvPr id="283" name="Google Shape;283;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4" name="Google Shape;284;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7.jpg"/><Relationship Id="rId6"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3"/>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3"/>
          <p:cNvGrpSpPr/>
          <p:nvPr/>
        </p:nvGrpSpPr>
        <p:grpSpPr>
          <a:xfrm>
            <a:off x="6545735" y="406153"/>
            <a:ext cx="10042534" cy="9474693"/>
            <a:chOff x="0" y="0"/>
            <a:chExt cx="13390046" cy="12632924"/>
          </a:xfrm>
        </p:grpSpPr>
        <p:pic>
          <p:nvPicPr>
            <p:cNvPr id="94" name="Google Shape;94;p13"/>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3"/>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3"/>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3"/>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3"/>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3"/>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3"/>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3"/>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3"/>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3"/>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3"/>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3"/>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3"/>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3"/>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3"/>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3"/>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3"/>
          <p:cNvGrpSpPr/>
          <p:nvPr/>
        </p:nvGrpSpPr>
        <p:grpSpPr>
          <a:xfrm>
            <a:off x="1142999" y="802644"/>
            <a:ext cx="8750844" cy="8318193"/>
            <a:chOff x="-1" y="-1"/>
            <a:chExt cx="11667792" cy="11090924"/>
          </a:xfrm>
        </p:grpSpPr>
        <p:sp>
          <p:nvSpPr>
            <p:cNvPr id="111" name="Google Shape;111;p13"/>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3"/>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3"/>
          <p:cNvSpPr txBox="1"/>
          <p:nvPr/>
        </p:nvSpPr>
        <p:spPr>
          <a:xfrm>
            <a:off x="2312375" y="3305349"/>
            <a:ext cx="5483100" cy="2933700"/>
          </a:xfrm>
          <a:prstGeom prst="rect">
            <a:avLst/>
          </a:prstGeom>
          <a:noFill/>
          <a:ln>
            <a:noFill/>
          </a:ln>
        </p:spPr>
        <p:txBody>
          <a:bodyPr anchorCtr="0" anchor="t" bIns="0" lIns="0" spcFirstLastPara="1" rIns="0" wrap="square" tIns="0">
            <a:spAutoFit/>
          </a:bodyPr>
          <a:lstStyle/>
          <a:p>
            <a:pPr indent="0" lvl="0" marL="0" marR="0" rtl="0" algn="ctr">
              <a:lnSpc>
                <a:spcPct val="138237"/>
              </a:lnSpc>
              <a:spcBef>
                <a:spcPts val="0"/>
              </a:spcBef>
              <a:spcAft>
                <a:spcPts val="0"/>
              </a:spcAft>
              <a:buNone/>
            </a:pPr>
            <a:r>
              <a:rPr lang="en-US" sz="8000">
                <a:solidFill>
                  <a:srgbClr val="FFFFFF"/>
                </a:solidFill>
                <a:latin typeface="Constantia"/>
                <a:ea typeface="Constantia"/>
                <a:cs typeface="Constantia"/>
                <a:sym typeface="Constantia"/>
              </a:rPr>
              <a:t>Data </a:t>
            </a:r>
            <a:r>
              <a:rPr lang="en-US" sz="8000">
                <a:solidFill>
                  <a:srgbClr val="FFFFFF"/>
                </a:solidFill>
                <a:latin typeface="Constantia"/>
                <a:ea typeface="Constantia"/>
                <a:cs typeface="Constantia"/>
                <a:sym typeface="Constantia"/>
              </a:rPr>
              <a:t>Analytics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4"/>
          <p:cNvGrpSpPr/>
          <p:nvPr/>
        </p:nvGrpSpPr>
        <p:grpSpPr>
          <a:xfrm>
            <a:off x="3455199" y="2599146"/>
            <a:ext cx="9147435" cy="4487037"/>
            <a:chOff x="-424503" y="-377767"/>
            <a:chExt cx="12196580" cy="5982714"/>
          </a:xfrm>
        </p:grpSpPr>
        <p:sp>
          <p:nvSpPr>
            <p:cNvPr id="123" name="Google Shape;123;p14"/>
            <p:cNvSpPr txBox="1"/>
            <p:nvPr/>
          </p:nvSpPr>
          <p:spPr>
            <a:xfrm>
              <a:off x="-424503" y="-377767"/>
              <a:ext cx="11564700" cy="1477800"/>
            </a:xfrm>
            <a:prstGeom prst="rect">
              <a:avLst/>
            </a:prstGeom>
            <a:noFill/>
            <a:ln>
              <a:noFill/>
            </a:ln>
          </p:spPr>
          <p:txBody>
            <a:bodyPr anchorCtr="0" anchor="t" bIns="0" lIns="0" spcFirstLastPara="1" rIns="0" wrap="square" tIns="0">
              <a:spAutoFit/>
            </a:bodyPr>
            <a:lstStyle/>
            <a:p>
              <a:pPr indent="0" lvl="0" marL="0" marR="0" rtl="0" algn="l">
                <a:lnSpc>
                  <a:spcPct val="133333"/>
                </a:lnSpc>
                <a:spcBef>
                  <a:spcPts val="0"/>
                </a:spcBef>
                <a:spcAft>
                  <a:spcPts val="0"/>
                </a:spcAft>
                <a:buNone/>
              </a:pPr>
              <a:r>
                <a:rPr lang="en-US" sz="7200">
                  <a:solidFill>
                    <a:srgbClr val="FF0000"/>
                  </a:solidFill>
                  <a:latin typeface="Calibri"/>
                  <a:ea typeface="Calibri"/>
                  <a:cs typeface="Calibri"/>
                  <a:sym typeface="Calibri"/>
                </a:rPr>
                <a:t>Today's agenda</a:t>
              </a:r>
              <a:endParaRPr sz="7200">
                <a:latin typeface="Calibri"/>
                <a:ea typeface="Calibri"/>
                <a:cs typeface="Calibri"/>
                <a:sym typeface="Calibri"/>
              </a:endParaRPr>
            </a:p>
          </p:txBody>
        </p:sp>
        <p:sp>
          <p:nvSpPr>
            <p:cNvPr id="124" name="Google Shape;124;p14"/>
            <p:cNvSpPr txBox="1"/>
            <p:nvPr/>
          </p:nvSpPr>
          <p:spPr>
            <a:xfrm>
              <a:off x="207377" y="1992947"/>
              <a:ext cx="11564700" cy="3612000"/>
            </a:xfrm>
            <a:prstGeom prst="rect">
              <a:avLst/>
            </a:prstGeom>
            <a:noFill/>
            <a:ln>
              <a:noFill/>
            </a:ln>
          </p:spPr>
          <p:txBody>
            <a:bodyPr anchorCtr="0" anchor="t" bIns="0" lIns="0" spcFirstLastPara="1" rIns="0" wrap="square" tIns="0">
              <a:spAutoFit/>
            </a:bodyPr>
            <a:lstStyle/>
            <a:p>
              <a:pPr indent="-342900" lvl="0" marL="342900" marR="0" rtl="0" algn="l">
                <a:lnSpc>
                  <a:spcPct val="150000"/>
                </a:lnSpc>
                <a:spcBef>
                  <a:spcPts val="0"/>
                </a:spcBef>
                <a:spcAft>
                  <a:spcPts val="0"/>
                </a:spcAft>
                <a:buClr>
                  <a:srgbClr val="883C84"/>
                </a:buClr>
                <a:buSzPts val="3200"/>
                <a:buFont typeface="Calibri"/>
                <a:buChar char="❑"/>
              </a:pPr>
              <a:r>
                <a:rPr lang="en-US" sz="3200">
                  <a:solidFill>
                    <a:srgbClr val="883C84"/>
                  </a:solidFill>
                  <a:latin typeface="Calibri"/>
                  <a:ea typeface="Calibri"/>
                  <a:cs typeface="Calibri"/>
                  <a:sym typeface="Calibri"/>
                </a:rPr>
                <a:t> Project recap</a:t>
              </a:r>
              <a:endParaRPr sz="3200">
                <a:latin typeface="Calibri"/>
                <a:ea typeface="Calibri"/>
                <a:cs typeface="Calibri"/>
                <a:sym typeface="Calibri"/>
              </a:endParaRPr>
            </a:p>
            <a:p>
              <a:pPr indent="-342900" lvl="0" marL="342900" marR="0" rtl="0" algn="l">
                <a:lnSpc>
                  <a:spcPct val="150000"/>
                </a:lnSpc>
                <a:spcBef>
                  <a:spcPts val="0"/>
                </a:spcBef>
                <a:spcAft>
                  <a:spcPts val="0"/>
                </a:spcAft>
                <a:buClr>
                  <a:srgbClr val="883C84"/>
                </a:buClr>
                <a:buSzPts val="3200"/>
                <a:buFont typeface="Calibri"/>
                <a:buChar char="❑"/>
              </a:pPr>
              <a:r>
                <a:rPr lang="en-US" sz="3200">
                  <a:solidFill>
                    <a:srgbClr val="883C84"/>
                  </a:solidFill>
                  <a:latin typeface="Calibri"/>
                  <a:ea typeface="Calibri"/>
                  <a:cs typeface="Calibri"/>
                  <a:sym typeface="Calibri"/>
                </a:rPr>
                <a:t> Problem</a:t>
              </a:r>
              <a:endParaRPr sz="3200">
                <a:latin typeface="Calibri"/>
                <a:ea typeface="Calibri"/>
                <a:cs typeface="Calibri"/>
                <a:sym typeface="Calibri"/>
              </a:endParaRPr>
            </a:p>
            <a:p>
              <a:pPr indent="-342900" lvl="0" marL="342900" marR="0" rtl="0" algn="l">
                <a:lnSpc>
                  <a:spcPct val="150000"/>
                </a:lnSpc>
                <a:spcBef>
                  <a:spcPts val="0"/>
                </a:spcBef>
                <a:spcAft>
                  <a:spcPts val="0"/>
                </a:spcAft>
                <a:buClr>
                  <a:srgbClr val="883C84"/>
                </a:buClr>
                <a:buSzPts val="3200"/>
                <a:buFont typeface="Calibri"/>
                <a:buChar char="❑"/>
              </a:pPr>
              <a:r>
                <a:rPr lang="en-US" sz="3200">
                  <a:solidFill>
                    <a:srgbClr val="883C84"/>
                  </a:solidFill>
                  <a:latin typeface="Calibri"/>
                  <a:ea typeface="Calibri"/>
                  <a:cs typeface="Calibri"/>
                  <a:sym typeface="Calibri"/>
                </a:rPr>
                <a:t> Process</a:t>
              </a:r>
              <a:endParaRPr sz="3200">
                <a:latin typeface="Calibri"/>
                <a:ea typeface="Calibri"/>
                <a:cs typeface="Calibri"/>
                <a:sym typeface="Calibri"/>
              </a:endParaRPr>
            </a:p>
            <a:p>
              <a:pPr indent="-342900" lvl="0" marL="342900" marR="0" rtl="0" algn="l">
                <a:lnSpc>
                  <a:spcPct val="150000"/>
                </a:lnSpc>
                <a:spcBef>
                  <a:spcPts val="0"/>
                </a:spcBef>
                <a:spcAft>
                  <a:spcPts val="0"/>
                </a:spcAft>
                <a:buClr>
                  <a:srgbClr val="883C84"/>
                </a:buClr>
                <a:buSzPts val="3200"/>
                <a:buFont typeface="Calibri"/>
                <a:buChar char="❑"/>
              </a:pPr>
              <a:r>
                <a:rPr lang="en-US" sz="3200">
                  <a:solidFill>
                    <a:srgbClr val="883C84"/>
                  </a:solidFill>
                  <a:latin typeface="Calibri"/>
                  <a:ea typeface="Calibri"/>
                  <a:cs typeface="Calibri"/>
                  <a:sym typeface="Calibri"/>
                </a:rPr>
                <a:t> Results</a:t>
              </a:r>
              <a:endParaRPr sz="3200">
                <a:latin typeface="Calibri"/>
                <a:ea typeface="Calibri"/>
                <a:cs typeface="Calibri"/>
                <a:sym typeface="Calibri"/>
              </a:endParaRPr>
            </a:p>
          </p:txBody>
        </p:sp>
      </p:grpSp>
      <p:grpSp>
        <p:nvGrpSpPr>
          <p:cNvPr id="125" name="Google Shape;125;p14"/>
          <p:cNvGrpSpPr/>
          <p:nvPr/>
        </p:nvGrpSpPr>
        <p:grpSpPr>
          <a:xfrm>
            <a:off x="15307242" y="-1685151"/>
            <a:ext cx="3545508" cy="3370302"/>
            <a:chOff x="0" y="0"/>
            <a:chExt cx="4727344" cy="4493736"/>
          </a:xfrm>
        </p:grpSpPr>
        <p:sp>
          <p:nvSpPr>
            <p:cNvPr id="126" name="Google Shape;126;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14"/>
          <p:cNvGrpSpPr/>
          <p:nvPr/>
        </p:nvGrpSpPr>
        <p:grpSpPr>
          <a:xfrm>
            <a:off x="13610070" y="3458349"/>
            <a:ext cx="3545508" cy="3370302"/>
            <a:chOff x="0" y="0"/>
            <a:chExt cx="4727344" cy="4493736"/>
          </a:xfrm>
        </p:grpSpPr>
        <p:sp>
          <p:nvSpPr>
            <p:cNvPr id="129" name="Google Shape;129;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14"/>
          <p:cNvGrpSpPr/>
          <p:nvPr/>
        </p:nvGrpSpPr>
        <p:grpSpPr>
          <a:xfrm>
            <a:off x="11912898" y="8601849"/>
            <a:ext cx="3545508" cy="3370302"/>
            <a:chOff x="0" y="0"/>
            <a:chExt cx="4727344" cy="4493736"/>
          </a:xfrm>
        </p:grpSpPr>
        <p:sp>
          <p:nvSpPr>
            <p:cNvPr id="132" name="Google Shape;132;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14"/>
          <p:cNvGrpSpPr/>
          <p:nvPr/>
        </p:nvGrpSpPr>
        <p:grpSpPr>
          <a:xfrm>
            <a:off x="358488" y="406153"/>
            <a:ext cx="2253799" cy="9474693"/>
            <a:chOff x="0" y="0"/>
            <a:chExt cx="3005065" cy="12632924"/>
          </a:xfrm>
        </p:grpSpPr>
        <p:pic>
          <p:nvPicPr>
            <p:cNvPr id="135" name="Google Shape;135;p1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1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1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1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15"/>
          <p:cNvGrpSpPr/>
          <p:nvPr/>
        </p:nvGrpSpPr>
        <p:grpSpPr>
          <a:xfrm>
            <a:off x="517113" y="584601"/>
            <a:ext cx="17253775" cy="9117799"/>
            <a:chOff x="0" y="0"/>
            <a:chExt cx="23005033" cy="12157065"/>
          </a:xfrm>
        </p:grpSpPr>
        <p:pic>
          <p:nvPicPr>
            <p:cNvPr id="148" name="Google Shape;148;p15"/>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15"/>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15"/>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15"/>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15"/>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15"/>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15"/>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15"/>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15"/>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15"/>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15"/>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15"/>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15"/>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15"/>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15"/>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15"/>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15"/>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15"/>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15"/>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15"/>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15"/>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15"/>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15"/>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15"/>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15"/>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15"/>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15"/>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15"/>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15"/>
          <p:cNvSpPr/>
          <p:nvPr/>
        </p:nvSpPr>
        <p:spPr>
          <a:xfrm>
            <a:off x="4946896" y="2005584"/>
            <a:ext cx="11342283" cy="627583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7" name="Google Shape;177;p15"/>
          <p:cNvPicPr preferRelativeResize="0"/>
          <p:nvPr/>
        </p:nvPicPr>
        <p:blipFill rotWithShape="1">
          <a:blip r:embed="rId4">
            <a:alphaModFix/>
          </a:blip>
          <a:srcRect b="320" l="0" r="0" t="0"/>
          <a:stretch/>
        </p:blipFill>
        <p:spPr>
          <a:xfrm rot="10799999">
            <a:off x="1983048" y="1909668"/>
            <a:ext cx="6453903" cy="6467663"/>
          </a:xfrm>
          <a:prstGeom prst="rect">
            <a:avLst/>
          </a:prstGeom>
          <a:noFill/>
          <a:ln>
            <a:noFill/>
          </a:ln>
        </p:spPr>
      </p:pic>
      <p:sp>
        <p:nvSpPr>
          <p:cNvPr id="178" name="Google Shape;178;p15"/>
          <p:cNvSpPr txBox="1"/>
          <p:nvPr/>
        </p:nvSpPr>
        <p:spPr>
          <a:xfrm>
            <a:off x="2969013" y="3935700"/>
            <a:ext cx="4481973"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solidFill>
                  <a:srgbClr val="FFFFFF"/>
                </a:solidFill>
                <a:latin typeface="Calibri"/>
                <a:ea typeface="Calibri"/>
                <a:cs typeface="Calibri"/>
                <a:sym typeface="Calibri"/>
              </a:rPr>
              <a:t>Project Recap</a:t>
            </a:r>
            <a:endParaRPr/>
          </a:p>
        </p:txBody>
      </p:sp>
      <p:sp>
        <p:nvSpPr>
          <p:cNvPr id="179" name="Google Shape;179;p15"/>
          <p:cNvSpPr txBox="1"/>
          <p:nvPr/>
        </p:nvSpPr>
        <p:spPr>
          <a:xfrm>
            <a:off x="8705725" y="2520075"/>
            <a:ext cx="7263300" cy="5064000"/>
          </a:xfrm>
          <a:prstGeom prst="rect">
            <a:avLst/>
          </a:prstGeom>
          <a:noFill/>
          <a:ln>
            <a:noFill/>
          </a:ln>
        </p:spPr>
        <p:txBody>
          <a:bodyPr anchorCtr="0" anchor="t" bIns="45700" lIns="91425" spcFirstLastPara="1" rIns="91425" wrap="square" tIns="45700">
            <a:spAutoFit/>
          </a:bodyPr>
          <a:lstStyle/>
          <a:p>
            <a:pPr indent="0" lvl="0" marL="0" rtl="0" algn="ctr">
              <a:lnSpc>
                <a:spcPct val="116666"/>
              </a:lnSpc>
              <a:spcBef>
                <a:spcPts val="0"/>
              </a:spcBef>
              <a:spcAft>
                <a:spcPts val="0"/>
              </a:spcAft>
              <a:buNone/>
            </a:pPr>
            <a:r>
              <a:rPr b="1" i="1" lang="en-US" sz="3000">
                <a:solidFill>
                  <a:srgbClr val="FF0000"/>
                </a:solidFill>
                <a:latin typeface="Calibri"/>
                <a:ea typeface="Calibri"/>
                <a:cs typeface="Calibri"/>
                <a:sym typeface="Calibri"/>
              </a:rPr>
              <a:t>Data Visualisation: Empowering Business with Effective Insights</a:t>
            </a:r>
            <a:endParaRPr b="1" i="1" sz="3000">
              <a:solidFill>
                <a:srgbClr val="FF0000"/>
              </a:solidFill>
              <a:latin typeface="Calibri"/>
              <a:ea typeface="Calibri"/>
              <a:cs typeface="Calibri"/>
              <a:sym typeface="Calibri"/>
            </a:endParaRPr>
          </a:p>
          <a:p>
            <a:pPr indent="0" lvl="0" marL="0" rtl="0" algn="l">
              <a:lnSpc>
                <a:spcPct val="116666"/>
              </a:lnSpc>
              <a:spcBef>
                <a:spcPts val="1100"/>
              </a:spcBef>
              <a:spcAft>
                <a:spcPts val="0"/>
              </a:spcAft>
              <a:buNone/>
            </a:pPr>
            <a:r>
              <a:t/>
            </a:r>
            <a:endParaRPr sz="2800">
              <a:solidFill>
                <a:schemeClr val="dk1"/>
              </a:solidFill>
              <a:latin typeface="Calibri"/>
              <a:ea typeface="Calibri"/>
              <a:cs typeface="Calibri"/>
              <a:sym typeface="Calibri"/>
            </a:endParaRPr>
          </a:p>
          <a:p>
            <a:pPr indent="-406400" lvl="0" marL="457200" rtl="0" algn="l">
              <a:lnSpc>
                <a:spcPct val="116666"/>
              </a:lnSpc>
              <a:spcBef>
                <a:spcPts val="11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Framing the </a:t>
            </a:r>
            <a:r>
              <a:rPr lang="en-US" sz="2800">
                <a:solidFill>
                  <a:schemeClr val="dk1"/>
                </a:solidFill>
                <a:latin typeface="Calibri"/>
                <a:ea typeface="Calibri"/>
                <a:cs typeface="Calibri"/>
                <a:sym typeface="Calibri"/>
              </a:rPr>
              <a:t>business</a:t>
            </a: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scenario</a:t>
            </a:r>
            <a:endParaRPr sz="2800">
              <a:solidFill>
                <a:schemeClr val="dk1"/>
              </a:solidFill>
              <a:latin typeface="Calibri"/>
              <a:ea typeface="Calibri"/>
              <a:cs typeface="Calibri"/>
              <a:sym typeface="Calibri"/>
            </a:endParaRPr>
          </a:p>
          <a:p>
            <a:pPr indent="0" lvl="0" marL="457200" rtl="0" algn="l">
              <a:lnSpc>
                <a:spcPct val="116666"/>
              </a:lnSpc>
              <a:spcBef>
                <a:spcPts val="1100"/>
              </a:spcBef>
              <a:spcAft>
                <a:spcPts val="0"/>
              </a:spcAft>
              <a:buNone/>
            </a:pPr>
            <a:r>
              <a:t/>
            </a:r>
            <a:endParaRPr sz="600">
              <a:solidFill>
                <a:schemeClr val="dk1"/>
              </a:solidFill>
              <a:latin typeface="Calibri"/>
              <a:ea typeface="Calibri"/>
              <a:cs typeface="Calibri"/>
              <a:sym typeface="Calibri"/>
            </a:endParaRPr>
          </a:p>
          <a:p>
            <a:pPr indent="-406400" lvl="0" marL="457200" rtl="0" algn="l">
              <a:lnSpc>
                <a:spcPct val="116666"/>
              </a:lnSpc>
              <a:spcBef>
                <a:spcPts val="11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Choosing the right visuals</a:t>
            </a:r>
            <a:endParaRPr sz="2800">
              <a:solidFill>
                <a:schemeClr val="dk1"/>
              </a:solidFill>
              <a:latin typeface="Calibri"/>
              <a:ea typeface="Calibri"/>
              <a:cs typeface="Calibri"/>
              <a:sym typeface="Calibri"/>
            </a:endParaRPr>
          </a:p>
          <a:p>
            <a:pPr indent="0" lvl="0" marL="457200" rtl="0" algn="l">
              <a:lnSpc>
                <a:spcPct val="116666"/>
              </a:lnSpc>
              <a:spcBef>
                <a:spcPts val="1100"/>
              </a:spcBef>
              <a:spcAft>
                <a:spcPts val="0"/>
              </a:spcAft>
              <a:buNone/>
            </a:pPr>
            <a:r>
              <a:t/>
            </a:r>
            <a:endParaRPr sz="600">
              <a:solidFill>
                <a:schemeClr val="dk1"/>
              </a:solidFill>
              <a:latin typeface="Calibri"/>
              <a:ea typeface="Calibri"/>
              <a:cs typeface="Calibri"/>
              <a:sym typeface="Calibri"/>
            </a:endParaRPr>
          </a:p>
          <a:p>
            <a:pPr indent="-406400" lvl="0" marL="457200" rtl="0" algn="l">
              <a:lnSpc>
                <a:spcPct val="116666"/>
              </a:lnSpc>
              <a:spcBef>
                <a:spcPts val="11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Creating effective visuals</a:t>
            </a:r>
            <a:endParaRPr sz="2800">
              <a:solidFill>
                <a:schemeClr val="dk1"/>
              </a:solidFill>
              <a:latin typeface="Calibri"/>
              <a:ea typeface="Calibri"/>
              <a:cs typeface="Calibri"/>
              <a:sym typeface="Calibri"/>
            </a:endParaRPr>
          </a:p>
          <a:p>
            <a:pPr indent="0" lvl="0" marL="457200" rtl="0" algn="l">
              <a:lnSpc>
                <a:spcPct val="116666"/>
              </a:lnSpc>
              <a:spcBef>
                <a:spcPts val="1100"/>
              </a:spcBef>
              <a:spcAft>
                <a:spcPts val="0"/>
              </a:spcAft>
              <a:buNone/>
            </a:pPr>
            <a:r>
              <a:t/>
            </a:r>
            <a:endParaRPr sz="600">
              <a:solidFill>
                <a:schemeClr val="dk1"/>
              </a:solidFill>
              <a:latin typeface="Calibri"/>
              <a:ea typeface="Calibri"/>
              <a:cs typeface="Calibri"/>
              <a:sym typeface="Calibri"/>
            </a:endParaRPr>
          </a:p>
          <a:p>
            <a:pPr indent="-406400" lvl="0" marL="457200" rtl="0" algn="l">
              <a:lnSpc>
                <a:spcPct val="116666"/>
              </a:lnSpc>
              <a:spcBef>
                <a:spcPts val="11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Communicating insights and analysis</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16"/>
          <p:cNvGrpSpPr/>
          <p:nvPr/>
        </p:nvGrpSpPr>
        <p:grpSpPr>
          <a:xfrm>
            <a:off x="9144000" y="8195696"/>
            <a:ext cx="3545508" cy="3370302"/>
            <a:chOff x="0" y="0"/>
            <a:chExt cx="4727344" cy="4493736"/>
          </a:xfrm>
        </p:grpSpPr>
        <p:sp>
          <p:nvSpPr>
            <p:cNvPr id="189" name="Google Shape;189;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1" name="Google Shape;191;p16"/>
          <p:cNvSpPr/>
          <p:nvPr/>
        </p:nvSpPr>
        <p:spPr>
          <a:xfrm>
            <a:off x="58161"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16"/>
          <p:cNvGrpSpPr/>
          <p:nvPr/>
        </p:nvGrpSpPr>
        <p:grpSpPr>
          <a:xfrm>
            <a:off x="-146279" y="406153"/>
            <a:ext cx="2253799" cy="9474693"/>
            <a:chOff x="0" y="0"/>
            <a:chExt cx="3005065" cy="12632924"/>
          </a:xfrm>
        </p:grpSpPr>
        <p:pic>
          <p:nvPicPr>
            <p:cNvPr id="193" name="Google Shape;193;p16"/>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4" name="Google Shape;194;p16"/>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5" name="Google Shape;195;p16"/>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6" name="Google Shape;196;p16"/>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7" name="Google Shape;197;p16"/>
          <p:cNvGrpSpPr/>
          <p:nvPr/>
        </p:nvGrpSpPr>
        <p:grpSpPr>
          <a:xfrm>
            <a:off x="1298688" y="1348561"/>
            <a:ext cx="3554343" cy="3413097"/>
            <a:chOff x="0" y="-1"/>
            <a:chExt cx="4739124" cy="4550798"/>
          </a:xfrm>
        </p:grpSpPr>
        <p:sp>
          <p:nvSpPr>
            <p:cNvPr id="198" name="Google Shape;198;p16"/>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6"/>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0" name="Google Shape;200;p16"/>
          <p:cNvGrpSpPr/>
          <p:nvPr/>
        </p:nvGrpSpPr>
        <p:grpSpPr>
          <a:xfrm>
            <a:off x="15986267" y="-1061348"/>
            <a:ext cx="3545508" cy="3370302"/>
            <a:chOff x="0" y="0"/>
            <a:chExt cx="4727344" cy="4493736"/>
          </a:xfrm>
        </p:grpSpPr>
        <p:sp>
          <p:nvSpPr>
            <p:cNvPr id="201" name="Google Shape;201;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03" name="Google Shape;203;p16"/>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04" name="Google Shape;204;p16"/>
          <p:cNvSpPr txBox="1"/>
          <p:nvPr/>
        </p:nvSpPr>
        <p:spPr>
          <a:xfrm>
            <a:off x="3069738" y="2308953"/>
            <a:ext cx="578686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FFFFFF"/>
                </a:solidFill>
                <a:latin typeface="Calibri"/>
                <a:ea typeface="Calibri"/>
                <a:cs typeface="Calibri"/>
                <a:sym typeface="Calibri"/>
              </a:rPr>
              <a:t>Problem</a:t>
            </a:r>
            <a:endParaRPr/>
          </a:p>
        </p:txBody>
      </p:sp>
      <p:grpSp>
        <p:nvGrpSpPr>
          <p:cNvPr id="205" name="Google Shape;205;p16"/>
          <p:cNvGrpSpPr/>
          <p:nvPr/>
        </p:nvGrpSpPr>
        <p:grpSpPr>
          <a:xfrm>
            <a:off x="2565680" y="5143635"/>
            <a:ext cx="6251700" cy="1569900"/>
            <a:chOff x="2819400" y="4761658"/>
            <a:chExt cx="6251700" cy="1569900"/>
          </a:xfrm>
        </p:grpSpPr>
        <p:sp>
          <p:nvSpPr>
            <p:cNvPr id="206" name="Google Shape;206;p16"/>
            <p:cNvSpPr txBox="1"/>
            <p:nvPr/>
          </p:nvSpPr>
          <p:spPr>
            <a:xfrm>
              <a:off x="2819400" y="4761658"/>
              <a:ext cx="62517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FF00"/>
                  </a:solidFill>
                  <a:latin typeface="Calibri"/>
                  <a:ea typeface="Calibri"/>
                  <a:cs typeface="Calibri"/>
                  <a:sym typeface="Calibri"/>
                </a:rPr>
                <a:t>GRAND SCALE DATA</a:t>
              </a:r>
              <a:r>
                <a:rPr b="1" lang="en-US" sz="3200">
                  <a:solidFill>
                    <a:srgbClr val="FFFF00"/>
                  </a:solidFill>
                  <a:latin typeface="Calibri"/>
                  <a:ea typeface="Calibri"/>
                  <a:cs typeface="Calibri"/>
                  <a:sym typeface="Calibri"/>
                </a:rPr>
                <a:t> </a:t>
              </a:r>
              <a:endParaRPr>
                <a:solidFill>
                  <a:srgbClr val="FFFF00"/>
                </a:solidFill>
              </a:endParaRPr>
            </a:p>
            <a:p>
              <a:pPr indent="0" lvl="0" marL="0" marR="0" rtl="0" algn="ctr">
                <a:spcBef>
                  <a:spcPts val="0"/>
                </a:spcBef>
                <a:spcAft>
                  <a:spcPts val="0"/>
                </a:spcAft>
                <a:buNone/>
              </a:pPr>
              <a:r>
                <a:t/>
              </a:r>
              <a:endParaRPr b="1" sz="3200">
                <a:solidFill>
                  <a:schemeClr val="lt1"/>
                </a:solidFill>
                <a:latin typeface="Calibri"/>
                <a:ea typeface="Calibri"/>
                <a:cs typeface="Calibri"/>
                <a:sym typeface="Calibri"/>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More</a:t>
              </a:r>
              <a:r>
                <a:rPr b="1" lang="en-US" sz="3200">
                  <a:solidFill>
                    <a:srgbClr val="FFFF00"/>
                  </a:solidFill>
                  <a:latin typeface="Calibri"/>
                  <a:ea typeface="Calibri"/>
                  <a:cs typeface="Calibri"/>
                  <a:sym typeface="Calibri"/>
                </a:rPr>
                <a:t> CHALLENGES</a:t>
              </a:r>
              <a:endParaRPr b="1" sz="3200">
                <a:solidFill>
                  <a:schemeClr val="lt1"/>
                </a:solidFill>
                <a:latin typeface="Calibri"/>
                <a:ea typeface="Calibri"/>
                <a:cs typeface="Calibri"/>
                <a:sym typeface="Calibri"/>
              </a:endParaRPr>
            </a:p>
          </p:txBody>
        </p:sp>
        <p:sp>
          <p:nvSpPr>
            <p:cNvPr id="207" name="Google Shape;207;p16"/>
            <p:cNvSpPr/>
            <p:nvPr/>
          </p:nvSpPr>
          <p:spPr>
            <a:xfrm>
              <a:off x="5726494" y="5343892"/>
              <a:ext cx="437700" cy="523800"/>
            </a:xfrm>
            <a:prstGeom prst="downArrow">
              <a:avLst>
                <a:gd fmla="val 50000" name="adj1"/>
                <a:gd fmla="val 50000" name="adj2"/>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8" name="Google Shape;208;p16"/>
          <p:cNvSpPr txBox="1"/>
          <p:nvPr/>
        </p:nvSpPr>
        <p:spPr>
          <a:xfrm>
            <a:off x="2311960" y="7658100"/>
            <a:ext cx="675925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lt1"/>
                </a:solidFill>
                <a:latin typeface="Calibri"/>
                <a:ea typeface="Calibri"/>
                <a:cs typeface="Calibri"/>
                <a:sym typeface="Calibri"/>
              </a:rPr>
              <a:t>But how to capitalize on it when there is so much?</a:t>
            </a:r>
            <a:endParaRPr i="1"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16" name="Shape 216"/>
        <p:cNvGrpSpPr/>
        <p:nvPr/>
      </p:nvGrpSpPr>
      <p:grpSpPr>
        <a:xfrm>
          <a:off x="0" y="0"/>
          <a:ext cx="0" cy="0"/>
          <a:chOff x="0" y="0"/>
          <a:chExt cx="0" cy="0"/>
        </a:xfrm>
      </p:grpSpPr>
      <p:grpSp>
        <p:nvGrpSpPr>
          <p:cNvPr id="217" name="Google Shape;217;p17"/>
          <p:cNvGrpSpPr/>
          <p:nvPr/>
        </p:nvGrpSpPr>
        <p:grpSpPr>
          <a:xfrm>
            <a:off x="445296" y="406153"/>
            <a:ext cx="10042534" cy="9474693"/>
            <a:chOff x="0" y="0"/>
            <a:chExt cx="13390046" cy="12632924"/>
          </a:xfrm>
        </p:grpSpPr>
        <p:pic>
          <p:nvPicPr>
            <p:cNvPr id="218" name="Google Shape;218;p17"/>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19" name="Google Shape;219;p17"/>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20" name="Google Shape;220;p17"/>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21" name="Google Shape;221;p17"/>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22" name="Google Shape;222;p17"/>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23" name="Google Shape;223;p17"/>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24" name="Google Shape;224;p17"/>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5" name="Google Shape;225;p17"/>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6" name="Google Shape;226;p17"/>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27" name="Google Shape;227;p17"/>
          <p:cNvGrpSpPr/>
          <p:nvPr/>
        </p:nvGrpSpPr>
        <p:grpSpPr>
          <a:xfrm>
            <a:off x="3130391" y="631967"/>
            <a:ext cx="1854962" cy="1781248"/>
            <a:chOff x="0" y="0"/>
            <a:chExt cx="2473282" cy="2374997"/>
          </a:xfrm>
        </p:grpSpPr>
        <p:sp>
          <p:nvSpPr>
            <p:cNvPr id="228" name="Google Shape;228;p17"/>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17"/>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30" name="Google Shape;230;p17"/>
          <p:cNvGrpSpPr/>
          <p:nvPr/>
        </p:nvGrpSpPr>
        <p:grpSpPr>
          <a:xfrm>
            <a:off x="5726129" y="3163167"/>
            <a:ext cx="1854962" cy="1781248"/>
            <a:chOff x="0" y="0"/>
            <a:chExt cx="2473282" cy="2374997"/>
          </a:xfrm>
        </p:grpSpPr>
        <p:sp>
          <p:nvSpPr>
            <p:cNvPr id="231" name="Google Shape;231;p17"/>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17"/>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33" name="Google Shape;233;p17"/>
          <p:cNvGrpSpPr/>
          <p:nvPr/>
        </p:nvGrpSpPr>
        <p:grpSpPr>
          <a:xfrm>
            <a:off x="8324892" y="5609730"/>
            <a:ext cx="1854962" cy="1781248"/>
            <a:chOff x="0" y="0"/>
            <a:chExt cx="2473282" cy="2374997"/>
          </a:xfrm>
        </p:grpSpPr>
        <p:sp>
          <p:nvSpPr>
            <p:cNvPr id="234" name="Google Shape;234;p17"/>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17"/>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36" name="Google Shape;236;p17"/>
          <p:cNvGrpSpPr/>
          <p:nvPr/>
        </p:nvGrpSpPr>
        <p:grpSpPr>
          <a:xfrm>
            <a:off x="10875330" y="8099606"/>
            <a:ext cx="1854962" cy="1781248"/>
            <a:chOff x="0" y="0"/>
            <a:chExt cx="2473282" cy="2374997"/>
          </a:xfrm>
        </p:grpSpPr>
        <p:sp>
          <p:nvSpPr>
            <p:cNvPr id="237" name="Google Shape;237;p17"/>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17"/>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39" name="Google Shape;239;p17"/>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US" sz="8000">
                <a:solidFill>
                  <a:srgbClr val="FFFFFF"/>
                </a:solidFill>
                <a:latin typeface="Calibri"/>
                <a:ea typeface="Calibri"/>
                <a:cs typeface="Calibri"/>
                <a:sym typeface="Calibri"/>
              </a:rPr>
              <a:t>Process</a:t>
            </a:r>
            <a:endParaRPr/>
          </a:p>
        </p:txBody>
      </p:sp>
      <p:sp>
        <p:nvSpPr>
          <p:cNvPr id="240" name="Google Shape;240;p17"/>
          <p:cNvSpPr txBox="1"/>
          <p:nvPr/>
        </p:nvSpPr>
        <p:spPr>
          <a:xfrm>
            <a:off x="3857944" y="976434"/>
            <a:ext cx="12294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1</a:t>
            </a:r>
            <a:endParaRPr/>
          </a:p>
        </p:txBody>
      </p:sp>
      <p:sp>
        <p:nvSpPr>
          <p:cNvPr id="241" name="Google Shape;241;p17"/>
          <p:cNvSpPr txBox="1"/>
          <p:nvPr/>
        </p:nvSpPr>
        <p:spPr>
          <a:xfrm>
            <a:off x="6502021" y="3507231"/>
            <a:ext cx="12294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2</a:t>
            </a:r>
            <a:endParaRPr/>
          </a:p>
        </p:txBody>
      </p:sp>
      <p:sp>
        <p:nvSpPr>
          <p:cNvPr id="242" name="Google Shape;242;p17"/>
          <p:cNvSpPr txBox="1"/>
          <p:nvPr/>
        </p:nvSpPr>
        <p:spPr>
          <a:xfrm>
            <a:off x="11599730" y="8440216"/>
            <a:ext cx="12294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4</a:t>
            </a:r>
            <a:endParaRPr/>
          </a:p>
        </p:txBody>
      </p:sp>
      <p:sp>
        <p:nvSpPr>
          <p:cNvPr id="243" name="Google Shape;243;p17"/>
          <p:cNvSpPr txBox="1"/>
          <p:nvPr/>
        </p:nvSpPr>
        <p:spPr>
          <a:xfrm>
            <a:off x="9107525" y="5962915"/>
            <a:ext cx="12294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3</a:t>
            </a:r>
            <a:endParaRPr/>
          </a:p>
        </p:txBody>
      </p:sp>
      <p:sp>
        <p:nvSpPr>
          <p:cNvPr id="244" name="Google Shape;244;p17"/>
          <p:cNvSpPr txBox="1"/>
          <p:nvPr/>
        </p:nvSpPr>
        <p:spPr>
          <a:xfrm>
            <a:off x="10611720" y="6238750"/>
            <a:ext cx="2374200" cy="523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modelling </a:t>
            </a:r>
            <a:endParaRPr/>
          </a:p>
        </p:txBody>
      </p:sp>
      <p:sp>
        <p:nvSpPr>
          <p:cNvPr id="245" name="Google Shape;245;p17"/>
          <p:cNvSpPr txBox="1"/>
          <p:nvPr/>
        </p:nvSpPr>
        <p:spPr>
          <a:xfrm>
            <a:off x="8020725" y="3792200"/>
            <a:ext cx="2463300" cy="523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extraction </a:t>
            </a:r>
            <a:endParaRPr sz="2800">
              <a:solidFill>
                <a:schemeClr val="dk1"/>
              </a:solidFill>
              <a:latin typeface="Calibri"/>
              <a:ea typeface="Calibri"/>
              <a:cs typeface="Calibri"/>
              <a:sym typeface="Calibri"/>
            </a:endParaRPr>
          </a:p>
        </p:txBody>
      </p:sp>
      <p:sp>
        <p:nvSpPr>
          <p:cNvPr id="246" name="Google Shape;246;p17"/>
          <p:cNvSpPr txBox="1"/>
          <p:nvPr/>
        </p:nvSpPr>
        <p:spPr>
          <a:xfrm>
            <a:off x="5248873" y="1268325"/>
            <a:ext cx="3034500" cy="523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understanding  </a:t>
            </a:r>
            <a:endParaRPr>
              <a:solidFill>
                <a:schemeClr val="dk1"/>
              </a:solidFill>
            </a:endParaRPr>
          </a:p>
        </p:txBody>
      </p:sp>
      <p:sp>
        <p:nvSpPr>
          <p:cNvPr id="247" name="Google Shape;247;p17"/>
          <p:cNvSpPr txBox="1"/>
          <p:nvPr/>
        </p:nvSpPr>
        <p:spPr>
          <a:xfrm>
            <a:off x="13207975" y="8732125"/>
            <a:ext cx="2743800" cy="523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visualisation</a:t>
            </a:r>
            <a:endParaRPr/>
          </a:p>
        </p:txBody>
      </p:sp>
      <p:pic>
        <p:nvPicPr>
          <p:cNvPr id="248" name="Google Shape;248;p17"/>
          <p:cNvPicPr preferRelativeResize="0"/>
          <p:nvPr/>
        </p:nvPicPr>
        <p:blipFill rotWithShape="1">
          <a:blip r:embed="rId3">
            <a:alphaModFix amt="80000"/>
          </a:blip>
          <a:srcRect b="0" l="0" r="0" t="0"/>
          <a:stretch/>
        </p:blipFill>
        <p:spPr>
          <a:xfrm>
            <a:off x="5639237" y="5452338"/>
            <a:ext cx="2253799" cy="20960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18"/>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258" name="Google Shape;258;p18"/>
          <p:cNvSpPr txBox="1"/>
          <p:nvPr/>
        </p:nvSpPr>
        <p:spPr>
          <a:xfrm>
            <a:off x="1028700" y="860915"/>
            <a:ext cx="4636200" cy="106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6900">
                <a:solidFill>
                  <a:srgbClr val="A100FF"/>
                </a:solidFill>
                <a:latin typeface="Calibri"/>
                <a:ea typeface="Calibri"/>
                <a:cs typeface="Calibri"/>
                <a:sym typeface="Calibri"/>
              </a:rPr>
              <a:t>RESULTS</a:t>
            </a:r>
            <a:endParaRPr sz="300">
              <a:solidFill>
                <a:srgbClr val="A100FF"/>
              </a:solidFill>
            </a:endParaRPr>
          </a:p>
        </p:txBody>
      </p:sp>
      <p:pic>
        <p:nvPicPr>
          <p:cNvPr id="259" name="Google Shape;259;p18"/>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260" name="Google Shape;260;p18"/>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261" name="Google Shape;261;p18"/>
          <p:cNvSpPr txBox="1"/>
          <p:nvPr/>
        </p:nvSpPr>
        <p:spPr>
          <a:xfrm>
            <a:off x="1840992" y="3238500"/>
            <a:ext cx="3447600" cy="1908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A100FF"/>
                </a:solidFill>
                <a:latin typeface="Calibri"/>
                <a:ea typeface="Calibri"/>
                <a:cs typeface="Calibri"/>
                <a:sym typeface="Calibri"/>
              </a:rPr>
              <a:t>38</a:t>
            </a:r>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ctr">
              <a:spcBef>
                <a:spcPts val="0"/>
              </a:spcBef>
              <a:spcAft>
                <a:spcPts val="0"/>
              </a:spcAft>
              <a:buNone/>
            </a:pPr>
            <a:r>
              <a:rPr lang="en-US" sz="3200">
                <a:solidFill>
                  <a:schemeClr val="dk1"/>
                </a:solidFill>
                <a:latin typeface="Calibri"/>
                <a:ea typeface="Calibri"/>
                <a:cs typeface="Calibri"/>
                <a:sym typeface="Calibri"/>
              </a:rPr>
              <a:t>Countries in total</a:t>
            </a:r>
            <a:endParaRPr sz="3200">
              <a:solidFill>
                <a:schemeClr val="dk1"/>
              </a:solidFill>
              <a:latin typeface="Calibri"/>
              <a:ea typeface="Calibri"/>
              <a:cs typeface="Calibri"/>
              <a:sym typeface="Calibri"/>
            </a:endParaRPr>
          </a:p>
        </p:txBody>
      </p:sp>
      <p:sp>
        <p:nvSpPr>
          <p:cNvPr id="262" name="Google Shape;262;p18"/>
          <p:cNvSpPr txBox="1"/>
          <p:nvPr/>
        </p:nvSpPr>
        <p:spPr>
          <a:xfrm>
            <a:off x="5986738" y="3238500"/>
            <a:ext cx="5543100" cy="2401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A100FF"/>
                </a:solidFill>
                <a:latin typeface="Calibri"/>
                <a:ea typeface="Calibri"/>
                <a:cs typeface="Calibri"/>
                <a:sym typeface="Calibri"/>
              </a:rPr>
              <a:t>UNITED KINGDOM</a:t>
            </a:r>
            <a:endParaRPr sz="6000">
              <a:solidFill>
                <a:srgbClr val="A100FF"/>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Largest revenue gathering country</a:t>
            </a:r>
            <a:endParaRPr sz="4400">
              <a:solidFill>
                <a:schemeClr val="dk1"/>
              </a:solidFill>
              <a:latin typeface="Calibri"/>
              <a:ea typeface="Calibri"/>
              <a:cs typeface="Calibri"/>
              <a:sym typeface="Calibri"/>
            </a:endParaRPr>
          </a:p>
        </p:txBody>
      </p:sp>
      <p:sp>
        <p:nvSpPr>
          <p:cNvPr id="263" name="Google Shape;263;p18"/>
          <p:cNvSpPr txBox="1"/>
          <p:nvPr/>
        </p:nvSpPr>
        <p:spPr>
          <a:xfrm>
            <a:off x="12448500" y="3238500"/>
            <a:ext cx="3572700" cy="2401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A100FF"/>
                </a:solidFill>
                <a:latin typeface="Calibri"/>
                <a:ea typeface="Calibri"/>
                <a:cs typeface="Calibri"/>
                <a:sym typeface="Calibri"/>
              </a:rPr>
              <a:t>NOVEMBER</a:t>
            </a:r>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max revenue in 2011</a:t>
            </a:r>
            <a:endParaRPr sz="4400">
              <a:solidFill>
                <a:schemeClr val="dk1"/>
              </a:solidFill>
              <a:latin typeface="Calibri"/>
              <a:ea typeface="Calibri"/>
              <a:cs typeface="Calibri"/>
              <a:sym typeface="Calibri"/>
            </a:endParaRPr>
          </a:p>
        </p:txBody>
      </p:sp>
      <p:grpSp>
        <p:nvGrpSpPr>
          <p:cNvPr id="264" name="Google Shape;264;p18"/>
          <p:cNvGrpSpPr/>
          <p:nvPr/>
        </p:nvGrpSpPr>
        <p:grpSpPr>
          <a:xfrm>
            <a:off x="517112" y="7810500"/>
            <a:ext cx="17253775" cy="2017079"/>
            <a:chOff x="0" y="0"/>
            <a:chExt cx="23005033" cy="2689439"/>
          </a:xfrm>
        </p:grpSpPr>
        <p:pic>
          <p:nvPicPr>
            <p:cNvPr id="265" name="Google Shape;265;p18"/>
            <p:cNvPicPr preferRelativeResize="0"/>
            <p:nvPr/>
          </p:nvPicPr>
          <p:blipFill rotWithShape="1">
            <a:blip r:embed="rId4">
              <a:alphaModFix amt="80000"/>
            </a:blip>
            <a:srcRect b="0" l="0" r="0" t="69364"/>
            <a:stretch/>
          </p:blipFill>
          <p:spPr>
            <a:xfrm>
              <a:off x="13408784" y="1865534"/>
              <a:ext cx="2891866" cy="823900"/>
            </a:xfrm>
            <a:prstGeom prst="rect">
              <a:avLst/>
            </a:prstGeom>
            <a:noFill/>
            <a:ln>
              <a:noFill/>
            </a:ln>
          </p:spPr>
        </p:pic>
        <p:pic>
          <p:nvPicPr>
            <p:cNvPr id="266" name="Google Shape;266;p18"/>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267" name="Google Shape;267;p18"/>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268" name="Google Shape;268;p18"/>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269" name="Google Shape;269;p18"/>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270" name="Google Shape;270;p18"/>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271" name="Google Shape;271;p18"/>
          <p:cNvPicPr preferRelativeResize="0"/>
          <p:nvPr/>
        </p:nvPicPr>
        <p:blipFill rotWithShape="1">
          <a:blip r:embed="rId4">
            <a:alphaModFix amt="80000"/>
          </a:blip>
          <a:srcRect b="0" l="0" r="0" t="56284"/>
          <a:stretch/>
        </p:blipFill>
        <p:spPr>
          <a:xfrm>
            <a:off x="13150400" y="8945802"/>
            <a:ext cx="2168900" cy="881776"/>
          </a:xfrm>
          <a:prstGeom prst="rect">
            <a:avLst/>
          </a:prstGeom>
          <a:noFill/>
          <a:ln>
            <a:noFill/>
          </a:ln>
        </p:spPr>
      </p:pic>
      <p:pic>
        <p:nvPicPr>
          <p:cNvPr id="272" name="Google Shape;272;p18"/>
          <p:cNvPicPr preferRelativeResize="0"/>
          <p:nvPr/>
        </p:nvPicPr>
        <p:blipFill rotWithShape="1">
          <a:blip r:embed="rId4">
            <a:alphaModFix amt="80000"/>
          </a:blip>
          <a:srcRect b="68105" l="0" r="0" t="0"/>
          <a:stretch/>
        </p:blipFill>
        <p:spPr>
          <a:xfrm>
            <a:off x="10591075" y="7810500"/>
            <a:ext cx="2168900" cy="643350"/>
          </a:xfrm>
          <a:prstGeom prst="rect">
            <a:avLst/>
          </a:prstGeom>
          <a:noFill/>
          <a:ln>
            <a:noFill/>
          </a:ln>
        </p:spPr>
      </p:pic>
      <p:pic>
        <p:nvPicPr>
          <p:cNvPr id="273" name="Google Shape;273;p18"/>
          <p:cNvPicPr preferRelativeResize="0"/>
          <p:nvPr/>
        </p:nvPicPr>
        <p:blipFill rotWithShape="1">
          <a:blip r:embed="rId4">
            <a:alphaModFix amt="80000"/>
          </a:blip>
          <a:srcRect b="68105" l="0" r="0" t="0"/>
          <a:stretch/>
        </p:blipFill>
        <p:spPr>
          <a:xfrm>
            <a:off x="13148200" y="7810500"/>
            <a:ext cx="2168900" cy="643350"/>
          </a:xfrm>
          <a:prstGeom prst="rect">
            <a:avLst/>
          </a:prstGeom>
          <a:noFill/>
          <a:ln>
            <a:noFill/>
          </a:ln>
        </p:spPr>
      </p:pic>
      <p:sp>
        <p:nvSpPr>
          <p:cNvPr id="274" name="Google Shape;274;p18"/>
          <p:cNvSpPr txBox="1"/>
          <p:nvPr/>
        </p:nvSpPr>
        <p:spPr>
          <a:xfrm>
            <a:off x="11357500" y="8449588"/>
            <a:ext cx="396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rgbClr val="FF0000"/>
                </a:solidFill>
                <a:latin typeface="Calibri"/>
                <a:ea typeface="Calibri"/>
                <a:cs typeface="Calibri"/>
                <a:sym typeface="Calibri"/>
              </a:rPr>
              <a:t>GRAPHS AHEAD……</a:t>
            </a:r>
            <a:endParaRPr sz="3600">
              <a:solidFill>
                <a:srgbClr val="FF0000"/>
              </a:solidFill>
              <a:latin typeface="Calibri"/>
              <a:ea typeface="Calibri"/>
              <a:cs typeface="Calibri"/>
              <a:sym typeface="Calibri"/>
            </a:endParaRPr>
          </a:p>
        </p:txBody>
      </p:sp>
      <p:pic>
        <p:nvPicPr>
          <p:cNvPr id="275" name="Google Shape;275;p18"/>
          <p:cNvPicPr preferRelativeResize="0"/>
          <p:nvPr/>
        </p:nvPicPr>
        <p:blipFill>
          <a:blip r:embed="rId5">
            <a:alphaModFix/>
          </a:blip>
          <a:stretch>
            <a:fillRect/>
          </a:stretch>
        </p:blipFill>
        <p:spPr>
          <a:xfrm>
            <a:off x="10591075" y="8497375"/>
            <a:ext cx="685526" cy="643350"/>
          </a:xfrm>
          <a:prstGeom prst="rect">
            <a:avLst/>
          </a:prstGeom>
          <a:noFill/>
          <a:ln>
            <a:noFill/>
          </a:ln>
        </p:spPr>
      </p:pic>
      <p:pic>
        <p:nvPicPr>
          <p:cNvPr id="276" name="Google Shape;276;p18"/>
          <p:cNvPicPr preferRelativeResize="0"/>
          <p:nvPr/>
        </p:nvPicPr>
        <p:blipFill rotWithShape="1">
          <a:blip r:embed="rId6">
            <a:alphaModFix/>
          </a:blip>
          <a:srcRect b="59701" l="0" r="38586" t="0"/>
          <a:stretch/>
        </p:blipFill>
        <p:spPr>
          <a:xfrm>
            <a:off x="10876286" y="8695344"/>
            <a:ext cx="115099" cy="221813"/>
          </a:xfrm>
          <a:prstGeom prst="rect">
            <a:avLst/>
          </a:prstGeom>
          <a:noFill/>
          <a:ln>
            <a:noFill/>
          </a:ln>
        </p:spPr>
      </p:pic>
      <p:pic>
        <p:nvPicPr>
          <p:cNvPr id="277" name="Google Shape;277;p18"/>
          <p:cNvPicPr preferRelativeResize="0"/>
          <p:nvPr/>
        </p:nvPicPr>
        <p:blipFill rotWithShape="1">
          <a:blip r:embed="rId6">
            <a:alphaModFix/>
          </a:blip>
          <a:srcRect b="0" l="16355" r="11938" t="16971"/>
          <a:stretch/>
        </p:blipFill>
        <p:spPr>
          <a:xfrm>
            <a:off x="10854915" y="8843250"/>
            <a:ext cx="185409" cy="221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85" name="Shape 285"/>
        <p:cNvGrpSpPr/>
        <p:nvPr/>
      </p:nvGrpSpPr>
      <p:grpSpPr>
        <a:xfrm>
          <a:off x="0" y="0"/>
          <a:ext cx="0" cy="0"/>
          <a:chOff x="0" y="0"/>
          <a:chExt cx="0" cy="0"/>
        </a:xfrm>
      </p:grpSpPr>
      <p:sp>
        <p:nvSpPr>
          <p:cNvPr id="286" name="Google Shape;286;p19"/>
          <p:cNvSpPr txBox="1"/>
          <p:nvPr/>
        </p:nvSpPr>
        <p:spPr>
          <a:xfrm>
            <a:off x="5421913" y="5552246"/>
            <a:ext cx="5385738" cy="4342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FFFFFF"/>
                </a:solidFill>
                <a:latin typeface="Calibri"/>
                <a:ea typeface="Calibri"/>
                <a:cs typeface="Calibri"/>
                <a:sym typeface="Calibri"/>
              </a:rPr>
              <a:t>ANY QUESTIONS?</a:t>
            </a:r>
            <a:endParaRPr/>
          </a:p>
        </p:txBody>
      </p:sp>
      <p:grpSp>
        <p:nvGrpSpPr>
          <p:cNvPr id="287" name="Google Shape;287;p19"/>
          <p:cNvGrpSpPr/>
          <p:nvPr/>
        </p:nvGrpSpPr>
        <p:grpSpPr>
          <a:xfrm>
            <a:off x="728428" y="3599225"/>
            <a:ext cx="3546595" cy="3371248"/>
            <a:chOff x="0" y="0"/>
            <a:chExt cx="4728794" cy="4494997"/>
          </a:xfrm>
        </p:grpSpPr>
        <p:sp>
          <p:nvSpPr>
            <p:cNvPr id="288" name="Google Shape;288;p19"/>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19"/>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290" name="Google Shape;290;p19"/>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FFFFFF"/>
                </a:solidFill>
                <a:latin typeface="Calibri"/>
                <a:ea typeface="Calibri"/>
                <a:cs typeface="Calibri"/>
                <a:sym typeface="Calibri"/>
              </a:rPr>
              <a:t>Thank you!</a:t>
            </a:r>
            <a:endParaRPr/>
          </a:p>
        </p:txBody>
      </p:sp>
      <p:grpSp>
        <p:nvGrpSpPr>
          <p:cNvPr id="291" name="Google Shape;291;p19"/>
          <p:cNvGrpSpPr/>
          <p:nvPr/>
        </p:nvGrpSpPr>
        <p:grpSpPr>
          <a:xfrm>
            <a:off x="517113" y="-1140306"/>
            <a:ext cx="17253775" cy="2017079"/>
            <a:chOff x="0" y="0"/>
            <a:chExt cx="23005033" cy="2689439"/>
          </a:xfrm>
        </p:grpSpPr>
        <p:pic>
          <p:nvPicPr>
            <p:cNvPr id="292" name="Google Shape;292;p19"/>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293" name="Google Shape;293;p19"/>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294" name="Google Shape;294;p19"/>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295" name="Google Shape;295;p19"/>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296" name="Google Shape;296;p19"/>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297" name="Google Shape;297;p19"/>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298" name="Google Shape;298;p19"/>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299" name="Google Shape;299;p19"/>
          <p:cNvGrpSpPr/>
          <p:nvPr/>
        </p:nvGrpSpPr>
        <p:grpSpPr>
          <a:xfrm>
            <a:off x="517113" y="9394369"/>
            <a:ext cx="17253775" cy="2017079"/>
            <a:chOff x="0" y="0"/>
            <a:chExt cx="23005033" cy="2689439"/>
          </a:xfrm>
        </p:grpSpPr>
        <p:pic>
          <p:nvPicPr>
            <p:cNvPr id="300" name="Google Shape;300;p19"/>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01" name="Google Shape;301;p19"/>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02" name="Google Shape;302;p19"/>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03" name="Google Shape;303;p19"/>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04" name="Google Shape;304;p19"/>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05" name="Google Shape;305;p19"/>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06" name="Google Shape;306;p19"/>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