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1b0cb3e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1b0cb3e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b0cb3e4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b0cb3e4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b0cb3e4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b0cb3e4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1b0cb3e4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1b0cb3e4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1b0cb3e4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1b0cb3e4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2400b82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62400b82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1b0cb3e4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1b0cb3e4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1b0cb3e4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1b0cb3e4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28600"/>
            <a:ext cx="9143997" cy="47104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74FF"/>
                </a:solidFill>
              </a:rPr>
              <a:t>Team Member Names and Details</a:t>
            </a:r>
            <a:endParaRPr>
              <a:solidFill>
                <a:srgbClr val="FF74FF"/>
              </a:solidFill>
            </a:endParaRPr>
          </a:p>
        </p:txBody>
      </p:sp>
      <p:sp>
        <p:nvSpPr>
          <p:cNvPr id="60" name="Google Shape;60;p14"/>
          <p:cNvSpPr txBox="1"/>
          <p:nvPr>
            <p:ph idx="1" type="body"/>
          </p:nvPr>
        </p:nvSpPr>
        <p:spPr>
          <a:xfrm>
            <a:off x="311700" y="1152475"/>
            <a:ext cx="8520600" cy="264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Divyansh Kushwaha</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Deepanshu Pratik</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Kshitiz Kumar  Singh</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  Ph. 	:  8354931770 </a:t>
            </a:r>
            <a:endParaRPr>
              <a:solidFill>
                <a:schemeClr val="dk1"/>
              </a:solidFill>
            </a:endParaRPr>
          </a:p>
          <a:p>
            <a:pPr indent="0" lvl="0" marL="0" rtl="0" algn="l">
              <a:spcBef>
                <a:spcPts val="1200"/>
              </a:spcBef>
              <a:spcAft>
                <a:spcPts val="1200"/>
              </a:spcAft>
              <a:buNone/>
            </a:pPr>
            <a:r>
              <a:rPr lang="en">
                <a:solidFill>
                  <a:schemeClr val="dk1"/>
                </a:solidFill>
              </a:rPr>
              <a:t>  Email	:  kushwaha.divyansh.dxn@gmail.com</a:t>
            </a:r>
            <a:endParaRPr>
              <a:solidFill>
                <a:schemeClr val="dk1"/>
              </a:solidFill>
            </a:endParaRPr>
          </a:p>
        </p:txBody>
      </p:sp>
      <p:sp>
        <p:nvSpPr>
          <p:cNvPr id="61" name="Google Shape;61;p14"/>
          <p:cNvSpPr/>
          <p:nvPr/>
        </p:nvSpPr>
        <p:spPr>
          <a:xfrm>
            <a:off x="311700" y="992500"/>
            <a:ext cx="8436000" cy="69600"/>
          </a:xfrm>
          <a:prstGeom prst="rect">
            <a:avLst/>
          </a:prstGeom>
          <a:solidFill>
            <a:srgbClr val="FF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74FF"/>
                </a:solidFill>
              </a:rPr>
              <a:t>Problem Statement</a:t>
            </a:r>
            <a:endParaRPr>
              <a:solidFill>
                <a:srgbClr val="FF74FF"/>
              </a:solidFill>
            </a:endParaRPr>
          </a:p>
        </p:txBody>
      </p:sp>
      <p:sp>
        <p:nvSpPr>
          <p:cNvPr id="67" name="Google Shape;67;p15"/>
          <p:cNvSpPr txBox="1"/>
          <p:nvPr>
            <p:ph idx="1" type="body"/>
          </p:nvPr>
        </p:nvSpPr>
        <p:spPr>
          <a:xfrm>
            <a:off x="546125" y="1381075"/>
            <a:ext cx="7276500" cy="312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India is a land of agriculture where variety of crops grows, still the farmers are facing economic problems, how? The answer of this question is the middle men, </a:t>
            </a:r>
            <a:r>
              <a:rPr lang="en">
                <a:solidFill>
                  <a:schemeClr val="dk1"/>
                </a:solidFill>
              </a:rPr>
              <a:t>Middlemen raise prices for consumers while underpaying farmers, leaving farmers poor and unproductive. Farmers encounter high production cost in their effort to boost production but hardly get fair pricing of their produces from middlemen.</a:t>
            </a:r>
            <a:endParaRPr>
              <a:solidFill>
                <a:schemeClr val="dk1"/>
              </a:solidFill>
            </a:endParaRPr>
          </a:p>
        </p:txBody>
      </p:sp>
      <p:sp>
        <p:nvSpPr>
          <p:cNvPr id="68" name="Google Shape;68;p15"/>
          <p:cNvSpPr/>
          <p:nvPr/>
        </p:nvSpPr>
        <p:spPr>
          <a:xfrm>
            <a:off x="311700" y="992500"/>
            <a:ext cx="8436000" cy="69600"/>
          </a:xfrm>
          <a:prstGeom prst="rect">
            <a:avLst/>
          </a:prstGeom>
          <a:solidFill>
            <a:srgbClr val="FF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74FF"/>
                </a:solidFill>
              </a:rPr>
              <a:t>Solution</a:t>
            </a:r>
            <a:endParaRPr>
              <a:solidFill>
                <a:srgbClr val="FF74FF"/>
              </a:solidFill>
            </a:endParaRPr>
          </a:p>
        </p:txBody>
      </p:sp>
      <p:sp>
        <p:nvSpPr>
          <p:cNvPr id="74" name="Google Shape;74;p16"/>
          <p:cNvSpPr txBox="1"/>
          <p:nvPr>
            <p:ph idx="1" type="body"/>
          </p:nvPr>
        </p:nvSpPr>
        <p:spPr>
          <a:xfrm>
            <a:off x="482425" y="3043275"/>
            <a:ext cx="8177700" cy="19686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EFEFEF"/>
              </a:buClr>
              <a:buSzPts val="1400"/>
              <a:buChar char="●"/>
            </a:pPr>
            <a:r>
              <a:rPr lang="en" sz="1400">
                <a:solidFill>
                  <a:srgbClr val="EFEFEF"/>
                </a:solidFill>
              </a:rPr>
              <a:t>Farmers can list their product on our service</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Data will be store on firebase</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The products will be listed on consumer’s app.</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Users will place order through the app and will pay.</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Our system will assign it to the delivery service, and provide the funds to delivery service.</a:t>
            </a:r>
            <a:endParaRPr sz="1400">
              <a:solidFill>
                <a:srgbClr val="EFEFEF"/>
              </a:solidFill>
            </a:endParaRPr>
          </a:p>
          <a:p>
            <a:pPr indent="-317500" lvl="0" marL="457200" rtl="0" algn="l">
              <a:lnSpc>
                <a:spcPct val="115000"/>
              </a:lnSpc>
              <a:spcBef>
                <a:spcPts val="0"/>
              </a:spcBef>
              <a:spcAft>
                <a:spcPts val="0"/>
              </a:spcAft>
              <a:buClr>
                <a:srgbClr val="EFEFEF"/>
              </a:buClr>
              <a:buSzPts val="1400"/>
              <a:buChar char="●"/>
            </a:pPr>
            <a:r>
              <a:rPr lang="en" sz="1400">
                <a:solidFill>
                  <a:srgbClr val="EFEFEF"/>
                </a:solidFill>
              </a:rPr>
              <a:t>Delivery service will pick-up the product, provide </a:t>
            </a:r>
            <a:r>
              <a:rPr b="1" lang="en" sz="1400">
                <a:solidFill>
                  <a:srgbClr val="EFEFEF"/>
                </a:solidFill>
              </a:rPr>
              <a:t>cash payment to the farmer</a:t>
            </a:r>
            <a:r>
              <a:rPr lang="en" sz="1400">
                <a:solidFill>
                  <a:srgbClr val="EFEFEF"/>
                </a:solidFill>
              </a:rPr>
              <a:t> and deliver it to the consumer.</a:t>
            </a:r>
            <a:endParaRPr>
              <a:solidFill>
                <a:schemeClr val="dk1"/>
              </a:solidFill>
            </a:endParaRPr>
          </a:p>
        </p:txBody>
      </p:sp>
      <p:sp>
        <p:nvSpPr>
          <p:cNvPr id="75" name="Google Shape;75;p16"/>
          <p:cNvSpPr/>
          <p:nvPr/>
        </p:nvSpPr>
        <p:spPr>
          <a:xfrm>
            <a:off x="311700" y="992500"/>
            <a:ext cx="8436000" cy="69600"/>
          </a:xfrm>
          <a:prstGeom prst="rect">
            <a:avLst/>
          </a:prstGeom>
          <a:solidFill>
            <a:srgbClr val="FF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311700" y="1152963"/>
            <a:ext cx="73251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The solution for this problem is that if we remove the middlemen from the picture and we make direct contact between the farmer and the consumer. Our solution proposes such an architecture which can act as a interface layer between consumers and farmers.</a:t>
            </a:r>
            <a:endParaRPr sz="1800">
              <a:solidFill>
                <a:schemeClr val="dk1"/>
              </a:solidFill>
            </a:endParaRPr>
          </a:p>
          <a:p>
            <a:pPr indent="0" lvl="0" marL="0" rtl="0" algn="l">
              <a:spcBef>
                <a:spcPts val="1200"/>
              </a:spcBef>
              <a:spcAft>
                <a:spcPts val="0"/>
              </a:spcAft>
              <a:buNone/>
            </a:pPr>
            <a:r>
              <a:rPr lang="en" sz="1800">
                <a:solidFill>
                  <a:schemeClr val="dk1"/>
                </a:solidFill>
              </a:rPr>
              <a:t>Our </a:t>
            </a:r>
            <a:r>
              <a:rPr lang="en" sz="1800">
                <a:solidFill>
                  <a:schemeClr val="dk1"/>
                </a:solidFill>
              </a:rPr>
              <a:t>solution</a:t>
            </a:r>
            <a:r>
              <a:rPr lang="en" sz="1800">
                <a:solidFill>
                  <a:schemeClr val="dk1"/>
                </a:solidFill>
              </a:rPr>
              <a:t>  consists of following key points: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74FF"/>
                </a:solidFill>
              </a:rPr>
              <a:t>Methodology </a:t>
            </a:r>
            <a:endParaRPr>
              <a:solidFill>
                <a:srgbClr val="FF74FF"/>
              </a:solidFill>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are making an application  which would be working as a server transferring messages to firebase.</a:t>
            </a:r>
            <a:endParaRPr sz="1400">
              <a:solidFill>
                <a:schemeClr val="dk1"/>
              </a:solidFill>
            </a:endParaRPr>
          </a:p>
          <a:p>
            <a:pPr indent="0" lvl="0" marL="0" rtl="0" algn="l">
              <a:spcBef>
                <a:spcPts val="1200"/>
              </a:spcBef>
              <a:spcAft>
                <a:spcPts val="0"/>
              </a:spcAft>
              <a:buNone/>
            </a:pPr>
            <a:r>
              <a:rPr lang="en" sz="1400">
                <a:solidFill>
                  <a:schemeClr val="dk1"/>
                </a:solidFill>
              </a:rPr>
              <a:t>Dynamically we are generating profile of farmers and interfacing it with frontend where user can order stuff with the payment gateways initially and COD would be available during scaling up of the solution.</a:t>
            </a:r>
            <a:endParaRPr sz="1400">
              <a:solidFill>
                <a:schemeClr val="dk1"/>
              </a:solidFill>
            </a:endParaRPr>
          </a:p>
          <a:p>
            <a:pPr indent="0" lvl="0" marL="0" rtl="0" algn="l">
              <a:spcBef>
                <a:spcPts val="1200"/>
              </a:spcBef>
              <a:spcAft>
                <a:spcPts val="0"/>
              </a:spcAft>
              <a:buNone/>
            </a:pPr>
            <a:r>
              <a:rPr lang="en" sz="1400">
                <a:solidFill>
                  <a:schemeClr val="dk1"/>
                </a:solidFill>
              </a:rPr>
              <a:t>For the farmers, we have both gateways, either one can take cash or through any payment gateway. We have taken in consideration that farmers possibly will not have smartphones and can create their account through sms with unique id as their phone numbers (phone numbers are chosen as unique key as nowadays it is connected to one’s aadhar card).</a:t>
            </a:r>
            <a:endParaRPr sz="1400">
              <a:solidFill>
                <a:schemeClr val="dk1"/>
              </a:solidFill>
            </a:endParaRPr>
          </a:p>
          <a:p>
            <a:pPr indent="0" lvl="0" marL="0" rtl="0" algn="l">
              <a:spcBef>
                <a:spcPts val="1200"/>
              </a:spcBef>
              <a:spcAft>
                <a:spcPts val="0"/>
              </a:spcAft>
              <a:buNone/>
            </a:pPr>
            <a:r>
              <a:rPr lang="en" sz="1400">
                <a:solidFill>
                  <a:schemeClr val="dk1"/>
                </a:solidFill>
              </a:rPr>
              <a:t>Through app as well as sms farmers can list their products and we also provide them minimum price recommendation to farmers relative to market rates. For delivery, we will be using third party services and the transaction flow is shown in the system architecture.  </a:t>
            </a:r>
            <a:endParaRPr sz="1400">
              <a:solidFill>
                <a:schemeClr val="dk1"/>
              </a:solidFill>
            </a:endParaRPr>
          </a:p>
          <a:p>
            <a:pPr indent="0" lvl="0" marL="0" rtl="0" algn="l">
              <a:spcBef>
                <a:spcPts val="1200"/>
              </a:spcBef>
              <a:spcAft>
                <a:spcPts val="1200"/>
              </a:spcAft>
              <a:buNone/>
            </a:pPr>
            <a:r>
              <a:rPr lang="en" sz="1400">
                <a:solidFill>
                  <a:schemeClr val="dk1"/>
                </a:solidFill>
              </a:rPr>
              <a:t>Technologies involved in this are android , firebase, sms services and React js (for website)</a:t>
            </a:r>
            <a:endParaRPr sz="1400">
              <a:solidFill>
                <a:schemeClr val="dk1"/>
              </a:solidFill>
            </a:endParaRPr>
          </a:p>
        </p:txBody>
      </p:sp>
      <p:sp>
        <p:nvSpPr>
          <p:cNvPr id="83" name="Google Shape;83;p17"/>
          <p:cNvSpPr/>
          <p:nvPr/>
        </p:nvSpPr>
        <p:spPr>
          <a:xfrm>
            <a:off x="311700" y="992500"/>
            <a:ext cx="8436000" cy="69600"/>
          </a:xfrm>
          <a:prstGeom prst="rect">
            <a:avLst/>
          </a:prstGeom>
          <a:solidFill>
            <a:srgbClr val="FF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1593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74FF"/>
                </a:solidFill>
              </a:rPr>
              <a:t>System Architecture </a:t>
            </a:r>
            <a:endParaRPr>
              <a:solidFill>
                <a:srgbClr val="FF74FF"/>
              </a:solidFill>
            </a:endParaRPr>
          </a:p>
        </p:txBody>
      </p:sp>
      <p:sp>
        <p:nvSpPr>
          <p:cNvPr id="89" name="Google Shape;89;p18"/>
          <p:cNvSpPr/>
          <p:nvPr/>
        </p:nvSpPr>
        <p:spPr>
          <a:xfrm>
            <a:off x="159300" y="611500"/>
            <a:ext cx="8436000" cy="69600"/>
          </a:xfrm>
          <a:prstGeom prst="rect">
            <a:avLst/>
          </a:prstGeom>
          <a:solidFill>
            <a:srgbClr val="FF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8"/>
          <p:cNvPicPr preferRelativeResize="0"/>
          <p:nvPr/>
        </p:nvPicPr>
        <p:blipFill rotWithShape="1">
          <a:blip r:embed="rId3">
            <a:alphaModFix/>
          </a:blip>
          <a:srcRect b="1283" l="2880" r="2984" t="0"/>
          <a:stretch/>
        </p:blipFill>
        <p:spPr>
          <a:xfrm>
            <a:off x="1482475" y="757300"/>
            <a:ext cx="5801725" cy="435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74FF"/>
                </a:solidFill>
              </a:rPr>
              <a:t>Attachments ( optional )</a:t>
            </a:r>
            <a:endParaRPr>
              <a:solidFill>
                <a:srgbClr val="FF74FF"/>
              </a:solidFill>
            </a:endParaRPr>
          </a:p>
        </p:txBody>
      </p:sp>
      <p:sp>
        <p:nvSpPr>
          <p:cNvPr id="96" name="Google Shape;96;p19"/>
          <p:cNvSpPr/>
          <p:nvPr/>
        </p:nvSpPr>
        <p:spPr>
          <a:xfrm>
            <a:off x="311700" y="992500"/>
            <a:ext cx="8436000" cy="69600"/>
          </a:xfrm>
          <a:prstGeom prst="rect">
            <a:avLst/>
          </a:prstGeom>
          <a:solidFill>
            <a:srgbClr val="FF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1139725" y="1195675"/>
            <a:ext cx="6471795" cy="377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74FF"/>
                </a:solidFill>
              </a:rPr>
              <a:t>Attachments</a:t>
            </a:r>
            <a:endParaRPr>
              <a:solidFill>
                <a:srgbClr val="FF74FF"/>
              </a:solidFill>
            </a:endParaRPr>
          </a:p>
        </p:txBody>
      </p:sp>
      <p:sp>
        <p:nvSpPr>
          <p:cNvPr id="103" name="Google Shape;103;p20"/>
          <p:cNvSpPr/>
          <p:nvPr/>
        </p:nvSpPr>
        <p:spPr>
          <a:xfrm>
            <a:off x="311700" y="992500"/>
            <a:ext cx="8436000" cy="69600"/>
          </a:xfrm>
          <a:prstGeom prst="rect">
            <a:avLst/>
          </a:prstGeom>
          <a:solidFill>
            <a:srgbClr val="FF7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20"/>
          <p:cNvPicPr preferRelativeResize="0"/>
          <p:nvPr/>
        </p:nvPicPr>
        <p:blipFill>
          <a:blip r:embed="rId3">
            <a:alphaModFix/>
          </a:blip>
          <a:stretch>
            <a:fillRect/>
          </a:stretch>
        </p:blipFill>
        <p:spPr>
          <a:xfrm>
            <a:off x="1252025" y="1170825"/>
            <a:ext cx="6384350" cy="375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7535450" y="141600"/>
            <a:ext cx="1471200" cy="1471200"/>
          </a:xfrm>
          <a:prstGeom prst="rect">
            <a:avLst/>
          </a:prstGeom>
          <a:noFill/>
          <a:ln>
            <a:noFill/>
          </a:ln>
        </p:spPr>
      </p:pic>
      <p:pic>
        <p:nvPicPr>
          <p:cNvPr id="110" name="Google Shape;110;p21"/>
          <p:cNvPicPr preferRelativeResize="0"/>
          <p:nvPr/>
        </p:nvPicPr>
        <p:blipFill>
          <a:blip r:embed="rId4">
            <a:alphaModFix/>
          </a:blip>
          <a:stretch>
            <a:fillRect/>
          </a:stretch>
        </p:blipFill>
        <p:spPr>
          <a:xfrm>
            <a:off x="174375" y="185275"/>
            <a:ext cx="1209574" cy="1209574"/>
          </a:xfrm>
          <a:prstGeom prst="rect">
            <a:avLst/>
          </a:prstGeom>
          <a:noFill/>
          <a:ln>
            <a:noFill/>
          </a:ln>
        </p:spPr>
      </p:pic>
      <p:sp>
        <p:nvSpPr>
          <p:cNvPr id="111" name="Google Shape;111;p21"/>
          <p:cNvSpPr txBox="1"/>
          <p:nvPr/>
        </p:nvSpPr>
        <p:spPr>
          <a:xfrm>
            <a:off x="1863975" y="2059575"/>
            <a:ext cx="4958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dk1"/>
                </a:solidFill>
                <a:latin typeface="Roboto"/>
                <a:ea typeface="Roboto"/>
                <a:cs typeface="Roboto"/>
                <a:sym typeface="Roboto"/>
              </a:rPr>
              <a:t>Thank You!</a:t>
            </a:r>
            <a:endParaRPr sz="4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