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 id="2147483652" r:id="rId2"/>
    <p:sldMasterId id="2147483653" r:id="rId3"/>
  </p:sldMasterIdLst>
  <p:notesMasterIdLst>
    <p:notesMasterId r:id="rId5"/>
  </p:notesMasterIdLst>
  <p:sldIdLst>
    <p:sldId id="256" r:id="rId4"/>
  </p:sldIdLst>
  <p:sldSz cx="43891200" cy="32918400"/>
  <p:notesSz cx="6858000" cy="9144000"/>
  <p:embeddedFontLst>
    <p:embeddedFont>
      <p:font typeface="Trebuchet MS" panose="020B0603020202020204" pitchFamily="34" charset="0"/>
      <p:regular r:id="rId6"/>
      <p:bold r:id="rId7"/>
      <p:italic r:id="rId8"/>
      <p:boldItalic r:id="rId9"/>
    </p:embeddedFont>
    <p:embeddedFont>
      <p:font typeface="Calibri" panose="020F0502020204030204" pitchFamily="34" charset="0"/>
      <p:regular r:id="rId10"/>
      <p:bold r:id="rId11"/>
      <p:italic r:id="rId12"/>
      <p:boldItalic r:id="rId13"/>
    </p:embeddedFon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8D298-D194-409D-B1F0-15930B3998D6}">
  <a:tblStyle styleId="{AB48D298-D194-409D-B1F0-15930B3998D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6780" y="-5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1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86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86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86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86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86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86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86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86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86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86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86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86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86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86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58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58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58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58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58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58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58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58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86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86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86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86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86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86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86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593693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5800" b="0" i="0" u="none" strike="noStrike" cap="none">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835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tandard 4 columns">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904187" y="6378480"/>
            <a:ext cx="10056813"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922341" y="5548748"/>
            <a:ext cx="10048875"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3"/>
          </p:nvPr>
        </p:nvSpPr>
        <p:spPr>
          <a:xfrm>
            <a:off x="922338" y="14212512"/>
            <a:ext cx="10050461"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4"/>
          </p:nvPr>
        </p:nvSpPr>
        <p:spPr>
          <a:xfrm>
            <a:off x="11587164" y="6378480"/>
            <a:ext cx="10048873"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5"/>
          </p:nvPr>
        </p:nvSpPr>
        <p:spPr>
          <a:xfrm>
            <a:off x="11587165" y="5548748"/>
            <a:ext cx="10048875"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6"/>
          </p:nvPr>
        </p:nvSpPr>
        <p:spPr>
          <a:xfrm>
            <a:off x="22258339" y="6378480"/>
            <a:ext cx="10048873"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7"/>
          </p:nvPr>
        </p:nvSpPr>
        <p:spPr>
          <a:xfrm>
            <a:off x="22250400" y="5548748"/>
            <a:ext cx="10058399"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8"/>
          </p:nvPr>
        </p:nvSpPr>
        <p:spPr>
          <a:xfrm>
            <a:off x="32914028" y="5548748"/>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9"/>
          </p:nvPr>
        </p:nvSpPr>
        <p:spPr>
          <a:xfrm>
            <a:off x="32914028" y="6378480"/>
            <a:ext cx="10047017"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13"/>
          </p:nvPr>
        </p:nvSpPr>
        <p:spPr>
          <a:xfrm>
            <a:off x="32914028" y="14272737"/>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14"/>
          </p:nvPr>
        </p:nvSpPr>
        <p:spPr>
          <a:xfrm>
            <a:off x="32914028" y="15011401"/>
            <a:ext cx="10052050"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5"/>
          </p:nvPr>
        </p:nvSpPr>
        <p:spPr>
          <a:xfrm>
            <a:off x="32914028" y="25679401"/>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16"/>
          </p:nvPr>
        </p:nvSpPr>
        <p:spPr>
          <a:xfrm>
            <a:off x="32914028" y="26433446"/>
            <a:ext cx="10052050"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17"/>
          </p:nvPr>
        </p:nvSpPr>
        <p:spPr>
          <a:xfrm>
            <a:off x="904187" y="14951551"/>
            <a:ext cx="10056813"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8"/>
          </p:nvPr>
        </p:nvSpPr>
        <p:spPr>
          <a:xfrm>
            <a:off x="5932592" y="3383946"/>
            <a:ext cx="31998968" cy="1280159"/>
          </a:xfrm>
          <a:prstGeom prst="rect">
            <a:avLst/>
          </a:prstGeom>
          <a:noFill/>
          <a:ln>
            <a:noFill/>
          </a:ln>
        </p:spPr>
        <p:txBody>
          <a:bodyPr lIns="91425" tIns="91425" rIns="91425" bIns="91425" anchor="t" anchorCtr="0"/>
          <a:lstStyle>
            <a:lvl1pPr marL="0" marR="0" lvl="0" indent="0" algn="ctr" rtl="0">
              <a:spcBef>
                <a:spcPts val="1200"/>
              </a:spcBef>
              <a:buClr>
                <a:srgbClr val="1F3864"/>
              </a:buClr>
              <a:buFont typeface="Arial"/>
              <a:buNone/>
              <a:defRPr sz="60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9"/>
          </p:nvPr>
        </p:nvSpPr>
        <p:spPr>
          <a:xfrm>
            <a:off x="5932592" y="2103786"/>
            <a:ext cx="31998968" cy="1280159"/>
          </a:xfrm>
          <a:prstGeom prst="rect">
            <a:avLst/>
          </a:prstGeom>
          <a:noFill/>
          <a:ln>
            <a:noFill/>
          </a:ln>
        </p:spPr>
        <p:txBody>
          <a:bodyPr lIns="91425" tIns="91425" rIns="91425" bIns="91425" anchor="t" anchorCtr="1"/>
          <a:lstStyle>
            <a:lvl1pPr marL="0" marR="0" lvl="0" indent="0" algn="ctr" rtl="0">
              <a:spcBef>
                <a:spcPts val="1760"/>
              </a:spcBef>
              <a:buClr>
                <a:srgbClr val="1F3864"/>
              </a:buClr>
              <a:buFont typeface="Arial"/>
              <a:buNone/>
              <a:defRPr sz="88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20"/>
          </p:nvPr>
        </p:nvSpPr>
        <p:spPr>
          <a:xfrm>
            <a:off x="5932592" y="465812"/>
            <a:ext cx="31998968" cy="1637973"/>
          </a:xfrm>
          <a:prstGeom prst="rect">
            <a:avLst/>
          </a:prstGeom>
          <a:noFill/>
          <a:ln>
            <a:noFill/>
          </a:ln>
        </p:spPr>
        <p:txBody>
          <a:bodyPr lIns="91425" tIns="91425" rIns="91425" bIns="91425" anchor="t" anchorCtr="1"/>
          <a:lstStyle>
            <a:lvl1pPr marL="0" marR="0" lvl="0" indent="0" algn="ctr" rtl="0">
              <a:spcBef>
                <a:spcPts val="2300"/>
              </a:spcBef>
              <a:buClr>
                <a:srgbClr val="1F3864"/>
              </a:buClr>
              <a:buFont typeface="Arial"/>
              <a:buNone/>
              <a:defRPr sz="11500" b="1"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tandard 3 columns">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904186" y="6295353"/>
            <a:ext cx="13591276"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922337" y="5431994"/>
            <a:ext cx="13573126"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body" idx="3"/>
          </p:nvPr>
        </p:nvSpPr>
        <p:spPr>
          <a:xfrm>
            <a:off x="922337" y="18240478"/>
            <a:ext cx="13592864"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body" idx="4"/>
          </p:nvPr>
        </p:nvSpPr>
        <p:spPr>
          <a:xfrm>
            <a:off x="942079" y="17409229"/>
            <a:ext cx="13573124"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5"/>
          </p:nvPr>
        </p:nvSpPr>
        <p:spPr>
          <a:xfrm>
            <a:off x="15154276" y="21595082"/>
            <a:ext cx="13571534"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body" idx="6"/>
          </p:nvPr>
        </p:nvSpPr>
        <p:spPr>
          <a:xfrm>
            <a:off x="15154276" y="20739662"/>
            <a:ext cx="13571534"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7"/>
          </p:nvPr>
        </p:nvSpPr>
        <p:spPr>
          <a:xfrm>
            <a:off x="15162215" y="6295353"/>
            <a:ext cx="13571534"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body" idx="8"/>
          </p:nvPr>
        </p:nvSpPr>
        <p:spPr>
          <a:xfrm>
            <a:off x="15154276" y="5431994"/>
            <a:ext cx="13579474"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body" idx="9"/>
          </p:nvPr>
        </p:nvSpPr>
        <p:spPr>
          <a:xfrm>
            <a:off x="29395740" y="5431994"/>
            <a:ext cx="13576028"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body" idx="13"/>
          </p:nvPr>
        </p:nvSpPr>
        <p:spPr>
          <a:xfrm>
            <a:off x="29395740" y="6295353"/>
            <a:ext cx="13576028"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body" idx="14"/>
          </p:nvPr>
        </p:nvSpPr>
        <p:spPr>
          <a:xfrm>
            <a:off x="29395740" y="17377121"/>
            <a:ext cx="13576028"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body" idx="15"/>
          </p:nvPr>
        </p:nvSpPr>
        <p:spPr>
          <a:xfrm>
            <a:off x="29390709" y="18157350"/>
            <a:ext cx="13581061"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16"/>
          </p:nvPr>
        </p:nvSpPr>
        <p:spPr>
          <a:xfrm>
            <a:off x="29395740" y="25845656"/>
            <a:ext cx="13576028"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body" idx="17"/>
          </p:nvPr>
        </p:nvSpPr>
        <p:spPr>
          <a:xfrm>
            <a:off x="29395740" y="26625887"/>
            <a:ext cx="13581061"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body" idx="18"/>
          </p:nvPr>
        </p:nvSpPr>
        <p:spPr>
          <a:xfrm>
            <a:off x="5932592" y="3383946"/>
            <a:ext cx="31998968" cy="1280159"/>
          </a:xfrm>
          <a:prstGeom prst="rect">
            <a:avLst/>
          </a:prstGeom>
          <a:noFill/>
          <a:ln>
            <a:noFill/>
          </a:ln>
        </p:spPr>
        <p:txBody>
          <a:bodyPr lIns="91425" tIns="91425" rIns="91425" bIns="91425" anchor="t" anchorCtr="0"/>
          <a:lstStyle>
            <a:lvl1pPr marL="0" marR="0" lvl="0" indent="0" algn="ctr" rtl="0">
              <a:spcBef>
                <a:spcPts val="1200"/>
              </a:spcBef>
              <a:buClr>
                <a:srgbClr val="1F3864"/>
              </a:buClr>
              <a:buFont typeface="Arial"/>
              <a:buNone/>
              <a:defRPr sz="60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body" idx="19"/>
          </p:nvPr>
        </p:nvSpPr>
        <p:spPr>
          <a:xfrm>
            <a:off x="5932592" y="2103786"/>
            <a:ext cx="31998968" cy="1280159"/>
          </a:xfrm>
          <a:prstGeom prst="rect">
            <a:avLst/>
          </a:prstGeom>
          <a:noFill/>
          <a:ln>
            <a:noFill/>
          </a:ln>
        </p:spPr>
        <p:txBody>
          <a:bodyPr lIns="91425" tIns="91425" rIns="91425" bIns="91425" anchor="t" anchorCtr="1"/>
          <a:lstStyle>
            <a:lvl1pPr marL="0" marR="0" lvl="0" indent="0" algn="ctr" rtl="0">
              <a:spcBef>
                <a:spcPts val="1760"/>
              </a:spcBef>
              <a:buClr>
                <a:srgbClr val="1F3864"/>
              </a:buClr>
              <a:buFont typeface="Arial"/>
              <a:buNone/>
              <a:defRPr sz="88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body" idx="20"/>
          </p:nvPr>
        </p:nvSpPr>
        <p:spPr>
          <a:xfrm>
            <a:off x="5932592" y="465812"/>
            <a:ext cx="31998968" cy="1637973"/>
          </a:xfrm>
          <a:prstGeom prst="rect">
            <a:avLst/>
          </a:prstGeom>
          <a:noFill/>
          <a:ln>
            <a:noFill/>
          </a:ln>
        </p:spPr>
        <p:txBody>
          <a:bodyPr lIns="91425" tIns="91425" rIns="91425" bIns="91425" anchor="t" anchorCtr="1"/>
          <a:lstStyle>
            <a:lvl1pPr marL="0" marR="0" lvl="0" indent="0" algn="ctr" rtl="0">
              <a:spcBef>
                <a:spcPts val="2300"/>
              </a:spcBef>
              <a:buClr>
                <a:srgbClr val="1F3864"/>
              </a:buClr>
              <a:buFont typeface="Arial"/>
              <a:buNone/>
              <a:defRPr sz="11500" b="1"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2" name="Shape 122"/>
          <p:cNvSpPr txBox="1"/>
          <p:nvPr/>
        </p:nvSpPr>
        <p:spPr>
          <a:xfrm>
            <a:off x="14272590" y="9899374"/>
            <a:ext cx="4134678" cy="477053"/>
          </a:xfrm>
          <a:prstGeom prst="rect">
            <a:avLst/>
          </a:prstGeom>
          <a:noFill/>
          <a:ln>
            <a:noFill/>
          </a:ln>
        </p:spPr>
        <p:txBody>
          <a:bodyPr lIns="91425" tIns="45700" rIns="91425" bIns="45700" anchor="t" anchorCtr="0">
            <a:noAutofit/>
          </a:bodyPr>
          <a:lstStyle/>
          <a:p>
            <a:pPr marL="0" marR="0" lvl="0" indent="0" algn="l" rtl="0">
              <a:spcBef>
                <a:spcPts val="0"/>
              </a:spcBef>
              <a:buNone/>
            </a:pPr>
            <a:endParaRPr sz="2500">
              <a:solidFill>
                <a:srgbClr val="1F3864"/>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04187" y="6212225"/>
            <a:ext cx="10056813"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0" name="Shape 160"/>
          <p:cNvSpPr txBox="1">
            <a:spLocks noGrp="1"/>
          </p:cNvSpPr>
          <p:nvPr>
            <p:ph type="body" idx="2"/>
          </p:nvPr>
        </p:nvSpPr>
        <p:spPr>
          <a:xfrm>
            <a:off x="922341" y="5348867"/>
            <a:ext cx="10048875"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body" idx="3"/>
          </p:nvPr>
        </p:nvSpPr>
        <p:spPr>
          <a:xfrm>
            <a:off x="902598" y="15043762"/>
            <a:ext cx="10058399"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2" name="Shape 162"/>
          <p:cNvSpPr txBox="1">
            <a:spLocks noGrp="1"/>
          </p:cNvSpPr>
          <p:nvPr>
            <p:ph type="body" idx="4"/>
          </p:nvPr>
        </p:nvSpPr>
        <p:spPr>
          <a:xfrm>
            <a:off x="922338" y="14212512"/>
            <a:ext cx="10050461"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3" name="Shape 163"/>
          <p:cNvSpPr txBox="1">
            <a:spLocks noGrp="1"/>
          </p:cNvSpPr>
          <p:nvPr>
            <p:ph type="body" idx="5"/>
          </p:nvPr>
        </p:nvSpPr>
        <p:spPr>
          <a:xfrm>
            <a:off x="11587163" y="6204287"/>
            <a:ext cx="20720047"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4" name="Shape 164"/>
          <p:cNvSpPr txBox="1">
            <a:spLocks noGrp="1"/>
          </p:cNvSpPr>
          <p:nvPr>
            <p:ph type="body" idx="6"/>
          </p:nvPr>
        </p:nvSpPr>
        <p:spPr>
          <a:xfrm>
            <a:off x="11587164" y="5348867"/>
            <a:ext cx="20720050"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5" name="Shape 165"/>
          <p:cNvSpPr txBox="1">
            <a:spLocks noGrp="1"/>
          </p:cNvSpPr>
          <p:nvPr>
            <p:ph type="body" idx="7"/>
          </p:nvPr>
        </p:nvSpPr>
        <p:spPr>
          <a:xfrm>
            <a:off x="11587164" y="21896537"/>
            <a:ext cx="20720050"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6" name="Shape 166"/>
          <p:cNvSpPr txBox="1">
            <a:spLocks noGrp="1"/>
          </p:cNvSpPr>
          <p:nvPr>
            <p:ph type="body" idx="8"/>
          </p:nvPr>
        </p:nvSpPr>
        <p:spPr>
          <a:xfrm>
            <a:off x="11587161" y="21074745"/>
            <a:ext cx="20720050"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body" idx="9"/>
          </p:nvPr>
        </p:nvSpPr>
        <p:spPr>
          <a:xfrm>
            <a:off x="32905537" y="5348867"/>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body" idx="13"/>
          </p:nvPr>
        </p:nvSpPr>
        <p:spPr>
          <a:xfrm>
            <a:off x="32905537" y="6212225"/>
            <a:ext cx="10047017"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9" name="Shape 169"/>
          <p:cNvSpPr txBox="1">
            <a:spLocks noGrp="1"/>
          </p:cNvSpPr>
          <p:nvPr>
            <p:ph type="body" idx="14"/>
          </p:nvPr>
        </p:nvSpPr>
        <p:spPr>
          <a:xfrm>
            <a:off x="32905537" y="14272737"/>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0" name="Shape 170"/>
          <p:cNvSpPr txBox="1">
            <a:spLocks noGrp="1"/>
          </p:cNvSpPr>
          <p:nvPr>
            <p:ph type="body" idx="15"/>
          </p:nvPr>
        </p:nvSpPr>
        <p:spPr>
          <a:xfrm>
            <a:off x="32905537" y="15011401"/>
            <a:ext cx="10052050"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1" name="Shape 171"/>
          <p:cNvSpPr txBox="1">
            <a:spLocks noGrp="1"/>
          </p:cNvSpPr>
          <p:nvPr>
            <p:ph type="body" idx="16"/>
          </p:nvPr>
        </p:nvSpPr>
        <p:spPr>
          <a:xfrm>
            <a:off x="32905537" y="25669876"/>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2" name="Shape 172"/>
          <p:cNvSpPr txBox="1">
            <a:spLocks noGrp="1"/>
          </p:cNvSpPr>
          <p:nvPr>
            <p:ph type="body" idx="17"/>
          </p:nvPr>
        </p:nvSpPr>
        <p:spPr>
          <a:xfrm>
            <a:off x="32905537" y="26436775"/>
            <a:ext cx="10052050"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3" name="Shape 173"/>
          <p:cNvSpPr txBox="1">
            <a:spLocks noGrp="1"/>
          </p:cNvSpPr>
          <p:nvPr>
            <p:ph type="body" idx="18"/>
          </p:nvPr>
        </p:nvSpPr>
        <p:spPr>
          <a:xfrm>
            <a:off x="5932592" y="3383946"/>
            <a:ext cx="31998968" cy="1280159"/>
          </a:xfrm>
          <a:prstGeom prst="rect">
            <a:avLst/>
          </a:prstGeom>
          <a:noFill/>
          <a:ln>
            <a:noFill/>
          </a:ln>
        </p:spPr>
        <p:txBody>
          <a:bodyPr lIns="91425" tIns="91425" rIns="91425" bIns="91425" anchor="t" anchorCtr="0"/>
          <a:lstStyle>
            <a:lvl1pPr marL="0" marR="0" lvl="0" indent="0" algn="ctr" rtl="0">
              <a:spcBef>
                <a:spcPts val="1200"/>
              </a:spcBef>
              <a:buClr>
                <a:srgbClr val="1F3864"/>
              </a:buClr>
              <a:buFont typeface="Arial"/>
              <a:buNone/>
              <a:defRPr sz="60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4" name="Shape 174"/>
          <p:cNvSpPr txBox="1">
            <a:spLocks noGrp="1"/>
          </p:cNvSpPr>
          <p:nvPr>
            <p:ph type="body" idx="19"/>
          </p:nvPr>
        </p:nvSpPr>
        <p:spPr>
          <a:xfrm>
            <a:off x="5932592" y="2103786"/>
            <a:ext cx="31998968" cy="1280159"/>
          </a:xfrm>
          <a:prstGeom prst="rect">
            <a:avLst/>
          </a:prstGeom>
          <a:noFill/>
          <a:ln>
            <a:noFill/>
          </a:ln>
        </p:spPr>
        <p:txBody>
          <a:bodyPr lIns="91425" tIns="91425" rIns="91425" bIns="91425" anchor="t" anchorCtr="1"/>
          <a:lstStyle>
            <a:lvl1pPr marL="0" marR="0" lvl="0" indent="0" algn="ctr" rtl="0">
              <a:spcBef>
                <a:spcPts val="1760"/>
              </a:spcBef>
              <a:buClr>
                <a:srgbClr val="1F3864"/>
              </a:buClr>
              <a:buFont typeface="Arial"/>
              <a:buNone/>
              <a:defRPr sz="88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5" name="Shape 175"/>
          <p:cNvSpPr txBox="1">
            <a:spLocks noGrp="1"/>
          </p:cNvSpPr>
          <p:nvPr>
            <p:ph type="body" idx="20"/>
          </p:nvPr>
        </p:nvSpPr>
        <p:spPr>
          <a:xfrm>
            <a:off x="5932592" y="465812"/>
            <a:ext cx="31998968" cy="1637973"/>
          </a:xfrm>
          <a:prstGeom prst="rect">
            <a:avLst/>
          </a:prstGeom>
          <a:noFill/>
          <a:ln>
            <a:noFill/>
          </a:ln>
        </p:spPr>
        <p:txBody>
          <a:bodyPr lIns="91425" tIns="91425" rIns="91425" bIns="91425" anchor="t" anchorCtr="1"/>
          <a:lstStyle>
            <a:lvl1pPr marL="0" marR="0" lvl="0" indent="0" algn="ctr" rtl="0">
              <a:spcBef>
                <a:spcPts val="2300"/>
              </a:spcBef>
              <a:buClr>
                <a:srgbClr val="1F3864"/>
              </a:buClr>
              <a:buFont typeface="Arial"/>
              <a:buNone/>
              <a:defRPr sz="11500" b="1"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facebook.com/pages/PosterPresentationscom/217914411419?v=app_4949752878&amp;ref=ts"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hyperlink" Target="http://www.facebook.com/pages/PosterPresentationscom/217914411419?v=app_4949752878&amp;ref=ts"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rot="10800000">
            <a:off x="0" y="31869601"/>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1" name="Shape 11"/>
          <p:cNvSpPr/>
          <p:nvPr/>
        </p:nvSpPr>
        <p:spPr>
          <a:xfrm>
            <a:off x="922337" y="5475144"/>
            <a:ext cx="10058399" cy="267366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2" name="Shape 12"/>
          <p:cNvSpPr/>
          <p:nvPr/>
        </p:nvSpPr>
        <p:spPr>
          <a:xfrm>
            <a:off x="11587692" y="5475142"/>
            <a:ext cx="10058399" cy="267366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3" name="Shape 13"/>
          <p:cNvSpPr/>
          <p:nvPr/>
        </p:nvSpPr>
        <p:spPr>
          <a:xfrm>
            <a:off x="22253045" y="5475142"/>
            <a:ext cx="10058399" cy="267366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4" name="Shape 14"/>
          <p:cNvSpPr/>
          <p:nvPr/>
        </p:nvSpPr>
        <p:spPr>
          <a:xfrm>
            <a:off x="32918400" y="5475144"/>
            <a:ext cx="10058399" cy="267366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5" name="Shape 15"/>
          <p:cNvSpPr/>
          <p:nvPr/>
        </p:nvSpPr>
        <p:spPr>
          <a:xfrm>
            <a:off x="0" y="0"/>
            <a:ext cx="43891199" cy="4800600"/>
          </a:xfrm>
          <a:prstGeom prst="rect">
            <a:avLst/>
          </a:prstGeom>
          <a:noFill/>
          <a:ln>
            <a:noFill/>
          </a:ln>
        </p:spPr>
        <p:txBody>
          <a:bodyPr lIns="91425" tIns="45700" rIns="91425" bIns="45700" anchor="ctr" anchorCtr="0">
            <a:noAutofit/>
          </a:bodyPr>
          <a:lstStyle/>
          <a:p>
            <a:pPr marL="0" marR="0" lvl="0" indent="0" algn="l" rtl="0">
              <a:spcBef>
                <a:spcPts val="0"/>
              </a:spcBef>
              <a:buNone/>
            </a:pPr>
            <a:endParaRPr sz="8600" b="0" i="0" u="none" strike="noStrike" cap="none">
              <a:solidFill>
                <a:schemeClr val="dk1"/>
              </a:solidFill>
              <a:latin typeface="Calibri"/>
              <a:ea typeface="Calibri"/>
              <a:cs typeface="Calibri"/>
              <a:sym typeface="Calibri"/>
            </a:endParaRPr>
          </a:p>
        </p:txBody>
      </p:sp>
      <p:sp>
        <p:nvSpPr>
          <p:cNvPr id="16" name="Shape 16"/>
          <p:cNvSpPr txBox="1"/>
          <p:nvPr/>
        </p:nvSpPr>
        <p:spPr>
          <a:xfrm>
            <a:off x="1567304" y="32390909"/>
            <a:ext cx="2514599" cy="336819"/>
          </a:xfrm>
          <a:prstGeom prst="rect">
            <a:avLst/>
          </a:prstGeom>
          <a:noFill/>
          <a:ln>
            <a:noFill/>
          </a:ln>
        </p:spPr>
        <p:txBody>
          <a:bodyPr lIns="91250" tIns="45600" rIns="91250" bIns="45600" anchor="t" anchorCtr="0">
            <a:noAutofit/>
          </a:bodyPr>
          <a:lstStyle/>
          <a:p>
            <a:pPr marL="0" marR="0" lvl="0" indent="0" algn="l" rtl="0">
              <a:lnSpc>
                <a:spcPct val="65000"/>
              </a:lnSpc>
              <a:spcBef>
                <a:spcPts val="0"/>
              </a:spcBef>
              <a:spcAft>
                <a:spcPts val="0"/>
              </a:spcAft>
              <a:buSzPct val="25000"/>
              <a:buNone/>
            </a:pPr>
            <a:r>
              <a:rPr lang="en-US" sz="500" b="1" i="0" u="none" strike="noStrike" cap="none">
                <a:solidFill>
                  <a:srgbClr val="BFBFBF"/>
                </a:solidFill>
                <a:latin typeface="Arial"/>
                <a:ea typeface="Arial"/>
                <a:cs typeface="Arial"/>
                <a:sym typeface="Arial"/>
              </a:rPr>
              <a:t>RESEARCH POSTER PRESENTATION DESIGN © 2015</a:t>
            </a:r>
          </a:p>
          <a:p>
            <a:pPr marL="0" marR="0" lvl="0" indent="0" algn="l" rtl="0">
              <a:lnSpc>
                <a:spcPct val="65000"/>
              </a:lnSpc>
              <a:spcBef>
                <a:spcPts val="550"/>
              </a:spcBef>
              <a:buSzPct val="25000"/>
              <a:buNone/>
            </a:pPr>
            <a:r>
              <a:rPr lang="en-US" sz="1100" b="1" i="0" u="none" strike="noStrike" cap="none">
                <a:solidFill>
                  <a:srgbClr val="BFBFBF"/>
                </a:solidFill>
                <a:latin typeface="Arial"/>
                <a:ea typeface="Arial"/>
                <a:cs typeface="Arial"/>
                <a:sym typeface="Arial"/>
              </a:rPr>
              <a:t>www.PosterPresentations.com</a:t>
            </a:r>
          </a:p>
        </p:txBody>
      </p:sp>
      <p:sp>
        <p:nvSpPr>
          <p:cNvPr id="45" name="Shape 45"/>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46" name="Shape 46"/>
          <p:cNvSpPr/>
          <p:nvPr/>
        </p:nvSpPr>
        <p:spPr>
          <a:xfrm>
            <a:off x="6095" y="4742487"/>
            <a:ext cx="43891199" cy="274521"/>
          </a:xfrm>
          <a:prstGeom prst="rect">
            <a:avLst/>
          </a:prstGeom>
          <a:gradFill>
            <a:gsLst>
              <a:gs pos="0">
                <a:srgbClr val="98C2F5"/>
              </a:gs>
              <a:gs pos="51000">
                <a:schemeClr val="lt1"/>
              </a:gs>
              <a:gs pos="100000">
                <a:srgbClr val="DAE9F6"/>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47" name="Shape 47"/>
          <p:cNvSpPr txBox="1"/>
          <p:nvPr/>
        </p:nvSpPr>
        <p:spPr>
          <a:xfrm>
            <a:off x="44487206" y="31252909"/>
            <a:ext cx="7629577" cy="1399637"/>
          </a:xfrm>
          <a:prstGeom prst="rect">
            <a:avLst/>
          </a:prstGeom>
          <a:noFill/>
          <a:ln>
            <a:noFill/>
          </a:ln>
        </p:spPr>
        <p:txBody>
          <a:bodyPr lIns="65300" tIns="32650" rIns="65300" bIns="32650" anchor="t" anchorCtr="0">
            <a:noAutofit/>
          </a:bodyPr>
          <a:lstStyle/>
          <a:p>
            <a:pPr marL="400050" marR="0" lvl="0" indent="-400050" algn="l" rtl="0">
              <a:lnSpc>
                <a:spcPct val="92857"/>
              </a:lnSpc>
              <a:spcBef>
                <a:spcPts val="0"/>
              </a:spcBef>
              <a:buSzPct val="25000"/>
              <a:buNone/>
            </a:pPr>
            <a:r>
              <a:rPr lang="en-US" sz="2800">
                <a:solidFill>
                  <a:schemeClr val="lt1"/>
                </a:solidFill>
                <a:latin typeface="Calibri"/>
                <a:ea typeface="Calibri"/>
                <a:cs typeface="Calibri"/>
                <a:sym typeface="Calibri"/>
              </a:rPr>
              <a:t>© 2015 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 Unit C</a:t>
            </a:r>
          </a:p>
          <a:p>
            <a:pPr marL="400050" marR="0" lvl="0" indent="-400050" algn="l" rtl="0">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p>
          <a:p>
            <a:pPr marL="400050" marR="0" lvl="0" indent="-400050" algn="l" rtl="0">
              <a:lnSpc>
                <a:spcPct val="108333"/>
              </a:lnSpc>
              <a:spcBef>
                <a:spcPts val="0"/>
              </a:spcBef>
              <a:buSzPct val="25000"/>
              <a:buNone/>
            </a:pPr>
            <a:r>
              <a:rPr lang="en-US" sz="2400" b="1">
                <a:solidFill>
                  <a:srgbClr val="FFFF00"/>
                </a:solidFill>
                <a:latin typeface="Calibri"/>
                <a:ea typeface="Calibri"/>
                <a:cs typeface="Calibri"/>
                <a:sym typeface="Calibri"/>
              </a:rPr>
              <a:t>	posterpresenter@gmail.com</a:t>
            </a: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Shape 67"/>
          <p:cNvSpPr/>
          <p:nvPr/>
        </p:nvSpPr>
        <p:spPr>
          <a:xfrm rot="10800000">
            <a:off x="-6417" y="31869601"/>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68" name="Shape 68"/>
          <p:cNvSpPr txBox="1"/>
          <p:nvPr/>
        </p:nvSpPr>
        <p:spPr>
          <a:xfrm>
            <a:off x="1484176" y="32306271"/>
            <a:ext cx="2514599" cy="336819"/>
          </a:xfrm>
          <a:prstGeom prst="rect">
            <a:avLst/>
          </a:prstGeom>
          <a:noFill/>
          <a:ln>
            <a:noFill/>
          </a:ln>
        </p:spPr>
        <p:txBody>
          <a:bodyPr lIns="91250" tIns="45600" rIns="91250" bIns="45600" anchor="t" anchorCtr="0">
            <a:noAutofit/>
          </a:bodyPr>
          <a:lstStyle/>
          <a:p>
            <a:pPr marL="0" marR="0" lvl="0" indent="0" algn="l" rtl="0">
              <a:lnSpc>
                <a:spcPct val="65000"/>
              </a:lnSpc>
              <a:spcBef>
                <a:spcPts val="0"/>
              </a:spcBef>
              <a:spcAft>
                <a:spcPts val="0"/>
              </a:spcAft>
              <a:buSzPct val="25000"/>
              <a:buNone/>
            </a:pPr>
            <a:r>
              <a:rPr lang="en-US" sz="500" b="1">
                <a:solidFill>
                  <a:srgbClr val="BFBFBF"/>
                </a:solidFill>
                <a:latin typeface="Arial"/>
                <a:ea typeface="Arial"/>
                <a:cs typeface="Arial"/>
                <a:sym typeface="Arial"/>
              </a:rPr>
              <a:t>RESEARCH POSTER PRESENTATION DESIGN © 2015</a:t>
            </a:r>
          </a:p>
          <a:p>
            <a:pPr marL="0" marR="0" lvl="0" indent="0" algn="l" rtl="0">
              <a:lnSpc>
                <a:spcPct val="65000"/>
              </a:lnSpc>
              <a:spcBef>
                <a:spcPts val="550"/>
              </a:spcBef>
              <a:buSzPct val="25000"/>
              <a:buNone/>
            </a:pPr>
            <a:r>
              <a:rPr lang="en-US" sz="1100" b="1">
                <a:solidFill>
                  <a:srgbClr val="BFBFBF"/>
                </a:solidFill>
                <a:latin typeface="Arial"/>
                <a:ea typeface="Arial"/>
                <a:cs typeface="Arial"/>
                <a:sym typeface="Arial"/>
              </a:rPr>
              <a:t>www.PosterPresentations.com</a:t>
            </a:r>
          </a:p>
        </p:txBody>
      </p:sp>
      <p:cxnSp>
        <p:nvCxnSpPr>
          <p:cNvPr id="69" name="Shape 69"/>
          <p:cNvCxnSpPr/>
          <p:nvPr/>
        </p:nvCxnSpPr>
        <p:spPr>
          <a:xfrm rot="10800000" flipH="1">
            <a:off x="-13946601" y="11526117"/>
            <a:ext cx="13577436" cy="817"/>
          </a:xfrm>
          <a:prstGeom prst="straightConnector1">
            <a:avLst/>
          </a:prstGeom>
          <a:noFill/>
          <a:ln w="9525" cap="flat" cmpd="sng">
            <a:solidFill>
              <a:srgbClr val="F2F2F2"/>
            </a:solidFill>
            <a:prstDash val="solid"/>
            <a:round/>
            <a:headEnd type="none" w="med" len="med"/>
            <a:tailEnd type="none" w="med" len="med"/>
          </a:ln>
        </p:spPr>
      </p:cxnSp>
      <p:grpSp>
        <p:nvGrpSpPr>
          <p:cNvPr id="70" name="Shape 70"/>
          <p:cNvGrpSpPr/>
          <p:nvPr/>
        </p:nvGrpSpPr>
        <p:grpSpPr>
          <a:xfrm>
            <a:off x="44157837" y="-55065"/>
            <a:ext cx="11062138" cy="32973464"/>
            <a:chOff x="44157837" y="-55065"/>
            <a:chExt cx="11062138" cy="32973464"/>
          </a:xfrm>
        </p:grpSpPr>
        <p:sp>
          <p:nvSpPr>
            <p:cNvPr id="71" name="Shape 71"/>
            <p:cNvSpPr/>
            <p:nvPr/>
          </p:nvSpPr>
          <p:spPr>
            <a:xfrm>
              <a:off x="44157837" y="-55065"/>
              <a:ext cx="11062138" cy="32973464"/>
            </a:xfrm>
            <a:prstGeom prst="rect">
              <a:avLst/>
            </a:prstGeom>
            <a:solidFill>
              <a:srgbClr val="0C0C0C"/>
            </a:solidFill>
            <a:ln>
              <a:noFill/>
            </a:ln>
          </p:spPr>
          <p:txBody>
            <a:bodyPr lIns="457200" tIns="457200" rIns="457200" bIns="0" anchor="t" anchorCtr="0">
              <a:noAutofit/>
            </a:bodyPr>
            <a:lstStyle/>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 (cont.)</a:t>
              </a:r>
            </a:p>
            <a:p>
              <a:pPr marL="0" marR="0" lvl="0" indent="0" algn="ctr" rtl="0">
                <a:spcBef>
                  <a:spcPts val="0"/>
                </a:spcBef>
                <a:buNone/>
              </a:pPr>
              <a:endParaRPr sz="3600" b="1">
                <a:solidFill>
                  <a:schemeClr val="lt1"/>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3200" b="1">
                  <a:solidFill>
                    <a:srgbClr val="FFC000"/>
                  </a:solidFill>
                  <a:latin typeface="Trebuchet MS"/>
                  <a:ea typeface="Trebuchet MS"/>
                  <a:cs typeface="Trebuchet MS"/>
                  <a:sym typeface="Trebuchet MS"/>
                </a:rPr>
                <a:t>How to change the template color theme</a:t>
              </a:r>
            </a:p>
            <a:p>
              <a:pPr marL="0" marR="0" lvl="2"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How to add Text</a:t>
              </a:r>
            </a:p>
            <a:p>
              <a:pPr marL="3265488" marR="0" lvl="2" indent="-1587"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7041"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ct val="25000"/>
                <a:buFont typeface="Trebuchet MS"/>
                <a:buNone/>
              </a:pPr>
              <a:r>
                <a:rPr lang="en-US" sz="2400" b="0">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1518341" marR="0" lvl="2" indent="-7041"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How to add Tables</a:t>
              </a:r>
            </a:p>
            <a:p>
              <a:pPr marL="1730375" marR="0" lvl="1" indent="-3175"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Graphs / Charts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0" algn="ctr" rtl="0">
                <a:lnSpc>
                  <a:spcPct val="100000"/>
                </a:lnSpc>
                <a:spcBef>
                  <a:spcPts val="0"/>
                </a:spcBef>
                <a:spcAft>
                  <a:spcPts val="0"/>
                </a:spcAft>
                <a:buClr>
                  <a:schemeClr val="lt1"/>
                </a:buClr>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Save your work</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0" algn="l" rtl="0">
                <a:lnSpc>
                  <a:spcPct val="100000"/>
                </a:lnSpc>
                <a:spcBef>
                  <a:spcPts val="0"/>
                </a:spcBef>
                <a:spcAft>
                  <a:spcPts val="0"/>
                </a:spcAft>
                <a:buClr>
                  <a:schemeClr val="lt1"/>
                </a:buClr>
                <a:buFont typeface="Calibri"/>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rtl="0">
                <a:lnSpc>
                  <a:spcPct val="100000"/>
                </a:lnSpc>
                <a:spcBef>
                  <a:spcPts val="0"/>
                </a:spcBef>
                <a:spcAft>
                  <a:spcPts val="0"/>
                </a:spcAft>
                <a:buClr>
                  <a:schemeClr val="lt1"/>
                </a:buClr>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72" name="Shape 72"/>
            <p:cNvPicPr preferRelativeResize="0"/>
            <p:nvPr/>
          </p:nvPicPr>
          <p:blipFill rotWithShape="1">
            <a:blip r:embed="rId3">
              <a:alphaModFix/>
            </a:blip>
            <a:srcRect/>
            <a:stretch/>
          </p:blipFill>
          <p:spPr>
            <a:xfrm>
              <a:off x="46915678" y="3349444"/>
              <a:ext cx="5586150" cy="2063772"/>
            </a:xfrm>
            <a:prstGeom prst="rect">
              <a:avLst/>
            </a:prstGeom>
            <a:noFill/>
            <a:ln>
              <a:noFill/>
            </a:ln>
          </p:spPr>
        </p:pic>
        <p:pic>
          <p:nvPicPr>
            <p:cNvPr id="73" name="Shape 73"/>
            <p:cNvPicPr preferRelativeResize="0"/>
            <p:nvPr/>
          </p:nvPicPr>
          <p:blipFill rotWithShape="1">
            <a:blip r:embed="rId4">
              <a:alphaModFix/>
            </a:blip>
            <a:srcRect/>
            <a:stretch/>
          </p:blipFill>
          <p:spPr>
            <a:xfrm>
              <a:off x="44621818" y="7740039"/>
              <a:ext cx="2969583" cy="1370576"/>
            </a:xfrm>
            <a:prstGeom prst="rect">
              <a:avLst/>
            </a:prstGeom>
            <a:noFill/>
            <a:ln>
              <a:noFill/>
            </a:ln>
          </p:spPr>
        </p:pic>
        <p:pic>
          <p:nvPicPr>
            <p:cNvPr id="74" name="Shape 74"/>
            <p:cNvPicPr preferRelativeResize="0"/>
            <p:nvPr/>
          </p:nvPicPr>
          <p:blipFill rotWithShape="1">
            <a:blip r:embed="rId5">
              <a:alphaModFix/>
            </a:blip>
            <a:srcRect/>
            <a:stretch/>
          </p:blipFill>
          <p:spPr>
            <a:xfrm>
              <a:off x="44629618" y="12347263"/>
              <a:ext cx="1482266" cy="992161"/>
            </a:xfrm>
            <a:prstGeom prst="rect">
              <a:avLst/>
            </a:prstGeom>
            <a:noFill/>
            <a:ln>
              <a:noFill/>
            </a:ln>
          </p:spPr>
        </p:pic>
        <p:grpSp>
          <p:nvGrpSpPr>
            <p:cNvPr id="75" name="Shape 75"/>
            <p:cNvGrpSpPr/>
            <p:nvPr/>
          </p:nvGrpSpPr>
          <p:grpSpPr>
            <a:xfrm>
              <a:off x="44487209" y="29414562"/>
              <a:ext cx="10354212" cy="1265612"/>
              <a:chOff x="44200453" y="28362387"/>
              <a:chExt cx="9771398" cy="1090622"/>
            </a:xfrm>
          </p:grpSpPr>
          <p:sp>
            <p:nvSpPr>
              <p:cNvPr id="76" name="Shape 76"/>
              <p:cNvSpPr/>
              <p:nvPr/>
            </p:nvSpPr>
            <p:spPr>
              <a:xfrm>
                <a:off x="44200453" y="28362387"/>
                <a:ext cx="9771398" cy="1090622"/>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pic>
            <p:nvPicPr>
              <p:cNvPr id="77" name="Shape 77" descr="http://t2.gstatic.com/images?q=tbn:ANd9GcR4APHC6TT9w54M2zn_pvCiBxUNcspYPoVxirLRphBoJabfSvu7zw">
                <a:hlinkClick r:id="rId6"/>
              </p:cNvPr>
              <p:cNvPicPr preferRelativeResize="0"/>
              <p:nvPr/>
            </p:nvPicPr>
            <p:blipFill rotWithShape="1">
              <a:blip r:embed="rId7">
                <a:alphaModFix/>
              </a:blip>
              <a:srcRect/>
              <a:stretch/>
            </p:blipFill>
            <p:spPr>
              <a:xfrm>
                <a:off x="44326393" y="28460718"/>
                <a:ext cx="914400" cy="914399"/>
              </a:xfrm>
              <a:prstGeom prst="rect">
                <a:avLst/>
              </a:prstGeom>
              <a:noFill/>
              <a:ln>
                <a:noFill/>
              </a:ln>
            </p:spPr>
          </p:pic>
          <p:sp>
            <p:nvSpPr>
              <p:cNvPr id="78" name="Shape 78"/>
              <p:cNvSpPr txBox="1"/>
              <p:nvPr/>
            </p:nvSpPr>
            <p:spPr>
              <a:xfrm>
                <a:off x="45300662" y="28552306"/>
                <a:ext cx="8671189" cy="7160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2"/>
                    </a:solidFill>
                    <a:latin typeface="Trebuchet MS"/>
                    <a:ea typeface="Trebuchet MS"/>
                    <a:cs typeface="Trebuchet MS"/>
                    <a:sym typeface="Trebuchet MS"/>
                  </a:rPr>
                  <a:t>Student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grpSp>
      <p:grpSp>
        <p:nvGrpSpPr>
          <p:cNvPr id="79" name="Shape 79"/>
          <p:cNvGrpSpPr/>
          <p:nvPr/>
        </p:nvGrpSpPr>
        <p:grpSpPr>
          <a:xfrm>
            <a:off x="-11225189" y="0"/>
            <a:ext cx="11018865" cy="32918400"/>
            <a:chOff x="-11225189" y="0"/>
            <a:chExt cx="11018865" cy="32918400"/>
          </a:xfrm>
        </p:grpSpPr>
        <p:sp>
          <p:nvSpPr>
            <p:cNvPr id="80" name="Shape 80"/>
            <p:cNvSpPr/>
            <p:nvPr/>
          </p:nvSpPr>
          <p:spPr>
            <a:xfrm>
              <a:off x="-11216135" y="0"/>
              <a:ext cx="11009812" cy="32918400"/>
            </a:xfrm>
            <a:prstGeom prst="rect">
              <a:avLst/>
            </a:prstGeom>
            <a:solidFill>
              <a:srgbClr val="0C0C0C"/>
            </a:solidFill>
            <a:ln>
              <a:noFill/>
            </a:ln>
          </p:spPr>
          <p:txBody>
            <a:bodyPr lIns="457200" tIns="457200" rIns="457200" bIns="0" anchor="t" anchorCtr="0">
              <a:noAutofit/>
            </a:bodyPr>
            <a:lstStyle/>
            <a:p>
              <a:pPr marL="0" marR="0" lvl="0" indent="0" algn="ctr" rtl="0">
                <a:lnSpc>
                  <a:spcPct val="100000"/>
                </a:lnSpc>
                <a:spcBef>
                  <a:spcPts val="0"/>
                </a:spcBef>
                <a:spcAft>
                  <a:spcPts val="0"/>
                </a:spcAft>
                <a:buClr>
                  <a:srgbClr val="FF0000"/>
                </a:buClr>
                <a:buSzPct val="25000"/>
                <a:buFont typeface="Trebuchet MS"/>
                <a:buNone/>
              </a:pPr>
              <a:r>
                <a:rPr lang="en-US" sz="3200" b="1">
                  <a:solidFill>
                    <a:srgbClr val="FF0000"/>
                  </a:solidFill>
                  <a:latin typeface="Trebuchet MS"/>
                  <a:ea typeface="Trebuchet MS"/>
                  <a:cs typeface="Trebuchet MS"/>
                  <a:sym typeface="Trebuchet MS"/>
                </a:rPr>
                <a:t>(—THIS SIDEBAR DOES NOT PRINT—)</a:t>
              </a: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DESIGN GUIDE</a:t>
              </a:r>
            </a:p>
            <a:p>
              <a:pPr marL="0" marR="0" lvl="0" indent="0" algn="ctr" rtl="0">
                <a:spcBef>
                  <a:spcPts val="0"/>
                </a:spcBef>
                <a:buNone/>
              </a:pPr>
              <a:endParaRPr sz="2800" b="1">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r>
                <a:rPr lang="en-US" sz="2800">
                  <a:solidFill>
                    <a:schemeClr val="lt1"/>
                  </a:solidFill>
                  <a:latin typeface="Trebuchet MS"/>
                  <a:ea typeface="Trebuchet MS"/>
                  <a:cs typeface="Trebuchet MS"/>
                  <a:sym typeface="Trebuchet MS"/>
                </a:rPr>
                <a:t/>
              </a:r>
              <a:br>
                <a:rPr lang="en-US" sz="2800">
                  <a:solidFill>
                    <a:schemeClr val="lt1"/>
                  </a:solidFill>
                  <a:latin typeface="Trebuchet MS"/>
                  <a:ea typeface="Trebuchet MS"/>
                  <a:cs typeface="Trebuchet MS"/>
                  <a:sym typeface="Trebuchet MS"/>
                </a:rPr>
              </a:br>
              <a:endParaRPr lang="en-US"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p>
            <a:p>
              <a:pPr marL="0" marR="0" lvl="0" indent="0" algn="l" rtl="0">
                <a:spcBef>
                  <a:spcPts val="0"/>
                </a:spcBef>
                <a:buNone/>
              </a:pPr>
              <a:endParaRPr sz="3600" b="1">
                <a:solidFill>
                  <a:srgbClr val="FFFF00"/>
                </a:solidFill>
                <a:latin typeface="Trebuchet MS"/>
                <a:ea typeface="Trebuchet MS"/>
                <a:cs typeface="Trebuchet MS"/>
                <a:sym typeface="Trebuchet MS"/>
              </a:endParaRPr>
            </a:p>
            <a:p>
              <a:pPr marL="0" marR="0" lvl="0" indent="0" algn="ctr" rtl="0">
                <a:spcBef>
                  <a:spcPts val="0"/>
                </a:spcBef>
                <a:buNone/>
              </a:pPr>
              <a:endParaRPr sz="24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a:t>
              </a:r>
            </a:p>
            <a:p>
              <a:pPr marL="0" marR="0" lvl="0" indent="0" algn="ctr" rtl="0">
                <a:spcBef>
                  <a:spcPts val="0"/>
                </a:spcBef>
                <a:buNone/>
              </a:pPr>
              <a:endParaRPr sz="32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Zoom in and out</a:t>
              </a:r>
            </a:p>
            <a:p>
              <a:pPr marL="1892300" marR="0" lvl="0" indent="-1892300" algn="l" rtl="0">
                <a:spcBef>
                  <a:spcPts val="0"/>
                </a:spcBef>
                <a:buSzPct val="25000"/>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p>
            <a:p>
              <a:pPr marL="1892300" marR="0" lvl="0" indent="-1892300" algn="l" rtl="0">
                <a:spcBef>
                  <a:spcPts val="0"/>
                </a:spcBef>
                <a:buSzPct val="25000"/>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p>
            <a:p>
              <a:pPr marL="0" marR="0" lvl="0" indent="0" algn="l" rtl="0">
                <a:spcBef>
                  <a:spcPts val="0"/>
                </a:spcBef>
                <a:buNone/>
              </a:pPr>
              <a:endParaRPr sz="28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Title, Authors, and Affiliations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SzPct val="25000"/>
                <a:buNone/>
              </a:pPr>
              <a:r>
                <a:rPr lang="en-US" sz="2800" b="1">
                  <a:solidFill>
                    <a:schemeClr val="lt1"/>
                  </a:solidFill>
                  <a:latin typeface="Trebuchet MS"/>
                  <a:ea typeface="Trebuchet MS"/>
                  <a:cs typeface="Trebuchet MS"/>
                  <a:sym typeface="Trebuchet MS"/>
                </a:rPr>
                <a:t/>
              </a:r>
              <a:br>
                <a:rPr lang="en-US" sz="2800" b="1">
                  <a:solidFill>
                    <a:schemeClr val="lt1"/>
                  </a:solidFill>
                  <a:latin typeface="Trebuchet MS"/>
                  <a:ea typeface="Trebuchet MS"/>
                  <a:cs typeface="Trebuchet MS"/>
                  <a:sym typeface="Trebuchet MS"/>
                </a:rPr>
              </a:br>
              <a:endParaRPr lang="en-US" sz="2800" b="1">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Adding Logos / Seals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Photographs / Graphics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Image Quality Check</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81" name="Shape 81"/>
            <p:cNvCxnSpPr/>
            <p:nvPr/>
          </p:nvCxnSpPr>
          <p:spPr>
            <a:xfrm>
              <a:off x="-11225189" y="8422500"/>
              <a:ext cx="10999746" cy="3341"/>
            </a:xfrm>
            <a:prstGeom prst="straightConnector1">
              <a:avLst/>
            </a:prstGeom>
            <a:noFill/>
            <a:ln w="9525" cap="flat" cmpd="sng">
              <a:solidFill>
                <a:srgbClr val="FFC000"/>
              </a:solidFill>
              <a:prstDash val="solid"/>
              <a:round/>
              <a:headEnd type="none" w="med" len="med"/>
              <a:tailEnd type="none" w="med" len="med"/>
            </a:ln>
          </p:spPr>
        </p:cxnSp>
        <p:pic>
          <p:nvPicPr>
            <p:cNvPr id="82" name="Shape 82"/>
            <p:cNvPicPr preferRelativeResize="0"/>
            <p:nvPr/>
          </p:nvPicPr>
          <p:blipFill rotWithShape="1">
            <a:blip r:embed="rId8">
              <a:alphaModFix/>
            </a:blip>
            <a:srcRect/>
            <a:stretch/>
          </p:blipFill>
          <p:spPr>
            <a:xfrm>
              <a:off x="-10740739" y="10261717"/>
              <a:ext cx="1597666" cy="1201934"/>
            </a:xfrm>
            <a:prstGeom prst="rect">
              <a:avLst/>
            </a:prstGeom>
            <a:noFill/>
            <a:ln>
              <a:noFill/>
            </a:ln>
          </p:spPr>
        </p:pic>
        <p:pic>
          <p:nvPicPr>
            <p:cNvPr id="83" name="Shape 83"/>
            <p:cNvPicPr preferRelativeResize="0"/>
            <p:nvPr/>
          </p:nvPicPr>
          <p:blipFill rotWithShape="1">
            <a:blip r:embed="rId9">
              <a:alphaModFix/>
            </a:blip>
            <a:srcRect/>
            <a:stretch/>
          </p:blipFill>
          <p:spPr>
            <a:xfrm>
              <a:off x="-10732764" y="15696926"/>
              <a:ext cx="9986808" cy="1053596"/>
            </a:xfrm>
            <a:prstGeom prst="rect">
              <a:avLst/>
            </a:prstGeom>
            <a:noFill/>
            <a:ln>
              <a:noFill/>
            </a:ln>
          </p:spPr>
        </p:pic>
        <p:grpSp>
          <p:nvGrpSpPr>
            <p:cNvPr id="84" name="Shape 84"/>
            <p:cNvGrpSpPr/>
            <p:nvPr/>
          </p:nvGrpSpPr>
          <p:grpSpPr>
            <a:xfrm>
              <a:off x="-9744992" y="23540955"/>
              <a:ext cx="7531181" cy="2120440"/>
              <a:chOff x="-4470426" y="11016657"/>
              <a:chExt cx="3470784" cy="974220"/>
            </a:xfrm>
          </p:grpSpPr>
          <p:grpSp>
            <p:nvGrpSpPr>
              <p:cNvPr id="85" name="Shape 85"/>
              <p:cNvGrpSpPr/>
              <p:nvPr/>
            </p:nvGrpSpPr>
            <p:grpSpPr>
              <a:xfrm>
                <a:off x="-2783494" y="11060886"/>
                <a:ext cx="624430" cy="893534"/>
                <a:chOff x="-3958696" y="11117435"/>
                <a:chExt cx="779337" cy="1280429"/>
              </a:xfrm>
            </p:grpSpPr>
            <p:pic>
              <p:nvPicPr>
                <p:cNvPr id="86" name="Shape 86"/>
                <p:cNvPicPr preferRelativeResize="0"/>
                <p:nvPr/>
              </p:nvPicPr>
              <p:blipFill rotWithShape="1">
                <a:blip r:embed="rId10">
                  <a:alphaModFix/>
                </a:blip>
                <a:srcRect/>
                <a:stretch/>
              </p:blipFill>
              <p:spPr>
                <a:xfrm>
                  <a:off x="-3948160" y="11117435"/>
                  <a:ext cx="768801" cy="1090856"/>
                </a:xfrm>
                <a:prstGeom prst="rect">
                  <a:avLst/>
                </a:prstGeom>
                <a:noFill/>
                <a:ln>
                  <a:noFill/>
                </a:ln>
              </p:spPr>
            </p:pic>
            <p:sp>
              <p:nvSpPr>
                <p:cNvPr id="87" name="Shape 87"/>
                <p:cNvSpPr txBox="1"/>
                <p:nvPr/>
              </p:nvSpPr>
              <p:spPr>
                <a:xfrm>
                  <a:off x="-3958696" y="12114178"/>
                  <a:ext cx="779337" cy="283687"/>
                </a:xfrm>
                <a:prstGeom prst="rect">
                  <a:avLst/>
                </a:prstGeom>
                <a:solidFill>
                  <a:schemeClr val="accent1"/>
                </a:solidFill>
                <a:ln>
                  <a:noFill/>
                </a:ln>
              </p:spPr>
              <p:txBody>
                <a:bodyPr lIns="91425" tIns="91425" rIns="91425" bIns="91425" anchor="t" anchorCtr="0">
                  <a:noAutofit/>
                </a:bodyPr>
                <a:lstStyle/>
                <a:p>
                  <a:pPr marL="0" marR="0" lvl="0" indent="0" algn="ctr" rtl="0">
                    <a:spcBef>
                      <a:spcPts val="0"/>
                    </a:spcBef>
                    <a:buSzPct val="25000"/>
                    <a:buNone/>
                  </a:pPr>
                  <a:r>
                    <a:rPr lang="en-US" sz="1600" b="1">
                      <a:solidFill>
                        <a:schemeClr val="dk1"/>
                      </a:solidFill>
                      <a:latin typeface="Calibri"/>
                      <a:ea typeface="Calibri"/>
                      <a:cs typeface="Calibri"/>
                      <a:sym typeface="Calibri"/>
                    </a:rPr>
                    <a:t>ORIGINAL</a:t>
                  </a:r>
                </a:p>
              </p:txBody>
            </p:sp>
          </p:grpSp>
          <p:grpSp>
            <p:nvGrpSpPr>
              <p:cNvPr id="88" name="Shape 88"/>
              <p:cNvGrpSpPr/>
              <p:nvPr/>
            </p:nvGrpSpPr>
            <p:grpSpPr>
              <a:xfrm>
                <a:off x="-2033158" y="11060889"/>
                <a:ext cx="1033517" cy="893528"/>
                <a:chOff x="-2921738" y="11200127"/>
                <a:chExt cx="1420279" cy="1227903"/>
              </a:xfrm>
            </p:grpSpPr>
            <p:pic>
              <p:nvPicPr>
                <p:cNvPr id="89" name="Shape 89"/>
                <p:cNvPicPr preferRelativeResize="0"/>
                <p:nvPr/>
              </p:nvPicPr>
              <p:blipFill rotWithShape="1">
                <a:blip r:embed="rId10">
                  <a:alphaModFix/>
                </a:blip>
                <a:srcRect/>
                <a:stretch/>
              </p:blipFill>
              <p:spPr>
                <a:xfrm>
                  <a:off x="-2921738" y="11200127"/>
                  <a:ext cx="1420279" cy="1029693"/>
                </a:xfrm>
                <a:prstGeom prst="rect">
                  <a:avLst/>
                </a:prstGeom>
                <a:noFill/>
                <a:ln>
                  <a:noFill/>
                </a:ln>
              </p:spPr>
            </p:pic>
            <p:sp>
              <p:nvSpPr>
                <p:cNvPr id="90" name="Shape 90"/>
                <p:cNvSpPr txBox="1"/>
                <p:nvPr/>
              </p:nvSpPr>
              <p:spPr>
                <a:xfrm>
                  <a:off x="-2918991" y="12175417"/>
                  <a:ext cx="1417531" cy="252612"/>
                </a:xfrm>
                <a:prstGeom prst="rect">
                  <a:avLst/>
                </a:prstGeom>
                <a:solidFill>
                  <a:srgbClr val="FF0000"/>
                </a:solidFill>
                <a:ln>
                  <a:noFill/>
                </a:ln>
              </p:spPr>
              <p:txBody>
                <a:bodyPr lIns="457200" tIns="91425" rIns="457200" bIns="91425" anchor="t" anchorCtr="0">
                  <a:noAutofit/>
                </a:bodyPr>
                <a:lstStyle/>
                <a:p>
                  <a:pPr marL="0" marR="0" lvl="0" indent="0" algn="ctr" rtl="0">
                    <a:spcBef>
                      <a:spcPts val="0"/>
                    </a:spcBef>
                    <a:buSzPct val="25000"/>
                    <a:buNone/>
                  </a:pPr>
                  <a:r>
                    <a:rPr lang="en-US" sz="1400" b="1">
                      <a:solidFill>
                        <a:schemeClr val="lt1"/>
                      </a:solidFill>
                      <a:latin typeface="Calibri"/>
                      <a:ea typeface="Calibri"/>
                      <a:cs typeface="Calibri"/>
                      <a:sym typeface="Calibri"/>
                    </a:rPr>
                    <a:t>DISTORTED</a:t>
                  </a:r>
                </a:p>
              </p:txBody>
            </p:sp>
          </p:grpSp>
          <p:pic>
            <p:nvPicPr>
              <p:cNvPr id="91" name="Shape 91"/>
              <p:cNvPicPr preferRelativeResize="0"/>
              <p:nvPr/>
            </p:nvPicPr>
            <p:blipFill rotWithShape="1">
              <a:blip r:embed="rId11">
                <a:alphaModFix/>
              </a:blip>
              <a:srcRect/>
              <a:stretch/>
            </p:blipFill>
            <p:spPr>
              <a:xfrm>
                <a:off x="-4470426" y="11016657"/>
                <a:ext cx="1098741" cy="847760"/>
              </a:xfrm>
              <a:prstGeom prst="rect">
                <a:avLst/>
              </a:prstGeom>
              <a:noFill/>
              <a:ln>
                <a:noFill/>
              </a:ln>
            </p:spPr>
          </p:pic>
          <p:sp>
            <p:nvSpPr>
              <p:cNvPr id="92" name="Shape 92"/>
              <p:cNvSpPr txBox="1"/>
              <p:nvPr/>
            </p:nvSpPr>
            <p:spPr>
              <a:xfrm>
                <a:off x="-4440600" y="11665645"/>
                <a:ext cx="1035685" cy="325232"/>
              </a:xfrm>
              <a:prstGeom prst="rect">
                <a:avLst/>
              </a:prstGeom>
              <a:noFill/>
              <a:ln>
                <a:noFill/>
              </a:ln>
            </p:spPr>
            <p:txBody>
              <a:bodyPr lIns="457200" tIns="457200" rIns="457200" bIns="0" anchor="t" anchorCtr="0">
                <a:noAutofit/>
              </a:bodyPr>
              <a:lstStyle/>
              <a:p>
                <a:pPr marL="0" marR="0" lvl="0" indent="0" algn="ctr" rtl="0">
                  <a:spcBef>
                    <a:spcPts val="0"/>
                  </a:spcBef>
                  <a:buSzPct val="25000"/>
                  <a:buNone/>
                </a:pPr>
                <a:r>
                  <a:rPr lang="en-US" sz="1600">
                    <a:solidFill>
                      <a:schemeClr val="lt1"/>
                    </a:solidFill>
                    <a:latin typeface="Calibri"/>
                    <a:ea typeface="Calibri"/>
                    <a:cs typeface="Calibri"/>
                    <a:sym typeface="Calibri"/>
                  </a:rPr>
                  <a:t>Corner handles</a:t>
                </a:r>
              </a:p>
            </p:txBody>
          </p:sp>
        </p:grpSp>
        <p:grpSp>
          <p:nvGrpSpPr>
            <p:cNvPr id="93" name="Shape 93"/>
            <p:cNvGrpSpPr/>
            <p:nvPr/>
          </p:nvGrpSpPr>
          <p:grpSpPr>
            <a:xfrm>
              <a:off x="-10398793" y="27751409"/>
              <a:ext cx="9323011" cy="2453250"/>
              <a:chOff x="-4754996" y="12734136"/>
              <a:chExt cx="4296558" cy="1127127"/>
            </a:xfrm>
          </p:grpSpPr>
          <p:pic>
            <p:nvPicPr>
              <p:cNvPr id="94" name="Shape 94"/>
              <p:cNvPicPr preferRelativeResize="0"/>
              <p:nvPr/>
            </p:nvPicPr>
            <p:blipFill rotWithShape="1">
              <a:blip r:embed="rId12">
                <a:alphaModFix/>
              </a:blip>
              <a:srcRect/>
              <a:stretch/>
            </p:blipFill>
            <p:spPr>
              <a:xfrm>
                <a:off x="-4533346" y="12734142"/>
                <a:ext cx="1828800" cy="1117599"/>
              </a:xfrm>
              <a:prstGeom prst="rect">
                <a:avLst/>
              </a:prstGeom>
              <a:noFill/>
              <a:ln>
                <a:noFill/>
              </a:ln>
            </p:spPr>
          </p:pic>
          <p:pic>
            <p:nvPicPr>
              <p:cNvPr id="95" name="Shape 95"/>
              <p:cNvPicPr preferRelativeResize="0"/>
              <p:nvPr/>
            </p:nvPicPr>
            <p:blipFill rotWithShape="1">
              <a:blip r:embed="rId13">
                <a:alphaModFix/>
              </a:blip>
              <a:srcRect/>
              <a:stretch/>
            </p:blipFill>
            <p:spPr>
              <a:xfrm>
                <a:off x="-2456641" y="12737835"/>
                <a:ext cx="1828800" cy="1117599"/>
              </a:xfrm>
              <a:prstGeom prst="rect">
                <a:avLst/>
              </a:prstGeom>
              <a:noFill/>
              <a:ln>
                <a:noFill/>
              </a:ln>
            </p:spPr>
          </p:pic>
          <p:sp>
            <p:nvSpPr>
              <p:cNvPr id="96" name="Shape 96"/>
              <p:cNvSpPr txBox="1"/>
              <p:nvPr/>
            </p:nvSpPr>
            <p:spPr>
              <a:xfrm rot="-5400000">
                <a:off x="-5235785" y="13214924"/>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p>
            </p:txBody>
          </p:sp>
          <p:sp>
            <p:nvSpPr>
              <p:cNvPr id="97" name="Shape 97"/>
              <p:cNvSpPr txBox="1"/>
              <p:nvPr/>
            </p:nvSpPr>
            <p:spPr>
              <a:xfrm rot="-5400000">
                <a:off x="-1095250" y="13224451"/>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98" name="Shape 98"/>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99" name="Shape 99"/>
          <p:cNvSpPr/>
          <p:nvPr/>
        </p:nvSpPr>
        <p:spPr>
          <a:xfrm>
            <a:off x="29382628" y="5392017"/>
            <a:ext cx="13577436" cy="267578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00" name="Shape 100"/>
          <p:cNvSpPr/>
          <p:nvPr/>
        </p:nvSpPr>
        <p:spPr>
          <a:xfrm>
            <a:off x="15156881" y="5370817"/>
            <a:ext cx="13577436" cy="26779071"/>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01" name="Shape 101"/>
          <p:cNvSpPr/>
          <p:nvPr/>
        </p:nvSpPr>
        <p:spPr>
          <a:xfrm>
            <a:off x="931136" y="5413216"/>
            <a:ext cx="13577436" cy="267366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02" name="Shape 102"/>
          <p:cNvSpPr/>
          <p:nvPr/>
        </p:nvSpPr>
        <p:spPr>
          <a:xfrm>
            <a:off x="6095" y="4742487"/>
            <a:ext cx="43891199" cy="274521"/>
          </a:xfrm>
          <a:prstGeom prst="rect">
            <a:avLst/>
          </a:prstGeom>
          <a:gradFill>
            <a:gsLst>
              <a:gs pos="0">
                <a:srgbClr val="98C2F5"/>
              </a:gs>
              <a:gs pos="51000">
                <a:schemeClr val="lt1"/>
              </a:gs>
              <a:gs pos="100000">
                <a:srgbClr val="DAE9F6"/>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03" name="Shape 103"/>
          <p:cNvSpPr txBox="1"/>
          <p:nvPr/>
        </p:nvSpPr>
        <p:spPr>
          <a:xfrm>
            <a:off x="44483668" y="31169781"/>
            <a:ext cx="7629577" cy="1399637"/>
          </a:xfrm>
          <a:prstGeom prst="rect">
            <a:avLst/>
          </a:prstGeom>
          <a:noFill/>
          <a:ln>
            <a:noFill/>
          </a:ln>
        </p:spPr>
        <p:txBody>
          <a:bodyPr lIns="65300" tIns="32650" rIns="65300" bIns="32650" anchor="t" anchorCtr="0">
            <a:noAutofit/>
          </a:bodyPr>
          <a:lstStyle/>
          <a:p>
            <a:pPr marL="400050" marR="0" lvl="0" indent="-400050" algn="l" rtl="0">
              <a:lnSpc>
                <a:spcPct val="92857"/>
              </a:lnSpc>
              <a:spcBef>
                <a:spcPts val="0"/>
              </a:spcBef>
              <a:buSzPct val="25000"/>
              <a:buNone/>
            </a:pPr>
            <a:r>
              <a:rPr lang="en-US" sz="2800">
                <a:solidFill>
                  <a:schemeClr val="lt1"/>
                </a:solidFill>
                <a:latin typeface="Calibri"/>
                <a:ea typeface="Calibri"/>
                <a:cs typeface="Calibri"/>
                <a:sym typeface="Calibri"/>
              </a:rPr>
              <a:t>© 2015 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 Unit C</a:t>
            </a:r>
          </a:p>
          <a:p>
            <a:pPr marL="400050" marR="0" lvl="0" indent="-400050" algn="l" rtl="0">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p>
          <a:p>
            <a:pPr marL="400050" marR="0" lvl="0" indent="-400050" algn="l" rtl="0">
              <a:lnSpc>
                <a:spcPct val="108333"/>
              </a:lnSpc>
              <a:spcBef>
                <a:spcPts val="0"/>
              </a:spcBef>
              <a:buSzPct val="25000"/>
              <a:buNone/>
            </a:pPr>
            <a:r>
              <a:rPr lang="en-US" sz="2400" b="1">
                <a:solidFill>
                  <a:srgbClr val="FFFF00"/>
                </a:solidFill>
                <a:latin typeface="Calibri"/>
                <a:ea typeface="Calibri"/>
                <a:cs typeface="Calibri"/>
                <a:sym typeface="Calibri"/>
              </a:rPr>
              <a:t>	posterpresenter@gmail.com</a:t>
            </a: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Shape 124"/>
          <p:cNvSpPr txBox="1"/>
          <p:nvPr/>
        </p:nvSpPr>
        <p:spPr>
          <a:xfrm>
            <a:off x="1484176" y="32232600"/>
            <a:ext cx="2514599" cy="336819"/>
          </a:xfrm>
          <a:prstGeom prst="rect">
            <a:avLst/>
          </a:prstGeom>
          <a:noFill/>
          <a:ln>
            <a:noFill/>
          </a:ln>
        </p:spPr>
        <p:txBody>
          <a:bodyPr lIns="91250" tIns="45600" rIns="91250" bIns="45600" anchor="t" anchorCtr="0">
            <a:noAutofit/>
          </a:bodyPr>
          <a:lstStyle/>
          <a:p>
            <a:pPr marL="0" marR="0" lvl="0" indent="0" algn="l" rtl="0">
              <a:lnSpc>
                <a:spcPct val="65000"/>
              </a:lnSpc>
              <a:spcBef>
                <a:spcPts val="0"/>
              </a:spcBef>
              <a:spcAft>
                <a:spcPts val="0"/>
              </a:spcAft>
              <a:buSzPct val="25000"/>
              <a:buNone/>
            </a:pPr>
            <a:r>
              <a:rPr lang="en-US" sz="500" b="1">
                <a:solidFill>
                  <a:srgbClr val="BFBFBF"/>
                </a:solidFill>
                <a:latin typeface="Arial"/>
                <a:ea typeface="Arial"/>
                <a:cs typeface="Arial"/>
                <a:sym typeface="Arial"/>
              </a:rPr>
              <a:t>RESEARCH POSTER PRESENTATION DESIGN © 2012</a:t>
            </a:r>
          </a:p>
          <a:p>
            <a:pPr marL="0" marR="0" lvl="0" indent="0" algn="l" rtl="0">
              <a:lnSpc>
                <a:spcPct val="65000"/>
              </a:lnSpc>
              <a:spcBef>
                <a:spcPts val="550"/>
              </a:spcBef>
              <a:buSzPct val="25000"/>
              <a:buNone/>
            </a:pPr>
            <a:r>
              <a:rPr lang="en-US" sz="1100" b="1">
                <a:solidFill>
                  <a:srgbClr val="BFBFBF"/>
                </a:solidFill>
                <a:latin typeface="Arial"/>
                <a:ea typeface="Arial"/>
                <a:cs typeface="Arial"/>
                <a:sym typeface="Arial"/>
              </a:rPr>
              <a:t>www.PosterPresentations.com</a:t>
            </a:r>
          </a:p>
        </p:txBody>
      </p:sp>
      <p:grpSp>
        <p:nvGrpSpPr>
          <p:cNvPr id="125" name="Shape 125"/>
          <p:cNvGrpSpPr/>
          <p:nvPr/>
        </p:nvGrpSpPr>
        <p:grpSpPr>
          <a:xfrm>
            <a:off x="44157837" y="-55065"/>
            <a:ext cx="11062138" cy="32973464"/>
            <a:chOff x="44157837" y="-55065"/>
            <a:chExt cx="11062138" cy="32973464"/>
          </a:xfrm>
        </p:grpSpPr>
        <p:sp>
          <p:nvSpPr>
            <p:cNvPr id="126" name="Shape 126"/>
            <p:cNvSpPr/>
            <p:nvPr/>
          </p:nvSpPr>
          <p:spPr>
            <a:xfrm>
              <a:off x="44157837" y="-55065"/>
              <a:ext cx="11062138" cy="32973464"/>
            </a:xfrm>
            <a:prstGeom prst="rect">
              <a:avLst/>
            </a:prstGeom>
            <a:solidFill>
              <a:srgbClr val="0C0C0C"/>
            </a:solidFill>
            <a:ln>
              <a:noFill/>
            </a:ln>
          </p:spPr>
          <p:txBody>
            <a:bodyPr lIns="457200" tIns="457200" rIns="457200" bIns="0" anchor="t" anchorCtr="0">
              <a:noAutofit/>
            </a:bodyPr>
            <a:lstStyle/>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 (cont.)</a:t>
              </a:r>
            </a:p>
            <a:p>
              <a:pPr marL="0" marR="0" lvl="0" indent="0" algn="ctr" rtl="0">
                <a:spcBef>
                  <a:spcPts val="0"/>
                </a:spcBef>
                <a:buNone/>
              </a:pPr>
              <a:endParaRPr sz="3600" b="1">
                <a:solidFill>
                  <a:schemeClr val="lt1"/>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3200" b="1">
                  <a:solidFill>
                    <a:srgbClr val="FFC000"/>
                  </a:solidFill>
                  <a:latin typeface="Trebuchet MS"/>
                  <a:ea typeface="Trebuchet MS"/>
                  <a:cs typeface="Trebuchet MS"/>
                  <a:sym typeface="Trebuchet MS"/>
                </a:rPr>
                <a:t>How to change the template color theme</a:t>
              </a:r>
            </a:p>
            <a:p>
              <a:pPr marL="0" marR="0" lvl="2"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How to add Text</a:t>
              </a:r>
            </a:p>
            <a:p>
              <a:pPr marL="3265488" marR="0" lvl="2" indent="-1587"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7041"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ct val="25000"/>
                <a:buFont typeface="Trebuchet MS"/>
                <a:buNone/>
              </a:pPr>
              <a:r>
                <a:rPr lang="en-US" sz="2400" b="0">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1518341" marR="0" lvl="2" indent="-7041"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How to add Tables</a:t>
              </a:r>
            </a:p>
            <a:p>
              <a:pPr marL="1730375" marR="0" lvl="1" indent="-3175"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Graphs / Charts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0" algn="ctr" rtl="0">
                <a:lnSpc>
                  <a:spcPct val="100000"/>
                </a:lnSpc>
                <a:spcBef>
                  <a:spcPts val="0"/>
                </a:spcBef>
                <a:spcAft>
                  <a:spcPts val="0"/>
                </a:spcAft>
                <a:buClr>
                  <a:schemeClr val="lt1"/>
                </a:buClr>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Save your work</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0" algn="l" rtl="0">
                <a:lnSpc>
                  <a:spcPct val="100000"/>
                </a:lnSpc>
                <a:spcBef>
                  <a:spcPts val="0"/>
                </a:spcBef>
                <a:spcAft>
                  <a:spcPts val="0"/>
                </a:spcAft>
                <a:buClr>
                  <a:schemeClr val="lt1"/>
                </a:buClr>
                <a:buFont typeface="Calibri"/>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rtl="0">
                <a:lnSpc>
                  <a:spcPct val="100000"/>
                </a:lnSpc>
                <a:spcBef>
                  <a:spcPts val="0"/>
                </a:spcBef>
                <a:spcAft>
                  <a:spcPts val="0"/>
                </a:spcAft>
                <a:buClr>
                  <a:schemeClr val="lt1"/>
                </a:buClr>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127" name="Shape 127"/>
            <p:cNvPicPr preferRelativeResize="0"/>
            <p:nvPr/>
          </p:nvPicPr>
          <p:blipFill rotWithShape="1">
            <a:blip r:embed="rId3">
              <a:alphaModFix/>
            </a:blip>
            <a:srcRect/>
            <a:stretch/>
          </p:blipFill>
          <p:spPr>
            <a:xfrm>
              <a:off x="46915678" y="3349444"/>
              <a:ext cx="5586150" cy="2063772"/>
            </a:xfrm>
            <a:prstGeom prst="rect">
              <a:avLst/>
            </a:prstGeom>
            <a:noFill/>
            <a:ln>
              <a:noFill/>
            </a:ln>
          </p:spPr>
        </p:pic>
        <p:pic>
          <p:nvPicPr>
            <p:cNvPr id="128" name="Shape 128"/>
            <p:cNvPicPr preferRelativeResize="0"/>
            <p:nvPr/>
          </p:nvPicPr>
          <p:blipFill rotWithShape="1">
            <a:blip r:embed="rId4">
              <a:alphaModFix/>
            </a:blip>
            <a:srcRect/>
            <a:stretch/>
          </p:blipFill>
          <p:spPr>
            <a:xfrm>
              <a:off x="44621818" y="7740039"/>
              <a:ext cx="2969583" cy="1370576"/>
            </a:xfrm>
            <a:prstGeom prst="rect">
              <a:avLst/>
            </a:prstGeom>
            <a:noFill/>
            <a:ln>
              <a:noFill/>
            </a:ln>
          </p:spPr>
        </p:pic>
        <p:pic>
          <p:nvPicPr>
            <p:cNvPr id="129" name="Shape 129"/>
            <p:cNvPicPr preferRelativeResize="0"/>
            <p:nvPr/>
          </p:nvPicPr>
          <p:blipFill rotWithShape="1">
            <a:blip r:embed="rId5">
              <a:alphaModFix/>
            </a:blip>
            <a:srcRect/>
            <a:stretch/>
          </p:blipFill>
          <p:spPr>
            <a:xfrm>
              <a:off x="44629618" y="12347263"/>
              <a:ext cx="1482266" cy="992161"/>
            </a:xfrm>
            <a:prstGeom prst="rect">
              <a:avLst/>
            </a:prstGeom>
            <a:noFill/>
            <a:ln>
              <a:noFill/>
            </a:ln>
          </p:spPr>
        </p:pic>
        <p:grpSp>
          <p:nvGrpSpPr>
            <p:cNvPr id="130" name="Shape 130"/>
            <p:cNvGrpSpPr/>
            <p:nvPr/>
          </p:nvGrpSpPr>
          <p:grpSpPr>
            <a:xfrm>
              <a:off x="44487209" y="29414562"/>
              <a:ext cx="10354212" cy="1265612"/>
              <a:chOff x="44200453" y="28362387"/>
              <a:chExt cx="9771398" cy="1090622"/>
            </a:xfrm>
          </p:grpSpPr>
          <p:sp>
            <p:nvSpPr>
              <p:cNvPr id="131" name="Shape 131"/>
              <p:cNvSpPr/>
              <p:nvPr/>
            </p:nvSpPr>
            <p:spPr>
              <a:xfrm>
                <a:off x="44200453" y="28362387"/>
                <a:ext cx="9771398" cy="1090622"/>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pic>
            <p:nvPicPr>
              <p:cNvPr id="132" name="Shape 132" descr="http://t2.gstatic.com/images?q=tbn:ANd9GcR4APHC6TT9w54M2zn_pvCiBxUNcspYPoVxirLRphBoJabfSvu7zw">
                <a:hlinkClick r:id="rId6"/>
              </p:cNvPr>
              <p:cNvPicPr preferRelativeResize="0"/>
              <p:nvPr/>
            </p:nvPicPr>
            <p:blipFill rotWithShape="1">
              <a:blip r:embed="rId7">
                <a:alphaModFix/>
              </a:blip>
              <a:srcRect/>
              <a:stretch/>
            </p:blipFill>
            <p:spPr>
              <a:xfrm>
                <a:off x="44326393" y="28460718"/>
                <a:ext cx="914400" cy="914399"/>
              </a:xfrm>
              <a:prstGeom prst="rect">
                <a:avLst/>
              </a:prstGeom>
              <a:noFill/>
              <a:ln>
                <a:noFill/>
              </a:ln>
            </p:spPr>
          </p:pic>
          <p:sp>
            <p:nvSpPr>
              <p:cNvPr id="133" name="Shape 133"/>
              <p:cNvSpPr txBox="1"/>
              <p:nvPr/>
            </p:nvSpPr>
            <p:spPr>
              <a:xfrm>
                <a:off x="45300662" y="28552306"/>
                <a:ext cx="8671189" cy="7160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2"/>
                    </a:solidFill>
                    <a:latin typeface="Trebuchet MS"/>
                    <a:ea typeface="Trebuchet MS"/>
                    <a:cs typeface="Trebuchet MS"/>
                    <a:sym typeface="Trebuchet MS"/>
                  </a:rPr>
                  <a:t>Student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grpSp>
      <p:grpSp>
        <p:nvGrpSpPr>
          <p:cNvPr id="134" name="Shape 134"/>
          <p:cNvGrpSpPr/>
          <p:nvPr/>
        </p:nvGrpSpPr>
        <p:grpSpPr>
          <a:xfrm>
            <a:off x="-11225189" y="0"/>
            <a:ext cx="11018865" cy="32918400"/>
            <a:chOff x="-11225189" y="0"/>
            <a:chExt cx="11018865" cy="32918400"/>
          </a:xfrm>
        </p:grpSpPr>
        <p:sp>
          <p:nvSpPr>
            <p:cNvPr id="135" name="Shape 135"/>
            <p:cNvSpPr/>
            <p:nvPr/>
          </p:nvSpPr>
          <p:spPr>
            <a:xfrm>
              <a:off x="-11216135" y="0"/>
              <a:ext cx="11009812" cy="32918400"/>
            </a:xfrm>
            <a:prstGeom prst="rect">
              <a:avLst/>
            </a:prstGeom>
            <a:solidFill>
              <a:srgbClr val="0C0C0C"/>
            </a:solidFill>
            <a:ln>
              <a:noFill/>
            </a:ln>
          </p:spPr>
          <p:txBody>
            <a:bodyPr lIns="457200" tIns="457200" rIns="457200" bIns="0" anchor="t" anchorCtr="0">
              <a:noAutofit/>
            </a:bodyPr>
            <a:lstStyle/>
            <a:p>
              <a:pPr marL="0" marR="0" lvl="0" indent="0" algn="ctr" rtl="0">
                <a:lnSpc>
                  <a:spcPct val="100000"/>
                </a:lnSpc>
                <a:spcBef>
                  <a:spcPts val="0"/>
                </a:spcBef>
                <a:spcAft>
                  <a:spcPts val="0"/>
                </a:spcAft>
                <a:buClr>
                  <a:srgbClr val="FF0000"/>
                </a:buClr>
                <a:buSzPct val="25000"/>
                <a:buFont typeface="Trebuchet MS"/>
                <a:buNone/>
              </a:pPr>
              <a:r>
                <a:rPr lang="en-US" sz="3200" b="1">
                  <a:solidFill>
                    <a:srgbClr val="FF0000"/>
                  </a:solidFill>
                  <a:latin typeface="Trebuchet MS"/>
                  <a:ea typeface="Trebuchet MS"/>
                  <a:cs typeface="Trebuchet MS"/>
                  <a:sym typeface="Trebuchet MS"/>
                </a:rPr>
                <a:t>(—THIS SIDEBAR DOES NOT PRINT—)</a:t>
              </a: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DESIGN GUIDE</a:t>
              </a:r>
            </a:p>
            <a:p>
              <a:pPr marL="0" marR="0" lvl="0" indent="0" algn="ctr" rtl="0">
                <a:spcBef>
                  <a:spcPts val="0"/>
                </a:spcBef>
                <a:buNone/>
              </a:pPr>
              <a:endParaRPr sz="2800" b="1">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r>
                <a:rPr lang="en-US" sz="2800">
                  <a:solidFill>
                    <a:schemeClr val="lt1"/>
                  </a:solidFill>
                  <a:latin typeface="Trebuchet MS"/>
                  <a:ea typeface="Trebuchet MS"/>
                  <a:cs typeface="Trebuchet MS"/>
                  <a:sym typeface="Trebuchet MS"/>
                </a:rPr>
                <a:t/>
              </a:r>
              <a:br>
                <a:rPr lang="en-US" sz="2800">
                  <a:solidFill>
                    <a:schemeClr val="lt1"/>
                  </a:solidFill>
                  <a:latin typeface="Trebuchet MS"/>
                  <a:ea typeface="Trebuchet MS"/>
                  <a:cs typeface="Trebuchet MS"/>
                  <a:sym typeface="Trebuchet MS"/>
                </a:rPr>
              </a:br>
              <a:endParaRPr lang="en-US"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p>
            <a:p>
              <a:pPr marL="0" marR="0" lvl="0" indent="0" algn="l" rtl="0">
                <a:spcBef>
                  <a:spcPts val="0"/>
                </a:spcBef>
                <a:buNone/>
              </a:pPr>
              <a:endParaRPr sz="3600" b="1">
                <a:solidFill>
                  <a:srgbClr val="FFFF00"/>
                </a:solidFill>
                <a:latin typeface="Trebuchet MS"/>
                <a:ea typeface="Trebuchet MS"/>
                <a:cs typeface="Trebuchet MS"/>
                <a:sym typeface="Trebuchet MS"/>
              </a:endParaRPr>
            </a:p>
            <a:p>
              <a:pPr marL="0" marR="0" lvl="0" indent="0" algn="ctr" rtl="0">
                <a:spcBef>
                  <a:spcPts val="0"/>
                </a:spcBef>
                <a:buNone/>
              </a:pPr>
              <a:endParaRPr sz="24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a:t>
              </a:r>
            </a:p>
            <a:p>
              <a:pPr marL="0" marR="0" lvl="0" indent="0" algn="ctr" rtl="0">
                <a:spcBef>
                  <a:spcPts val="0"/>
                </a:spcBef>
                <a:buNone/>
              </a:pPr>
              <a:endParaRPr sz="32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Zoom in and out</a:t>
              </a:r>
            </a:p>
            <a:p>
              <a:pPr marL="1892300" marR="0" lvl="0" indent="-1892300" algn="l" rtl="0">
                <a:spcBef>
                  <a:spcPts val="0"/>
                </a:spcBef>
                <a:buSzPct val="25000"/>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p>
            <a:p>
              <a:pPr marL="1892300" marR="0" lvl="0" indent="-1892300" algn="l" rtl="0">
                <a:spcBef>
                  <a:spcPts val="0"/>
                </a:spcBef>
                <a:buSzPct val="25000"/>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p>
            <a:p>
              <a:pPr marL="0" marR="0" lvl="0" indent="0" algn="l" rtl="0">
                <a:spcBef>
                  <a:spcPts val="0"/>
                </a:spcBef>
                <a:buNone/>
              </a:pPr>
              <a:endParaRPr sz="28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Title, Authors, and Affiliations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SzPct val="25000"/>
                <a:buNone/>
              </a:pPr>
              <a:r>
                <a:rPr lang="en-US" sz="2800" b="1">
                  <a:solidFill>
                    <a:schemeClr val="lt1"/>
                  </a:solidFill>
                  <a:latin typeface="Trebuchet MS"/>
                  <a:ea typeface="Trebuchet MS"/>
                  <a:cs typeface="Trebuchet MS"/>
                  <a:sym typeface="Trebuchet MS"/>
                </a:rPr>
                <a:t/>
              </a:r>
              <a:br>
                <a:rPr lang="en-US" sz="2800" b="1">
                  <a:solidFill>
                    <a:schemeClr val="lt1"/>
                  </a:solidFill>
                  <a:latin typeface="Trebuchet MS"/>
                  <a:ea typeface="Trebuchet MS"/>
                  <a:cs typeface="Trebuchet MS"/>
                  <a:sym typeface="Trebuchet MS"/>
                </a:rPr>
              </a:br>
              <a:endParaRPr lang="en-US" sz="2800" b="1">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Adding Logos / Seals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Photographs / Graphics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Image Quality Check</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36" name="Shape 136"/>
            <p:cNvCxnSpPr/>
            <p:nvPr/>
          </p:nvCxnSpPr>
          <p:spPr>
            <a:xfrm>
              <a:off x="-11225189" y="8422500"/>
              <a:ext cx="10999746" cy="3341"/>
            </a:xfrm>
            <a:prstGeom prst="straightConnector1">
              <a:avLst/>
            </a:prstGeom>
            <a:noFill/>
            <a:ln w="9525" cap="flat" cmpd="sng">
              <a:solidFill>
                <a:srgbClr val="FFC000"/>
              </a:solidFill>
              <a:prstDash val="solid"/>
              <a:round/>
              <a:headEnd type="none" w="med" len="med"/>
              <a:tailEnd type="none" w="med" len="med"/>
            </a:ln>
          </p:spPr>
        </p:cxnSp>
        <p:pic>
          <p:nvPicPr>
            <p:cNvPr id="137" name="Shape 137"/>
            <p:cNvPicPr preferRelativeResize="0"/>
            <p:nvPr/>
          </p:nvPicPr>
          <p:blipFill rotWithShape="1">
            <a:blip r:embed="rId8">
              <a:alphaModFix/>
            </a:blip>
            <a:srcRect/>
            <a:stretch/>
          </p:blipFill>
          <p:spPr>
            <a:xfrm>
              <a:off x="-10740739" y="10261717"/>
              <a:ext cx="1597666" cy="1201934"/>
            </a:xfrm>
            <a:prstGeom prst="rect">
              <a:avLst/>
            </a:prstGeom>
            <a:noFill/>
            <a:ln>
              <a:noFill/>
            </a:ln>
          </p:spPr>
        </p:pic>
        <p:pic>
          <p:nvPicPr>
            <p:cNvPr id="138" name="Shape 138"/>
            <p:cNvPicPr preferRelativeResize="0"/>
            <p:nvPr/>
          </p:nvPicPr>
          <p:blipFill rotWithShape="1">
            <a:blip r:embed="rId9">
              <a:alphaModFix/>
            </a:blip>
            <a:srcRect/>
            <a:stretch/>
          </p:blipFill>
          <p:spPr>
            <a:xfrm>
              <a:off x="-10732764" y="15696926"/>
              <a:ext cx="9986808" cy="1053596"/>
            </a:xfrm>
            <a:prstGeom prst="rect">
              <a:avLst/>
            </a:prstGeom>
            <a:noFill/>
            <a:ln>
              <a:noFill/>
            </a:ln>
          </p:spPr>
        </p:pic>
        <p:grpSp>
          <p:nvGrpSpPr>
            <p:cNvPr id="139" name="Shape 139"/>
            <p:cNvGrpSpPr/>
            <p:nvPr/>
          </p:nvGrpSpPr>
          <p:grpSpPr>
            <a:xfrm>
              <a:off x="-9744992" y="23540955"/>
              <a:ext cx="7531181" cy="2120440"/>
              <a:chOff x="-4470426" y="11016657"/>
              <a:chExt cx="3470784" cy="974220"/>
            </a:xfrm>
          </p:grpSpPr>
          <p:grpSp>
            <p:nvGrpSpPr>
              <p:cNvPr id="140" name="Shape 140"/>
              <p:cNvGrpSpPr/>
              <p:nvPr/>
            </p:nvGrpSpPr>
            <p:grpSpPr>
              <a:xfrm>
                <a:off x="-2783494" y="11060886"/>
                <a:ext cx="624430" cy="893534"/>
                <a:chOff x="-3958696" y="11117435"/>
                <a:chExt cx="779337" cy="1280429"/>
              </a:xfrm>
            </p:grpSpPr>
            <p:pic>
              <p:nvPicPr>
                <p:cNvPr id="141" name="Shape 141"/>
                <p:cNvPicPr preferRelativeResize="0"/>
                <p:nvPr/>
              </p:nvPicPr>
              <p:blipFill rotWithShape="1">
                <a:blip r:embed="rId10">
                  <a:alphaModFix/>
                </a:blip>
                <a:srcRect/>
                <a:stretch/>
              </p:blipFill>
              <p:spPr>
                <a:xfrm>
                  <a:off x="-3948160" y="11117435"/>
                  <a:ext cx="768801" cy="1090856"/>
                </a:xfrm>
                <a:prstGeom prst="rect">
                  <a:avLst/>
                </a:prstGeom>
                <a:noFill/>
                <a:ln>
                  <a:noFill/>
                </a:ln>
              </p:spPr>
            </p:pic>
            <p:sp>
              <p:nvSpPr>
                <p:cNvPr id="142" name="Shape 142"/>
                <p:cNvSpPr txBox="1"/>
                <p:nvPr/>
              </p:nvSpPr>
              <p:spPr>
                <a:xfrm>
                  <a:off x="-3958696" y="12114178"/>
                  <a:ext cx="779337" cy="283687"/>
                </a:xfrm>
                <a:prstGeom prst="rect">
                  <a:avLst/>
                </a:prstGeom>
                <a:solidFill>
                  <a:schemeClr val="accent1"/>
                </a:solidFill>
                <a:ln>
                  <a:noFill/>
                </a:ln>
              </p:spPr>
              <p:txBody>
                <a:bodyPr lIns="91425" tIns="91425" rIns="91425" bIns="91425" anchor="t" anchorCtr="0">
                  <a:noAutofit/>
                </a:bodyPr>
                <a:lstStyle/>
                <a:p>
                  <a:pPr marL="0" marR="0" lvl="0" indent="0" algn="ctr" rtl="0">
                    <a:spcBef>
                      <a:spcPts val="0"/>
                    </a:spcBef>
                    <a:buSzPct val="25000"/>
                    <a:buNone/>
                  </a:pPr>
                  <a:r>
                    <a:rPr lang="en-US" sz="1600" b="1">
                      <a:solidFill>
                        <a:schemeClr val="dk1"/>
                      </a:solidFill>
                      <a:latin typeface="Calibri"/>
                      <a:ea typeface="Calibri"/>
                      <a:cs typeface="Calibri"/>
                      <a:sym typeface="Calibri"/>
                    </a:rPr>
                    <a:t>ORIGINAL</a:t>
                  </a:r>
                </a:p>
              </p:txBody>
            </p:sp>
          </p:grpSp>
          <p:grpSp>
            <p:nvGrpSpPr>
              <p:cNvPr id="143" name="Shape 143"/>
              <p:cNvGrpSpPr/>
              <p:nvPr/>
            </p:nvGrpSpPr>
            <p:grpSpPr>
              <a:xfrm>
                <a:off x="-2033158" y="11060889"/>
                <a:ext cx="1033517" cy="893528"/>
                <a:chOff x="-2921738" y="11200127"/>
                <a:chExt cx="1420279" cy="1227903"/>
              </a:xfrm>
            </p:grpSpPr>
            <p:pic>
              <p:nvPicPr>
                <p:cNvPr id="144" name="Shape 144"/>
                <p:cNvPicPr preferRelativeResize="0"/>
                <p:nvPr/>
              </p:nvPicPr>
              <p:blipFill rotWithShape="1">
                <a:blip r:embed="rId10">
                  <a:alphaModFix/>
                </a:blip>
                <a:srcRect/>
                <a:stretch/>
              </p:blipFill>
              <p:spPr>
                <a:xfrm>
                  <a:off x="-2921738" y="11200127"/>
                  <a:ext cx="1420279" cy="1029693"/>
                </a:xfrm>
                <a:prstGeom prst="rect">
                  <a:avLst/>
                </a:prstGeom>
                <a:noFill/>
                <a:ln>
                  <a:noFill/>
                </a:ln>
              </p:spPr>
            </p:pic>
            <p:sp>
              <p:nvSpPr>
                <p:cNvPr id="145" name="Shape 145"/>
                <p:cNvSpPr txBox="1"/>
                <p:nvPr/>
              </p:nvSpPr>
              <p:spPr>
                <a:xfrm>
                  <a:off x="-2918991" y="12175417"/>
                  <a:ext cx="1417531" cy="252612"/>
                </a:xfrm>
                <a:prstGeom prst="rect">
                  <a:avLst/>
                </a:prstGeom>
                <a:solidFill>
                  <a:srgbClr val="FF0000"/>
                </a:solidFill>
                <a:ln>
                  <a:noFill/>
                </a:ln>
              </p:spPr>
              <p:txBody>
                <a:bodyPr lIns="457200" tIns="91425" rIns="457200" bIns="91425" anchor="t" anchorCtr="0">
                  <a:noAutofit/>
                </a:bodyPr>
                <a:lstStyle/>
                <a:p>
                  <a:pPr marL="0" marR="0" lvl="0" indent="0" algn="ctr" rtl="0">
                    <a:spcBef>
                      <a:spcPts val="0"/>
                    </a:spcBef>
                    <a:buSzPct val="25000"/>
                    <a:buNone/>
                  </a:pPr>
                  <a:r>
                    <a:rPr lang="en-US" sz="1400" b="1">
                      <a:solidFill>
                        <a:schemeClr val="lt1"/>
                      </a:solidFill>
                      <a:latin typeface="Calibri"/>
                      <a:ea typeface="Calibri"/>
                      <a:cs typeface="Calibri"/>
                      <a:sym typeface="Calibri"/>
                    </a:rPr>
                    <a:t>DISTORTED</a:t>
                  </a:r>
                </a:p>
              </p:txBody>
            </p:sp>
          </p:grpSp>
          <p:pic>
            <p:nvPicPr>
              <p:cNvPr id="146" name="Shape 146"/>
              <p:cNvPicPr preferRelativeResize="0"/>
              <p:nvPr/>
            </p:nvPicPr>
            <p:blipFill rotWithShape="1">
              <a:blip r:embed="rId11">
                <a:alphaModFix/>
              </a:blip>
              <a:srcRect/>
              <a:stretch/>
            </p:blipFill>
            <p:spPr>
              <a:xfrm>
                <a:off x="-4470426" y="11016657"/>
                <a:ext cx="1098741" cy="847760"/>
              </a:xfrm>
              <a:prstGeom prst="rect">
                <a:avLst/>
              </a:prstGeom>
              <a:noFill/>
              <a:ln>
                <a:noFill/>
              </a:ln>
            </p:spPr>
          </p:pic>
          <p:sp>
            <p:nvSpPr>
              <p:cNvPr id="147" name="Shape 147"/>
              <p:cNvSpPr txBox="1"/>
              <p:nvPr/>
            </p:nvSpPr>
            <p:spPr>
              <a:xfrm>
                <a:off x="-4440600" y="11665645"/>
                <a:ext cx="1035685" cy="325232"/>
              </a:xfrm>
              <a:prstGeom prst="rect">
                <a:avLst/>
              </a:prstGeom>
              <a:noFill/>
              <a:ln>
                <a:noFill/>
              </a:ln>
            </p:spPr>
            <p:txBody>
              <a:bodyPr lIns="457200" tIns="457200" rIns="457200" bIns="0" anchor="t" anchorCtr="0">
                <a:noAutofit/>
              </a:bodyPr>
              <a:lstStyle/>
              <a:p>
                <a:pPr marL="0" marR="0" lvl="0" indent="0" algn="ctr" rtl="0">
                  <a:spcBef>
                    <a:spcPts val="0"/>
                  </a:spcBef>
                  <a:buSzPct val="25000"/>
                  <a:buNone/>
                </a:pPr>
                <a:r>
                  <a:rPr lang="en-US" sz="1600">
                    <a:solidFill>
                      <a:schemeClr val="lt1"/>
                    </a:solidFill>
                    <a:latin typeface="Calibri"/>
                    <a:ea typeface="Calibri"/>
                    <a:cs typeface="Calibri"/>
                    <a:sym typeface="Calibri"/>
                  </a:rPr>
                  <a:t>Corner handles</a:t>
                </a:r>
              </a:p>
            </p:txBody>
          </p:sp>
        </p:grpSp>
        <p:grpSp>
          <p:nvGrpSpPr>
            <p:cNvPr id="148" name="Shape 148"/>
            <p:cNvGrpSpPr/>
            <p:nvPr/>
          </p:nvGrpSpPr>
          <p:grpSpPr>
            <a:xfrm>
              <a:off x="-10398793" y="27751409"/>
              <a:ext cx="9323011" cy="2453250"/>
              <a:chOff x="-4754996" y="12734136"/>
              <a:chExt cx="4296558" cy="1127127"/>
            </a:xfrm>
          </p:grpSpPr>
          <p:pic>
            <p:nvPicPr>
              <p:cNvPr id="149" name="Shape 149"/>
              <p:cNvPicPr preferRelativeResize="0"/>
              <p:nvPr/>
            </p:nvPicPr>
            <p:blipFill rotWithShape="1">
              <a:blip r:embed="rId12">
                <a:alphaModFix/>
              </a:blip>
              <a:srcRect/>
              <a:stretch/>
            </p:blipFill>
            <p:spPr>
              <a:xfrm>
                <a:off x="-4533346" y="12734142"/>
                <a:ext cx="1828800" cy="1117599"/>
              </a:xfrm>
              <a:prstGeom prst="rect">
                <a:avLst/>
              </a:prstGeom>
              <a:noFill/>
              <a:ln>
                <a:noFill/>
              </a:ln>
            </p:spPr>
          </p:pic>
          <p:pic>
            <p:nvPicPr>
              <p:cNvPr id="150" name="Shape 150"/>
              <p:cNvPicPr preferRelativeResize="0"/>
              <p:nvPr/>
            </p:nvPicPr>
            <p:blipFill rotWithShape="1">
              <a:blip r:embed="rId13">
                <a:alphaModFix/>
              </a:blip>
              <a:srcRect/>
              <a:stretch/>
            </p:blipFill>
            <p:spPr>
              <a:xfrm>
                <a:off x="-2456641" y="12737835"/>
                <a:ext cx="1828800" cy="1117599"/>
              </a:xfrm>
              <a:prstGeom prst="rect">
                <a:avLst/>
              </a:prstGeom>
              <a:noFill/>
              <a:ln>
                <a:noFill/>
              </a:ln>
            </p:spPr>
          </p:pic>
          <p:sp>
            <p:nvSpPr>
              <p:cNvPr id="151" name="Shape 151"/>
              <p:cNvSpPr txBox="1"/>
              <p:nvPr/>
            </p:nvSpPr>
            <p:spPr>
              <a:xfrm rot="-5400000">
                <a:off x="-5235785" y="13214924"/>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p>
            </p:txBody>
          </p:sp>
          <p:sp>
            <p:nvSpPr>
              <p:cNvPr id="152" name="Shape 152"/>
              <p:cNvSpPr txBox="1"/>
              <p:nvPr/>
            </p:nvSpPr>
            <p:spPr>
              <a:xfrm rot="-5400000">
                <a:off x="-1095250" y="13224451"/>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153" name="Shape 153"/>
          <p:cNvSpPr/>
          <p:nvPr/>
        </p:nvSpPr>
        <p:spPr>
          <a:xfrm rot="10800000">
            <a:off x="-6417" y="31869601"/>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54" name="Shape 154"/>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55" name="Shape 155"/>
          <p:cNvSpPr/>
          <p:nvPr/>
        </p:nvSpPr>
        <p:spPr>
          <a:xfrm>
            <a:off x="6095" y="4742487"/>
            <a:ext cx="43891199" cy="274521"/>
          </a:xfrm>
          <a:prstGeom prst="rect">
            <a:avLst/>
          </a:prstGeom>
          <a:gradFill>
            <a:gsLst>
              <a:gs pos="0">
                <a:srgbClr val="98C2F5"/>
              </a:gs>
              <a:gs pos="51000">
                <a:schemeClr val="lt1"/>
              </a:gs>
              <a:gs pos="100000">
                <a:srgbClr val="DAE9F6"/>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56" name="Shape 156"/>
          <p:cNvSpPr txBox="1"/>
          <p:nvPr/>
        </p:nvSpPr>
        <p:spPr>
          <a:xfrm>
            <a:off x="44487206" y="31298534"/>
            <a:ext cx="7629577" cy="1399637"/>
          </a:xfrm>
          <a:prstGeom prst="rect">
            <a:avLst/>
          </a:prstGeom>
          <a:noFill/>
          <a:ln>
            <a:noFill/>
          </a:ln>
        </p:spPr>
        <p:txBody>
          <a:bodyPr lIns="65300" tIns="32650" rIns="65300" bIns="32650" anchor="t" anchorCtr="0">
            <a:noAutofit/>
          </a:bodyPr>
          <a:lstStyle/>
          <a:p>
            <a:pPr marL="400050" marR="0" lvl="0" indent="-400050" algn="l" rtl="0">
              <a:lnSpc>
                <a:spcPct val="92857"/>
              </a:lnSpc>
              <a:spcBef>
                <a:spcPts val="0"/>
              </a:spcBef>
              <a:buSzPct val="25000"/>
              <a:buNone/>
            </a:pPr>
            <a:r>
              <a:rPr lang="en-US" sz="2800">
                <a:solidFill>
                  <a:schemeClr val="lt1"/>
                </a:solidFill>
                <a:latin typeface="Calibri"/>
                <a:ea typeface="Calibri"/>
                <a:cs typeface="Calibri"/>
                <a:sym typeface="Calibri"/>
              </a:rPr>
              <a:t>© 2015 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 Unit C</a:t>
            </a:r>
          </a:p>
          <a:p>
            <a:pPr marL="400050" marR="0" lvl="0" indent="-400050" algn="l" rtl="0">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p>
          <a:p>
            <a:pPr marL="400050" marR="0" lvl="0" indent="-400050" algn="l" rtl="0">
              <a:lnSpc>
                <a:spcPct val="108333"/>
              </a:lnSpc>
              <a:spcBef>
                <a:spcPts val="0"/>
              </a:spcBef>
              <a:buSzPct val="25000"/>
              <a:buNone/>
            </a:pPr>
            <a:r>
              <a:rPr lang="en-US" sz="2400" b="1">
                <a:solidFill>
                  <a:srgbClr val="FFFF00"/>
                </a:solidFill>
                <a:latin typeface="Calibri"/>
                <a:ea typeface="Calibri"/>
                <a:cs typeface="Calibri"/>
                <a:sym typeface="Calibri"/>
              </a:rPr>
              <a:t>	posterpresenter@gmail.com</a:t>
            </a:r>
          </a:p>
        </p:txBody>
      </p:sp>
      <p:sp>
        <p:nvSpPr>
          <p:cNvPr id="157" name="Shape 157"/>
          <p:cNvSpPr txBox="1"/>
          <p:nvPr/>
        </p:nvSpPr>
        <p:spPr>
          <a:xfrm>
            <a:off x="1484176" y="32306271"/>
            <a:ext cx="2514599" cy="336819"/>
          </a:xfrm>
          <a:prstGeom prst="rect">
            <a:avLst/>
          </a:prstGeom>
          <a:noFill/>
          <a:ln>
            <a:noFill/>
          </a:ln>
        </p:spPr>
        <p:txBody>
          <a:bodyPr lIns="91250" tIns="45600" rIns="91250" bIns="45600" anchor="t" anchorCtr="0">
            <a:noAutofit/>
          </a:bodyPr>
          <a:lstStyle/>
          <a:p>
            <a:pPr marL="0" marR="0" lvl="0" indent="0" algn="l" rtl="0">
              <a:lnSpc>
                <a:spcPct val="65000"/>
              </a:lnSpc>
              <a:spcBef>
                <a:spcPts val="0"/>
              </a:spcBef>
              <a:spcAft>
                <a:spcPts val="0"/>
              </a:spcAft>
              <a:buSzPct val="25000"/>
              <a:buNone/>
            </a:pPr>
            <a:r>
              <a:rPr lang="en-US" sz="500" b="1">
                <a:solidFill>
                  <a:srgbClr val="BFBFBF"/>
                </a:solidFill>
                <a:latin typeface="Arial"/>
                <a:ea typeface="Arial"/>
                <a:cs typeface="Arial"/>
                <a:sym typeface="Arial"/>
              </a:rPr>
              <a:t>RESEARCH POSTER PRESENTATION DESIGN © 2015</a:t>
            </a:r>
          </a:p>
          <a:p>
            <a:pPr marL="0" marR="0" lvl="0" indent="0" algn="l" rtl="0">
              <a:lnSpc>
                <a:spcPct val="65000"/>
              </a:lnSpc>
              <a:spcBef>
                <a:spcPts val="550"/>
              </a:spcBef>
              <a:buSzPct val="25000"/>
              <a:buNone/>
            </a:pPr>
            <a:r>
              <a:rPr lang="en-US" sz="1100" b="1">
                <a:solidFill>
                  <a:srgbClr val="BFBFBF"/>
                </a:solidFill>
                <a:latin typeface="Arial"/>
                <a:ea typeface="Arial"/>
                <a:cs typeface="Arial"/>
                <a:sym typeface="Arial"/>
              </a:rPr>
              <a:t>www.PosterPresentations.com</a:t>
            </a: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web.media.mit.edu/~yanival/SBP-Behavior-shaping.pdf"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6"/>
          </p:nvPr>
        </p:nvSpPr>
        <p:spPr>
          <a:xfrm>
            <a:off x="32937075" y="26710303"/>
            <a:ext cx="10052100" cy="5474672"/>
          </a:xfrm>
          <a:prstGeom prst="rect">
            <a:avLst/>
          </a:prstGeom>
          <a:noFill/>
          <a:ln>
            <a:noFill/>
          </a:ln>
        </p:spPr>
        <p:txBody>
          <a:bodyPr lIns="228575" tIns="228575" rIns="228575" bIns="228575" anchor="t" anchorCtr="0">
            <a:noAutofit/>
          </a:bodyPr>
          <a:lstStyle/>
          <a:p>
            <a:pPr marL="0" marR="0" lvl="0" indent="0" algn="l" rtl="0">
              <a:spcBef>
                <a:spcPts val="0"/>
              </a:spcBef>
              <a:buClr>
                <a:srgbClr val="1F3864"/>
              </a:buClr>
              <a:buSzPct val="25000"/>
              <a:buFont typeface="Arial"/>
              <a:buNone/>
            </a:pPr>
            <a:r>
              <a:rPr lang="en-US" sz="1800" dirty="0" err="1">
                <a:solidFill>
                  <a:srgbClr val="434343"/>
                </a:solidFill>
                <a:latin typeface="Arial"/>
                <a:ea typeface="Arial"/>
                <a:cs typeface="Arial"/>
                <a:sym typeface="Arial"/>
              </a:rPr>
              <a:t>Yaniv</a:t>
            </a:r>
            <a:r>
              <a:rPr lang="en-US" sz="1800" dirty="0">
                <a:solidFill>
                  <a:srgbClr val="434343"/>
                </a:solidFill>
                <a:latin typeface="Arial"/>
                <a:ea typeface="Arial"/>
                <a:cs typeface="Arial"/>
                <a:sym typeface="Arial"/>
              </a:rPr>
              <a:t> </a:t>
            </a:r>
            <a:r>
              <a:rPr lang="en-US" sz="1800" dirty="0" err="1">
                <a:solidFill>
                  <a:srgbClr val="434343"/>
                </a:solidFill>
                <a:latin typeface="Arial"/>
                <a:ea typeface="Arial"/>
                <a:cs typeface="Arial"/>
                <a:sym typeface="Arial"/>
              </a:rPr>
              <a:t>Altshuler</a:t>
            </a:r>
            <a:r>
              <a:rPr lang="en-US" sz="1800" dirty="0">
                <a:solidFill>
                  <a:srgbClr val="434343"/>
                </a:solidFill>
                <a:latin typeface="Arial"/>
                <a:ea typeface="Arial"/>
                <a:cs typeface="Arial"/>
                <a:sym typeface="Arial"/>
              </a:rPr>
              <a:t>, Wei Pan, Alex (Sandy) </a:t>
            </a:r>
            <a:r>
              <a:rPr lang="en-US" sz="1800" dirty="0" err="1">
                <a:solidFill>
                  <a:srgbClr val="434343"/>
                </a:solidFill>
                <a:latin typeface="Arial"/>
                <a:ea typeface="Arial"/>
                <a:cs typeface="Arial"/>
                <a:sym typeface="Arial"/>
              </a:rPr>
              <a:t>Pentland</a:t>
            </a:r>
            <a:r>
              <a:rPr lang="en-US" sz="1800" dirty="0">
                <a:solidFill>
                  <a:srgbClr val="434343"/>
                </a:solidFill>
                <a:latin typeface="Arial"/>
                <a:ea typeface="Arial"/>
                <a:cs typeface="Arial"/>
                <a:sym typeface="Arial"/>
              </a:rPr>
              <a:t> (2012) Trends Prediction Using Social Diffusion Models [PDF]. </a:t>
            </a:r>
            <a:r>
              <a:rPr lang="en-US" sz="1800" i="1" dirty="0">
                <a:solidFill>
                  <a:srgbClr val="434343"/>
                </a:solidFill>
                <a:latin typeface="Arial"/>
                <a:ea typeface="Arial"/>
                <a:cs typeface="Arial"/>
                <a:sym typeface="Arial"/>
              </a:rPr>
              <a:t>MIT Media Lab</a:t>
            </a:r>
            <a:r>
              <a:rPr lang="en-US" sz="1800" dirty="0">
                <a:solidFill>
                  <a:srgbClr val="434343"/>
                </a:solidFill>
                <a:latin typeface="Arial"/>
                <a:ea typeface="Arial"/>
                <a:cs typeface="Arial"/>
                <a:sym typeface="Arial"/>
              </a:rPr>
              <a:t>. Retrieved from </a:t>
            </a:r>
            <a:r>
              <a:rPr lang="en-US" sz="1800" u="sng" dirty="0">
                <a:solidFill>
                  <a:srgbClr val="434343"/>
                </a:solidFill>
                <a:latin typeface="Arial"/>
                <a:ea typeface="Arial"/>
                <a:cs typeface="Arial"/>
                <a:sym typeface="Arial"/>
              </a:rPr>
              <a:t>http://web.media.mit.edu/~yanival/SBP-Behavior-shaping.pdf</a:t>
            </a:r>
            <a:endParaRPr lang="en-US" sz="1800" u="sng" dirty="0">
              <a:solidFill>
                <a:srgbClr val="434343"/>
              </a:solidFill>
              <a:latin typeface="Arial"/>
              <a:ea typeface="Arial"/>
              <a:cs typeface="Arial"/>
              <a:sym typeface="Arial"/>
              <a:hlinkClick r:id="rId3"/>
            </a:endParaRPr>
          </a:p>
          <a:p>
            <a:pPr lvl="0" rtl="0">
              <a:lnSpc>
                <a:spcPct val="115000"/>
              </a:lnSpc>
              <a:spcBef>
                <a:spcPts val="0"/>
              </a:spcBef>
              <a:buClr>
                <a:schemeClr val="dk1"/>
              </a:buClr>
              <a:buSzPct val="61111"/>
              <a:buFont typeface="Arial"/>
              <a:buNone/>
            </a:pPr>
            <a:endParaRPr lang="en-US" b="1" dirty="0">
              <a:solidFill>
                <a:srgbClr val="002060"/>
              </a:solidFill>
              <a:ea typeface="Arial"/>
            </a:endParaRPr>
          </a:p>
          <a:p>
            <a:pPr lvl="0" rtl="0">
              <a:lnSpc>
                <a:spcPct val="115000"/>
              </a:lnSpc>
              <a:spcBef>
                <a:spcPts val="0"/>
              </a:spcBef>
              <a:buClr>
                <a:schemeClr val="dk1"/>
              </a:buClr>
              <a:buSzPct val="61111"/>
              <a:buFont typeface="Arial"/>
              <a:buNone/>
            </a:pPr>
            <a:r>
              <a:rPr lang="en-US" sz="1800" dirty="0" err="1" smtClean="0">
                <a:solidFill>
                  <a:srgbClr val="323232"/>
                </a:solidFill>
                <a:latin typeface="Arial"/>
                <a:ea typeface="Arial"/>
                <a:cs typeface="Arial"/>
                <a:sym typeface="Arial"/>
              </a:rPr>
              <a:t>Jungherr</a:t>
            </a:r>
            <a:r>
              <a:rPr lang="en-US" sz="1800" dirty="0">
                <a:solidFill>
                  <a:srgbClr val="323232"/>
                </a:solidFill>
                <a:latin typeface="Arial"/>
                <a:ea typeface="Arial"/>
                <a:cs typeface="Arial"/>
                <a:sym typeface="Arial"/>
              </a:rPr>
              <a:t>, A. (2015). Twitter as Political Communication Space: Publics, Prominent Users, and Politicians. </a:t>
            </a:r>
            <a:r>
              <a:rPr lang="en-US" sz="1800" i="1" dirty="0">
                <a:solidFill>
                  <a:srgbClr val="323232"/>
                </a:solidFill>
                <a:latin typeface="Arial"/>
                <a:ea typeface="Arial"/>
                <a:cs typeface="Arial"/>
                <a:sym typeface="Arial"/>
              </a:rPr>
              <a:t>Analyzing Political Communication with Digital Trace Data Contributions to Political Science,</a:t>
            </a:r>
            <a:r>
              <a:rPr lang="en-US" sz="1800" dirty="0">
                <a:solidFill>
                  <a:srgbClr val="323232"/>
                </a:solidFill>
                <a:latin typeface="Arial"/>
                <a:ea typeface="Arial"/>
                <a:cs typeface="Arial"/>
                <a:sym typeface="Arial"/>
              </a:rPr>
              <a:t> 69-106. doi:10.1007/978-3-319-20319-5_4</a:t>
            </a:r>
          </a:p>
          <a:p>
            <a:pPr marL="0" marR="0" lvl="0" indent="0" algn="l" rtl="0">
              <a:spcBef>
                <a:spcPts val="0"/>
              </a:spcBef>
              <a:buClr>
                <a:srgbClr val="1F3864"/>
              </a:buClr>
              <a:buSzPct val="25000"/>
              <a:buFont typeface="Arial"/>
              <a:buNone/>
            </a:pPr>
            <a:endParaRPr b="1" dirty="0">
              <a:solidFill>
                <a:srgbClr val="002060"/>
              </a:solidFill>
            </a:endParaRPr>
          </a:p>
          <a:p>
            <a:pPr lvl="0" rtl="0">
              <a:lnSpc>
                <a:spcPct val="115000"/>
              </a:lnSpc>
              <a:spcBef>
                <a:spcPts val="0"/>
              </a:spcBef>
              <a:buClr>
                <a:schemeClr val="dk1"/>
              </a:buClr>
              <a:buSzPct val="61111"/>
              <a:buFont typeface="Arial"/>
              <a:buNone/>
            </a:pPr>
            <a:r>
              <a:rPr lang="en-US" sz="1800" dirty="0" err="1">
                <a:solidFill>
                  <a:srgbClr val="323232"/>
                </a:solidFill>
                <a:latin typeface="Arial"/>
                <a:ea typeface="Arial"/>
                <a:cs typeface="Arial"/>
                <a:sym typeface="Arial"/>
              </a:rPr>
              <a:t>Ringsquandl</a:t>
            </a:r>
            <a:r>
              <a:rPr lang="en-US" sz="1800" dirty="0">
                <a:solidFill>
                  <a:srgbClr val="323232"/>
                </a:solidFill>
                <a:latin typeface="Arial"/>
                <a:ea typeface="Arial"/>
                <a:cs typeface="Arial"/>
                <a:sym typeface="Arial"/>
              </a:rPr>
              <a:t>, M., &amp; Petković, D. (2013). </a:t>
            </a:r>
            <a:r>
              <a:rPr lang="en-US" sz="1800" i="1" dirty="0">
                <a:solidFill>
                  <a:srgbClr val="323232"/>
                </a:solidFill>
                <a:latin typeface="Arial"/>
                <a:ea typeface="Arial"/>
                <a:cs typeface="Arial"/>
                <a:sym typeface="Arial"/>
              </a:rPr>
              <a:t>Analyzing Political Sentiment on Twitter</a:t>
            </a:r>
            <a:r>
              <a:rPr lang="en-US" sz="1800" dirty="0">
                <a:solidFill>
                  <a:srgbClr val="323232"/>
                </a:solidFill>
                <a:latin typeface="Arial"/>
                <a:ea typeface="Arial"/>
                <a:cs typeface="Arial"/>
                <a:sym typeface="Arial"/>
              </a:rPr>
              <a:t> [Scholarly project]. In </a:t>
            </a:r>
            <a:r>
              <a:rPr lang="en-US" sz="1800" i="1" dirty="0">
                <a:solidFill>
                  <a:srgbClr val="323232"/>
                </a:solidFill>
                <a:latin typeface="Arial"/>
                <a:ea typeface="Arial"/>
                <a:cs typeface="Arial"/>
                <a:sym typeface="Arial"/>
              </a:rPr>
              <a:t>University of Applied Sciences Rosenheim</a:t>
            </a:r>
            <a:r>
              <a:rPr lang="en-US" sz="1800" dirty="0" smtClean="0">
                <a:solidFill>
                  <a:srgbClr val="323232"/>
                </a:solidFill>
                <a:latin typeface="Arial"/>
                <a:ea typeface="Arial"/>
                <a:cs typeface="Arial"/>
                <a:sym typeface="Arial"/>
              </a:rPr>
              <a:t>.</a:t>
            </a:r>
          </a:p>
          <a:p>
            <a:pPr lvl="0" rtl="0">
              <a:lnSpc>
                <a:spcPct val="115000"/>
              </a:lnSpc>
              <a:spcBef>
                <a:spcPts val="0"/>
              </a:spcBef>
              <a:buClr>
                <a:schemeClr val="dk1"/>
              </a:buClr>
              <a:buSzPct val="61111"/>
              <a:buFont typeface="Arial"/>
              <a:buNone/>
            </a:pPr>
            <a:endParaRPr lang="en-US" sz="1800" dirty="0">
              <a:solidFill>
                <a:srgbClr val="323232"/>
              </a:solidFill>
              <a:latin typeface="Arial"/>
              <a:ea typeface="Arial"/>
              <a:cs typeface="Arial"/>
              <a:sym typeface="Arial"/>
            </a:endParaRPr>
          </a:p>
          <a:p>
            <a:pPr lvl="0">
              <a:lnSpc>
                <a:spcPct val="115000"/>
              </a:lnSpc>
              <a:spcBef>
                <a:spcPts val="0"/>
              </a:spcBef>
              <a:buClr>
                <a:schemeClr val="dk1"/>
              </a:buClr>
              <a:buSzPct val="61111"/>
            </a:pPr>
            <a:r>
              <a:rPr lang="en-US" sz="1800" dirty="0">
                <a:solidFill>
                  <a:srgbClr val="000000"/>
                </a:solidFill>
                <a:latin typeface="+mj-lt"/>
              </a:rPr>
              <a:t>"Twitter 2012 Presidential Election." </a:t>
            </a:r>
            <a:r>
              <a:rPr lang="en-US" sz="1800" i="1" dirty="0">
                <a:solidFill>
                  <a:srgbClr val="000000"/>
                </a:solidFill>
                <a:latin typeface="+mj-lt"/>
              </a:rPr>
              <a:t>The </a:t>
            </a:r>
            <a:r>
              <a:rPr lang="en-US" sz="1800" i="1" dirty="0" err="1">
                <a:solidFill>
                  <a:srgbClr val="000000"/>
                </a:solidFill>
                <a:latin typeface="+mj-lt"/>
              </a:rPr>
              <a:t>Datahub</a:t>
            </a:r>
            <a:r>
              <a:rPr lang="en-US" sz="1800" dirty="0">
                <a:solidFill>
                  <a:srgbClr val="000000"/>
                </a:solidFill>
                <a:latin typeface="+mj-lt"/>
              </a:rPr>
              <a:t>. </a:t>
            </a:r>
            <a:r>
              <a:rPr lang="en-US" sz="1800" dirty="0" err="1">
                <a:solidFill>
                  <a:srgbClr val="000000"/>
                </a:solidFill>
                <a:latin typeface="+mj-lt"/>
              </a:rPr>
              <a:t>Kingmolnar</a:t>
            </a:r>
            <a:r>
              <a:rPr lang="en-US" sz="1800" dirty="0">
                <a:solidFill>
                  <a:srgbClr val="000000"/>
                </a:solidFill>
                <a:latin typeface="+mj-lt"/>
              </a:rPr>
              <a:t>, 08 July 2015. Web. 1 Apr. 2017. &lt;https://datahub.io/dataset/twitter-2012-presidential-election</a:t>
            </a:r>
            <a:r>
              <a:rPr lang="en-US" sz="1800" dirty="0" smtClean="0">
                <a:solidFill>
                  <a:srgbClr val="000000"/>
                </a:solidFill>
                <a:latin typeface="+mj-lt"/>
              </a:rPr>
              <a:t>&gt;.</a:t>
            </a:r>
          </a:p>
          <a:p>
            <a:pPr lvl="0">
              <a:lnSpc>
                <a:spcPct val="115000"/>
              </a:lnSpc>
              <a:spcBef>
                <a:spcPts val="0"/>
              </a:spcBef>
              <a:buClr>
                <a:schemeClr val="dk1"/>
              </a:buClr>
              <a:buSzPct val="61111"/>
            </a:pPr>
            <a:endParaRPr lang="en-US" sz="1800" dirty="0">
              <a:solidFill>
                <a:srgbClr val="000000"/>
              </a:solidFill>
              <a:latin typeface="+mj-lt"/>
              <a:ea typeface="Arial"/>
              <a:cs typeface="Arial"/>
              <a:sym typeface="Arial"/>
            </a:endParaRPr>
          </a:p>
          <a:p>
            <a:pPr lvl="0">
              <a:lnSpc>
                <a:spcPct val="115000"/>
              </a:lnSpc>
              <a:spcBef>
                <a:spcPts val="0"/>
              </a:spcBef>
              <a:buClr>
                <a:schemeClr val="dk1"/>
              </a:buClr>
              <a:buSzPct val="61111"/>
            </a:pPr>
            <a:r>
              <a:rPr lang="en-US" sz="1800" dirty="0">
                <a:solidFill>
                  <a:srgbClr val="333333"/>
                </a:solidFill>
                <a:latin typeface="+mj-lt"/>
              </a:rPr>
              <a:t>Littman, Justin; </a:t>
            </a:r>
            <a:r>
              <a:rPr lang="en-US" sz="1800" dirty="0" err="1">
                <a:solidFill>
                  <a:srgbClr val="333333"/>
                </a:solidFill>
                <a:latin typeface="+mj-lt"/>
              </a:rPr>
              <a:t>Wrubel</a:t>
            </a:r>
            <a:r>
              <a:rPr lang="en-US" sz="1800" dirty="0">
                <a:solidFill>
                  <a:srgbClr val="333333"/>
                </a:solidFill>
                <a:latin typeface="+mj-lt"/>
              </a:rPr>
              <a:t>, Laura; </a:t>
            </a:r>
            <a:r>
              <a:rPr lang="en-US" sz="1800" dirty="0" err="1">
                <a:solidFill>
                  <a:srgbClr val="333333"/>
                </a:solidFill>
                <a:latin typeface="+mj-lt"/>
              </a:rPr>
              <a:t>Kerchner</a:t>
            </a:r>
            <a:r>
              <a:rPr lang="en-US" sz="1800" dirty="0">
                <a:solidFill>
                  <a:srgbClr val="333333"/>
                </a:solidFill>
                <a:latin typeface="+mj-lt"/>
              </a:rPr>
              <a:t>, Daniel, 2016, "2016 United States Presidential Election Tweet Ids", </a:t>
            </a:r>
            <a:r>
              <a:rPr lang="en-US" sz="1800" dirty="0">
                <a:solidFill>
                  <a:schemeClr val="tx1"/>
                </a:solidFill>
                <a:latin typeface="+mj-lt"/>
              </a:rPr>
              <a:t>doi:10.7910/DVN/PDI7IN</a:t>
            </a:r>
            <a:r>
              <a:rPr lang="en-US" sz="1800" dirty="0">
                <a:solidFill>
                  <a:srgbClr val="333333"/>
                </a:solidFill>
                <a:latin typeface="+mj-lt"/>
              </a:rPr>
              <a:t>, Harvard </a:t>
            </a:r>
            <a:r>
              <a:rPr lang="en-US" sz="1800" dirty="0" err="1">
                <a:solidFill>
                  <a:srgbClr val="333333"/>
                </a:solidFill>
                <a:latin typeface="+mj-lt"/>
              </a:rPr>
              <a:t>Dataverse</a:t>
            </a:r>
            <a:r>
              <a:rPr lang="en-US" sz="1800" dirty="0">
                <a:solidFill>
                  <a:srgbClr val="333333"/>
                </a:solidFill>
                <a:latin typeface="+mj-lt"/>
              </a:rPr>
              <a:t>, V3</a:t>
            </a:r>
            <a:endParaRPr lang="en-US" sz="1800" dirty="0">
              <a:solidFill>
                <a:srgbClr val="323232"/>
              </a:solidFill>
              <a:latin typeface="+mj-lt"/>
              <a:ea typeface="Arial"/>
              <a:cs typeface="Arial"/>
              <a:sym typeface="Arial"/>
            </a:endParaRPr>
          </a:p>
          <a:p>
            <a:pPr marL="0" marR="0" lvl="0" indent="0" algn="l" rtl="0">
              <a:spcBef>
                <a:spcPts val="0"/>
              </a:spcBef>
              <a:buClr>
                <a:srgbClr val="1F3864"/>
              </a:buClr>
              <a:buSzPct val="25000"/>
              <a:buFont typeface="Arial"/>
              <a:buNone/>
            </a:pPr>
            <a:endParaRPr b="1" dirty="0">
              <a:solidFill>
                <a:srgbClr val="002060"/>
              </a:solidFill>
            </a:endParaRPr>
          </a:p>
        </p:txBody>
      </p:sp>
      <p:sp>
        <p:nvSpPr>
          <p:cNvPr id="182" name="Shape 182"/>
          <p:cNvSpPr txBox="1">
            <a:spLocks noGrp="1"/>
          </p:cNvSpPr>
          <p:nvPr>
            <p:ph type="body" idx="1"/>
          </p:nvPr>
        </p:nvSpPr>
        <p:spPr>
          <a:xfrm>
            <a:off x="904187" y="6226080"/>
            <a:ext cx="10056900" cy="7355700"/>
          </a:xfrm>
          <a:prstGeom prst="rect">
            <a:avLst/>
          </a:prstGeom>
          <a:noFill/>
          <a:ln>
            <a:noFill/>
          </a:ln>
        </p:spPr>
        <p:txBody>
          <a:bodyPr lIns="228575" tIns="228575" rIns="228575" bIns="228575" anchor="t" anchorCtr="0">
            <a:noAutofit/>
          </a:bodyPr>
          <a:lstStyle/>
          <a:p>
            <a:pPr marL="0" marR="0" lvl="0" indent="0" algn="l" rtl="0">
              <a:spcBef>
                <a:spcPts val="0"/>
              </a:spcBef>
              <a:buClr>
                <a:srgbClr val="1F3864"/>
              </a:buClr>
              <a:buSzPct val="25000"/>
              <a:buFont typeface="Arial"/>
              <a:buNone/>
            </a:pPr>
            <a:r>
              <a:rPr lang="en-US" sz="2700" i="0" u="none" strike="noStrike" cap="none">
                <a:solidFill>
                  <a:srgbClr val="737373"/>
                </a:solidFill>
                <a:latin typeface="Roboto"/>
                <a:ea typeface="Roboto"/>
                <a:cs typeface="Roboto"/>
                <a:sym typeface="Roboto"/>
              </a:rPr>
              <a:t>This project focuses on harnessing the power of a vast microblogging network, Twitter, to gain insight into the political leanings of the American people. Traditionally, polling has been used to achieve the same goal, yet polling has many shortcomings - notably the immense cost to reach a large audience. Twitter bypasses this by providing simple access to billions of users’ thoughts, opinions, feelings, etc. By applying modern natural language processing and machine learning techniques to Twitter data, we are able to produce quantitative dat</a:t>
            </a:r>
            <a:r>
              <a:rPr lang="en-US" sz="2700">
                <a:solidFill>
                  <a:srgbClr val="737373"/>
                </a:solidFill>
                <a:latin typeface="Roboto"/>
                <a:ea typeface="Roboto"/>
                <a:cs typeface="Roboto"/>
                <a:sym typeface="Roboto"/>
              </a:rPr>
              <a:t>a about the American people’s emotions and how they correlate to voting in presidential elections.</a:t>
            </a:r>
          </a:p>
        </p:txBody>
      </p:sp>
      <p:sp>
        <p:nvSpPr>
          <p:cNvPr id="183" name="Shape 183"/>
          <p:cNvSpPr txBox="1">
            <a:spLocks noGrp="1"/>
          </p:cNvSpPr>
          <p:nvPr>
            <p:ph type="body" idx="2"/>
          </p:nvPr>
        </p:nvSpPr>
        <p:spPr>
          <a:xfrm>
            <a:off x="922341" y="5472548"/>
            <a:ext cx="10048800" cy="753900"/>
          </a:xfrm>
          <a:prstGeom prst="rect">
            <a:avLst/>
          </a:prstGeom>
          <a:solidFill>
            <a:srgbClr val="2196F3"/>
          </a:solidFill>
          <a:ln>
            <a:noFill/>
          </a:ln>
        </p:spPr>
        <p:txBody>
          <a:bodyPr lIns="91425" tIns="91425" rIns="91425" bIns="91425" anchor="ctr" anchorCtr="0">
            <a:noAutofit/>
          </a:bodyPr>
          <a:lstStyle/>
          <a:p>
            <a:pPr marL="0" marR="0" lvl="0" indent="0" algn="ctr" rtl="0">
              <a:spcBef>
                <a:spcPts val="0"/>
              </a:spcBef>
              <a:buClr>
                <a:srgbClr val="002060"/>
              </a:buClr>
              <a:buSzPct val="25000"/>
              <a:buFont typeface="Arial"/>
              <a:buNone/>
            </a:pPr>
            <a:r>
              <a:rPr lang="en-US" sz="3700" b="1" i="0" u="none" strike="noStrike" cap="none">
                <a:solidFill>
                  <a:srgbClr val="FFFFFF"/>
                </a:solidFill>
                <a:latin typeface="Calibri"/>
                <a:ea typeface="Calibri"/>
                <a:cs typeface="Calibri"/>
                <a:sym typeface="Calibri"/>
              </a:rPr>
              <a:t>Introduction</a:t>
            </a:r>
          </a:p>
        </p:txBody>
      </p:sp>
      <p:sp>
        <p:nvSpPr>
          <p:cNvPr id="184" name="Shape 184"/>
          <p:cNvSpPr txBox="1">
            <a:spLocks noGrp="1"/>
          </p:cNvSpPr>
          <p:nvPr>
            <p:ph type="body" idx="3"/>
          </p:nvPr>
        </p:nvSpPr>
        <p:spPr>
          <a:xfrm>
            <a:off x="904200" y="11217050"/>
            <a:ext cx="10067100" cy="753900"/>
          </a:xfrm>
          <a:prstGeom prst="rect">
            <a:avLst/>
          </a:prstGeom>
          <a:solidFill>
            <a:srgbClr val="2196F3"/>
          </a:solidFill>
          <a:ln>
            <a:noFill/>
          </a:ln>
        </p:spPr>
        <p:txBody>
          <a:bodyPr lIns="91425" tIns="91425" rIns="91425" bIns="91425" anchor="ctr" anchorCtr="0">
            <a:noAutofit/>
          </a:bodyPr>
          <a:lstStyle/>
          <a:p>
            <a:pPr marL="0" marR="0" lvl="0" indent="0" algn="ctr" rtl="0">
              <a:spcBef>
                <a:spcPts val="0"/>
              </a:spcBef>
              <a:buClr>
                <a:srgbClr val="002060"/>
              </a:buClr>
              <a:buSzPct val="25000"/>
              <a:buFont typeface="Arial"/>
              <a:buNone/>
            </a:pPr>
            <a:r>
              <a:rPr lang="en-US" sz="3700" b="1" i="0" u="none" strike="noStrike" cap="none">
                <a:solidFill>
                  <a:srgbClr val="F2F2F2"/>
                </a:solidFill>
                <a:latin typeface="Calibri"/>
                <a:ea typeface="Calibri"/>
                <a:cs typeface="Calibri"/>
                <a:sym typeface="Calibri"/>
              </a:rPr>
              <a:t>Objectives</a:t>
            </a:r>
          </a:p>
        </p:txBody>
      </p:sp>
      <p:sp>
        <p:nvSpPr>
          <p:cNvPr id="185" name="Shape 185"/>
          <p:cNvSpPr txBox="1">
            <a:spLocks noGrp="1"/>
          </p:cNvSpPr>
          <p:nvPr>
            <p:ph type="body" idx="4"/>
          </p:nvPr>
        </p:nvSpPr>
        <p:spPr>
          <a:xfrm>
            <a:off x="905700" y="29116486"/>
            <a:ext cx="10048800" cy="2793000"/>
          </a:xfrm>
          <a:prstGeom prst="rect">
            <a:avLst/>
          </a:prstGeom>
          <a:noFill/>
          <a:ln>
            <a:noFill/>
          </a:ln>
        </p:spPr>
        <p:txBody>
          <a:bodyPr lIns="228575" tIns="228575" rIns="228575" bIns="228575" anchor="t" anchorCtr="0">
            <a:noAutofit/>
          </a:bodyPr>
          <a:lstStyle/>
          <a:p>
            <a:pPr lvl="0" algn="ctr" rtl="0">
              <a:lnSpc>
                <a:spcPct val="115000"/>
              </a:lnSpc>
              <a:spcBef>
                <a:spcPts val="0"/>
              </a:spcBef>
              <a:spcAft>
                <a:spcPts val="1600"/>
              </a:spcAft>
              <a:buClr>
                <a:schemeClr val="dk1"/>
              </a:buClr>
              <a:buSzPct val="39285"/>
              <a:buFont typeface="Arial"/>
              <a:buNone/>
            </a:pPr>
            <a:r>
              <a:rPr lang="en-US" sz="2800">
                <a:solidFill>
                  <a:srgbClr val="737373"/>
                </a:solidFill>
                <a:latin typeface="Roboto"/>
                <a:ea typeface="Roboto"/>
                <a:cs typeface="Roboto"/>
                <a:sym typeface="Roboto"/>
              </a:rPr>
              <a:t>We used Python’s TextBlob Library.This library is built off of NLTK, a popular Python Natural Language library.</a:t>
            </a:r>
          </a:p>
          <a:p>
            <a:pPr lvl="0" algn="ctr" rtl="0">
              <a:lnSpc>
                <a:spcPct val="115000"/>
              </a:lnSpc>
              <a:spcBef>
                <a:spcPts val="0"/>
              </a:spcBef>
              <a:spcAft>
                <a:spcPts val="1600"/>
              </a:spcAft>
              <a:buClr>
                <a:schemeClr val="dk1"/>
              </a:buClr>
              <a:buSzPct val="39285"/>
              <a:buFont typeface="Arial"/>
              <a:buNone/>
            </a:pPr>
            <a:r>
              <a:rPr lang="en-US" sz="2800">
                <a:solidFill>
                  <a:srgbClr val="737373"/>
                </a:solidFill>
                <a:latin typeface="Roboto"/>
                <a:ea typeface="Roboto"/>
                <a:cs typeface="Roboto"/>
                <a:sym typeface="Roboto"/>
              </a:rPr>
              <a:t>This library was trained extensively on IMDB movie reviews.</a:t>
            </a:r>
          </a:p>
          <a:p>
            <a:pPr lvl="0" rtl="0">
              <a:lnSpc>
                <a:spcPct val="115000"/>
              </a:lnSpc>
              <a:spcBef>
                <a:spcPts val="0"/>
              </a:spcBef>
              <a:spcAft>
                <a:spcPts val="1600"/>
              </a:spcAft>
              <a:buClr>
                <a:schemeClr val="dk1"/>
              </a:buClr>
              <a:buSzPct val="39285"/>
              <a:buFont typeface="Arial"/>
              <a:buNone/>
            </a:pPr>
            <a:r>
              <a:rPr lang="en-US" sz="2800" b="1">
                <a:solidFill>
                  <a:srgbClr val="737373"/>
                </a:solidFill>
                <a:latin typeface="Roboto"/>
                <a:ea typeface="Roboto"/>
                <a:cs typeface="Roboto"/>
                <a:sym typeface="Roboto"/>
              </a:rPr>
              <a:t>Sentiment Classifications:</a:t>
            </a:r>
            <a:r>
              <a:rPr lang="en-US" sz="2800">
                <a:solidFill>
                  <a:srgbClr val="737373"/>
                </a:solidFill>
                <a:latin typeface="Roboto"/>
                <a:ea typeface="Roboto"/>
                <a:cs typeface="Roboto"/>
                <a:sym typeface="Roboto"/>
              </a:rPr>
              <a:t> </a:t>
            </a:r>
            <a:r>
              <a:rPr lang="en-US" sz="2800" i="1">
                <a:solidFill>
                  <a:srgbClr val="737373"/>
                </a:solidFill>
                <a:latin typeface="Roboto"/>
                <a:ea typeface="Roboto"/>
                <a:cs typeface="Roboto"/>
                <a:sym typeface="Roboto"/>
              </a:rPr>
              <a:t>Positive, Negative, Neutral</a:t>
            </a:r>
          </a:p>
          <a:p>
            <a:pPr marL="0" marR="0" lvl="0" indent="0" algn="l" rtl="0">
              <a:spcBef>
                <a:spcPts val="0"/>
              </a:spcBef>
              <a:buClr>
                <a:srgbClr val="1F3864"/>
              </a:buClr>
              <a:buSzPct val="25000"/>
              <a:buFont typeface="Arial"/>
              <a:buNone/>
            </a:pPr>
            <a:endParaRPr>
              <a:solidFill>
                <a:srgbClr val="737373"/>
              </a:solidFill>
            </a:endParaRPr>
          </a:p>
        </p:txBody>
      </p:sp>
      <p:sp>
        <p:nvSpPr>
          <p:cNvPr id="186" name="Shape 186"/>
          <p:cNvSpPr txBox="1">
            <a:spLocks noGrp="1"/>
          </p:cNvSpPr>
          <p:nvPr>
            <p:ph type="body" idx="17"/>
          </p:nvPr>
        </p:nvSpPr>
        <p:spPr>
          <a:xfrm>
            <a:off x="904187" y="12132151"/>
            <a:ext cx="10056900" cy="6869700"/>
          </a:xfrm>
          <a:prstGeom prst="rect">
            <a:avLst/>
          </a:prstGeom>
          <a:noFill/>
          <a:ln>
            <a:noFill/>
          </a:ln>
        </p:spPr>
        <p:txBody>
          <a:bodyPr lIns="228575" tIns="228575" rIns="228575" bIns="228575" anchor="t" anchorCtr="0">
            <a:noAutofit/>
          </a:bodyPr>
          <a:lstStyle/>
          <a:p>
            <a:pPr marL="0" marR="0" lvl="0" indent="0" algn="l" rtl="0">
              <a:spcBef>
                <a:spcPts val="0"/>
              </a:spcBef>
              <a:spcAft>
                <a:spcPts val="0"/>
              </a:spcAft>
              <a:buClr>
                <a:srgbClr val="1F3864"/>
              </a:buClr>
              <a:buSzPct val="25000"/>
              <a:buFont typeface="Arial"/>
              <a:buNone/>
            </a:pPr>
            <a:r>
              <a:rPr lang="en-US" sz="2700" i="0" u="none" strike="noStrike" cap="none">
                <a:solidFill>
                  <a:srgbClr val="737373"/>
                </a:solidFill>
                <a:latin typeface="Roboto"/>
                <a:ea typeface="Roboto"/>
                <a:cs typeface="Roboto"/>
                <a:sym typeface="Roboto"/>
              </a:rPr>
              <a:t>This project discusses the correlation, if any, between user sentiment and political affiliation based on Twitter tweets around the United States.</a:t>
            </a:r>
            <a:r>
              <a:rPr lang="en-US" sz="2700">
                <a:solidFill>
                  <a:srgbClr val="737373"/>
                </a:solidFill>
                <a:latin typeface="Roboto"/>
                <a:ea typeface="Roboto"/>
                <a:cs typeface="Roboto"/>
                <a:sym typeface="Roboto"/>
              </a:rPr>
              <a:t> </a:t>
            </a:r>
            <a:r>
              <a:rPr lang="en-US" sz="2700" i="0" u="none" strike="noStrike" cap="none">
                <a:solidFill>
                  <a:srgbClr val="737373"/>
                </a:solidFill>
                <a:latin typeface="Roboto"/>
                <a:ea typeface="Roboto"/>
                <a:cs typeface="Roboto"/>
                <a:sym typeface="Roboto"/>
              </a:rPr>
              <a:t>We strived to answer the following questions:</a:t>
            </a:r>
          </a:p>
          <a:p>
            <a:pPr marL="0" marR="0" lvl="0" indent="0" algn="l" rtl="0">
              <a:spcBef>
                <a:spcPts val="560"/>
              </a:spcBef>
              <a:spcAft>
                <a:spcPts val="0"/>
              </a:spcAft>
              <a:buClr>
                <a:srgbClr val="1F3864"/>
              </a:buClr>
              <a:buSzPct val="25000"/>
              <a:buFont typeface="Arial"/>
              <a:buNone/>
            </a:pPr>
            <a:endParaRPr sz="2700" i="0" u="none" strike="noStrike" cap="none">
              <a:solidFill>
                <a:srgbClr val="737373"/>
              </a:solidFill>
              <a:latin typeface="Roboto"/>
              <a:ea typeface="Roboto"/>
              <a:cs typeface="Roboto"/>
              <a:sym typeface="Roboto"/>
            </a:endParaRPr>
          </a:p>
          <a:p>
            <a:pPr marL="342900" marR="0" lvl="0" indent="-336550" algn="l" rtl="0">
              <a:spcBef>
                <a:spcPts val="560"/>
              </a:spcBef>
              <a:spcAft>
                <a:spcPts val="0"/>
              </a:spcAft>
              <a:buClr>
                <a:srgbClr val="737373"/>
              </a:buClr>
              <a:buSzPct val="100000"/>
              <a:buFont typeface="Roboto"/>
              <a:buChar char="•"/>
            </a:pPr>
            <a:r>
              <a:rPr lang="en-US" sz="2700" i="0" u="none" strike="noStrike" cap="none">
                <a:solidFill>
                  <a:srgbClr val="737373"/>
                </a:solidFill>
                <a:latin typeface="Roboto"/>
                <a:ea typeface="Roboto"/>
                <a:cs typeface="Roboto"/>
                <a:sym typeface="Roboto"/>
              </a:rPr>
              <a:t>What is the, if any, correlation between a person’s emotions and their political leanings?</a:t>
            </a:r>
          </a:p>
          <a:p>
            <a:pPr marL="342900" marR="0" lvl="0" indent="-336550" algn="l" rtl="0">
              <a:spcBef>
                <a:spcPts val="560"/>
              </a:spcBef>
              <a:spcAft>
                <a:spcPts val="0"/>
              </a:spcAft>
              <a:buClr>
                <a:srgbClr val="737373"/>
              </a:buClr>
              <a:buSzPct val="100000"/>
              <a:buFont typeface="Roboto"/>
              <a:buChar char="•"/>
            </a:pPr>
            <a:r>
              <a:rPr lang="en-US" sz="2700" i="0" u="none" strike="noStrike" cap="none">
                <a:solidFill>
                  <a:srgbClr val="737373"/>
                </a:solidFill>
                <a:latin typeface="Roboto"/>
                <a:ea typeface="Roboto"/>
                <a:cs typeface="Roboto"/>
                <a:sym typeface="Roboto"/>
              </a:rPr>
              <a:t>How can a correlation between sentiment and political affiliation be used to sway voters toward a certain party or candidate?</a:t>
            </a:r>
          </a:p>
          <a:p>
            <a:pPr marL="342900" marR="0" lvl="0" indent="-336550" algn="l" rtl="0">
              <a:spcBef>
                <a:spcPts val="560"/>
              </a:spcBef>
              <a:spcAft>
                <a:spcPts val="0"/>
              </a:spcAft>
              <a:buClr>
                <a:srgbClr val="737373"/>
              </a:buClr>
              <a:buSzPct val="100000"/>
              <a:buFont typeface="Roboto"/>
              <a:buChar char="•"/>
            </a:pPr>
            <a:r>
              <a:rPr lang="en-US" sz="2700" i="0" u="none" strike="noStrike" cap="none">
                <a:solidFill>
                  <a:srgbClr val="737373"/>
                </a:solidFill>
                <a:latin typeface="Roboto"/>
                <a:ea typeface="Roboto"/>
                <a:cs typeface="Roboto"/>
                <a:sym typeface="Roboto"/>
              </a:rPr>
              <a:t>Can this correlation, if any, be used to reproduce the results of previous elections or predict future elections?</a:t>
            </a:r>
          </a:p>
          <a:p>
            <a:pPr marL="0" marR="0" lvl="0" indent="0" algn="l" rtl="0">
              <a:spcBef>
                <a:spcPts val="500"/>
              </a:spcBef>
              <a:buClr>
                <a:srgbClr val="1F3864"/>
              </a:buClr>
              <a:buSzPct val="25000"/>
              <a:buFont typeface="Arial"/>
              <a:buNone/>
            </a:pPr>
            <a:endParaRPr sz="2700" i="0" u="none" strike="noStrike" cap="none">
              <a:solidFill>
                <a:srgbClr val="737373"/>
              </a:solidFill>
              <a:latin typeface="Roboto"/>
              <a:ea typeface="Roboto"/>
              <a:cs typeface="Roboto"/>
              <a:sym typeface="Roboto"/>
            </a:endParaRPr>
          </a:p>
        </p:txBody>
      </p:sp>
      <p:sp>
        <p:nvSpPr>
          <p:cNvPr id="187" name="Shape 187"/>
          <p:cNvSpPr txBox="1">
            <a:spLocks noGrp="1"/>
          </p:cNvSpPr>
          <p:nvPr>
            <p:ph type="body" idx="19"/>
          </p:nvPr>
        </p:nvSpPr>
        <p:spPr>
          <a:xfrm>
            <a:off x="5932592" y="2103786"/>
            <a:ext cx="31998968" cy="1280159"/>
          </a:xfrm>
          <a:prstGeom prst="rect">
            <a:avLst/>
          </a:prstGeom>
          <a:noFill/>
          <a:ln>
            <a:noFill/>
          </a:ln>
        </p:spPr>
        <p:txBody>
          <a:bodyPr lIns="91425" tIns="45700" rIns="91425" bIns="45700" anchor="t" anchorCtr="1">
            <a:noAutofit/>
          </a:bodyPr>
          <a:lstStyle/>
          <a:p>
            <a:pPr marL="0" marR="0" lvl="0" indent="0" algn="ctr" rtl="0">
              <a:lnSpc>
                <a:spcPct val="90000"/>
              </a:lnSpc>
              <a:spcBef>
                <a:spcPts val="0"/>
              </a:spcBef>
              <a:buClr>
                <a:srgbClr val="002060"/>
              </a:buClr>
              <a:buSzPct val="25000"/>
              <a:buFont typeface="Arial"/>
              <a:buNone/>
            </a:pPr>
            <a:r>
              <a:rPr lang="en-US" sz="8140" b="0" i="0" u="none" strike="noStrike" cap="none">
                <a:solidFill>
                  <a:srgbClr val="002060"/>
                </a:solidFill>
                <a:latin typeface="Calibri"/>
                <a:ea typeface="Calibri"/>
                <a:cs typeface="Calibri"/>
                <a:sym typeface="Calibri"/>
              </a:rPr>
              <a:t>Mikias Alemu, Bhaanu Kaul, Divyansh Gupta, Zakk Lefkowitz</a:t>
            </a:r>
          </a:p>
        </p:txBody>
      </p:sp>
      <p:sp>
        <p:nvSpPr>
          <p:cNvPr id="188" name="Shape 188"/>
          <p:cNvSpPr txBox="1">
            <a:spLocks noGrp="1"/>
          </p:cNvSpPr>
          <p:nvPr>
            <p:ph type="body" idx="20"/>
          </p:nvPr>
        </p:nvSpPr>
        <p:spPr>
          <a:xfrm>
            <a:off x="5932592" y="465812"/>
            <a:ext cx="31998968" cy="1637973"/>
          </a:xfrm>
          <a:prstGeom prst="rect">
            <a:avLst/>
          </a:prstGeom>
          <a:noFill/>
          <a:ln>
            <a:noFill/>
          </a:ln>
        </p:spPr>
        <p:txBody>
          <a:bodyPr lIns="91425" tIns="45700" rIns="91425" bIns="45700" anchor="t" anchorCtr="1">
            <a:noAutofit/>
          </a:bodyPr>
          <a:lstStyle/>
          <a:p>
            <a:pPr marL="0" marR="0" lvl="0" indent="0" algn="ctr" rtl="0">
              <a:lnSpc>
                <a:spcPct val="90000"/>
              </a:lnSpc>
              <a:spcBef>
                <a:spcPts val="0"/>
              </a:spcBef>
              <a:buClr>
                <a:srgbClr val="002060"/>
              </a:buClr>
              <a:buSzPct val="25000"/>
              <a:buFont typeface="Arial"/>
              <a:buNone/>
            </a:pPr>
            <a:r>
              <a:rPr lang="en-US" sz="10637" b="1" i="0" u="none" strike="noStrike" cap="none">
                <a:solidFill>
                  <a:srgbClr val="002060"/>
                </a:solidFill>
                <a:latin typeface="Calibri"/>
                <a:ea typeface="Calibri"/>
                <a:cs typeface="Calibri"/>
                <a:sym typeface="Calibri"/>
              </a:rPr>
              <a:t>Mr. Steal Yo Elections</a:t>
            </a:r>
          </a:p>
        </p:txBody>
      </p:sp>
      <p:sp>
        <p:nvSpPr>
          <p:cNvPr id="189" name="Shape 189"/>
          <p:cNvSpPr txBox="1"/>
          <p:nvPr/>
        </p:nvSpPr>
        <p:spPr>
          <a:xfrm>
            <a:off x="904200" y="17858700"/>
            <a:ext cx="10067100" cy="753900"/>
          </a:xfrm>
          <a:prstGeom prst="rect">
            <a:avLst/>
          </a:prstGeom>
          <a:solidFill>
            <a:srgbClr val="2196F3"/>
          </a:solidFill>
          <a:ln>
            <a:noFill/>
          </a:ln>
        </p:spPr>
        <p:txBody>
          <a:bodyPr lIns="91425" tIns="91425" rIns="91425" bIns="91425" anchor="ctr" anchorCtr="0">
            <a:noAutofit/>
          </a:bodyPr>
          <a:lstStyle/>
          <a:p>
            <a:pPr marL="0" marR="0" lvl="0" indent="0" algn="ctr" rtl="0">
              <a:spcBef>
                <a:spcPts val="0"/>
              </a:spcBef>
              <a:buClr>
                <a:srgbClr val="002060"/>
              </a:buClr>
              <a:buSzPct val="25000"/>
              <a:buFont typeface="Arial"/>
              <a:buNone/>
            </a:pPr>
            <a:r>
              <a:rPr lang="en-US" sz="3700" b="1">
                <a:solidFill>
                  <a:srgbClr val="F2F2F2"/>
                </a:solidFill>
                <a:latin typeface="Calibri"/>
                <a:ea typeface="Calibri"/>
                <a:cs typeface="Calibri"/>
                <a:sym typeface="Calibri"/>
              </a:rPr>
              <a:t>Data Type and Acquisition</a:t>
            </a:r>
          </a:p>
        </p:txBody>
      </p:sp>
      <p:sp>
        <p:nvSpPr>
          <p:cNvPr id="190" name="Shape 190"/>
          <p:cNvSpPr txBox="1"/>
          <p:nvPr/>
        </p:nvSpPr>
        <p:spPr>
          <a:xfrm>
            <a:off x="904200" y="18621399"/>
            <a:ext cx="10050300" cy="5820000"/>
          </a:xfrm>
          <a:prstGeom prst="rect">
            <a:avLst/>
          </a:prstGeom>
          <a:noFill/>
          <a:ln>
            <a:noFill/>
          </a:ln>
        </p:spPr>
        <p:txBody>
          <a:bodyPr lIns="228575" tIns="228575" rIns="228575" bIns="228575" anchor="t" anchorCtr="0">
            <a:noAutofit/>
          </a:bodyPr>
          <a:lstStyle/>
          <a:p>
            <a:pPr marL="0" marR="0" lvl="0" indent="0" algn="l" rtl="0">
              <a:spcBef>
                <a:spcPts val="0"/>
              </a:spcBef>
              <a:spcAft>
                <a:spcPts val="0"/>
              </a:spcAft>
              <a:buClr>
                <a:srgbClr val="1F3864"/>
              </a:buClr>
              <a:buSzPct val="25000"/>
              <a:buFont typeface="Arial"/>
              <a:buNone/>
            </a:pPr>
            <a:r>
              <a:rPr lang="en-US" sz="2700">
                <a:solidFill>
                  <a:srgbClr val="737373"/>
                </a:solidFill>
                <a:latin typeface="Roboto"/>
                <a:ea typeface="Roboto"/>
                <a:cs typeface="Roboto"/>
                <a:sym typeface="Roboto"/>
              </a:rPr>
              <a:t>We got access to about 450 million individual tweets from both the 2012 and 2016 presidential elections. These tweets came from datahub.io (2012 election) and the Harvard Dataverse (2016 election). The tweets from both sources were prefiltered using keywords based on topics pertaining to each election. </a:t>
            </a:r>
          </a:p>
          <a:p>
            <a:pPr marL="0" marR="0" lvl="0" indent="0" algn="l" rtl="0">
              <a:spcBef>
                <a:spcPts val="0"/>
              </a:spcBef>
              <a:spcAft>
                <a:spcPts val="0"/>
              </a:spcAft>
              <a:buClr>
                <a:srgbClr val="1F3864"/>
              </a:buClr>
              <a:buFont typeface="Arial"/>
              <a:buNone/>
            </a:pPr>
            <a:endParaRPr sz="2700">
              <a:solidFill>
                <a:srgbClr val="737373"/>
              </a:solidFill>
              <a:latin typeface="Roboto"/>
              <a:ea typeface="Roboto"/>
              <a:cs typeface="Roboto"/>
              <a:sym typeface="Roboto"/>
            </a:endParaRPr>
          </a:p>
          <a:p>
            <a:pPr marL="0" marR="0" lvl="0" indent="0" algn="l" rtl="0">
              <a:spcBef>
                <a:spcPts val="0"/>
              </a:spcBef>
              <a:spcAft>
                <a:spcPts val="0"/>
              </a:spcAft>
              <a:buClr>
                <a:srgbClr val="1F3864"/>
              </a:buClr>
              <a:buSzPct val="25000"/>
              <a:buFont typeface="Arial"/>
              <a:buNone/>
            </a:pPr>
            <a:r>
              <a:rPr lang="en-US" sz="2700">
                <a:solidFill>
                  <a:srgbClr val="737373"/>
                </a:solidFill>
                <a:latin typeface="Roboto"/>
                <a:ea typeface="Roboto"/>
                <a:cs typeface="Roboto"/>
                <a:sym typeface="Roboto"/>
              </a:rPr>
              <a:t>Tweets from 2012 were tweet objects directly from the Twitter API. Tweets from 2016 were unique identifiers for individual tweet objects. To retrieve the tweets from 2016, we would have had to access the Twitter API which is heavily rate limited. This caused us narrow the scope to the 2012 election data. </a:t>
            </a:r>
          </a:p>
          <a:p>
            <a:pPr marL="0" marR="0" lvl="0" indent="0" algn="l" rtl="0">
              <a:spcBef>
                <a:spcPts val="500"/>
              </a:spcBef>
              <a:buClr>
                <a:srgbClr val="1F3864"/>
              </a:buClr>
              <a:buFont typeface="Arial"/>
              <a:buNone/>
            </a:pPr>
            <a:endParaRPr sz="2700">
              <a:solidFill>
                <a:srgbClr val="737373"/>
              </a:solidFill>
              <a:latin typeface="Roboto"/>
              <a:ea typeface="Roboto"/>
              <a:cs typeface="Roboto"/>
              <a:sym typeface="Roboto"/>
            </a:endParaRPr>
          </a:p>
          <a:p>
            <a:pPr marL="0" marR="0" lvl="0" indent="0" algn="l" rtl="0">
              <a:spcBef>
                <a:spcPts val="500"/>
              </a:spcBef>
              <a:buClr>
                <a:srgbClr val="1F3864"/>
              </a:buClr>
              <a:buSzPct val="25000"/>
              <a:buFont typeface="Arial"/>
              <a:buNone/>
            </a:pPr>
            <a:r>
              <a:rPr lang="en-US" sz="2700">
                <a:solidFill>
                  <a:srgbClr val="737373"/>
                </a:solidFill>
                <a:latin typeface="Roboto"/>
                <a:ea typeface="Roboto"/>
                <a:cs typeface="Roboto"/>
                <a:sym typeface="Roboto"/>
              </a:rPr>
              <a:t>We used the following fields for our analysis:</a:t>
            </a:r>
          </a:p>
          <a:p>
            <a:pPr marR="0" lvl="0" algn="l" rtl="0">
              <a:spcBef>
                <a:spcPts val="500"/>
              </a:spcBef>
              <a:buNone/>
            </a:pPr>
            <a:endParaRPr sz="2800">
              <a:solidFill>
                <a:srgbClr val="737373"/>
              </a:solidFill>
              <a:latin typeface="Times New Roman"/>
              <a:ea typeface="Times New Roman"/>
              <a:cs typeface="Times New Roman"/>
              <a:sym typeface="Times New Roman"/>
            </a:endParaRPr>
          </a:p>
        </p:txBody>
      </p:sp>
      <p:graphicFrame>
        <p:nvGraphicFramePr>
          <p:cNvPr id="191" name="Shape 191"/>
          <p:cNvGraphicFramePr/>
          <p:nvPr/>
        </p:nvGraphicFramePr>
        <p:xfrm>
          <a:off x="963625" y="24441275"/>
          <a:ext cx="9994850" cy="3346325"/>
        </p:xfrm>
        <a:graphic>
          <a:graphicData uri="http://schemas.openxmlformats.org/drawingml/2006/table">
            <a:tbl>
              <a:tblPr>
                <a:noFill/>
                <a:tableStyleId>{AB48D298-D194-409D-B1F0-15930B3998D6}</a:tableStyleId>
              </a:tblPr>
              <a:tblGrid>
                <a:gridCol w="4997425">
                  <a:extLst>
                    <a:ext uri="{9D8B030D-6E8A-4147-A177-3AD203B41FA5}">
                      <a16:colId xmlns:a16="http://schemas.microsoft.com/office/drawing/2014/main" xmlns="" val="20000"/>
                    </a:ext>
                  </a:extLst>
                </a:gridCol>
                <a:gridCol w="4997425">
                  <a:extLst>
                    <a:ext uri="{9D8B030D-6E8A-4147-A177-3AD203B41FA5}">
                      <a16:colId xmlns:a16="http://schemas.microsoft.com/office/drawing/2014/main" xmlns="" val="20001"/>
                    </a:ext>
                  </a:extLst>
                </a:gridCol>
              </a:tblGrid>
              <a:tr h="559525">
                <a:tc>
                  <a:txBody>
                    <a:bodyPr/>
                    <a:lstStyle/>
                    <a:p>
                      <a:pPr lvl="0">
                        <a:spcBef>
                          <a:spcPts val="0"/>
                        </a:spcBef>
                        <a:buNone/>
                      </a:pPr>
                      <a:r>
                        <a:rPr lang="en-US" sz="2400" b="1">
                          <a:solidFill>
                            <a:srgbClr val="F2F2F2"/>
                          </a:solidFill>
                        </a:rPr>
                        <a:t>Tweet</a:t>
                      </a:r>
                    </a:p>
                  </a:txBody>
                  <a:tcPr marL="91425" marR="91425" marT="91425" marB="91425">
                    <a:solidFill>
                      <a:srgbClr val="2196F3"/>
                    </a:solidFill>
                  </a:tcPr>
                </a:tc>
                <a:tc>
                  <a:txBody>
                    <a:bodyPr/>
                    <a:lstStyle/>
                    <a:p>
                      <a:pPr lvl="0">
                        <a:spcBef>
                          <a:spcPts val="0"/>
                        </a:spcBef>
                        <a:buNone/>
                      </a:pPr>
                      <a:r>
                        <a:rPr lang="en-US" sz="2400" b="1">
                          <a:solidFill>
                            <a:srgbClr val="F2F2F2"/>
                          </a:solidFill>
                        </a:rPr>
                        <a:t>User</a:t>
                      </a:r>
                    </a:p>
                  </a:txBody>
                  <a:tcPr marL="91425" marR="91425" marT="91425" marB="91425">
                    <a:solidFill>
                      <a:srgbClr val="2196F3"/>
                    </a:solidFill>
                  </a:tcPr>
                </a:tc>
                <a:extLst>
                  <a:ext uri="{0D108BD9-81ED-4DB2-BD59-A6C34878D82A}">
                    <a16:rowId xmlns:a16="http://schemas.microsoft.com/office/drawing/2014/main" xmlns="" val="10000"/>
                  </a:ext>
                </a:extLst>
              </a:tr>
              <a:tr h="564950">
                <a:tc>
                  <a:txBody>
                    <a:bodyPr/>
                    <a:lstStyle/>
                    <a:p>
                      <a:pPr lvl="0">
                        <a:spcBef>
                          <a:spcPts val="0"/>
                        </a:spcBef>
                        <a:buNone/>
                      </a:pPr>
                      <a:r>
                        <a:rPr lang="en-US" sz="1800">
                          <a:solidFill>
                            <a:srgbClr val="737373"/>
                          </a:solidFill>
                        </a:rPr>
                        <a:t>Text</a:t>
                      </a:r>
                    </a:p>
                  </a:txBody>
                  <a:tcPr marL="91425" marR="91425" marT="91425" marB="91425"/>
                </a:tc>
                <a:tc>
                  <a:txBody>
                    <a:bodyPr/>
                    <a:lstStyle/>
                    <a:p>
                      <a:pPr lvl="0">
                        <a:spcBef>
                          <a:spcPts val="0"/>
                        </a:spcBef>
                        <a:buNone/>
                      </a:pPr>
                      <a:r>
                        <a:rPr lang="en-US" sz="1800">
                          <a:solidFill>
                            <a:srgbClr val="737373"/>
                          </a:solidFill>
                        </a:rPr>
                        <a:t>Follower Count</a:t>
                      </a:r>
                    </a:p>
                  </a:txBody>
                  <a:tcPr marL="91425" marR="91425" marT="91425" marB="91425"/>
                </a:tc>
                <a:extLst>
                  <a:ext uri="{0D108BD9-81ED-4DB2-BD59-A6C34878D82A}">
                    <a16:rowId xmlns:a16="http://schemas.microsoft.com/office/drawing/2014/main" xmlns="" val="10001"/>
                  </a:ext>
                </a:extLst>
              </a:tr>
              <a:tr h="559525">
                <a:tc>
                  <a:txBody>
                    <a:bodyPr/>
                    <a:lstStyle/>
                    <a:p>
                      <a:pPr lvl="0">
                        <a:spcBef>
                          <a:spcPts val="0"/>
                        </a:spcBef>
                        <a:buNone/>
                      </a:pPr>
                      <a:r>
                        <a:rPr lang="en-US" sz="1800">
                          <a:solidFill>
                            <a:srgbClr val="737373"/>
                          </a:solidFill>
                        </a:rPr>
                        <a:t>HashTags</a:t>
                      </a:r>
                    </a:p>
                  </a:txBody>
                  <a:tcPr marL="91425" marR="91425" marT="91425" marB="91425"/>
                </a:tc>
                <a:tc>
                  <a:txBody>
                    <a:bodyPr/>
                    <a:lstStyle/>
                    <a:p>
                      <a:pPr lvl="0">
                        <a:spcBef>
                          <a:spcPts val="0"/>
                        </a:spcBef>
                        <a:buNone/>
                      </a:pPr>
                      <a:r>
                        <a:rPr lang="en-US" sz="1800">
                          <a:solidFill>
                            <a:srgbClr val="737373"/>
                          </a:solidFill>
                        </a:rPr>
                        <a:t>Friend Count (Users a person follows)</a:t>
                      </a:r>
                    </a:p>
                  </a:txBody>
                  <a:tcPr marL="91425" marR="91425" marT="91425" marB="91425"/>
                </a:tc>
                <a:extLst>
                  <a:ext uri="{0D108BD9-81ED-4DB2-BD59-A6C34878D82A}">
                    <a16:rowId xmlns:a16="http://schemas.microsoft.com/office/drawing/2014/main" xmlns="" val="10002"/>
                  </a:ext>
                </a:extLst>
              </a:tr>
              <a:tr h="559525">
                <a:tc>
                  <a:txBody>
                    <a:bodyPr/>
                    <a:lstStyle/>
                    <a:p>
                      <a:pPr lvl="0">
                        <a:spcBef>
                          <a:spcPts val="0"/>
                        </a:spcBef>
                        <a:buNone/>
                      </a:pPr>
                      <a:r>
                        <a:rPr lang="en-US" sz="1800">
                          <a:solidFill>
                            <a:srgbClr val="737373"/>
                          </a:solidFill>
                        </a:rPr>
                        <a:t>Created At Date</a:t>
                      </a:r>
                    </a:p>
                  </a:txBody>
                  <a:tcPr marL="91425" marR="91425" marT="91425" marB="91425"/>
                </a:tc>
                <a:tc>
                  <a:txBody>
                    <a:bodyPr/>
                    <a:lstStyle/>
                    <a:p>
                      <a:pPr lvl="0">
                        <a:spcBef>
                          <a:spcPts val="0"/>
                        </a:spcBef>
                        <a:buNone/>
                      </a:pPr>
                      <a:r>
                        <a:rPr lang="en-US" sz="1800">
                          <a:solidFill>
                            <a:srgbClr val="737373"/>
                          </a:solidFill>
                        </a:rPr>
                        <a:t>Location</a:t>
                      </a:r>
                    </a:p>
                  </a:txBody>
                  <a:tcPr marL="91425" marR="91425" marT="91425" marB="91425"/>
                </a:tc>
                <a:extLst>
                  <a:ext uri="{0D108BD9-81ED-4DB2-BD59-A6C34878D82A}">
                    <a16:rowId xmlns:a16="http://schemas.microsoft.com/office/drawing/2014/main" xmlns="" val="10003"/>
                  </a:ext>
                </a:extLst>
              </a:tr>
              <a:tr h="559525">
                <a:tc>
                  <a:txBody>
                    <a:bodyPr/>
                    <a:lstStyle/>
                    <a:p>
                      <a:pPr lvl="0">
                        <a:spcBef>
                          <a:spcPts val="0"/>
                        </a:spcBef>
                        <a:buNone/>
                      </a:pPr>
                      <a:r>
                        <a:rPr lang="en-US" sz="1800">
                          <a:solidFill>
                            <a:srgbClr val="737373"/>
                          </a:solidFill>
                        </a:rPr>
                        <a:t>Retweets</a:t>
                      </a:r>
                    </a:p>
                  </a:txBody>
                  <a:tcPr marL="91425" marR="91425" marT="91425" marB="91425"/>
                </a:tc>
                <a:tc>
                  <a:txBody>
                    <a:bodyPr/>
                    <a:lstStyle/>
                    <a:p>
                      <a:pPr lvl="0">
                        <a:spcBef>
                          <a:spcPts val="0"/>
                        </a:spcBef>
                        <a:buNone/>
                      </a:pPr>
                      <a:r>
                        <a:rPr lang="en-US" sz="1800">
                          <a:solidFill>
                            <a:srgbClr val="737373"/>
                          </a:solidFill>
                        </a:rPr>
                        <a:t>Tweet Count</a:t>
                      </a:r>
                    </a:p>
                  </a:txBody>
                  <a:tcPr marL="91425" marR="91425" marT="91425" marB="91425"/>
                </a:tc>
                <a:extLst>
                  <a:ext uri="{0D108BD9-81ED-4DB2-BD59-A6C34878D82A}">
                    <a16:rowId xmlns:a16="http://schemas.microsoft.com/office/drawing/2014/main" xmlns="" val="10004"/>
                  </a:ext>
                </a:extLst>
              </a:tr>
              <a:tr h="543275">
                <a:tc>
                  <a:txBody>
                    <a:bodyPr/>
                    <a:lstStyle/>
                    <a:p>
                      <a:pPr lvl="0">
                        <a:spcBef>
                          <a:spcPts val="0"/>
                        </a:spcBef>
                        <a:buNone/>
                      </a:pPr>
                      <a:endParaRPr sz="1800">
                        <a:solidFill>
                          <a:srgbClr val="737373"/>
                        </a:solidFill>
                      </a:endParaRPr>
                    </a:p>
                  </a:txBody>
                  <a:tcPr marL="91425" marR="91425" marT="91425" marB="91425"/>
                </a:tc>
                <a:tc>
                  <a:txBody>
                    <a:bodyPr/>
                    <a:lstStyle/>
                    <a:p>
                      <a:pPr lvl="0">
                        <a:spcBef>
                          <a:spcPts val="0"/>
                        </a:spcBef>
                        <a:buNone/>
                      </a:pPr>
                      <a:r>
                        <a:rPr lang="en-US" sz="1800">
                          <a:solidFill>
                            <a:srgbClr val="737373"/>
                          </a:solidFill>
                        </a:rPr>
                        <a:t>Verified Status</a:t>
                      </a:r>
                    </a:p>
                  </a:txBody>
                  <a:tcPr marL="91425" marR="91425" marT="91425" marB="91425"/>
                </a:tc>
                <a:extLst>
                  <a:ext uri="{0D108BD9-81ED-4DB2-BD59-A6C34878D82A}">
                    <a16:rowId xmlns:a16="http://schemas.microsoft.com/office/drawing/2014/main" xmlns="" val="10005"/>
                  </a:ext>
                </a:extLst>
              </a:tr>
            </a:tbl>
          </a:graphicData>
        </a:graphic>
      </p:graphicFrame>
      <p:sp>
        <p:nvSpPr>
          <p:cNvPr id="192" name="Shape 192"/>
          <p:cNvSpPr txBox="1">
            <a:spLocks noGrp="1"/>
          </p:cNvSpPr>
          <p:nvPr>
            <p:ph type="body" idx="14"/>
          </p:nvPr>
        </p:nvSpPr>
        <p:spPr>
          <a:xfrm>
            <a:off x="32937075" y="5502550"/>
            <a:ext cx="10052100" cy="19931400"/>
          </a:xfrm>
          <a:prstGeom prst="rect">
            <a:avLst/>
          </a:prstGeom>
          <a:noFill/>
          <a:ln>
            <a:noFill/>
          </a:ln>
        </p:spPr>
        <p:txBody>
          <a:bodyPr lIns="228575" tIns="228575" rIns="228575" bIns="228575" anchor="t" anchorCtr="0">
            <a:noAutofit/>
          </a:bodyPr>
          <a:lstStyle/>
          <a:p>
            <a:pPr lvl="0" rtl="0">
              <a:spcBef>
                <a:spcPts val="0"/>
              </a:spcBef>
              <a:buClr>
                <a:schemeClr val="dk1"/>
              </a:buClr>
              <a:buSzPct val="39285"/>
              <a:buFont typeface="Arial"/>
              <a:buNone/>
            </a:pPr>
            <a:r>
              <a:rPr lang="en-US" sz="2800" dirty="0">
                <a:solidFill>
                  <a:srgbClr val="737373"/>
                </a:solidFill>
                <a:latin typeface="Roboto"/>
                <a:ea typeface="Roboto"/>
                <a:cs typeface="Roboto"/>
                <a:sym typeface="Roboto"/>
              </a:rPr>
              <a:t> </a:t>
            </a:r>
            <a:r>
              <a:rPr lang="en-US" sz="2700" dirty="0">
                <a:solidFill>
                  <a:srgbClr val="737373"/>
                </a:solidFill>
                <a:latin typeface="Roboto"/>
                <a:ea typeface="Roboto"/>
                <a:cs typeface="Roboto"/>
                <a:sym typeface="Roboto"/>
              </a:rPr>
              <a:t>Compared to the middle of the graph, however, as sentiment increases, democratic tweets increase and republican tweets decrease. Since this graph  is from initial data, we cannot effectively correlate sentiment and political affiliation.</a:t>
            </a:r>
          </a:p>
          <a:p>
            <a:pPr lvl="0"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lvl="0" rtl="0">
              <a:spcBef>
                <a:spcPts val="0"/>
              </a:spcBef>
              <a:buClr>
                <a:schemeClr val="dk1"/>
              </a:buClr>
              <a:buSzPct val="40740"/>
              <a:buFont typeface="Arial"/>
              <a:buNone/>
            </a:pPr>
            <a:r>
              <a:rPr lang="en-US" sz="2700" dirty="0">
                <a:solidFill>
                  <a:srgbClr val="737373"/>
                </a:solidFill>
                <a:latin typeface="Roboto"/>
                <a:ea typeface="Roboto"/>
                <a:cs typeface="Roboto"/>
                <a:sym typeface="Roboto"/>
              </a:rPr>
              <a:t>We found the average tweet in our dataset to have these averages (we suspect a liberal bias because of Twitter’s users):</a:t>
            </a:r>
          </a:p>
          <a:p>
            <a:pPr lvl="0"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lvl="0"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lvl="0"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lvl="0"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lvl="0"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lvl="0"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lvl="0" rtl="0">
              <a:spcBef>
                <a:spcPts val="0"/>
              </a:spcBef>
              <a:buClr>
                <a:schemeClr val="dk1"/>
              </a:buClr>
              <a:buSzPct val="40740"/>
              <a:buFont typeface="Arial"/>
              <a:buNone/>
            </a:pPr>
            <a:r>
              <a:rPr lang="en-US" sz="2700" dirty="0">
                <a:solidFill>
                  <a:srgbClr val="737373"/>
                </a:solidFill>
                <a:latin typeface="Roboto"/>
                <a:ea typeface="Roboto"/>
                <a:cs typeface="Roboto"/>
                <a:sym typeface="Roboto"/>
              </a:rPr>
              <a:t>We combined Twitter location data and our tweet political classification data to determine how certain states were likely to vote during the 2012 election. We found that the model grew more accurate as more tweets were processed, and our end result using the Naive Bayes Classifier was as follows:</a:t>
            </a:r>
          </a:p>
          <a:p>
            <a:pPr lvl="0"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lvl="0" rtl="0">
              <a:spcBef>
                <a:spcPts val="0"/>
              </a:spcBef>
              <a:buClr>
                <a:schemeClr val="dk1"/>
              </a:buClr>
              <a:buSzPct val="39285"/>
              <a:buFont typeface="Arial"/>
              <a:buNone/>
            </a:pPr>
            <a:r>
              <a:rPr lang="en-US" sz="2800" b="1" dirty="0">
                <a:solidFill>
                  <a:srgbClr val="737373"/>
                </a:solidFill>
                <a:latin typeface="Roboto"/>
                <a:ea typeface="Roboto"/>
                <a:cs typeface="Roboto"/>
                <a:sym typeface="Roboto"/>
              </a:rPr>
              <a:t>335+/538 Electoral Votes Correctly Predicted</a:t>
            </a:r>
          </a:p>
          <a:p>
            <a:pPr lvl="0" rtl="0">
              <a:spcBef>
                <a:spcPts val="0"/>
              </a:spcBef>
              <a:buClr>
                <a:schemeClr val="dk1"/>
              </a:buClr>
              <a:buSzPct val="39285"/>
              <a:buFont typeface="Arial"/>
              <a:buNone/>
            </a:pPr>
            <a:r>
              <a:rPr lang="en-US" sz="2800" b="1" dirty="0">
                <a:solidFill>
                  <a:srgbClr val="737373"/>
                </a:solidFill>
                <a:latin typeface="Roboto"/>
                <a:ea typeface="Roboto"/>
                <a:cs typeface="Roboto"/>
                <a:sym typeface="Roboto"/>
              </a:rPr>
              <a:t>31/51 States/Districts Correctly Predicted </a:t>
            </a:r>
          </a:p>
          <a:p>
            <a:pPr lvl="0"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marL="0" marR="0" lvl="0" indent="-69850" algn="l"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marL="0" marR="0" lvl="0" indent="-69850" algn="l"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marL="0" marR="0" lvl="0" indent="-69850" algn="l"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marL="0" marR="0" lvl="0" indent="-69850" algn="l"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marL="0" marR="0" lvl="0" indent="-69850" algn="l" rtl="0">
              <a:spcBef>
                <a:spcPts val="0"/>
              </a:spcBef>
              <a:buClr>
                <a:schemeClr val="dk1"/>
              </a:buClr>
              <a:buSzPct val="40740"/>
              <a:buFont typeface="Arial"/>
              <a:buNone/>
            </a:pPr>
            <a:r>
              <a:rPr lang="en-US" sz="2700" dirty="0">
                <a:solidFill>
                  <a:srgbClr val="737373"/>
                </a:solidFill>
                <a:latin typeface="Roboto"/>
                <a:ea typeface="Roboto"/>
                <a:cs typeface="Roboto"/>
                <a:sym typeface="Roboto"/>
              </a:rPr>
              <a:t>Conclusions based on our initial data were not very promising. We initially trained a Naive Bayes classifier on relevant tweets from 2017. This proved to be ineffective as 2012 political topics and tweets were significantly different than todays. We retrained the Naive Bayes classifier with 2012 data, but only achieved minimal increase in accuracy. We believe the Naive Bayes Classifier is inaccurate because it looks at each keyword in the tweet, instead of the tweet in context.</a:t>
            </a:r>
          </a:p>
          <a:p>
            <a:pPr marL="0" marR="0" lvl="0" indent="-69850" algn="l" rtl="0">
              <a:spcBef>
                <a:spcPts val="0"/>
              </a:spcBef>
              <a:buClr>
                <a:schemeClr val="dk1"/>
              </a:buClr>
              <a:buSzPct val="40740"/>
              <a:buFont typeface="Arial"/>
              <a:buNone/>
            </a:pPr>
            <a:endParaRPr sz="2700" dirty="0">
              <a:solidFill>
                <a:srgbClr val="737373"/>
              </a:solidFill>
              <a:latin typeface="Roboto"/>
              <a:ea typeface="Roboto"/>
              <a:cs typeface="Roboto"/>
              <a:sym typeface="Roboto"/>
            </a:endParaRPr>
          </a:p>
          <a:p>
            <a:pPr marL="0" marR="0" lvl="0" indent="-69850" algn="l" rtl="0">
              <a:spcBef>
                <a:spcPts val="0"/>
              </a:spcBef>
              <a:buClr>
                <a:schemeClr val="dk1"/>
              </a:buClr>
              <a:buSzPct val="40740"/>
              <a:buFont typeface="Arial"/>
              <a:buNone/>
            </a:pPr>
            <a:r>
              <a:rPr lang="en-US" sz="2700" dirty="0">
                <a:solidFill>
                  <a:srgbClr val="737373"/>
                </a:solidFill>
                <a:latin typeface="Roboto"/>
                <a:ea typeface="Roboto"/>
                <a:cs typeface="Roboto"/>
                <a:sym typeface="Roboto"/>
              </a:rPr>
              <a:t>We are continuing our analysis of the twitter data; however, instead of using the Naive Bayes classifier we are switching to the logistical regression classifier. From initial testing on a small dataset, we saw an increase of about 10% accuracy. We are in the process of rerunning our stored tweets through this new classifier. </a:t>
            </a:r>
          </a:p>
          <a:p>
            <a:pPr lvl="0" rtl="0">
              <a:spcBef>
                <a:spcPts val="0"/>
              </a:spcBef>
              <a:buClr>
                <a:schemeClr val="dk1"/>
              </a:buClr>
              <a:buSzPct val="39285"/>
              <a:buFont typeface="Arial"/>
              <a:buNone/>
            </a:pPr>
            <a:endParaRPr sz="2800" dirty="0">
              <a:solidFill>
                <a:srgbClr val="737373"/>
              </a:solidFill>
              <a:latin typeface="Arial"/>
              <a:ea typeface="Arial"/>
              <a:cs typeface="Arial"/>
              <a:sym typeface="Arial"/>
            </a:endParaRPr>
          </a:p>
          <a:p>
            <a:pPr lvl="0" rtl="0">
              <a:spcBef>
                <a:spcPts val="0"/>
              </a:spcBef>
              <a:buClr>
                <a:schemeClr val="dk1"/>
              </a:buClr>
              <a:buSzPct val="39285"/>
              <a:buFont typeface="Arial"/>
              <a:buNone/>
            </a:pPr>
            <a:r>
              <a:rPr lang="en-US" sz="2800" dirty="0">
                <a:solidFill>
                  <a:srgbClr val="737373"/>
                </a:solidFill>
                <a:latin typeface="Arial"/>
                <a:ea typeface="Arial"/>
                <a:cs typeface="Arial"/>
                <a:sym typeface="Arial"/>
              </a:rPr>
              <a:t>Overall, we could have done more research on the accuracy of various classifiers and chosen an appropriate one from the start. Along with a new classifier, analyzing a larger timeline of activity. Our current timeline consists of 38 days of activity.</a:t>
            </a:r>
          </a:p>
          <a:p>
            <a:pPr marL="0" marR="0" lvl="0" indent="0" algn="l" rtl="0">
              <a:spcBef>
                <a:spcPts val="0"/>
              </a:spcBef>
              <a:buClr>
                <a:srgbClr val="1F3864"/>
              </a:buClr>
              <a:buSzPct val="25000"/>
              <a:buFont typeface="Arial"/>
              <a:buNone/>
            </a:pPr>
            <a:endParaRPr sz="2800" dirty="0">
              <a:solidFill>
                <a:srgbClr val="737373"/>
              </a:solidFill>
              <a:latin typeface="Arial"/>
              <a:ea typeface="Arial"/>
              <a:cs typeface="Arial"/>
              <a:sym typeface="Arial"/>
            </a:endParaRPr>
          </a:p>
        </p:txBody>
      </p:sp>
      <p:pic>
        <p:nvPicPr>
          <p:cNvPr id="193" name="Shape 193" descr="social-networking-capstone - aws system.png"/>
          <p:cNvPicPr preferRelativeResize="0"/>
          <p:nvPr/>
        </p:nvPicPr>
        <p:blipFill>
          <a:blip r:embed="rId4">
            <a:alphaModFix/>
          </a:blip>
          <a:stretch>
            <a:fillRect/>
          </a:stretch>
        </p:blipFill>
        <p:spPr>
          <a:xfrm>
            <a:off x="11583875" y="20387100"/>
            <a:ext cx="20723829" cy="11873000"/>
          </a:xfrm>
          <a:prstGeom prst="rect">
            <a:avLst/>
          </a:prstGeom>
          <a:noFill/>
          <a:ln>
            <a:noFill/>
          </a:ln>
        </p:spPr>
      </p:pic>
      <p:pic>
        <p:nvPicPr>
          <p:cNvPr id="194" name="Shape 194"/>
          <p:cNvPicPr preferRelativeResize="0"/>
          <p:nvPr/>
        </p:nvPicPr>
        <p:blipFill>
          <a:blip r:embed="rId5">
            <a:alphaModFix/>
          </a:blip>
          <a:stretch>
            <a:fillRect/>
          </a:stretch>
        </p:blipFill>
        <p:spPr>
          <a:xfrm>
            <a:off x="18821224" y="8247772"/>
            <a:ext cx="2817774" cy="951775"/>
          </a:xfrm>
          <a:prstGeom prst="rect">
            <a:avLst/>
          </a:prstGeom>
          <a:noFill/>
          <a:ln>
            <a:noFill/>
          </a:ln>
        </p:spPr>
      </p:pic>
      <p:sp>
        <p:nvSpPr>
          <p:cNvPr id="195" name="Shape 195"/>
          <p:cNvSpPr txBox="1">
            <a:spLocks noGrp="1"/>
          </p:cNvSpPr>
          <p:nvPr>
            <p:ph type="body" idx="4"/>
          </p:nvPr>
        </p:nvSpPr>
        <p:spPr>
          <a:xfrm>
            <a:off x="11590202" y="5502555"/>
            <a:ext cx="10048799" cy="846300"/>
          </a:xfrm>
          <a:prstGeom prst="rect">
            <a:avLst/>
          </a:prstGeom>
          <a:noFill/>
          <a:ln>
            <a:noFill/>
          </a:ln>
        </p:spPr>
        <p:txBody>
          <a:bodyPr lIns="228575" tIns="228575" rIns="228575" bIns="228575" anchor="t" anchorCtr="0">
            <a:noAutofit/>
          </a:bodyPr>
          <a:lstStyle/>
          <a:p>
            <a:pPr lvl="0" algn="ctr" rtl="0">
              <a:lnSpc>
                <a:spcPct val="115000"/>
              </a:lnSpc>
              <a:spcBef>
                <a:spcPts val="0"/>
              </a:spcBef>
              <a:spcAft>
                <a:spcPts val="1600"/>
              </a:spcAft>
              <a:buClr>
                <a:schemeClr val="dk1"/>
              </a:buClr>
              <a:buSzPct val="34375"/>
              <a:buFont typeface="Arial"/>
              <a:buNone/>
            </a:pPr>
            <a:endParaRPr sz="3200" b="1">
              <a:solidFill>
                <a:srgbClr val="737373"/>
              </a:solidFill>
              <a:latin typeface="Roboto"/>
              <a:ea typeface="Roboto"/>
              <a:cs typeface="Roboto"/>
              <a:sym typeface="Roboto"/>
            </a:endParaRPr>
          </a:p>
          <a:p>
            <a:pPr lvl="0" rtl="0">
              <a:lnSpc>
                <a:spcPct val="115000"/>
              </a:lnSpc>
              <a:spcBef>
                <a:spcPts val="0"/>
              </a:spcBef>
              <a:spcAft>
                <a:spcPts val="1600"/>
              </a:spcAft>
              <a:buClr>
                <a:schemeClr val="dk1"/>
              </a:buClr>
              <a:buSzPct val="39285"/>
              <a:buFont typeface="Arial"/>
              <a:buNone/>
            </a:pPr>
            <a:r>
              <a:rPr lang="en-US" sz="2800">
                <a:solidFill>
                  <a:srgbClr val="737373"/>
                </a:solidFill>
                <a:latin typeface="Roboto"/>
                <a:ea typeface="Roboto"/>
                <a:cs typeface="Roboto"/>
                <a:sym typeface="Roboto"/>
              </a:rPr>
              <a:t>Training sets were  created from known Republican, Democratic Twitter accounts, including verified key republican, democrat and neutral spokespersons and news anchors. </a:t>
            </a:r>
          </a:p>
          <a:p>
            <a:pPr lvl="0" algn="ctr" rtl="0">
              <a:lnSpc>
                <a:spcPct val="115000"/>
              </a:lnSpc>
              <a:spcBef>
                <a:spcPts val="0"/>
              </a:spcBef>
              <a:spcAft>
                <a:spcPts val="1600"/>
              </a:spcAft>
              <a:buClr>
                <a:schemeClr val="dk1"/>
              </a:buClr>
              <a:buSzPct val="39285"/>
              <a:buFont typeface="Arial"/>
              <a:buNone/>
            </a:pPr>
            <a:r>
              <a:rPr lang="en-US" sz="2800" b="1">
                <a:solidFill>
                  <a:srgbClr val="737373"/>
                </a:solidFill>
                <a:latin typeface="Roboto"/>
                <a:ea typeface="Roboto"/>
                <a:cs typeface="Roboto"/>
                <a:sym typeface="Roboto"/>
              </a:rPr>
              <a:t>Decision Tree Classifier </a:t>
            </a:r>
          </a:p>
          <a:p>
            <a:pPr lvl="0" rtl="0">
              <a:lnSpc>
                <a:spcPct val="115000"/>
              </a:lnSpc>
              <a:spcBef>
                <a:spcPts val="0"/>
              </a:spcBef>
              <a:spcAft>
                <a:spcPts val="1600"/>
              </a:spcAft>
              <a:buClr>
                <a:schemeClr val="dk1"/>
              </a:buClr>
              <a:buSzPct val="39285"/>
              <a:buFont typeface="Arial"/>
              <a:buNone/>
            </a:pPr>
            <a:r>
              <a:rPr lang="en-US" sz="2800" b="1">
                <a:solidFill>
                  <a:srgbClr val="737373"/>
                </a:solidFill>
                <a:latin typeface="Roboto"/>
                <a:ea typeface="Roboto"/>
                <a:cs typeface="Roboto"/>
                <a:sym typeface="Roboto"/>
              </a:rPr>
              <a:t>Accuracy: 50% (</a:t>
            </a:r>
            <a:r>
              <a:rPr lang="en-US" sz="2800">
                <a:solidFill>
                  <a:srgbClr val="737373"/>
                </a:solidFill>
                <a:latin typeface="Roboto"/>
                <a:ea typeface="Roboto"/>
                <a:cs typeface="Roboto"/>
                <a:sym typeface="Roboto"/>
              </a:rPr>
              <a:t>9,000 Tweet Training Set)</a:t>
            </a:r>
          </a:p>
          <a:p>
            <a:pPr lvl="0" algn="l" rtl="0">
              <a:lnSpc>
                <a:spcPct val="115000"/>
              </a:lnSpc>
              <a:spcBef>
                <a:spcPts val="0"/>
              </a:spcBef>
              <a:spcAft>
                <a:spcPts val="1600"/>
              </a:spcAft>
              <a:buNone/>
            </a:pPr>
            <a:r>
              <a:rPr lang="en-US" sz="2800" b="1">
                <a:solidFill>
                  <a:srgbClr val="737373"/>
                </a:solidFill>
                <a:latin typeface="Roboto"/>
                <a:ea typeface="Roboto"/>
                <a:cs typeface="Roboto"/>
                <a:sym typeface="Roboto"/>
              </a:rPr>
              <a:t>Output classification: </a:t>
            </a:r>
            <a:r>
              <a:rPr lang="en-US" sz="2800">
                <a:solidFill>
                  <a:srgbClr val="737373"/>
                </a:solidFill>
                <a:latin typeface="Roboto"/>
                <a:ea typeface="Roboto"/>
                <a:cs typeface="Roboto"/>
                <a:sym typeface="Roboto"/>
              </a:rPr>
              <a:t>Republican, Democrat, Third Party</a:t>
            </a:r>
          </a:p>
          <a:p>
            <a:pPr lvl="0" algn="ctr" rtl="0">
              <a:lnSpc>
                <a:spcPct val="115000"/>
              </a:lnSpc>
              <a:spcBef>
                <a:spcPts val="0"/>
              </a:spcBef>
              <a:spcAft>
                <a:spcPts val="1600"/>
              </a:spcAft>
              <a:buClr>
                <a:schemeClr val="dk1"/>
              </a:buClr>
              <a:buSzPct val="39285"/>
              <a:buFont typeface="Arial"/>
              <a:buNone/>
            </a:pPr>
            <a:r>
              <a:rPr lang="en-US" sz="2800" b="1">
                <a:solidFill>
                  <a:srgbClr val="737373"/>
                </a:solidFill>
                <a:latin typeface="Roboto"/>
                <a:ea typeface="Roboto"/>
                <a:cs typeface="Roboto"/>
                <a:sym typeface="Roboto"/>
              </a:rPr>
              <a:t>NLTK Naive Bayes Classifier:</a:t>
            </a:r>
          </a:p>
          <a:p>
            <a:pPr lvl="0" rtl="0">
              <a:lnSpc>
                <a:spcPct val="115000"/>
              </a:lnSpc>
              <a:spcBef>
                <a:spcPts val="0"/>
              </a:spcBef>
              <a:spcAft>
                <a:spcPts val="1600"/>
              </a:spcAft>
              <a:buNone/>
            </a:pPr>
            <a:r>
              <a:rPr lang="en-US" sz="2800" b="1">
                <a:solidFill>
                  <a:srgbClr val="737373"/>
                </a:solidFill>
                <a:latin typeface="Roboto"/>
                <a:ea typeface="Roboto"/>
                <a:cs typeface="Roboto"/>
                <a:sym typeface="Roboto"/>
              </a:rPr>
              <a:t>Accuracy: 70-75% </a:t>
            </a:r>
            <a:r>
              <a:rPr lang="en-US" sz="2800">
                <a:solidFill>
                  <a:srgbClr val="737373"/>
                </a:solidFill>
                <a:latin typeface="Roboto"/>
                <a:ea typeface="Roboto"/>
                <a:cs typeface="Roboto"/>
                <a:sym typeface="Roboto"/>
              </a:rPr>
              <a:t>(10,000 - 15,000 Tweet Training Set)</a:t>
            </a:r>
          </a:p>
          <a:p>
            <a:pPr lvl="0" rtl="0">
              <a:lnSpc>
                <a:spcPct val="115000"/>
              </a:lnSpc>
              <a:spcBef>
                <a:spcPts val="0"/>
              </a:spcBef>
              <a:spcAft>
                <a:spcPts val="1600"/>
              </a:spcAft>
              <a:buNone/>
            </a:pPr>
            <a:r>
              <a:rPr lang="en-US" sz="2800" b="1">
                <a:solidFill>
                  <a:srgbClr val="737373"/>
                </a:solidFill>
                <a:latin typeface="Roboto"/>
                <a:ea typeface="Roboto"/>
                <a:cs typeface="Roboto"/>
                <a:sym typeface="Roboto"/>
              </a:rPr>
              <a:t>Output Classification: </a:t>
            </a:r>
            <a:r>
              <a:rPr lang="en-US" sz="2800">
                <a:solidFill>
                  <a:srgbClr val="737373"/>
                </a:solidFill>
                <a:latin typeface="Roboto"/>
                <a:ea typeface="Roboto"/>
                <a:cs typeface="Roboto"/>
                <a:sym typeface="Roboto"/>
              </a:rPr>
              <a:t>republican probability, democrat probability, third party probability.</a:t>
            </a:r>
          </a:p>
          <a:p>
            <a:pPr lvl="0" algn="ctr" rtl="0">
              <a:lnSpc>
                <a:spcPct val="115000"/>
              </a:lnSpc>
              <a:spcBef>
                <a:spcPts val="0"/>
              </a:spcBef>
              <a:spcAft>
                <a:spcPts val="1600"/>
              </a:spcAft>
              <a:buClr>
                <a:srgbClr val="000000"/>
              </a:buClr>
              <a:buSzPct val="39285"/>
              <a:buFont typeface="Arial"/>
              <a:buNone/>
            </a:pPr>
            <a:r>
              <a:rPr lang="en-US" sz="2800" b="1">
                <a:solidFill>
                  <a:srgbClr val="737373"/>
                </a:solidFill>
                <a:latin typeface="Roboto"/>
                <a:ea typeface="Roboto"/>
                <a:cs typeface="Roboto"/>
                <a:sym typeface="Roboto"/>
              </a:rPr>
              <a:t>Scikit Logistical Regression (In Progress):</a:t>
            </a:r>
          </a:p>
          <a:p>
            <a:pPr lvl="0" algn="l" rtl="0">
              <a:lnSpc>
                <a:spcPct val="115000"/>
              </a:lnSpc>
              <a:spcBef>
                <a:spcPts val="0"/>
              </a:spcBef>
              <a:spcAft>
                <a:spcPts val="1600"/>
              </a:spcAft>
              <a:buClr>
                <a:srgbClr val="000000"/>
              </a:buClr>
              <a:buSzPct val="39285"/>
              <a:buFont typeface="Arial"/>
              <a:buNone/>
            </a:pPr>
            <a:r>
              <a:rPr lang="en-US" sz="2800" b="1">
                <a:solidFill>
                  <a:srgbClr val="737373"/>
                </a:solidFill>
                <a:latin typeface="Roboto"/>
                <a:ea typeface="Roboto"/>
                <a:cs typeface="Roboto"/>
                <a:sym typeface="Roboto"/>
              </a:rPr>
              <a:t>Accuracy: 80 - 85% </a:t>
            </a:r>
            <a:r>
              <a:rPr lang="en-US" sz="2800">
                <a:solidFill>
                  <a:srgbClr val="737373"/>
                </a:solidFill>
                <a:latin typeface="Roboto"/>
                <a:ea typeface="Roboto"/>
                <a:cs typeface="Roboto"/>
                <a:sym typeface="Roboto"/>
              </a:rPr>
              <a:t>(9,000 Tweet Training Set)</a:t>
            </a:r>
          </a:p>
          <a:p>
            <a:pPr lvl="0" algn="l" rtl="0">
              <a:lnSpc>
                <a:spcPct val="115000"/>
              </a:lnSpc>
              <a:spcBef>
                <a:spcPts val="0"/>
              </a:spcBef>
              <a:spcAft>
                <a:spcPts val="1600"/>
              </a:spcAft>
              <a:buClr>
                <a:srgbClr val="000000"/>
              </a:buClr>
              <a:buSzPct val="39285"/>
              <a:buFont typeface="Arial"/>
              <a:buNone/>
            </a:pPr>
            <a:r>
              <a:rPr lang="en-US" sz="2800" b="1">
                <a:solidFill>
                  <a:srgbClr val="737373"/>
                </a:solidFill>
                <a:latin typeface="Roboto"/>
                <a:ea typeface="Roboto"/>
                <a:cs typeface="Roboto"/>
                <a:sym typeface="Roboto"/>
              </a:rPr>
              <a:t>Output classification: </a:t>
            </a:r>
            <a:r>
              <a:rPr lang="en-US" sz="2800">
                <a:solidFill>
                  <a:srgbClr val="737373"/>
                </a:solidFill>
                <a:latin typeface="Roboto"/>
                <a:ea typeface="Roboto"/>
                <a:cs typeface="Roboto"/>
                <a:sym typeface="Roboto"/>
              </a:rPr>
              <a:t>Republican, Democrat (no neutral)</a:t>
            </a:r>
          </a:p>
          <a:p>
            <a:pPr lvl="0" rtl="0">
              <a:lnSpc>
                <a:spcPct val="115000"/>
              </a:lnSpc>
              <a:spcBef>
                <a:spcPts val="0"/>
              </a:spcBef>
              <a:spcAft>
                <a:spcPts val="1600"/>
              </a:spcAft>
              <a:buClr>
                <a:schemeClr val="dk1"/>
              </a:buClr>
              <a:buSzPct val="39285"/>
              <a:buFont typeface="Arial"/>
              <a:buNone/>
            </a:pPr>
            <a:endParaRPr sz="2800">
              <a:solidFill>
                <a:srgbClr val="737373"/>
              </a:solidFill>
              <a:latin typeface="Roboto"/>
              <a:ea typeface="Roboto"/>
              <a:cs typeface="Roboto"/>
              <a:sym typeface="Roboto"/>
            </a:endParaRPr>
          </a:p>
          <a:p>
            <a:pPr marL="0" marR="0" lvl="0" indent="0" algn="l" rtl="0">
              <a:spcBef>
                <a:spcPts val="0"/>
              </a:spcBef>
              <a:buClr>
                <a:srgbClr val="1F3864"/>
              </a:buClr>
              <a:buSzPct val="25000"/>
              <a:buFont typeface="Arial"/>
              <a:buNone/>
            </a:pPr>
            <a:endParaRPr>
              <a:solidFill>
                <a:srgbClr val="737373"/>
              </a:solidFill>
            </a:endParaRPr>
          </a:p>
        </p:txBody>
      </p:sp>
      <p:sp>
        <p:nvSpPr>
          <p:cNvPr id="196" name="Shape 196"/>
          <p:cNvSpPr txBox="1">
            <a:spLocks noGrp="1"/>
          </p:cNvSpPr>
          <p:nvPr>
            <p:ph type="body" idx="8"/>
          </p:nvPr>
        </p:nvSpPr>
        <p:spPr>
          <a:xfrm>
            <a:off x="22258040" y="5472561"/>
            <a:ext cx="10047000" cy="753900"/>
          </a:xfrm>
          <a:prstGeom prst="rect">
            <a:avLst/>
          </a:prstGeom>
          <a:solidFill>
            <a:srgbClr val="2196F3"/>
          </a:solid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u="none">
                <a:solidFill>
                  <a:schemeClr val="lt1"/>
                </a:solidFill>
              </a:rPr>
              <a:t>Models and Metrics</a:t>
            </a:r>
          </a:p>
        </p:txBody>
      </p:sp>
      <p:sp>
        <p:nvSpPr>
          <p:cNvPr id="197" name="Shape 197"/>
          <p:cNvSpPr txBox="1"/>
          <p:nvPr/>
        </p:nvSpPr>
        <p:spPr>
          <a:xfrm>
            <a:off x="22293150" y="10632800"/>
            <a:ext cx="10056900" cy="97542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Clr>
                <a:schemeClr val="dk1"/>
              </a:buClr>
              <a:buSzPct val="39285"/>
              <a:buFont typeface="Arial"/>
              <a:buNone/>
            </a:pPr>
            <a:r>
              <a:rPr lang="en-US" sz="2800" b="1">
                <a:solidFill>
                  <a:srgbClr val="737373"/>
                </a:solidFill>
                <a:latin typeface="Roboto"/>
                <a:ea typeface="Roboto"/>
                <a:cs typeface="Roboto"/>
                <a:sym typeface="Roboto"/>
              </a:rPr>
              <a:t>Togetherness Metric:</a:t>
            </a:r>
          </a:p>
          <a:p>
            <a:pPr lvl="0" rtl="0">
              <a:lnSpc>
                <a:spcPct val="115000"/>
              </a:lnSpc>
              <a:spcBef>
                <a:spcPts val="0"/>
              </a:spcBef>
              <a:spcAft>
                <a:spcPts val="1600"/>
              </a:spcAft>
              <a:buNone/>
            </a:pPr>
            <a:r>
              <a:rPr lang="en-US" sz="2700">
                <a:solidFill>
                  <a:srgbClr val="737373"/>
                </a:solidFill>
                <a:latin typeface="Roboto"/>
                <a:ea typeface="Roboto"/>
                <a:cs typeface="Roboto"/>
                <a:sym typeface="Roboto"/>
              </a:rPr>
              <a:t>1 - max difference of probabilities = Togetherness</a:t>
            </a:r>
          </a:p>
          <a:p>
            <a:pPr lvl="0" rtl="0">
              <a:lnSpc>
                <a:spcPct val="115000"/>
              </a:lnSpc>
              <a:spcBef>
                <a:spcPts val="0"/>
              </a:spcBef>
              <a:spcAft>
                <a:spcPts val="1600"/>
              </a:spcAft>
              <a:buNone/>
            </a:pPr>
            <a:r>
              <a:rPr lang="en-US" sz="2700">
                <a:solidFill>
                  <a:srgbClr val="737373"/>
                </a:solidFill>
                <a:latin typeface="Roboto"/>
                <a:ea typeface="Roboto"/>
                <a:cs typeface="Roboto"/>
                <a:sym typeface="Roboto"/>
              </a:rPr>
              <a:t>How close together are the people on Twitter in their Political opinions?</a:t>
            </a:r>
          </a:p>
          <a:p>
            <a:pPr lvl="0" rtl="0">
              <a:lnSpc>
                <a:spcPct val="115000"/>
              </a:lnSpc>
              <a:spcBef>
                <a:spcPts val="0"/>
              </a:spcBef>
              <a:spcAft>
                <a:spcPts val="1600"/>
              </a:spcAft>
              <a:buNone/>
            </a:pPr>
            <a:endParaRPr sz="1800">
              <a:solidFill>
                <a:srgbClr val="737373"/>
              </a:solidFill>
              <a:latin typeface="Roboto"/>
              <a:ea typeface="Roboto"/>
              <a:cs typeface="Roboto"/>
              <a:sym typeface="Roboto"/>
            </a:endParaRPr>
          </a:p>
          <a:p>
            <a:pPr lvl="0" rtl="0">
              <a:lnSpc>
                <a:spcPct val="115000"/>
              </a:lnSpc>
              <a:spcBef>
                <a:spcPts val="0"/>
              </a:spcBef>
              <a:spcAft>
                <a:spcPts val="1600"/>
              </a:spcAft>
              <a:buNone/>
            </a:pPr>
            <a:endParaRPr sz="1800">
              <a:solidFill>
                <a:srgbClr val="737373"/>
              </a:solidFill>
              <a:latin typeface="Roboto"/>
              <a:ea typeface="Roboto"/>
              <a:cs typeface="Roboto"/>
              <a:sym typeface="Roboto"/>
            </a:endParaRPr>
          </a:p>
          <a:p>
            <a:pPr lvl="0" rtl="0">
              <a:lnSpc>
                <a:spcPct val="115000"/>
              </a:lnSpc>
              <a:spcBef>
                <a:spcPts val="0"/>
              </a:spcBef>
              <a:spcAft>
                <a:spcPts val="1600"/>
              </a:spcAft>
              <a:buNone/>
            </a:pPr>
            <a:endParaRPr sz="1800">
              <a:solidFill>
                <a:srgbClr val="737373"/>
              </a:solidFill>
              <a:latin typeface="Roboto"/>
              <a:ea typeface="Roboto"/>
              <a:cs typeface="Roboto"/>
              <a:sym typeface="Roboto"/>
            </a:endParaRPr>
          </a:p>
          <a:p>
            <a:pPr lvl="0" rtl="0">
              <a:lnSpc>
                <a:spcPct val="115000"/>
              </a:lnSpc>
              <a:spcBef>
                <a:spcPts val="0"/>
              </a:spcBef>
              <a:spcAft>
                <a:spcPts val="1600"/>
              </a:spcAft>
              <a:buNone/>
            </a:pPr>
            <a:endParaRPr sz="1800">
              <a:solidFill>
                <a:srgbClr val="737373"/>
              </a:solidFill>
              <a:latin typeface="Roboto"/>
              <a:ea typeface="Roboto"/>
              <a:cs typeface="Roboto"/>
              <a:sym typeface="Roboto"/>
            </a:endParaRPr>
          </a:p>
          <a:p>
            <a:pPr lvl="0" rtl="0">
              <a:lnSpc>
                <a:spcPct val="115000"/>
              </a:lnSpc>
              <a:spcBef>
                <a:spcPts val="0"/>
              </a:spcBef>
              <a:spcAft>
                <a:spcPts val="1600"/>
              </a:spcAft>
              <a:buNone/>
            </a:pPr>
            <a:endParaRPr sz="1800">
              <a:solidFill>
                <a:srgbClr val="737373"/>
              </a:solidFill>
              <a:latin typeface="Roboto"/>
              <a:ea typeface="Roboto"/>
              <a:cs typeface="Roboto"/>
              <a:sym typeface="Roboto"/>
            </a:endParaRPr>
          </a:p>
          <a:p>
            <a:pPr lvl="0" rtl="0">
              <a:lnSpc>
                <a:spcPct val="115000"/>
              </a:lnSpc>
              <a:spcBef>
                <a:spcPts val="0"/>
              </a:spcBef>
              <a:spcAft>
                <a:spcPts val="1600"/>
              </a:spcAft>
              <a:buNone/>
            </a:pPr>
            <a:endParaRPr sz="1800">
              <a:solidFill>
                <a:srgbClr val="737373"/>
              </a:solidFill>
              <a:latin typeface="Roboto"/>
              <a:ea typeface="Roboto"/>
              <a:cs typeface="Roboto"/>
              <a:sym typeface="Roboto"/>
            </a:endParaRPr>
          </a:p>
          <a:p>
            <a:pPr lvl="0" rtl="0">
              <a:lnSpc>
                <a:spcPct val="115000"/>
              </a:lnSpc>
              <a:spcBef>
                <a:spcPts val="0"/>
              </a:spcBef>
              <a:spcAft>
                <a:spcPts val="1600"/>
              </a:spcAft>
              <a:buNone/>
            </a:pPr>
            <a:endParaRPr sz="1800">
              <a:solidFill>
                <a:srgbClr val="737373"/>
              </a:solidFill>
              <a:latin typeface="Roboto"/>
              <a:ea typeface="Roboto"/>
              <a:cs typeface="Roboto"/>
              <a:sym typeface="Roboto"/>
            </a:endParaRPr>
          </a:p>
          <a:p>
            <a:pPr lvl="0" rtl="0">
              <a:lnSpc>
                <a:spcPct val="115000"/>
              </a:lnSpc>
              <a:spcBef>
                <a:spcPts val="0"/>
              </a:spcBef>
              <a:spcAft>
                <a:spcPts val="1600"/>
              </a:spcAft>
              <a:buNone/>
            </a:pPr>
            <a:endParaRPr sz="1800">
              <a:solidFill>
                <a:srgbClr val="737373"/>
              </a:solidFill>
              <a:latin typeface="Roboto"/>
              <a:ea typeface="Roboto"/>
              <a:cs typeface="Roboto"/>
              <a:sym typeface="Roboto"/>
            </a:endParaRPr>
          </a:p>
          <a:p>
            <a:pPr lvl="0" rtl="0">
              <a:lnSpc>
                <a:spcPct val="115000"/>
              </a:lnSpc>
              <a:spcBef>
                <a:spcPts val="0"/>
              </a:spcBef>
              <a:spcAft>
                <a:spcPts val="1600"/>
              </a:spcAft>
              <a:buNone/>
            </a:pPr>
            <a:endParaRPr sz="1800">
              <a:solidFill>
                <a:srgbClr val="737373"/>
              </a:solidFill>
              <a:latin typeface="Roboto"/>
              <a:ea typeface="Roboto"/>
              <a:cs typeface="Roboto"/>
              <a:sym typeface="Roboto"/>
            </a:endParaRPr>
          </a:p>
          <a:p>
            <a:pPr lvl="0" rtl="0">
              <a:lnSpc>
                <a:spcPct val="115000"/>
              </a:lnSpc>
              <a:spcBef>
                <a:spcPts val="0"/>
              </a:spcBef>
              <a:spcAft>
                <a:spcPts val="1600"/>
              </a:spcAft>
              <a:buNone/>
            </a:pPr>
            <a:endParaRPr sz="1800">
              <a:solidFill>
                <a:srgbClr val="737373"/>
              </a:solidFill>
              <a:latin typeface="Roboto"/>
              <a:ea typeface="Roboto"/>
              <a:cs typeface="Roboto"/>
              <a:sym typeface="Roboto"/>
            </a:endParaRPr>
          </a:p>
          <a:p>
            <a:pPr lvl="0" rtl="0">
              <a:spcBef>
                <a:spcPts val="0"/>
              </a:spcBef>
              <a:buNone/>
            </a:pPr>
            <a:r>
              <a:rPr lang="en-US" sz="2700">
                <a:solidFill>
                  <a:srgbClr val="737373"/>
                </a:solidFill>
                <a:latin typeface="Roboto"/>
                <a:ea typeface="Roboto"/>
                <a:cs typeface="Roboto"/>
                <a:sym typeface="Roboto"/>
              </a:rPr>
              <a:t>The plot above is a simple example of how political leaning can be correlated with overall sentiment. We can see that as percent positive (sentiment) decreases toward the end, there is a decrease in the number of republican tweets and an increase in both third party and democratic tweets.</a:t>
            </a:r>
          </a:p>
        </p:txBody>
      </p:sp>
      <p:pic>
        <p:nvPicPr>
          <p:cNvPr id="198" name="Shape 198"/>
          <p:cNvPicPr preferRelativeResize="0"/>
          <p:nvPr/>
        </p:nvPicPr>
        <p:blipFill>
          <a:blip r:embed="rId6">
            <a:alphaModFix/>
          </a:blip>
          <a:stretch>
            <a:fillRect/>
          </a:stretch>
        </p:blipFill>
        <p:spPr>
          <a:xfrm>
            <a:off x="13176528" y="7994810"/>
            <a:ext cx="763204" cy="600725"/>
          </a:xfrm>
          <a:prstGeom prst="rect">
            <a:avLst/>
          </a:prstGeom>
          <a:noFill/>
          <a:ln>
            <a:noFill/>
          </a:ln>
        </p:spPr>
      </p:pic>
      <p:pic>
        <p:nvPicPr>
          <p:cNvPr id="199" name="Shape 199"/>
          <p:cNvPicPr preferRelativeResize="0"/>
          <p:nvPr/>
        </p:nvPicPr>
        <p:blipFill>
          <a:blip r:embed="rId7">
            <a:alphaModFix/>
          </a:blip>
          <a:stretch>
            <a:fillRect/>
          </a:stretch>
        </p:blipFill>
        <p:spPr>
          <a:xfrm>
            <a:off x="9711452" y="30986898"/>
            <a:ext cx="922970" cy="846299"/>
          </a:xfrm>
          <a:prstGeom prst="rect">
            <a:avLst/>
          </a:prstGeom>
          <a:noFill/>
          <a:ln>
            <a:noFill/>
          </a:ln>
        </p:spPr>
      </p:pic>
      <p:sp>
        <p:nvSpPr>
          <p:cNvPr id="200" name="Shape 200"/>
          <p:cNvSpPr txBox="1">
            <a:spLocks noGrp="1"/>
          </p:cNvSpPr>
          <p:nvPr>
            <p:ph type="body" idx="8"/>
          </p:nvPr>
        </p:nvSpPr>
        <p:spPr>
          <a:xfrm>
            <a:off x="32933103" y="25956402"/>
            <a:ext cx="10047000" cy="753900"/>
          </a:xfrm>
          <a:prstGeom prst="rect">
            <a:avLst/>
          </a:prstGeom>
          <a:solidFill>
            <a:srgbClr val="2196F3"/>
          </a:solid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u="none" dirty="0">
                <a:solidFill>
                  <a:schemeClr val="lt1"/>
                </a:solidFill>
              </a:rPr>
              <a:t>Works Cited </a:t>
            </a:r>
          </a:p>
        </p:txBody>
      </p:sp>
      <p:sp>
        <p:nvSpPr>
          <p:cNvPr id="201" name="Shape 201"/>
          <p:cNvSpPr txBox="1">
            <a:spLocks noGrp="1"/>
          </p:cNvSpPr>
          <p:nvPr>
            <p:ph type="body" idx="8"/>
          </p:nvPr>
        </p:nvSpPr>
        <p:spPr>
          <a:xfrm>
            <a:off x="11603628" y="15357911"/>
            <a:ext cx="10047000" cy="753900"/>
          </a:xfrm>
          <a:prstGeom prst="rect">
            <a:avLst/>
          </a:prstGeom>
          <a:solidFill>
            <a:srgbClr val="2196F3"/>
          </a:solid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u="none">
                <a:solidFill>
                  <a:schemeClr val="lt1"/>
                </a:solidFill>
              </a:rPr>
              <a:t>Infrastructure</a:t>
            </a:r>
          </a:p>
        </p:txBody>
      </p:sp>
      <p:sp>
        <p:nvSpPr>
          <p:cNvPr id="202" name="Shape 202"/>
          <p:cNvSpPr txBox="1">
            <a:spLocks noGrp="1"/>
          </p:cNvSpPr>
          <p:nvPr>
            <p:ph type="body" idx="5"/>
          </p:nvPr>
        </p:nvSpPr>
        <p:spPr>
          <a:xfrm>
            <a:off x="905700" y="28134000"/>
            <a:ext cx="10067100" cy="753900"/>
          </a:xfrm>
          <a:prstGeom prst="rect">
            <a:avLst/>
          </a:prstGeom>
          <a:solidFill>
            <a:srgbClr val="2196F3"/>
          </a:solid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u="none">
                <a:solidFill>
                  <a:srgbClr val="FFFFFF"/>
                </a:solidFill>
              </a:rPr>
              <a:t>Sentiment Analysis</a:t>
            </a:r>
          </a:p>
        </p:txBody>
      </p:sp>
      <p:sp>
        <p:nvSpPr>
          <p:cNvPr id="203" name="Shape 203"/>
          <p:cNvSpPr txBox="1">
            <a:spLocks noGrp="1"/>
          </p:cNvSpPr>
          <p:nvPr>
            <p:ph type="body" idx="8"/>
          </p:nvPr>
        </p:nvSpPr>
        <p:spPr>
          <a:xfrm>
            <a:off x="11582100" y="5481175"/>
            <a:ext cx="10056900" cy="753900"/>
          </a:xfrm>
          <a:prstGeom prst="rect">
            <a:avLst/>
          </a:prstGeom>
          <a:solidFill>
            <a:srgbClr val="2196F3"/>
          </a:solid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sz="3200" u="none">
                <a:solidFill>
                  <a:srgbClr val="FFFFFF"/>
                </a:solidFill>
                <a:latin typeface="Roboto"/>
                <a:ea typeface="Roboto"/>
                <a:cs typeface="Roboto"/>
                <a:sym typeface="Roboto"/>
              </a:rPr>
              <a:t>Political Classification System</a:t>
            </a:r>
          </a:p>
        </p:txBody>
      </p:sp>
      <p:sp>
        <p:nvSpPr>
          <p:cNvPr id="204" name="Shape 204"/>
          <p:cNvSpPr txBox="1"/>
          <p:nvPr/>
        </p:nvSpPr>
        <p:spPr>
          <a:xfrm>
            <a:off x="11617750" y="16197075"/>
            <a:ext cx="9994800" cy="3346200"/>
          </a:xfrm>
          <a:prstGeom prst="rect">
            <a:avLst/>
          </a:prstGeom>
          <a:noFill/>
          <a:ln>
            <a:noFill/>
          </a:ln>
        </p:spPr>
        <p:txBody>
          <a:bodyPr lIns="91425" tIns="91425" rIns="91425" bIns="91425" anchor="t" anchorCtr="0">
            <a:noAutofit/>
          </a:bodyPr>
          <a:lstStyle/>
          <a:p>
            <a:pPr lvl="0" algn="l" rtl="0">
              <a:lnSpc>
                <a:spcPct val="115000"/>
              </a:lnSpc>
              <a:spcBef>
                <a:spcPts val="0"/>
              </a:spcBef>
              <a:spcAft>
                <a:spcPts val="1600"/>
              </a:spcAft>
              <a:buNone/>
            </a:pPr>
            <a:r>
              <a:rPr lang="en-US" sz="2800" b="1">
                <a:solidFill>
                  <a:srgbClr val="737373"/>
                </a:solidFill>
                <a:latin typeface="Roboto"/>
                <a:ea typeface="Roboto"/>
                <a:cs typeface="Roboto"/>
                <a:sym typeface="Roboto"/>
              </a:rPr>
              <a:t>Classification required massive compute power / memory.</a:t>
            </a:r>
          </a:p>
          <a:p>
            <a:pPr lvl="0" algn="l" rtl="0">
              <a:lnSpc>
                <a:spcPct val="115000"/>
              </a:lnSpc>
              <a:spcBef>
                <a:spcPts val="0"/>
              </a:spcBef>
              <a:spcAft>
                <a:spcPts val="1600"/>
              </a:spcAft>
              <a:buNone/>
            </a:pPr>
            <a:r>
              <a:rPr lang="en-US" sz="2800" b="1">
                <a:solidFill>
                  <a:srgbClr val="737373"/>
                </a:solidFill>
                <a:latin typeface="Roboto"/>
                <a:ea typeface="Roboto"/>
                <a:cs typeface="Roboto"/>
                <a:sym typeface="Roboto"/>
              </a:rPr>
              <a:t>First laptop Design - </a:t>
            </a:r>
            <a:r>
              <a:rPr lang="en-US" sz="2800">
                <a:solidFill>
                  <a:srgbClr val="737373"/>
                </a:solidFill>
                <a:latin typeface="Roboto"/>
                <a:ea typeface="Roboto"/>
                <a:cs typeface="Roboto"/>
                <a:sym typeface="Roboto"/>
              </a:rPr>
              <a:t>100 tweets per minute.</a:t>
            </a:r>
          </a:p>
          <a:p>
            <a:pPr lvl="0" algn="l" rtl="0">
              <a:lnSpc>
                <a:spcPct val="115000"/>
              </a:lnSpc>
              <a:spcBef>
                <a:spcPts val="0"/>
              </a:spcBef>
              <a:spcAft>
                <a:spcPts val="1600"/>
              </a:spcAft>
              <a:buNone/>
            </a:pPr>
            <a:r>
              <a:rPr lang="en-US" sz="2800" b="1">
                <a:solidFill>
                  <a:srgbClr val="737373"/>
                </a:solidFill>
                <a:latin typeface="Roboto"/>
                <a:ea typeface="Roboto"/>
                <a:cs typeface="Roboto"/>
                <a:sym typeface="Roboto"/>
              </a:rPr>
              <a:t>Second Multithreaded design - </a:t>
            </a:r>
            <a:r>
              <a:rPr lang="en-US" sz="2800">
                <a:solidFill>
                  <a:srgbClr val="737373"/>
                </a:solidFill>
                <a:latin typeface="Roboto"/>
                <a:ea typeface="Roboto"/>
                <a:cs typeface="Roboto"/>
                <a:sym typeface="Roboto"/>
              </a:rPr>
              <a:t>400 tweets per minute.</a:t>
            </a:r>
          </a:p>
          <a:p>
            <a:pPr lvl="0" algn="l" rtl="0">
              <a:lnSpc>
                <a:spcPct val="115000"/>
              </a:lnSpc>
              <a:spcBef>
                <a:spcPts val="0"/>
              </a:spcBef>
              <a:spcAft>
                <a:spcPts val="1600"/>
              </a:spcAft>
              <a:buNone/>
            </a:pPr>
            <a:r>
              <a:rPr lang="en-US" sz="2800" b="1">
                <a:solidFill>
                  <a:srgbClr val="737373"/>
                </a:solidFill>
                <a:latin typeface="Roboto"/>
                <a:ea typeface="Roboto"/>
                <a:cs typeface="Roboto"/>
                <a:sym typeface="Roboto"/>
              </a:rPr>
              <a:t>AWS Tweet Processing Pipeline - Nearly infinite throughput.</a:t>
            </a:r>
          </a:p>
          <a:p>
            <a:pPr lvl="0" algn="l" rtl="0">
              <a:lnSpc>
                <a:spcPct val="115000"/>
              </a:lnSpc>
              <a:spcBef>
                <a:spcPts val="0"/>
              </a:spcBef>
              <a:spcAft>
                <a:spcPts val="1600"/>
              </a:spcAft>
              <a:buNone/>
            </a:pPr>
            <a:r>
              <a:rPr lang="en-US" sz="2800">
                <a:solidFill>
                  <a:srgbClr val="737373"/>
                </a:solidFill>
                <a:latin typeface="Roboto"/>
                <a:ea typeface="Roboto"/>
                <a:cs typeface="Roboto"/>
                <a:sym typeface="Roboto"/>
              </a:rPr>
              <a:t>Utilized AWS to create an auto-scaling queue service that requires simple HTTP requests to process tweets into MySQL.</a:t>
            </a:r>
          </a:p>
          <a:p>
            <a:pPr lvl="0" algn="l" rtl="0">
              <a:lnSpc>
                <a:spcPct val="115000"/>
              </a:lnSpc>
              <a:spcBef>
                <a:spcPts val="0"/>
              </a:spcBef>
              <a:spcAft>
                <a:spcPts val="1600"/>
              </a:spcAft>
              <a:buClr>
                <a:schemeClr val="dk1"/>
              </a:buClr>
              <a:buSzPct val="39285"/>
              <a:buFont typeface="Arial"/>
              <a:buNone/>
            </a:pPr>
            <a:r>
              <a:rPr lang="en-US" sz="2800" b="1">
                <a:solidFill>
                  <a:srgbClr val="737373"/>
                </a:solidFill>
                <a:latin typeface="Roboto"/>
                <a:ea typeface="Roboto"/>
                <a:cs typeface="Roboto"/>
                <a:sym typeface="Roboto"/>
              </a:rPr>
              <a:t>Processed over 5 million tweets in 3 days</a:t>
            </a:r>
            <a:r>
              <a:rPr lang="en-US" sz="2800">
                <a:solidFill>
                  <a:srgbClr val="737373"/>
                </a:solidFill>
                <a:latin typeface="Roboto"/>
                <a:ea typeface="Roboto"/>
                <a:cs typeface="Roboto"/>
                <a:sym typeface="Roboto"/>
              </a:rPr>
              <a:t> (limiting factor: $).</a:t>
            </a:r>
          </a:p>
        </p:txBody>
      </p:sp>
      <p:pic>
        <p:nvPicPr>
          <p:cNvPr id="205" name="Shape 205"/>
          <p:cNvPicPr preferRelativeResize="0"/>
          <p:nvPr/>
        </p:nvPicPr>
        <p:blipFill>
          <a:blip r:embed="rId8">
            <a:alphaModFix/>
          </a:blip>
          <a:stretch>
            <a:fillRect/>
          </a:stretch>
        </p:blipFill>
        <p:spPr>
          <a:xfrm>
            <a:off x="22968800" y="6159037"/>
            <a:ext cx="8638485" cy="4473750"/>
          </a:xfrm>
          <a:prstGeom prst="rect">
            <a:avLst/>
          </a:prstGeom>
          <a:noFill/>
          <a:ln>
            <a:noFill/>
          </a:ln>
        </p:spPr>
      </p:pic>
      <p:pic>
        <p:nvPicPr>
          <p:cNvPr id="206" name="Shape 206"/>
          <p:cNvPicPr preferRelativeResize="0"/>
          <p:nvPr/>
        </p:nvPicPr>
        <p:blipFill>
          <a:blip r:embed="rId9">
            <a:alphaModFix/>
          </a:blip>
          <a:stretch>
            <a:fillRect/>
          </a:stretch>
        </p:blipFill>
        <p:spPr>
          <a:xfrm>
            <a:off x="22968800" y="13159000"/>
            <a:ext cx="8935451" cy="5015600"/>
          </a:xfrm>
          <a:prstGeom prst="rect">
            <a:avLst/>
          </a:prstGeom>
          <a:noFill/>
          <a:ln>
            <a:noFill/>
          </a:ln>
        </p:spPr>
      </p:pic>
      <p:sp>
        <p:nvSpPr>
          <p:cNvPr id="207" name="Shape 207"/>
          <p:cNvSpPr txBox="1">
            <a:spLocks noGrp="1"/>
          </p:cNvSpPr>
          <p:nvPr>
            <p:ph type="body" idx="8"/>
          </p:nvPr>
        </p:nvSpPr>
        <p:spPr>
          <a:xfrm>
            <a:off x="32939625" y="10463150"/>
            <a:ext cx="10047000" cy="753900"/>
          </a:xfrm>
          <a:prstGeom prst="rect">
            <a:avLst/>
          </a:prstGeom>
          <a:solidFill>
            <a:srgbClr val="2196F3"/>
          </a:solid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u="none">
                <a:solidFill>
                  <a:schemeClr val="lt1"/>
                </a:solidFill>
              </a:rPr>
              <a:t>2012 Presidential Electoral College Model</a:t>
            </a:r>
          </a:p>
        </p:txBody>
      </p:sp>
      <p:sp>
        <p:nvSpPr>
          <p:cNvPr id="208" name="Shape 208"/>
          <p:cNvSpPr txBox="1">
            <a:spLocks noGrp="1"/>
          </p:cNvSpPr>
          <p:nvPr>
            <p:ph type="body" idx="8"/>
          </p:nvPr>
        </p:nvSpPr>
        <p:spPr>
          <a:xfrm>
            <a:off x="32916375" y="15587841"/>
            <a:ext cx="10063728" cy="609234"/>
          </a:xfrm>
          <a:prstGeom prst="rect">
            <a:avLst/>
          </a:prstGeom>
          <a:solidFill>
            <a:srgbClr val="2196F3"/>
          </a:solid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u="none">
                <a:solidFill>
                  <a:schemeClr val="lt1"/>
                </a:solidFill>
              </a:rPr>
              <a:t>Conclusion &amp; Lessons Learned</a:t>
            </a:r>
          </a:p>
        </p:txBody>
      </p:sp>
      <p:graphicFrame>
        <p:nvGraphicFramePr>
          <p:cNvPr id="209" name="Shape 209"/>
          <p:cNvGraphicFramePr/>
          <p:nvPr>
            <p:extLst>
              <p:ext uri="{D42A27DB-BD31-4B8C-83A1-F6EECF244321}">
                <p14:modId xmlns:p14="http://schemas.microsoft.com/office/powerpoint/2010/main" val="426994524"/>
              </p:ext>
            </p:extLst>
          </p:nvPr>
        </p:nvGraphicFramePr>
        <p:xfrm>
          <a:off x="33405975" y="9198207"/>
          <a:ext cx="9067800" cy="1005780"/>
        </p:xfrm>
        <a:graphic>
          <a:graphicData uri="http://schemas.openxmlformats.org/drawingml/2006/table">
            <a:tbl>
              <a:tblPr>
                <a:noFill/>
                <a:tableStyleId>{AB48D298-D194-409D-B1F0-15930B3998D6}</a:tableStyleId>
              </a:tblPr>
              <a:tblGrid>
                <a:gridCol w="3022600">
                  <a:extLst>
                    <a:ext uri="{9D8B030D-6E8A-4147-A177-3AD203B41FA5}">
                      <a16:colId xmlns:a16="http://schemas.microsoft.com/office/drawing/2014/main" xmlns="" val="20000"/>
                    </a:ext>
                  </a:extLst>
                </a:gridCol>
                <a:gridCol w="3022600">
                  <a:extLst>
                    <a:ext uri="{9D8B030D-6E8A-4147-A177-3AD203B41FA5}">
                      <a16:colId xmlns:a16="http://schemas.microsoft.com/office/drawing/2014/main" xmlns="" val="20001"/>
                    </a:ext>
                  </a:extLst>
                </a:gridCol>
                <a:gridCol w="3022600">
                  <a:extLst>
                    <a:ext uri="{9D8B030D-6E8A-4147-A177-3AD203B41FA5}">
                      <a16:colId xmlns:a16="http://schemas.microsoft.com/office/drawing/2014/main" xmlns="" val="20002"/>
                    </a:ext>
                  </a:extLst>
                </a:gridCol>
              </a:tblGrid>
              <a:tr h="381000">
                <a:tc>
                  <a:txBody>
                    <a:bodyPr/>
                    <a:lstStyle/>
                    <a:p>
                      <a:pPr lvl="0">
                        <a:spcBef>
                          <a:spcPts val="0"/>
                        </a:spcBef>
                        <a:buNone/>
                      </a:pPr>
                      <a:r>
                        <a:rPr lang="en-US" sz="2400">
                          <a:solidFill>
                            <a:srgbClr val="F2F2F2"/>
                          </a:solidFill>
                        </a:rPr>
                        <a:t>Republican Prob.</a:t>
                      </a:r>
                    </a:p>
                  </a:txBody>
                  <a:tcPr marL="91425" marR="91425" marT="91425" marB="91425">
                    <a:solidFill>
                      <a:srgbClr val="2196F3"/>
                    </a:solidFill>
                  </a:tcPr>
                </a:tc>
                <a:tc>
                  <a:txBody>
                    <a:bodyPr/>
                    <a:lstStyle/>
                    <a:p>
                      <a:pPr lvl="0">
                        <a:spcBef>
                          <a:spcPts val="0"/>
                        </a:spcBef>
                        <a:buNone/>
                      </a:pPr>
                      <a:r>
                        <a:rPr lang="en-US" sz="2400">
                          <a:solidFill>
                            <a:srgbClr val="F2F2F2"/>
                          </a:solidFill>
                        </a:rPr>
                        <a:t>Democratic Prob.</a:t>
                      </a:r>
                    </a:p>
                  </a:txBody>
                  <a:tcPr marL="91425" marR="91425" marT="91425" marB="91425">
                    <a:solidFill>
                      <a:srgbClr val="2196F3"/>
                    </a:solidFill>
                  </a:tcPr>
                </a:tc>
                <a:tc>
                  <a:txBody>
                    <a:bodyPr/>
                    <a:lstStyle/>
                    <a:p>
                      <a:pPr lvl="0">
                        <a:spcBef>
                          <a:spcPts val="0"/>
                        </a:spcBef>
                        <a:buNone/>
                      </a:pPr>
                      <a:r>
                        <a:rPr lang="en-US" sz="2400">
                          <a:solidFill>
                            <a:srgbClr val="F2F2F2"/>
                          </a:solidFill>
                        </a:rPr>
                        <a:t>Third Party Prob.</a:t>
                      </a:r>
                    </a:p>
                  </a:txBody>
                  <a:tcPr marL="91425" marR="91425" marT="91425" marB="91425">
                    <a:solidFill>
                      <a:srgbClr val="2196F3"/>
                    </a:solidFill>
                  </a:tcPr>
                </a:tc>
                <a:extLst>
                  <a:ext uri="{0D108BD9-81ED-4DB2-BD59-A6C34878D82A}">
                    <a16:rowId xmlns:a16="http://schemas.microsoft.com/office/drawing/2014/main" xmlns="" val="10000"/>
                  </a:ext>
                </a:extLst>
              </a:tr>
              <a:tr h="381000">
                <a:tc>
                  <a:txBody>
                    <a:bodyPr/>
                    <a:lstStyle/>
                    <a:p>
                      <a:pPr lvl="0">
                        <a:spcBef>
                          <a:spcPts val="0"/>
                        </a:spcBef>
                        <a:buNone/>
                      </a:pPr>
                      <a:r>
                        <a:rPr lang="en-US" sz="1800">
                          <a:solidFill>
                            <a:schemeClr val="dk1"/>
                          </a:solidFill>
                        </a:rPr>
                        <a:t>0.357</a:t>
                      </a:r>
                    </a:p>
                  </a:txBody>
                  <a:tcPr marL="91425" marR="91425" marT="91425" marB="91425"/>
                </a:tc>
                <a:tc>
                  <a:txBody>
                    <a:bodyPr/>
                    <a:lstStyle/>
                    <a:p>
                      <a:pPr lvl="0">
                        <a:spcBef>
                          <a:spcPts val="0"/>
                        </a:spcBef>
                        <a:buNone/>
                      </a:pPr>
                      <a:r>
                        <a:rPr lang="en-US" sz="1800">
                          <a:solidFill>
                            <a:schemeClr val="dk1"/>
                          </a:solidFill>
                        </a:rPr>
                        <a:t>0.446</a:t>
                      </a:r>
                    </a:p>
                  </a:txBody>
                  <a:tcPr marL="91425" marR="91425" marT="91425" marB="91425"/>
                </a:tc>
                <a:tc>
                  <a:txBody>
                    <a:bodyPr/>
                    <a:lstStyle/>
                    <a:p>
                      <a:pPr lvl="0">
                        <a:spcBef>
                          <a:spcPts val="0"/>
                        </a:spcBef>
                        <a:buNone/>
                      </a:pPr>
                      <a:r>
                        <a:rPr lang="en-US" sz="1800" dirty="0"/>
                        <a:t>0.196</a:t>
                      </a:r>
                    </a:p>
                  </a:txBody>
                  <a:tcPr marL="91425" marR="91425" marT="91425" marB="91425"/>
                </a:tc>
                <a:extLst>
                  <a:ext uri="{0D108BD9-81ED-4DB2-BD59-A6C34878D82A}">
                    <a16:rowId xmlns:a16="http://schemas.microsoft.com/office/drawing/2014/main" xmlns="" val="10001"/>
                  </a:ext>
                </a:extLst>
              </a:tr>
            </a:tbl>
          </a:graphicData>
        </a:graphic>
      </p:graphicFrame>
    </p:spTree>
  </p:cSld>
  <p:clrMapOvr>
    <a:masterClrMapping/>
  </p:clrMapOvr>
</p:sld>
</file>

<file path=ppt/theme/theme1.xml><?xml version="1.0" encoding="utf-8"?>
<a:theme xmlns:a="http://schemas.openxmlformats.org/drawingml/2006/main"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1108</Words>
  <Application>Microsoft Office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Trebuchet MS</vt:lpstr>
      <vt:lpstr>Calibri</vt:lpstr>
      <vt:lpstr>Times New Roman</vt:lpstr>
      <vt:lpstr>Roboto</vt:lpstr>
      <vt:lpstr>36x48-Template-V2b</vt:lpstr>
      <vt:lpstr>1_Classic 3 Columns</vt:lpstr>
      <vt:lpstr>Classic - Wide Center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 Gupta</dc:creator>
  <cp:lastModifiedBy>Divyansh Gupta</cp:lastModifiedBy>
  <cp:revision>4</cp:revision>
  <dcterms:modified xsi:type="dcterms:W3CDTF">2017-04-23T05:47:14Z</dcterms:modified>
</cp:coreProperties>
</file>