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7" d="100"/>
          <a:sy n="87" d="100"/>
        </p:scale>
        <p:origin x="2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217940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3B4E4A-B911-4992-9BF9-3690E23FA823}"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300347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269658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1993195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468770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1678079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334800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3419173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273484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86770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3B4E4A-B911-4992-9BF9-3690E23FA823}"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3173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3B4E4A-B911-4992-9BF9-3690E23FA823}"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108814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3B4E4A-B911-4992-9BF9-3690E23FA823}"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392592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3B4E4A-B911-4992-9BF9-3690E23FA823}"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107101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B4E4A-B911-4992-9BF9-3690E23FA823}"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74396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3B4E4A-B911-4992-9BF9-3690E23FA823}"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118713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3B4E4A-B911-4992-9BF9-3690E23FA823}"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E13FC-A9A4-44F0-83B8-0A1588E71E80}" type="slidenum">
              <a:rPr lang="en-US" smtClean="0"/>
              <a:t>‹#›</a:t>
            </a:fld>
            <a:endParaRPr lang="en-US"/>
          </a:p>
        </p:txBody>
      </p:sp>
    </p:spTree>
    <p:extLst>
      <p:ext uri="{BB962C8B-B14F-4D97-AF65-F5344CB8AC3E}">
        <p14:creationId xmlns:p14="http://schemas.microsoft.com/office/powerpoint/2010/main" val="286590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3B4E4A-B911-4992-9BF9-3690E23FA823}" type="datetimeFigureOut">
              <a:rPr lang="en-US" smtClean="0"/>
              <a:t>4/23/2018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3E13FC-A9A4-44F0-83B8-0A1588E71E80}" type="slidenum">
              <a:rPr lang="en-US" smtClean="0"/>
              <a:t>‹#›</a:t>
            </a:fld>
            <a:endParaRPr lang="en-US"/>
          </a:p>
        </p:txBody>
      </p:sp>
    </p:spTree>
    <p:extLst>
      <p:ext uri="{BB962C8B-B14F-4D97-AF65-F5344CB8AC3E}">
        <p14:creationId xmlns:p14="http://schemas.microsoft.com/office/powerpoint/2010/main" val="347480742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5C7B-DE6D-4EB4-AC24-F51C5C38BEAB}"/>
              </a:ext>
            </a:extLst>
          </p:cNvPr>
          <p:cNvSpPr>
            <a:spLocks noGrp="1"/>
          </p:cNvSpPr>
          <p:nvPr>
            <p:ph type="ctrTitle"/>
          </p:nvPr>
        </p:nvSpPr>
        <p:spPr/>
        <p:txBody>
          <a:bodyPr/>
          <a:lstStyle/>
          <a:p>
            <a:r>
              <a:rPr lang="en-US" dirty="0"/>
              <a:t>Final Assignment</a:t>
            </a:r>
          </a:p>
        </p:txBody>
      </p:sp>
      <p:sp>
        <p:nvSpPr>
          <p:cNvPr id="3" name="Subtitle 2">
            <a:extLst>
              <a:ext uri="{FF2B5EF4-FFF2-40B4-BE49-F238E27FC236}">
                <a16:creationId xmlns:a16="http://schemas.microsoft.com/office/drawing/2014/main" id="{E623DDB7-8231-43D1-B9D0-17A599527EFF}"/>
              </a:ext>
            </a:extLst>
          </p:cNvPr>
          <p:cNvSpPr>
            <a:spLocks noGrp="1"/>
          </p:cNvSpPr>
          <p:nvPr>
            <p:ph type="subTitle" idx="1"/>
          </p:nvPr>
        </p:nvSpPr>
        <p:spPr/>
        <p:txBody>
          <a:bodyPr>
            <a:normAutofit fontScale="55000" lnSpcReduction="20000"/>
          </a:bodyPr>
          <a:lstStyle/>
          <a:p>
            <a:r>
              <a:rPr lang="en-US" dirty="0"/>
              <a:t>Divyansh Sharma</a:t>
            </a:r>
          </a:p>
          <a:p>
            <a:r>
              <a:rPr lang="en-US" b="1" dirty="0"/>
              <a:t>Factitious disorders</a:t>
            </a:r>
          </a:p>
          <a:p>
            <a:r>
              <a:rPr lang="en-US" dirty="0">
                <a:effectLst/>
              </a:rPr>
              <a:t>Abnormal Psychology GNED 2035</a:t>
            </a:r>
          </a:p>
          <a:p>
            <a:r>
              <a:rPr lang="en-US" dirty="0">
                <a:effectLst/>
              </a:rPr>
              <a:t>Professor: Meredith Lowe</a:t>
            </a:r>
          </a:p>
          <a:p>
            <a:r>
              <a:rPr lang="en-US" dirty="0">
                <a:effectLst/>
              </a:rPr>
              <a:t>April 23, 2018</a:t>
            </a:r>
          </a:p>
          <a:p>
            <a:endParaRPr lang="en-US" dirty="0"/>
          </a:p>
        </p:txBody>
      </p:sp>
    </p:spTree>
    <p:extLst>
      <p:ext uri="{BB962C8B-B14F-4D97-AF65-F5344CB8AC3E}">
        <p14:creationId xmlns:p14="http://schemas.microsoft.com/office/powerpoint/2010/main" val="23486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578F-761F-4020-9829-FDA2261661F7}"/>
              </a:ext>
            </a:extLst>
          </p:cNvPr>
          <p:cNvSpPr>
            <a:spLocks noGrp="1"/>
          </p:cNvSpPr>
          <p:nvPr>
            <p:ph type="title"/>
          </p:nvPr>
        </p:nvSpPr>
        <p:spPr/>
        <p:txBody>
          <a:bodyPr/>
          <a:lstStyle/>
          <a:p>
            <a:r>
              <a:rPr lang="en-US" dirty="0"/>
              <a:t>Complications</a:t>
            </a:r>
          </a:p>
        </p:txBody>
      </p:sp>
      <p:sp>
        <p:nvSpPr>
          <p:cNvPr id="3" name="Content Placeholder 2">
            <a:extLst>
              <a:ext uri="{FF2B5EF4-FFF2-40B4-BE49-F238E27FC236}">
                <a16:creationId xmlns:a16="http://schemas.microsoft.com/office/drawing/2014/main" id="{E805B775-D733-4A00-BCCD-2175E165CD0D}"/>
              </a:ext>
            </a:extLst>
          </p:cNvPr>
          <p:cNvSpPr>
            <a:spLocks noGrp="1"/>
          </p:cNvSpPr>
          <p:nvPr>
            <p:ph idx="1"/>
          </p:nvPr>
        </p:nvSpPr>
        <p:spPr/>
        <p:txBody>
          <a:bodyPr>
            <a:normAutofit lnSpcReduction="10000"/>
          </a:bodyPr>
          <a:lstStyle/>
          <a:p>
            <a:r>
              <a:rPr lang="en-US" dirty="0"/>
              <a:t>People with factitious disorder are try to be seen as sick as a result they risk their lives. They can have other mental disorders as well. So patients face many complications like:</a:t>
            </a:r>
          </a:p>
          <a:p>
            <a:r>
              <a:rPr lang="en-US" dirty="0"/>
              <a:t>Injury or death from self-inflicted medical conditions.</a:t>
            </a:r>
          </a:p>
          <a:p>
            <a:r>
              <a:rPr lang="en-US" dirty="0"/>
              <a:t>Health problems or unnecessary surgery or other procedures.</a:t>
            </a:r>
          </a:p>
          <a:p>
            <a:r>
              <a:rPr lang="en-US" dirty="0"/>
              <a:t>Alcohol or excessive drug abuse.</a:t>
            </a:r>
          </a:p>
          <a:p>
            <a:r>
              <a:rPr lang="en-US" dirty="0"/>
              <a:t>daily problems, relationships or work related problem.</a:t>
            </a:r>
          </a:p>
          <a:p>
            <a:pPr marL="0" indent="0">
              <a:buNone/>
            </a:pPr>
            <a:endParaRPr lang="en-US" dirty="0"/>
          </a:p>
        </p:txBody>
      </p:sp>
    </p:spTree>
    <p:extLst>
      <p:ext uri="{BB962C8B-B14F-4D97-AF65-F5344CB8AC3E}">
        <p14:creationId xmlns:p14="http://schemas.microsoft.com/office/powerpoint/2010/main" val="414157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EBD19B-DFF8-4298-ABE9-AA71F9677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3043" y="2667000"/>
            <a:ext cx="4161251" cy="3124200"/>
          </a:xfrm>
        </p:spPr>
      </p:pic>
    </p:spTree>
    <p:extLst>
      <p:ext uri="{BB962C8B-B14F-4D97-AF65-F5344CB8AC3E}">
        <p14:creationId xmlns:p14="http://schemas.microsoft.com/office/powerpoint/2010/main" val="203048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D2BC9C-F9BA-42D4-9BA5-02B36EAB0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6" y="254976"/>
            <a:ext cx="7042313" cy="3961301"/>
          </a:xfrm>
        </p:spPr>
      </p:pic>
    </p:spTree>
    <p:extLst>
      <p:ext uri="{BB962C8B-B14F-4D97-AF65-F5344CB8AC3E}">
        <p14:creationId xmlns:p14="http://schemas.microsoft.com/office/powerpoint/2010/main" val="131548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A1DA-0490-4644-999A-B0ABA5F4C5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C61953-796F-43BB-8D27-BB1429170F2E}"/>
              </a:ext>
            </a:extLst>
          </p:cNvPr>
          <p:cNvSpPr>
            <a:spLocks noGrp="1"/>
          </p:cNvSpPr>
          <p:nvPr>
            <p:ph idx="1"/>
          </p:nvPr>
        </p:nvSpPr>
        <p:spPr/>
        <p:txBody>
          <a:bodyPr/>
          <a:lstStyle/>
          <a:p>
            <a:pPr marL="0" indent="0">
              <a:buNone/>
            </a:pPr>
            <a:r>
              <a:rPr lang="en-US" dirty="0"/>
              <a:t>Factitious disorders are rare but serious illnesses that present diagnostic and management problems. Getting proper and accurate information about these illnesses is a major issue. Professionals and doctors should now be more alert about this disorder so that they can perform proper diagnosis with patients.</a:t>
            </a:r>
          </a:p>
        </p:txBody>
      </p:sp>
      <p:pic>
        <p:nvPicPr>
          <p:cNvPr id="5" name="Picture 4">
            <a:extLst>
              <a:ext uri="{FF2B5EF4-FFF2-40B4-BE49-F238E27FC236}">
                <a16:creationId xmlns:a16="http://schemas.microsoft.com/office/drawing/2014/main" id="{F0AE5281-E6D5-4CF2-9CB5-2919E4143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14" y="169252"/>
            <a:ext cx="4346331" cy="3259748"/>
          </a:xfrm>
          <a:prstGeom prst="rect">
            <a:avLst/>
          </a:prstGeom>
        </p:spPr>
      </p:pic>
    </p:spTree>
    <p:extLst>
      <p:ext uri="{BB962C8B-B14F-4D97-AF65-F5344CB8AC3E}">
        <p14:creationId xmlns:p14="http://schemas.microsoft.com/office/powerpoint/2010/main" val="131923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0AB2-2533-46DF-AAD1-A803C837D0C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97BCADD-1C2E-4558-8B42-4C84537AA62B}"/>
              </a:ext>
            </a:extLst>
          </p:cNvPr>
          <p:cNvSpPr>
            <a:spLocks noGrp="1"/>
          </p:cNvSpPr>
          <p:nvPr>
            <p:ph idx="1"/>
          </p:nvPr>
        </p:nvSpPr>
        <p:spPr/>
        <p:txBody>
          <a:bodyPr>
            <a:noAutofit/>
          </a:bodyPr>
          <a:lstStyle/>
          <a:p>
            <a:r>
              <a:rPr lang="en-US" sz="1600" dirty="0"/>
              <a:t>a serious mental disorder in which someone tricks others by appearing sick, by purposely getting sick or by self-injury. </a:t>
            </a:r>
          </a:p>
          <a:p>
            <a:r>
              <a:rPr lang="en-US" sz="1600" dirty="0"/>
              <a:t>challenging to recognize and hard to treat.</a:t>
            </a:r>
          </a:p>
          <a:p>
            <a:r>
              <a:rPr lang="en-US" sz="1600" dirty="0"/>
              <a:t>previously mentioned to as Munchausen syndrome.</a:t>
            </a:r>
          </a:p>
          <a:p>
            <a:r>
              <a:rPr lang="en-US" sz="1600" dirty="0"/>
              <a:t>Types:</a:t>
            </a:r>
          </a:p>
          <a:p>
            <a:pPr marL="0" indent="0">
              <a:buNone/>
            </a:pPr>
            <a:r>
              <a:rPr lang="en-US" sz="1600" dirty="0"/>
              <a:t>Factitious disorder imposed on self </a:t>
            </a:r>
          </a:p>
          <a:p>
            <a:pPr marL="0" indent="0">
              <a:buNone/>
            </a:pPr>
            <a:r>
              <a:rPr lang="en-US" sz="1600" dirty="0"/>
              <a:t>Factitious disorder imposed on another</a:t>
            </a:r>
          </a:p>
          <a:p>
            <a:r>
              <a:rPr lang="en-US" sz="1600" dirty="0"/>
              <a:t>Although people with factitious disorder know they are causing their symptoms or illnesses, they may not understand the reasons for their behaviors or recognize themselves as having a problem.</a:t>
            </a:r>
            <a:br>
              <a:rPr lang="en-US" sz="1600" dirty="0"/>
            </a:br>
            <a:endParaRPr lang="en-US" sz="1600" dirty="0"/>
          </a:p>
        </p:txBody>
      </p:sp>
      <p:pic>
        <p:nvPicPr>
          <p:cNvPr id="5" name="Picture 4">
            <a:extLst>
              <a:ext uri="{FF2B5EF4-FFF2-40B4-BE49-F238E27FC236}">
                <a16:creationId xmlns:a16="http://schemas.microsoft.com/office/drawing/2014/main" id="{7C7694AB-2359-4323-A8A4-AD6A55AC8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515" y="2897123"/>
            <a:ext cx="3200400" cy="2219510"/>
          </a:xfrm>
          <a:prstGeom prst="rect">
            <a:avLst/>
          </a:prstGeom>
        </p:spPr>
      </p:pic>
    </p:spTree>
    <p:extLst>
      <p:ext uri="{BB962C8B-B14F-4D97-AF65-F5344CB8AC3E}">
        <p14:creationId xmlns:p14="http://schemas.microsoft.com/office/powerpoint/2010/main" val="206322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F3C-1875-4933-A3E1-2D83D5AD6284}"/>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0B5059FF-753C-4559-BCD4-C42C7C8415C3}"/>
              </a:ext>
            </a:extLst>
          </p:cNvPr>
          <p:cNvSpPr>
            <a:spLocks noGrp="1"/>
          </p:cNvSpPr>
          <p:nvPr>
            <p:ph idx="1"/>
          </p:nvPr>
        </p:nvSpPr>
        <p:spPr/>
        <p:txBody>
          <a:bodyPr>
            <a:normAutofit fontScale="92500"/>
          </a:bodyPr>
          <a:lstStyle/>
          <a:p>
            <a:pPr marL="0" indent="0">
              <a:buNone/>
            </a:pPr>
            <a:r>
              <a:rPr lang="en-US" b="1" dirty="0"/>
              <a:t>Factitious disorder imposed on self:</a:t>
            </a:r>
            <a:r>
              <a:rPr lang="en-US" dirty="0"/>
              <a:t> refers to the psychiatric condition in which patients deliberately produce or falsify symptoms and/or signs of illness for the principal purpose of assuming the sick role.</a:t>
            </a:r>
          </a:p>
          <a:p>
            <a:pPr marL="0" indent="0">
              <a:buNone/>
            </a:pPr>
            <a:r>
              <a:rPr lang="en-US" b="1" dirty="0"/>
              <a:t>Factitious disorder imposed on another: </a:t>
            </a:r>
            <a:r>
              <a:rPr lang="en-US" dirty="0"/>
              <a:t>In this mental illness a person acts as if an individual he or she is caring for has a physical or mental illness when the person is not really sick. In this disorder, a person produces or lies about illness in another person under his or her care, usually a child under 6 years of age. It is considered a form of abuse by the American Professional Society on the Abuse of Children. </a:t>
            </a:r>
            <a:endParaRPr lang="en-US" b="1" dirty="0"/>
          </a:p>
          <a:p>
            <a:pPr marL="0" indent="0">
              <a:buNone/>
            </a:pPr>
            <a:endParaRPr lang="en-US" dirty="0"/>
          </a:p>
        </p:txBody>
      </p:sp>
      <p:pic>
        <p:nvPicPr>
          <p:cNvPr id="5" name="Picture 4">
            <a:extLst>
              <a:ext uri="{FF2B5EF4-FFF2-40B4-BE49-F238E27FC236}">
                <a16:creationId xmlns:a16="http://schemas.microsoft.com/office/drawing/2014/main" id="{3134D2DA-CB1F-4C5A-A8B9-3AB57C532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6216" y="270248"/>
            <a:ext cx="4384430" cy="2278095"/>
          </a:xfrm>
          <a:prstGeom prst="rect">
            <a:avLst/>
          </a:prstGeom>
        </p:spPr>
      </p:pic>
      <p:pic>
        <p:nvPicPr>
          <p:cNvPr id="7" name="Picture 6">
            <a:extLst>
              <a:ext uri="{FF2B5EF4-FFF2-40B4-BE49-F238E27FC236}">
                <a16:creationId xmlns:a16="http://schemas.microsoft.com/office/drawing/2014/main" id="{8A869627-C812-4544-B56A-62B2C9B0A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931"/>
            <a:ext cx="3991708" cy="2583512"/>
          </a:xfrm>
          <a:prstGeom prst="rect">
            <a:avLst/>
          </a:prstGeom>
        </p:spPr>
      </p:pic>
    </p:spTree>
    <p:extLst>
      <p:ext uri="{BB962C8B-B14F-4D97-AF65-F5344CB8AC3E}">
        <p14:creationId xmlns:p14="http://schemas.microsoft.com/office/powerpoint/2010/main" val="306135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76AF-88FE-48B8-B8F4-72FEBBFF1A2A}"/>
              </a:ext>
            </a:extLst>
          </p:cNvPr>
          <p:cNvSpPr>
            <a:spLocks noGrp="1"/>
          </p:cNvSpPr>
          <p:nvPr>
            <p:ph type="title"/>
          </p:nvPr>
        </p:nvSpPr>
        <p:spPr/>
        <p:txBody>
          <a:bodyPr/>
          <a:lstStyle/>
          <a:p>
            <a:r>
              <a:rPr lang="en-US" dirty="0"/>
              <a:t>Causes</a:t>
            </a:r>
          </a:p>
        </p:txBody>
      </p:sp>
      <p:sp>
        <p:nvSpPr>
          <p:cNvPr id="3" name="Content Placeholder 2">
            <a:extLst>
              <a:ext uri="{FF2B5EF4-FFF2-40B4-BE49-F238E27FC236}">
                <a16:creationId xmlns:a16="http://schemas.microsoft.com/office/drawing/2014/main" id="{7639058C-C0B9-4104-AF60-2758403F876B}"/>
              </a:ext>
            </a:extLst>
          </p:cNvPr>
          <p:cNvSpPr>
            <a:spLocks noGrp="1"/>
          </p:cNvSpPr>
          <p:nvPr>
            <p:ph idx="1"/>
          </p:nvPr>
        </p:nvSpPr>
        <p:spPr/>
        <p:txBody>
          <a:bodyPr>
            <a:normAutofit/>
          </a:bodyPr>
          <a:lstStyle/>
          <a:p>
            <a:r>
              <a:rPr lang="en-US" sz="2000" dirty="0"/>
              <a:t>Exact cause is still unknown.</a:t>
            </a:r>
          </a:p>
          <a:p>
            <a:r>
              <a:rPr lang="en-US" sz="2000" dirty="0"/>
              <a:t> biological and psychological factors responsible to some extent.</a:t>
            </a:r>
          </a:p>
          <a:p>
            <a:r>
              <a:rPr lang="en-US" sz="2000" dirty="0"/>
              <a:t> Abuse, neglect, or abandonment during childhood.</a:t>
            </a:r>
          </a:p>
          <a:p>
            <a:r>
              <a:rPr lang="en-US" sz="2000" dirty="0"/>
              <a:t> history of frequent illnesses may also cause this disorder.</a:t>
            </a:r>
          </a:p>
          <a:p>
            <a:r>
              <a:rPr lang="en-US" sz="2000" dirty="0"/>
              <a:t> Another cause is a history of close relationship with some friend or family member who had a severe or chronic condition. </a:t>
            </a:r>
          </a:p>
        </p:txBody>
      </p:sp>
      <p:pic>
        <p:nvPicPr>
          <p:cNvPr id="5" name="Picture 4">
            <a:extLst>
              <a:ext uri="{FF2B5EF4-FFF2-40B4-BE49-F238E27FC236}">
                <a16:creationId xmlns:a16="http://schemas.microsoft.com/office/drawing/2014/main" id="{4E3A62C4-8CE1-47CE-80AE-256D53FAE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76" y="140768"/>
            <a:ext cx="4920761" cy="2767928"/>
          </a:xfrm>
          <a:prstGeom prst="rect">
            <a:avLst/>
          </a:prstGeom>
        </p:spPr>
      </p:pic>
    </p:spTree>
    <p:extLst>
      <p:ext uri="{BB962C8B-B14F-4D97-AF65-F5344CB8AC3E}">
        <p14:creationId xmlns:p14="http://schemas.microsoft.com/office/powerpoint/2010/main" val="27018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2ABF-7E55-4E0C-BFDC-0CA53F6B08F3}"/>
              </a:ext>
            </a:extLst>
          </p:cNvPr>
          <p:cNvSpPr>
            <a:spLocks noGrp="1"/>
          </p:cNvSpPr>
          <p:nvPr>
            <p:ph type="title"/>
          </p:nvPr>
        </p:nvSpPr>
        <p:spPr/>
        <p:txBody>
          <a:bodyPr/>
          <a:lstStyle/>
          <a:p>
            <a:r>
              <a:rPr lang="en-US" dirty="0"/>
              <a:t>Symptoms of disorder</a:t>
            </a:r>
          </a:p>
        </p:txBody>
      </p:sp>
      <p:sp>
        <p:nvSpPr>
          <p:cNvPr id="3" name="Content Placeholder 2">
            <a:extLst>
              <a:ext uri="{FF2B5EF4-FFF2-40B4-BE49-F238E27FC236}">
                <a16:creationId xmlns:a16="http://schemas.microsoft.com/office/drawing/2014/main" id="{5D474F8E-22BA-4D9E-BF95-7155E00AF7B0}"/>
              </a:ext>
            </a:extLst>
          </p:cNvPr>
          <p:cNvSpPr>
            <a:spLocks noGrp="1"/>
          </p:cNvSpPr>
          <p:nvPr>
            <p:ph idx="1"/>
          </p:nvPr>
        </p:nvSpPr>
        <p:spPr/>
        <p:txBody>
          <a:bodyPr>
            <a:normAutofit fontScale="85000" lnSpcReduction="20000"/>
          </a:bodyPr>
          <a:lstStyle/>
          <a:p>
            <a:r>
              <a:rPr lang="en-US" dirty="0"/>
              <a:t>Presence of many surgical scars.</a:t>
            </a:r>
          </a:p>
          <a:p>
            <a:r>
              <a:rPr lang="en-US" dirty="0"/>
              <a:t>Presence of new or other symptoms following negative test results.</a:t>
            </a:r>
          </a:p>
          <a:p>
            <a:r>
              <a:rPr lang="en-US" dirty="0"/>
              <a:t>Arguing with doctors and staff</a:t>
            </a:r>
          </a:p>
          <a:p>
            <a:r>
              <a:rPr lang="en-US" dirty="0"/>
              <a:t>Frequent stays in the hospital</a:t>
            </a:r>
          </a:p>
          <a:p>
            <a:r>
              <a:rPr lang="en-US" dirty="0"/>
              <a:t>Hesitancy to allow doctors to interact to family or friends or to other health care specialists.</a:t>
            </a:r>
          </a:p>
          <a:p>
            <a:r>
              <a:rPr lang="en-US" dirty="0"/>
              <a:t>Looking for treatment from many different doctors or hospitals, which may include using a fake name.</a:t>
            </a:r>
          </a:p>
          <a:p>
            <a:r>
              <a:rPr lang="en-US" dirty="0"/>
              <a:t>Conditions that don't respond as expected to standard therapies</a:t>
            </a:r>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27C42612-3B67-4B0F-94BC-8B3D7EDA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193" y="87923"/>
            <a:ext cx="3049414" cy="3341077"/>
          </a:xfrm>
          <a:prstGeom prst="rect">
            <a:avLst/>
          </a:prstGeom>
        </p:spPr>
      </p:pic>
    </p:spTree>
    <p:extLst>
      <p:ext uri="{BB962C8B-B14F-4D97-AF65-F5344CB8AC3E}">
        <p14:creationId xmlns:p14="http://schemas.microsoft.com/office/powerpoint/2010/main" val="40690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2620-71A8-48AF-9F1F-42DBBED8C7D4}"/>
              </a:ext>
            </a:extLst>
          </p:cNvPr>
          <p:cNvSpPr>
            <a:spLocks noGrp="1"/>
          </p:cNvSpPr>
          <p:nvPr>
            <p:ph type="title"/>
          </p:nvPr>
        </p:nvSpPr>
        <p:spPr/>
        <p:txBody>
          <a:bodyPr/>
          <a:lstStyle/>
          <a:p>
            <a:r>
              <a:rPr lang="en-US" b="1" dirty="0" err="1"/>
              <a:t>Ganser</a:t>
            </a:r>
            <a:r>
              <a:rPr lang="en-US" b="1" dirty="0"/>
              <a:t> syndrome</a:t>
            </a:r>
            <a:br>
              <a:rPr lang="en-US" b="1" dirty="0"/>
            </a:br>
            <a:endParaRPr lang="en-US" dirty="0"/>
          </a:p>
        </p:txBody>
      </p:sp>
      <p:sp>
        <p:nvSpPr>
          <p:cNvPr id="3" name="Content Placeholder 2">
            <a:extLst>
              <a:ext uri="{FF2B5EF4-FFF2-40B4-BE49-F238E27FC236}">
                <a16:creationId xmlns:a16="http://schemas.microsoft.com/office/drawing/2014/main" id="{5915C63E-B897-45FE-91C6-CFD880C375F8}"/>
              </a:ext>
            </a:extLst>
          </p:cNvPr>
          <p:cNvSpPr>
            <a:spLocks noGrp="1"/>
          </p:cNvSpPr>
          <p:nvPr>
            <p:ph idx="1"/>
          </p:nvPr>
        </p:nvSpPr>
        <p:spPr/>
        <p:txBody>
          <a:bodyPr/>
          <a:lstStyle/>
          <a:p>
            <a:r>
              <a:rPr lang="en-US" dirty="0"/>
              <a:t>considered a separate factitious disorder</a:t>
            </a:r>
          </a:p>
          <a:p>
            <a:r>
              <a:rPr lang="en-US" dirty="0"/>
              <a:t>disorder of extreme stress or an organic condition.</a:t>
            </a:r>
          </a:p>
          <a:p>
            <a:r>
              <a:rPr lang="en-US" dirty="0"/>
              <a:t> patient suffers from approximation or giving illogical answers to simple questions.</a:t>
            </a:r>
          </a:p>
          <a:p>
            <a:r>
              <a:rPr lang="en-US" dirty="0"/>
              <a:t>Very rare with less than 100 recorded cases.</a:t>
            </a:r>
          </a:p>
        </p:txBody>
      </p:sp>
      <p:pic>
        <p:nvPicPr>
          <p:cNvPr id="5" name="Picture 4">
            <a:extLst>
              <a:ext uri="{FF2B5EF4-FFF2-40B4-BE49-F238E27FC236}">
                <a16:creationId xmlns:a16="http://schemas.microsoft.com/office/drawing/2014/main" id="{88DA3948-FCB5-4CA8-BA1D-35329530E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54" y="208891"/>
            <a:ext cx="4066808" cy="2706415"/>
          </a:xfrm>
          <a:prstGeom prst="rect">
            <a:avLst/>
          </a:prstGeom>
        </p:spPr>
      </p:pic>
    </p:spTree>
    <p:extLst>
      <p:ext uri="{BB962C8B-B14F-4D97-AF65-F5344CB8AC3E}">
        <p14:creationId xmlns:p14="http://schemas.microsoft.com/office/powerpoint/2010/main" val="256765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9622-CB2A-4F3D-B3B0-8EBC205280EF}"/>
              </a:ext>
            </a:extLst>
          </p:cNvPr>
          <p:cNvSpPr>
            <a:spLocks noGrp="1"/>
          </p:cNvSpPr>
          <p:nvPr>
            <p:ph type="title"/>
          </p:nvPr>
        </p:nvSpPr>
        <p:spPr/>
        <p:txBody>
          <a:bodyPr/>
          <a:lstStyle/>
          <a:p>
            <a:r>
              <a:rPr lang="en-US" dirty="0"/>
              <a:t>         Treatment</a:t>
            </a:r>
          </a:p>
        </p:txBody>
      </p:sp>
      <p:sp>
        <p:nvSpPr>
          <p:cNvPr id="3" name="Content Placeholder 2">
            <a:extLst>
              <a:ext uri="{FF2B5EF4-FFF2-40B4-BE49-F238E27FC236}">
                <a16:creationId xmlns:a16="http://schemas.microsoft.com/office/drawing/2014/main" id="{D517CA35-FABC-4015-8E68-2E6915C0E9A7}"/>
              </a:ext>
            </a:extLst>
          </p:cNvPr>
          <p:cNvSpPr>
            <a:spLocks noGrp="1"/>
          </p:cNvSpPr>
          <p:nvPr>
            <p:ph idx="1"/>
          </p:nvPr>
        </p:nvSpPr>
        <p:spPr/>
        <p:txBody>
          <a:bodyPr>
            <a:normAutofit fontScale="92500" lnSpcReduction="20000"/>
          </a:bodyPr>
          <a:lstStyle/>
          <a:p>
            <a:pPr marL="0" indent="0">
              <a:buNone/>
            </a:pPr>
            <a:r>
              <a:rPr lang="en-US" sz="2400" dirty="0"/>
              <a:t>Treatment of factitious disorder is often hard, and there is no therapy yet to solve the problem. Because people with factitious disorder want to be in the sick role, they're often unwilling to seek or accept treatment for the disorder. </a:t>
            </a:r>
          </a:p>
          <a:p>
            <a:pPr marL="0" indent="0">
              <a:buNone/>
            </a:pPr>
            <a:endParaRPr lang="en-US" sz="2400" dirty="0"/>
          </a:p>
          <a:p>
            <a:pPr marL="0" indent="0">
              <a:buNone/>
            </a:pPr>
            <a:endParaRPr lang="en-US" sz="2400" dirty="0"/>
          </a:p>
          <a:p>
            <a:pPr marL="0" indent="0">
              <a:buNone/>
            </a:pPr>
            <a:r>
              <a:rPr lang="en-US" sz="2400" dirty="0"/>
              <a:t>However, if approached in a gentle, nonjudgmental way, a person with factitious disorder may agree to be treated by a mental health professional. Medications can be used to treat mental health disorders, such as depression or anxiety. P</a:t>
            </a:r>
            <a:r>
              <a:rPr lang="en-US" dirty="0"/>
              <a:t>sychotherapy, behavior therapy and family therapy may help to control stress.  </a:t>
            </a:r>
            <a:endParaRPr lang="en-US" sz="2400" dirty="0"/>
          </a:p>
        </p:txBody>
      </p:sp>
      <p:pic>
        <p:nvPicPr>
          <p:cNvPr id="5" name="Picture 4">
            <a:extLst>
              <a:ext uri="{FF2B5EF4-FFF2-40B4-BE49-F238E27FC236}">
                <a16:creationId xmlns:a16="http://schemas.microsoft.com/office/drawing/2014/main" id="{F7B39EC7-8956-4824-8EC7-4DEF97E49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8" y="64294"/>
            <a:ext cx="4841630" cy="2723417"/>
          </a:xfrm>
          <a:prstGeom prst="rect">
            <a:avLst/>
          </a:prstGeom>
        </p:spPr>
      </p:pic>
    </p:spTree>
    <p:extLst>
      <p:ext uri="{BB962C8B-B14F-4D97-AF65-F5344CB8AC3E}">
        <p14:creationId xmlns:p14="http://schemas.microsoft.com/office/powerpoint/2010/main" val="280417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5B2E-3571-4600-89DE-C41CCA663941}"/>
              </a:ext>
            </a:extLst>
          </p:cNvPr>
          <p:cNvSpPr>
            <a:spLocks noGrp="1"/>
          </p:cNvSpPr>
          <p:nvPr>
            <p:ph type="title"/>
          </p:nvPr>
        </p:nvSpPr>
        <p:spPr/>
        <p:txBody>
          <a:bodyPr/>
          <a:lstStyle/>
          <a:p>
            <a:r>
              <a:rPr lang="en-US" dirty="0"/>
              <a:t>Diagnosis</a:t>
            </a:r>
          </a:p>
        </p:txBody>
      </p:sp>
      <p:sp>
        <p:nvSpPr>
          <p:cNvPr id="3" name="Content Placeholder 2">
            <a:extLst>
              <a:ext uri="{FF2B5EF4-FFF2-40B4-BE49-F238E27FC236}">
                <a16:creationId xmlns:a16="http://schemas.microsoft.com/office/drawing/2014/main" id="{361B2D01-7E96-4E90-A919-0246E3C8CEC6}"/>
              </a:ext>
            </a:extLst>
          </p:cNvPr>
          <p:cNvSpPr>
            <a:spLocks noGrp="1"/>
          </p:cNvSpPr>
          <p:nvPr>
            <p:ph idx="1"/>
          </p:nvPr>
        </p:nvSpPr>
        <p:spPr/>
        <p:txBody>
          <a:bodyPr>
            <a:normAutofit fontScale="70000" lnSpcReduction="20000"/>
          </a:bodyPr>
          <a:lstStyle/>
          <a:p>
            <a:r>
              <a:rPr lang="en-US" sz="2600" dirty="0"/>
              <a:t>Is very difficult because patients fake many different diseases and conditions.</a:t>
            </a:r>
          </a:p>
          <a:p>
            <a:r>
              <a:rPr lang="en-US" sz="2600" dirty="0"/>
              <a:t>Doctors can suspect, check or diagnose by:-</a:t>
            </a:r>
          </a:p>
          <a:p>
            <a:r>
              <a:rPr lang="en-US" sz="2600" dirty="0"/>
              <a:t>Asking patients for previous medical records.</a:t>
            </a:r>
          </a:p>
          <a:p>
            <a:r>
              <a:rPr lang="en-US" sz="2600" dirty="0"/>
              <a:t>Asking family members for more information.</a:t>
            </a:r>
          </a:p>
          <a:p>
            <a:r>
              <a:rPr lang="en-US" sz="2600" dirty="0"/>
              <a:t>If patient displays no convincing reason exists for an illness or injury.</a:t>
            </a:r>
          </a:p>
          <a:p>
            <a:r>
              <a:rPr lang="en-US" sz="2600" dirty="0"/>
              <a:t>If the person is caught in the act of lying or causing an injury.</a:t>
            </a:r>
          </a:p>
          <a:p>
            <a:r>
              <a:rPr lang="en-US" sz="2600" dirty="0"/>
              <a:t>inconsistent symptoms or lab test results.</a:t>
            </a:r>
          </a:p>
          <a:p>
            <a:pPr marL="0" indent="0">
              <a:buNone/>
            </a:pPr>
            <a:br>
              <a:rPr lang="en-US" dirty="0"/>
            </a:br>
            <a:endParaRPr lang="en-US" dirty="0"/>
          </a:p>
          <a:p>
            <a:endParaRPr lang="en-US" dirty="0"/>
          </a:p>
          <a:p>
            <a:endParaRPr lang="en-US" dirty="0"/>
          </a:p>
        </p:txBody>
      </p:sp>
      <p:pic>
        <p:nvPicPr>
          <p:cNvPr id="4" name="Picture 3">
            <a:extLst>
              <a:ext uri="{FF2B5EF4-FFF2-40B4-BE49-F238E27FC236}">
                <a16:creationId xmlns:a16="http://schemas.microsoft.com/office/drawing/2014/main" id="{E24DB577-023C-4BD6-8A0B-263F153B1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223" y="2666999"/>
            <a:ext cx="3924376" cy="4032739"/>
          </a:xfrm>
          <a:prstGeom prst="rect">
            <a:avLst/>
          </a:prstGeom>
        </p:spPr>
      </p:pic>
    </p:spTree>
    <p:extLst>
      <p:ext uri="{BB962C8B-B14F-4D97-AF65-F5344CB8AC3E}">
        <p14:creationId xmlns:p14="http://schemas.microsoft.com/office/powerpoint/2010/main" val="255568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9DCA-1AA9-4296-AFDC-F97B962AE3DB}"/>
              </a:ext>
            </a:extLst>
          </p:cNvPr>
          <p:cNvSpPr>
            <a:spLocks noGrp="1"/>
          </p:cNvSpPr>
          <p:nvPr>
            <p:ph type="title"/>
          </p:nvPr>
        </p:nvSpPr>
        <p:spPr/>
        <p:txBody>
          <a:bodyPr/>
          <a:lstStyle/>
          <a:p>
            <a:r>
              <a:rPr lang="en-US" dirty="0"/>
              <a:t>Why people fake serious illnesses?</a:t>
            </a:r>
          </a:p>
        </p:txBody>
      </p:sp>
      <p:sp>
        <p:nvSpPr>
          <p:cNvPr id="3" name="Content Placeholder 2">
            <a:extLst>
              <a:ext uri="{FF2B5EF4-FFF2-40B4-BE49-F238E27FC236}">
                <a16:creationId xmlns:a16="http://schemas.microsoft.com/office/drawing/2014/main" id="{7540B18A-81AC-4204-9519-FCBAC9BFE63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https://www.youtube.com/watch?v=I8H5QtYQWlc</a:t>
            </a:r>
          </a:p>
        </p:txBody>
      </p:sp>
      <p:pic>
        <p:nvPicPr>
          <p:cNvPr id="5" name="Picture 4">
            <a:extLst>
              <a:ext uri="{FF2B5EF4-FFF2-40B4-BE49-F238E27FC236}">
                <a16:creationId xmlns:a16="http://schemas.microsoft.com/office/drawing/2014/main" id="{2E7BC9E1-8E3C-48EC-A0EC-FA6E96C81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887" y="1848215"/>
            <a:ext cx="6076950" cy="3419475"/>
          </a:xfrm>
          <a:prstGeom prst="rect">
            <a:avLst/>
          </a:prstGeom>
        </p:spPr>
      </p:pic>
    </p:spTree>
    <p:extLst>
      <p:ext uri="{BB962C8B-B14F-4D97-AF65-F5344CB8AC3E}">
        <p14:creationId xmlns:p14="http://schemas.microsoft.com/office/powerpoint/2010/main" val="3954431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367</TotalTime>
  <Words>499</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Final Assignment</vt:lpstr>
      <vt:lpstr>Overview</vt:lpstr>
      <vt:lpstr>Types</vt:lpstr>
      <vt:lpstr>Causes</vt:lpstr>
      <vt:lpstr>Symptoms of disorder</vt:lpstr>
      <vt:lpstr>Ganser syndrome </vt:lpstr>
      <vt:lpstr>         Treatment</vt:lpstr>
      <vt:lpstr>Diagnosis</vt:lpstr>
      <vt:lpstr>Why people fake serious illnesses?</vt:lpstr>
      <vt:lpstr>Complications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Assignment</dc:title>
  <dc:creator>Divyansh Sharma</dc:creator>
  <cp:lastModifiedBy>Divyansh Sharma</cp:lastModifiedBy>
  <cp:revision>31</cp:revision>
  <dcterms:created xsi:type="dcterms:W3CDTF">2018-04-15T19:30:03Z</dcterms:created>
  <dcterms:modified xsi:type="dcterms:W3CDTF">2018-04-24T01:23:35Z</dcterms:modified>
</cp:coreProperties>
</file>