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68949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446A8A-B9E8-4405-A30E-F76A1D4798D6}"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174228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2747627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3084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2862801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276304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52979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2507646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30113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150504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285290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446A8A-B9E8-4405-A30E-F76A1D4798D6}"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352493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446A8A-B9E8-4405-A30E-F76A1D4798D6}"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15921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113986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119619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F446A8A-B9E8-4405-A30E-F76A1D4798D6}" type="datetimeFigureOut">
              <a:rPr lang="en-US" smtClean="0"/>
              <a:t>4/6/2018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224630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446A8A-B9E8-4405-A30E-F76A1D4798D6}"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DAFB1-EFF0-4840-998C-FC9E68F6688F}" type="slidenum">
              <a:rPr lang="en-US" smtClean="0"/>
              <a:t>‹#›</a:t>
            </a:fld>
            <a:endParaRPr lang="en-US"/>
          </a:p>
        </p:txBody>
      </p:sp>
    </p:spTree>
    <p:extLst>
      <p:ext uri="{BB962C8B-B14F-4D97-AF65-F5344CB8AC3E}">
        <p14:creationId xmlns:p14="http://schemas.microsoft.com/office/powerpoint/2010/main" val="134559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446A8A-B9E8-4405-A30E-F76A1D4798D6}" type="datetimeFigureOut">
              <a:rPr lang="en-US" smtClean="0"/>
              <a:t>4/6/2018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BDAFB1-EFF0-4840-998C-FC9E68F6688F}" type="slidenum">
              <a:rPr lang="en-US" smtClean="0"/>
              <a:t>‹#›</a:t>
            </a:fld>
            <a:endParaRPr lang="en-US"/>
          </a:p>
        </p:txBody>
      </p:sp>
    </p:spTree>
    <p:extLst>
      <p:ext uri="{BB962C8B-B14F-4D97-AF65-F5344CB8AC3E}">
        <p14:creationId xmlns:p14="http://schemas.microsoft.com/office/powerpoint/2010/main" val="38852021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2C90-92AB-4692-98C8-7D962E326254}"/>
              </a:ext>
            </a:extLst>
          </p:cNvPr>
          <p:cNvSpPr>
            <a:spLocks noGrp="1"/>
          </p:cNvSpPr>
          <p:nvPr>
            <p:ph type="ctrTitle"/>
          </p:nvPr>
        </p:nvSpPr>
        <p:spPr/>
        <p:txBody>
          <a:bodyPr/>
          <a:lstStyle/>
          <a:p>
            <a:r>
              <a:rPr lang="en-US" dirty="0"/>
              <a:t>Schizophrenia Assignment</a:t>
            </a:r>
          </a:p>
        </p:txBody>
      </p:sp>
    </p:spTree>
    <p:extLst>
      <p:ext uri="{BB962C8B-B14F-4D97-AF65-F5344CB8AC3E}">
        <p14:creationId xmlns:p14="http://schemas.microsoft.com/office/powerpoint/2010/main" val="157215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00E0-679D-4F58-86A7-6F4BD0A55D5E}"/>
              </a:ext>
            </a:extLst>
          </p:cNvPr>
          <p:cNvSpPr>
            <a:spLocks noGrp="1"/>
          </p:cNvSpPr>
          <p:nvPr>
            <p:ph type="title"/>
          </p:nvPr>
        </p:nvSpPr>
        <p:spPr>
          <a:xfrm>
            <a:off x="0" y="79131"/>
            <a:ext cx="12192000" cy="6629400"/>
          </a:xfrm>
        </p:spPr>
        <p:txBody>
          <a:bodyPr/>
          <a:lstStyle/>
          <a:p>
            <a:pPr algn="ctr"/>
            <a:r>
              <a:rPr lang="en-US" dirty="0"/>
              <a:t> </a:t>
            </a:r>
            <a:br>
              <a:rPr lang="en-US" dirty="0"/>
            </a:br>
            <a:r>
              <a:rPr lang="en-US" sz="2800" b="1" u="sng" dirty="0"/>
              <a:t>Schizophrenia Assignment</a:t>
            </a:r>
            <a:br>
              <a:rPr lang="en-US" sz="2800" b="1" u="sng" dirty="0"/>
            </a:br>
            <a:br>
              <a:rPr lang="en-US" sz="1400" dirty="0"/>
            </a:br>
            <a:r>
              <a:rPr lang="en-US" sz="1400" dirty="0"/>
              <a:t>Abnormal Psychology GNED 2035</a:t>
            </a:r>
            <a:br>
              <a:rPr lang="en-US" sz="1400" dirty="0"/>
            </a:br>
            <a:br>
              <a:rPr lang="en-US" sz="1400" dirty="0"/>
            </a:br>
            <a:r>
              <a:rPr lang="en-US" sz="1400" dirty="0"/>
              <a:t>Professor: Meredith Lowe</a:t>
            </a:r>
            <a:br>
              <a:rPr lang="en-US" sz="1400" dirty="0"/>
            </a:br>
            <a:br>
              <a:rPr lang="en-US" sz="1400" dirty="0"/>
            </a:br>
            <a:r>
              <a:rPr lang="en-US" sz="1400" dirty="0"/>
              <a:t>April 6, 2018</a:t>
            </a:r>
            <a:br>
              <a:rPr lang="en-US" sz="1400" dirty="0"/>
            </a:br>
            <a:endParaRPr lang="en-US" sz="1400" dirty="0"/>
          </a:p>
        </p:txBody>
      </p:sp>
      <p:pic>
        <p:nvPicPr>
          <p:cNvPr id="4" name="Picture 3">
            <a:extLst>
              <a:ext uri="{FF2B5EF4-FFF2-40B4-BE49-F238E27FC236}">
                <a16:creationId xmlns:a16="http://schemas.microsoft.com/office/drawing/2014/main" id="{58E6B978-1BEF-464E-8D7D-ACC765D5A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802695"/>
            <a:ext cx="3276234" cy="3094494"/>
          </a:xfrm>
          <a:prstGeom prst="rect">
            <a:avLst/>
          </a:prstGeom>
        </p:spPr>
      </p:pic>
      <p:pic>
        <p:nvPicPr>
          <p:cNvPr id="6" name="Picture 5">
            <a:extLst>
              <a:ext uri="{FF2B5EF4-FFF2-40B4-BE49-F238E27FC236}">
                <a16:creationId xmlns:a16="http://schemas.microsoft.com/office/drawing/2014/main" id="{6FFED335-7F8C-4053-B5C6-BB0DF9C1F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870" y="4106008"/>
            <a:ext cx="3907691" cy="2198076"/>
          </a:xfrm>
          <a:prstGeom prst="rect">
            <a:avLst/>
          </a:prstGeom>
        </p:spPr>
      </p:pic>
    </p:spTree>
    <p:extLst>
      <p:ext uri="{BB962C8B-B14F-4D97-AF65-F5344CB8AC3E}">
        <p14:creationId xmlns:p14="http://schemas.microsoft.com/office/powerpoint/2010/main" val="144833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8798-817E-4F45-8771-39B3F2A22F3C}"/>
              </a:ext>
            </a:extLst>
          </p:cNvPr>
          <p:cNvSpPr>
            <a:spLocks noGrp="1"/>
          </p:cNvSpPr>
          <p:nvPr>
            <p:ph type="title"/>
          </p:nvPr>
        </p:nvSpPr>
        <p:spPr/>
        <p:txBody>
          <a:bodyPr/>
          <a:lstStyle/>
          <a:p>
            <a:r>
              <a:rPr lang="en-US" dirty="0"/>
              <a:t>Schizophrenia</a:t>
            </a:r>
          </a:p>
        </p:txBody>
      </p:sp>
      <p:sp>
        <p:nvSpPr>
          <p:cNvPr id="3" name="Content Placeholder 2">
            <a:extLst>
              <a:ext uri="{FF2B5EF4-FFF2-40B4-BE49-F238E27FC236}">
                <a16:creationId xmlns:a16="http://schemas.microsoft.com/office/drawing/2014/main" id="{AE140281-9B66-4FB0-B438-A9064DC807B8}"/>
              </a:ext>
            </a:extLst>
          </p:cNvPr>
          <p:cNvSpPr>
            <a:spLocks noGrp="1"/>
          </p:cNvSpPr>
          <p:nvPr>
            <p:ph idx="1"/>
          </p:nvPr>
        </p:nvSpPr>
        <p:spPr/>
        <p:txBody>
          <a:bodyPr/>
          <a:lstStyle/>
          <a:p>
            <a:pPr marL="0" indent="0">
              <a:buNone/>
            </a:pPr>
            <a:r>
              <a:rPr lang="en-US" dirty="0"/>
              <a:t>Important points:</a:t>
            </a:r>
          </a:p>
          <a:p>
            <a:pPr marL="0" indent="0">
              <a:buNone/>
              <a:defRPr/>
            </a:pPr>
            <a:r>
              <a:rPr lang="en-US" sz="1400" dirty="0"/>
              <a:t>1. Schizophrenia is a chronic mental disorder that affects how a person thinks, feels, and behaves. People with schizophrenia strips a persons mind, of normal thoughts, and replaces them with distortion, and delusion and illogical thinking. </a:t>
            </a:r>
          </a:p>
          <a:p>
            <a:pPr marL="0" indent="0">
              <a:buNone/>
            </a:pPr>
            <a:r>
              <a:rPr lang="en-US" sz="1400" dirty="0"/>
              <a:t>2. It is observed that that the children with parents having this disorder and the identical twins are affected the most and general population the least.</a:t>
            </a:r>
          </a:p>
          <a:p>
            <a:pPr marL="0" indent="0">
              <a:buNone/>
            </a:pPr>
            <a:r>
              <a:rPr lang="en-US" sz="1400" dirty="0"/>
              <a:t>3. Rate of mental illness continue to rise for old aged people between 70 to 89 by 2041.</a:t>
            </a:r>
          </a:p>
          <a:p>
            <a:pPr marL="0" indent="0">
              <a:buNone/>
            </a:pPr>
            <a:r>
              <a:rPr lang="en-US" sz="1400" dirty="0"/>
              <a:t>4.</a:t>
            </a:r>
            <a:r>
              <a:rPr lang="en-US" altLang="en-US" sz="1400" dirty="0">
                <a:solidFill>
                  <a:srgbClr val="00B0F0"/>
                </a:solidFill>
              </a:rPr>
              <a:t> </a:t>
            </a:r>
            <a:r>
              <a:rPr lang="en-US" altLang="en-US" sz="1400" dirty="0"/>
              <a:t>Hallucinations and Delusions are one of the first symptoms of Schizophrenia.</a:t>
            </a:r>
          </a:p>
          <a:p>
            <a:pPr marL="0" indent="0">
              <a:buNone/>
            </a:pPr>
            <a:r>
              <a:rPr lang="en-US" altLang="en-US" sz="1400" dirty="0"/>
              <a:t>5. Genetic Factors-compelling genetic proof that reveals biological relations with this disorder.</a:t>
            </a:r>
          </a:p>
          <a:p>
            <a:pPr marL="342900" indent="-342900">
              <a:buAutoNum type="arabicPeriod" startAt="6"/>
            </a:pPr>
            <a:r>
              <a:rPr lang="en-US" altLang="en-US" sz="1400" dirty="0"/>
              <a:t>Three phases of Schizophrenia:</a:t>
            </a:r>
          </a:p>
          <a:p>
            <a:pPr marL="0" indent="0">
              <a:buNone/>
            </a:pPr>
            <a:r>
              <a:rPr lang="en-US" altLang="en-US" sz="1400" dirty="0"/>
              <a:t>Prodromal phase, Acute phase, residual phase.</a:t>
            </a:r>
          </a:p>
          <a:p>
            <a:pPr marL="0" indent="0">
              <a:buNone/>
            </a:pPr>
            <a:r>
              <a:rPr lang="en-US" altLang="en-US" sz="1400" dirty="0"/>
              <a:t>7. This mental disorder ranks 5</a:t>
            </a:r>
            <a:r>
              <a:rPr lang="en-US" altLang="en-US" sz="1400" baseline="30000" dirty="0"/>
              <a:t>th</a:t>
            </a:r>
            <a:r>
              <a:rPr lang="en-US" altLang="en-US" sz="1400" dirty="0"/>
              <a:t> worldwide in which 50% attempt suicide and 10% die from it.</a:t>
            </a:r>
          </a:p>
          <a:p>
            <a:pPr marL="0" indent="0">
              <a:buNone/>
            </a:pPr>
            <a:endParaRPr lang="en-US" altLang="en-US" sz="1600" dirty="0"/>
          </a:p>
          <a:p>
            <a:pPr marL="0" indent="0">
              <a:buNone/>
            </a:pPr>
            <a:endParaRPr lang="en-US" altLang="en-US" sz="1600" dirty="0"/>
          </a:p>
          <a:p>
            <a:pPr marL="0" indent="0">
              <a:buNone/>
            </a:pPr>
            <a:endParaRPr lang="en-US" sz="1600" dirty="0"/>
          </a:p>
          <a:p>
            <a:pPr marL="342900" indent="-342900">
              <a:buAutoNum type="arabicPeriod"/>
            </a:pPr>
            <a:endParaRPr lang="en-US" sz="1600" dirty="0"/>
          </a:p>
        </p:txBody>
      </p:sp>
      <p:pic>
        <p:nvPicPr>
          <p:cNvPr id="5" name="Picture 4">
            <a:extLst>
              <a:ext uri="{FF2B5EF4-FFF2-40B4-BE49-F238E27FC236}">
                <a16:creationId xmlns:a16="http://schemas.microsoft.com/office/drawing/2014/main" id="{17C52B0E-F743-4CFC-9A3D-F9BB99B9E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515" y="0"/>
            <a:ext cx="3589146" cy="2385095"/>
          </a:xfrm>
          <a:prstGeom prst="rect">
            <a:avLst/>
          </a:prstGeom>
        </p:spPr>
      </p:pic>
      <p:pic>
        <p:nvPicPr>
          <p:cNvPr id="7" name="Picture 6">
            <a:extLst>
              <a:ext uri="{FF2B5EF4-FFF2-40B4-BE49-F238E27FC236}">
                <a16:creationId xmlns:a16="http://schemas.microsoft.com/office/drawing/2014/main" id="{C0716ACB-C595-40A3-9E95-74DCA4E58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5950" y="3797085"/>
            <a:ext cx="2343150" cy="1952625"/>
          </a:xfrm>
          <a:prstGeom prst="rect">
            <a:avLst/>
          </a:prstGeom>
        </p:spPr>
      </p:pic>
    </p:spTree>
    <p:extLst>
      <p:ext uri="{BB962C8B-B14F-4D97-AF65-F5344CB8AC3E}">
        <p14:creationId xmlns:p14="http://schemas.microsoft.com/office/powerpoint/2010/main" val="41634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F6F6-2ADA-4561-8F4B-85A23744DA71}"/>
              </a:ext>
            </a:extLst>
          </p:cNvPr>
          <p:cNvSpPr>
            <a:spLocks noGrp="1"/>
          </p:cNvSpPr>
          <p:nvPr>
            <p:ph type="title"/>
          </p:nvPr>
        </p:nvSpPr>
        <p:spPr/>
        <p:txBody>
          <a:bodyPr/>
          <a:lstStyle/>
          <a:p>
            <a:r>
              <a:rPr lang="en-US" i="1" dirty="0"/>
              <a:t>Important points continued</a:t>
            </a:r>
          </a:p>
        </p:txBody>
      </p:sp>
      <p:sp>
        <p:nvSpPr>
          <p:cNvPr id="3" name="Content Placeholder 2">
            <a:extLst>
              <a:ext uri="{FF2B5EF4-FFF2-40B4-BE49-F238E27FC236}">
                <a16:creationId xmlns:a16="http://schemas.microsoft.com/office/drawing/2014/main" id="{B69F44BB-55ED-4DEA-B36B-F40D38580BE1}"/>
              </a:ext>
            </a:extLst>
          </p:cNvPr>
          <p:cNvSpPr>
            <a:spLocks noGrp="1"/>
          </p:cNvSpPr>
          <p:nvPr>
            <p:ph idx="1"/>
          </p:nvPr>
        </p:nvSpPr>
        <p:spPr>
          <a:xfrm>
            <a:off x="838200" y="1825625"/>
            <a:ext cx="10515600" cy="4944452"/>
          </a:xfrm>
        </p:spPr>
        <p:txBody>
          <a:bodyPr>
            <a:normAutofit/>
          </a:bodyPr>
          <a:lstStyle/>
          <a:p>
            <a:pPr marL="0" indent="0">
              <a:buNone/>
            </a:pPr>
            <a:r>
              <a:rPr lang="en-US" sz="1400" dirty="0"/>
              <a:t>8. Diathesis-Stress Model of Schizophrenia  to understand the role of stress in serious mental illness.</a:t>
            </a:r>
          </a:p>
          <a:p>
            <a:pPr marL="0" indent="0">
              <a:buNone/>
            </a:pPr>
            <a:r>
              <a:rPr lang="en-US" sz="1400" dirty="0"/>
              <a:t>9. Difference between delusion and hallucination.</a:t>
            </a:r>
          </a:p>
          <a:p>
            <a:pPr marL="0" indent="0">
              <a:buNone/>
            </a:pPr>
            <a:r>
              <a:rPr lang="en-US" sz="1400" dirty="0"/>
              <a:t>10. Schizophrenia name was given by psychiatrist Eugen Bleuler in 1911.</a:t>
            </a:r>
          </a:p>
          <a:p>
            <a:pPr marL="0" indent="0">
              <a:buNone/>
            </a:pPr>
            <a:r>
              <a:rPr lang="en-US" sz="1400" dirty="0"/>
              <a:t>11. Treatment approaches of Schizophrenia through </a:t>
            </a:r>
            <a:r>
              <a:rPr lang="en-US" altLang="en-US" sz="1400" dirty="0"/>
              <a:t>Antipsychotic Drugs  and personal therapy.</a:t>
            </a:r>
          </a:p>
          <a:p>
            <a:pPr marL="0" indent="0">
              <a:buNone/>
            </a:pPr>
            <a:r>
              <a:rPr lang="en-US" sz="1400" dirty="0"/>
              <a:t>12. There are many sub-types of Schizophrenia like d</a:t>
            </a:r>
            <a:r>
              <a:rPr lang="en-US" altLang="en-US" sz="1400" dirty="0"/>
              <a:t>isorganized type-appear crazy, hallucinations, inappropriate affect, delusions involving sexual and religious themes.</a:t>
            </a:r>
          </a:p>
          <a:p>
            <a:pPr marL="0" indent="0">
              <a:buNone/>
            </a:pPr>
            <a:r>
              <a:rPr lang="en-US" sz="1400" dirty="0"/>
              <a:t>13. Rates of Schizophrenia is about six times greater than diabetes in US.</a:t>
            </a:r>
          </a:p>
          <a:p>
            <a:pPr marL="0" indent="0">
              <a:buNone/>
            </a:pPr>
            <a:r>
              <a:rPr lang="en-US" sz="1400" dirty="0"/>
              <a:t>14. Drugs can help to reduce the mental disorder but can’t cure completely.</a:t>
            </a:r>
          </a:p>
          <a:p>
            <a:pPr marL="0" indent="0">
              <a:buNone/>
            </a:pPr>
            <a:r>
              <a:rPr lang="en-US" sz="1400" dirty="0"/>
              <a:t>15.</a:t>
            </a:r>
            <a:r>
              <a:rPr lang="en-US" altLang="en-US" sz="1400" dirty="0"/>
              <a:t> There is controversial research that measles virus can cause schizophrenia. </a:t>
            </a:r>
          </a:p>
          <a:p>
            <a:pPr marL="0" indent="0">
              <a:buNone/>
            </a:pPr>
            <a:r>
              <a:rPr lang="en-US" altLang="en-US" sz="1400" dirty="0"/>
              <a:t>16. </a:t>
            </a:r>
            <a:r>
              <a:rPr lang="en-US" sz="1400" dirty="0"/>
              <a:t>Schizophrenia is found usually at the age around 18 to 21 which is now general.</a:t>
            </a:r>
          </a:p>
          <a:p>
            <a:pPr marL="0" indent="0">
              <a:buNone/>
            </a:pPr>
            <a:r>
              <a:rPr lang="en-US" altLang="en-US" sz="1400" dirty="0"/>
              <a:t>17. This mental disorder also affects job, relationships, intimacy, ability to succeed, show a lack of appropriate responses to people and events.</a:t>
            </a:r>
          </a:p>
          <a:p>
            <a:pPr marL="0" indent="0">
              <a:buNone/>
            </a:pPr>
            <a:endParaRPr lang="en-US" altLang="en-US" sz="1400" dirty="0"/>
          </a:p>
          <a:p>
            <a:pPr marL="0" indent="0">
              <a:buNone/>
            </a:pPr>
            <a:endParaRPr lang="en-US" sz="1600" dirty="0"/>
          </a:p>
        </p:txBody>
      </p:sp>
      <p:pic>
        <p:nvPicPr>
          <p:cNvPr id="5" name="Picture 4">
            <a:extLst>
              <a:ext uri="{FF2B5EF4-FFF2-40B4-BE49-F238E27FC236}">
                <a16:creationId xmlns:a16="http://schemas.microsoft.com/office/drawing/2014/main" id="{DA463D3F-1639-41BC-BE40-743D64CDF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073" y="861025"/>
            <a:ext cx="2486995" cy="2365130"/>
          </a:xfrm>
          <a:prstGeom prst="rect">
            <a:avLst/>
          </a:prstGeom>
        </p:spPr>
      </p:pic>
    </p:spTree>
    <p:extLst>
      <p:ext uri="{BB962C8B-B14F-4D97-AF65-F5344CB8AC3E}">
        <p14:creationId xmlns:p14="http://schemas.microsoft.com/office/powerpoint/2010/main" val="287239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6271-ED69-42EE-8558-BDE9C7581E64}"/>
              </a:ext>
            </a:extLst>
          </p:cNvPr>
          <p:cNvSpPr>
            <a:spLocks noGrp="1"/>
          </p:cNvSpPr>
          <p:nvPr>
            <p:ph type="title"/>
          </p:nvPr>
        </p:nvSpPr>
        <p:spPr/>
        <p:txBody>
          <a:bodyPr/>
          <a:lstStyle/>
          <a:p>
            <a:r>
              <a:rPr lang="en-US" i="1" dirty="0"/>
              <a:t>Important points continued</a:t>
            </a:r>
            <a:endParaRPr lang="en-US" dirty="0"/>
          </a:p>
        </p:txBody>
      </p:sp>
      <p:sp>
        <p:nvSpPr>
          <p:cNvPr id="3" name="Content Placeholder 2">
            <a:extLst>
              <a:ext uri="{FF2B5EF4-FFF2-40B4-BE49-F238E27FC236}">
                <a16:creationId xmlns:a16="http://schemas.microsoft.com/office/drawing/2014/main" id="{03707B99-E930-4E40-88A9-A24A4F2A083D}"/>
              </a:ext>
            </a:extLst>
          </p:cNvPr>
          <p:cNvSpPr>
            <a:spLocks noGrp="1"/>
          </p:cNvSpPr>
          <p:nvPr>
            <p:ph idx="1"/>
          </p:nvPr>
        </p:nvSpPr>
        <p:spPr/>
        <p:txBody>
          <a:bodyPr>
            <a:normAutofit/>
          </a:bodyPr>
          <a:lstStyle/>
          <a:p>
            <a:pPr marL="0" indent="0">
              <a:buNone/>
            </a:pPr>
            <a:r>
              <a:rPr lang="en-US" sz="1600" dirty="0"/>
              <a:t>18. </a:t>
            </a:r>
            <a:r>
              <a:rPr lang="en-US" altLang="en-US" sz="1600" dirty="0"/>
              <a:t>Emil Kraepelin is one of the fathers of modern psychiatry. Earlier, Schizophrenia  was named disorder according to him.</a:t>
            </a:r>
          </a:p>
          <a:p>
            <a:pPr marL="0" indent="0">
              <a:buNone/>
            </a:pPr>
            <a:r>
              <a:rPr lang="en-US" sz="1600" dirty="0"/>
              <a:t>19. During acute phase, a person may not think clearly and give inadequate responses to others and other daily tasks also known as delusions and hallucinations.</a:t>
            </a:r>
          </a:p>
          <a:p>
            <a:pPr marL="0" indent="0">
              <a:buNone/>
            </a:pPr>
            <a:r>
              <a:rPr lang="en-US" sz="1600" dirty="0"/>
              <a:t>20. </a:t>
            </a:r>
            <a:r>
              <a:rPr lang="en-US" altLang="en-US" sz="1600" dirty="0"/>
              <a:t>Auditory Hallucinations is the most common hallucinations involving talking voices like Randy Orton (LOL </a:t>
            </a:r>
            <a:r>
              <a:rPr lang="en-US" altLang="en-US" sz="1600" dirty="0">
                <a:sym typeface="Wingdings" panose="05000000000000000000" pitchFamily="2" charset="2"/>
              </a:rPr>
              <a:t>).</a:t>
            </a:r>
            <a:endParaRPr lang="en-US" altLang="en-US" sz="1600" dirty="0"/>
          </a:p>
          <a:p>
            <a:pPr marL="0" indent="0">
              <a:buNone/>
            </a:pPr>
            <a:endParaRPr lang="en-US" sz="1600" dirty="0"/>
          </a:p>
        </p:txBody>
      </p:sp>
      <p:pic>
        <p:nvPicPr>
          <p:cNvPr id="5" name="Picture 4">
            <a:extLst>
              <a:ext uri="{FF2B5EF4-FFF2-40B4-BE49-F238E27FC236}">
                <a16:creationId xmlns:a16="http://schemas.microsoft.com/office/drawing/2014/main" id="{17AE4E91-7D58-402B-B9B5-75D2FACD5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541" y="3939540"/>
            <a:ext cx="4331673" cy="2308859"/>
          </a:xfrm>
          <a:prstGeom prst="rect">
            <a:avLst/>
          </a:prstGeom>
        </p:spPr>
      </p:pic>
      <p:pic>
        <p:nvPicPr>
          <p:cNvPr id="7" name="Picture 6">
            <a:extLst>
              <a:ext uri="{FF2B5EF4-FFF2-40B4-BE49-F238E27FC236}">
                <a16:creationId xmlns:a16="http://schemas.microsoft.com/office/drawing/2014/main" id="{ABFD9188-C212-49AA-A9CE-210872752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9853" y="1634319"/>
            <a:ext cx="1772788" cy="2044297"/>
          </a:xfrm>
          <a:prstGeom prst="rect">
            <a:avLst/>
          </a:prstGeom>
        </p:spPr>
      </p:pic>
    </p:spTree>
    <p:extLst>
      <p:ext uri="{BB962C8B-B14F-4D97-AF65-F5344CB8AC3E}">
        <p14:creationId xmlns:p14="http://schemas.microsoft.com/office/powerpoint/2010/main" val="99546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6001-C425-4844-A0B2-F9719599E682}"/>
              </a:ext>
            </a:extLst>
          </p:cNvPr>
          <p:cNvSpPr>
            <a:spLocks noGrp="1"/>
          </p:cNvSpPr>
          <p:nvPr>
            <p:ph type="title"/>
          </p:nvPr>
        </p:nvSpPr>
        <p:spPr/>
        <p:txBody>
          <a:bodyPr/>
          <a:lstStyle/>
          <a:p>
            <a:r>
              <a:rPr lang="en-US" dirty="0"/>
              <a:t>Charts/Diagrams related to Schizophrenia</a:t>
            </a:r>
          </a:p>
        </p:txBody>
      </p:sp>
      <p:pic>
        <p:nvPicPr>
          <p:cNvPr id="5" name="Content Placeholder 4">
            <a:extLst>
              <a:ext uri="{FF2B5EF4-FFF2-40B4-BE49-F238E27FC236}">
                <a16:creationId xmlns:a16="http://schemas.microsoft.com/office/drawing/2014/main" id="{0A846ADA-C569-4CD9-A187-2692906B1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383" y="1690688"/>
            <a:ext cx="5150449" cy="4351338"/>
          </a:xfrm>
        </p:spPr>
      </p:pic>
      <p:pic>
        <p:nvPicPr>
          <p:cNvPr id="7" name="Picture 6">
            <a:extLst>
              <a:ext uri="{FF2B5EF4-FFF2-40B4-BE49-F238E27FC236}">
                <a16:creationId xmlns:a16="http://schemas.microsoft.com/office/drawing/2014/main" id="{090A358B-6BD4-491A-B39B-5173FE586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649" y="1690688"/>
            <a:ext cx="5968866" cy="4478719"/>
          </a:xfrm>
          <a:prstGeom prst="rect">
            <a:avLst/>
          </a:prstGeom>
        </p:spPr>
      </p:pic>
    </p:spTree>
    <p:extLst>
      <p:ext uri="{BB962C8B-B14F-4D97-AF65-F5344CB8AC3E}">
        <p14:creationId xmlns:p14="http://schemas.microsoft.com/office/powerpoint/2010/main" val="57078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2F80-C254-4198-A2F6-30534772BE3A}"/>
              </a:ext>
            </a:extLst>
          </p:cNvPr>
          <p:cNvSpPr>
            <a:spLocks noGrp="1"/>
          </p:cNvSpPr>
          <p:nvPr>
            <p:ph type="title"/>
          </p:nvPr>
        </p:nvSpPr>
        <p:spPr/>
        <p:txBody>
          <a:bodyPr/>
          <a:lstStyle/>
          <a:p>
            <a:r>
              <a:rPr lang="en-US" dirty="0"/>
              <a:t>Charts/Diagrams related to Schizophrenia</a:t>
            </a:r>
          </a:p>
        </p:txBody>
      </p:sp>
      <p:pic>
        <p:nvPicPr>
          <p:cNvPr id="5" name="Content Placeholder 4">
            <a:extLst>
              <a:ext uri="{FF2B5EF4-FFF2-40B4-BE49-F238E27FC236}">
                <a16:creationId xmlns:a16="http://schemas.microsoft.com/office/drawing/2014/main" id="{A0BE966A-B87F-4FF2-AC2A-D88C364F9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006" y="2052638"/>
            <a:ext cx="5591764" cy="4195762"/>
          </a:xfrm>
        </p:spPr>
      </p:pic>
    </p:spTree>
    <p:extLst>
      <p:ext uri="{BB962C8B-B14F-4D97-AF65-F5344CB8AC3E}">
        <p14:creationId xmlns:p14="http://schemas.microsoft.com/office/powerpoint/2010/main" val="298409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3842-57DF-4EA7-B429-8C6902EBB93B}"/>
              </a:ext>
            </a:extLst>
          </p:cNvPr>
          <p:cNvSpPr>
            <a:spLocks noGrp="1"/>
          </p:cNvSpPr>
          <p:nvPr>
            <p:ph type="title"/>
          </p:nvPr>
        </p:nvSpPr>
        <p:spPr/>
        <p:txBody>
          <a:bodyPr/>
          <a:lstStyle/>
          <a:p>
            <a:r>
              <a:rPr lang="en-US" dirty="0"/>
              <a:t>More facts on Schizophrenia</a:t>
            </a:r>
          </a:p>
        </p:txBody>
      </p:sp>
      <p:sp>
        <p:nvSpPr>
          <p:cNvPr id="3" name="Content Placeholder 2">
            <a:extLst>
              <a:ext uri="{FF2B5EF4-FFF2-40B4-BE49-F238E27FC236}">
                <a16:creationId xmlns:a16="http://schemas.microsoft.com/office/drawing/2014/main" id="{65B69912-EA7E-4606-8764-C6E5BD1703D9}"/>
              </a:ext>
            </a:extLst>
          </p:cNvPr>
          <p:cNvSpPr>
            <a:spLocks noGrp="1"/>
          </p:cNvSpPr>
          <p:nvPr>
            <p:ph idx="1"/>
          </p:nvPr>
        </p:nvSpPr>
        <p:spPr/>
        <p:txBody>
          <a:bodyPr>
            <a:normAutofit/>
          </a:bodyPr>
          <a:lstStyle/>
          <a:p>
            <a:pPr marL="0" indent="0">
              <a:buNone/>
            </a:pPr>
            <a:r>
              <a:rPr lang="en-US" sz="1600" dirty="0"/>
              <a:t>1. Women between the ages of 25 – 30 will experience schizophrenia for the first time.</a:t>
            </a:r>
          </a:p>
          <a:p>
            <a:pPr marL="0" indent="0">
              <a:buNone/>
            </a:pPr>
            <a:r>
              <a:rPr lang="en-US" sz="1600" dirty="0"/>
              <a:t>2. About 25% of people with schizophrenia show physical changes in their brains that can be observed with the help of CT scans.</a:t>
            </a:r>
          </a:p>
          <a:p>
            <a:pPr marL="0" indent="0">
              <a:buNone/>
            </a:pPr>
            <a:r>
              <a:rPr lang="en-US" sz="1600" dirty="0"/>
              <a:t>3. Schizophrenic people are lazy. No. Schizophrenic people just need some additional support with their daily tasks.</a:t>
            </a:r>
          </a:p>
          <a:p>
            <a:pPr marL="0" indent="0">
              <a:buNone/>
            </a:pPr>
            <a:r>
              <a:rPr lang="en-US" sz="1600" dirty="0"/>
              <a:t>4. It affects 1 in 100 people worldwide that makes about 300,000 Canadians, including over 40,000 of our BC neighbors. </a:t>
            </a:r>
          </a:p>
          <a:p>
            <a:pPr marL="0" indent="0">
              <a:buNone/>
            </a:pPr>
            <a:r>
              <a:rPr lang="en-US" sz="1600" dirty="0"/>
              <a:t>5.  94% of patients with schizophrenia have cognitive deficits. Cognitive problems include reduced attention span, difficulties with memory, reasoning, judgement, problem solving, and decision making.</a:t>
            </a:r>
          </a:p>
        </p:txBody>
      </p:sp>
      <p:pic>
        <p:nvPicPr>
          <p:cNvPr id="7" name="Picture 6">
            <a:extLst>
              <a:ext uri="{FF2B5EF4-FFF2-40B4-BE49-F238E27FC236}">
                <a16:creationId xmlns:a16="http://schemas.microsoft.com/office/drawing/2014/main" id="{636FCF9E-F14E-4F1D-AB69-4ABFFBC09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2896" y="309843"/>
            <a:ext cx="2619375" cy="1743075"/>
          </a:xfrm>
          <a:prstGeom prst="rect">
            <a:avLst/>
          </a:prstGeom>
        </p:spPr>
      </p:pic>
    </p:spTree>
    <p:extLst>
      <p:ext uri="{BB962C8B-B14F-4D97-AF65-F5344CB8AC3E}">
        <p14:creationId xmlns:p14="http://schemas.microsoft.com/office/powerpoint/2010/main" val="183098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4D8D-EE1E-4700-BD8D-E40A4EA5D00E}"/>
              </a:ext>
            </a:extLst>
          </p:cNvPr>
          <p:cNvSpPr>
            <a:spLocks noGrp="1"/>
          </p:cNvSpPr>
          <p:nvPr>
            <p:ph type="title"/>
          </p:nvPr>
        </p:nvSpPr>
        <p:spPr/>
        <p:txBody>
          <a:bodyPr/>
          <a:lstStyle/>
          <a:p>
            <a:r>
              <a:rPr lang="en-US" dirty="0"/>
              <a:t>Short Reflection</a:t>
            </a:r>
          </a:p>
        </p:txBody>
      </p:sp>
      <p:sp>
        <p:nvSpPr>
          <p:cNvPr id="3" name="Content Placeholder 2">
            <a:extLst>
              <a:ext uri="{FF2B5EF4-FFF2-40B4-BE49-F238E27FC236}">
                <a16:creationId xmlns:a16="http://schemas.microsoft.com/office/drawing/2014/main" id="{8C7B00B3-85B9-4435-91A2-D613B583CE08}"/>
              </a:ext>
            </a:extLst>
          </p:cNvPr>
          <p:cNvSpPr>
            <a:spLocks noGrp="1"/>
          </p:cNvSpPr>
          <p:nvPr>
            <p:ph idx="1"/>
          </p:nvPr>
        </p:nvSpPr>
        <p:spPr/>
        <p:txBody>
          <a:bodyPr>
            <a:normAutofit/>
          </a:bodyPr>
          <a:lstStyle/>
          <a:p>
            <a:pPr marL="0" indent="0">
              <a:buNone/>
            </a:pPr>
            <a:r>
              <a:rPr lang="en-US" sz="1600" dirty="0"/>
              <a:t>Schizophrenia is a serious mental disorder. Men and women face it equally but men start experiencing it early 20 but for women, they face it some years after. It isn’t known exactly what causes schizophrenia, but it’s likely a combination of several factors. Studies show that families who receive education about the illness are more supportive, less judgmental, and less critical. Factors related to genetic and environment also play a significant role in the development of schizophrenia. It is very controversial and very hard to determine and diagnose Schizophrenia but we can reduce it to some certain extent. Even some people are unaware and do not realize of their illness and they refuse to seek help. There is also a misconception that drugs can help in curing this mental disorder. No, it can only reduce the symptoms to some extent or it is partly effective. Many patients with schizophrenia have a sedentary lifestyle that may also contribute to the deficits in brain tissue volumes observed.</a:t>
            </a:r>
          </a:p>
        </p:txBody>
      </p:sp>
      <p:pic>
        <p:nvPicPr>
          <p:cNvPr id="5" name="Picture 4">
            <a:extLst>
              <a:ext uri="{FF2B5EF4-FFF2-40B4-BE49-F238E27FC236}">
                <a16:creationId xmlns:a16="http://schemas.microsoft.com/office/drawing/2014/main" id="{E929ADD0-2DBC-4D57-A8F4-69455E545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892" y="92234"/>
            <a:ext cx="2614246" cy="1960684"/>
          </a:xfrm>
          <a:prstGeom prst="rect">
            <a:avLst/>
          </a:prstGeom>
        </p:spPr>
      </p:pic>
      <p:pic>
        <p:nvPicPr>
          <p:cNvPr id="7" name="Picture 6">
            <a:extLst>
              <a:ext uri="{FF2B5EF4-FFF2-40B4-BE49-F238E27FC236}">
                <a16:creationId xmlns:a16="http://schemas.microsoft.com/office/drawing/2014/main" id="{82E7ED3C-43BB-4F54-BF15-185E755A0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199" y="4771744"/>
            <a:ext cx="2614246" cy="2003166"/>
          </a:xfrm>
          <a:prstGeom prst="rect">
            <a:avLst/>
          </a:prstGeom>
        </p:spPr>
      </p:pic>
    </p:spTree>
    <p:extLst>
      <p:ext uri="{BB962C8B-B14F-4D97-AF65-F5344CB8AC3E}">
        <p14:creationId xmlns:p14="http://schemas.microsoft.com/office/powerpoint/2010/main" val="2651376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563</TotalTime>
  <Words>304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Schizophrenia Assignment</vt:lpstr>
      <vt:lpstr>  Schizophrenia Assignment  Abnormal Psychology GNED 2035  Professor: Meredith Lowe  April 6, 2018 </vt:lpstr>
      <vt:lpstr>Schizophrenia</vt:lpstr>
      <vt:lpstr>Important points continued</vt:lpstr>
      <vt:lpstr>Important points continued</vt:lpstr>
      <vt:lpstr>Charts/Diagrams related to Schizophrenia</vt:lpstr>
      <vt:lpstr>Charts/Diagrams related to Schizophrenia</vt:lpstr>
      <vt:lpstr>More facts on Schizophrenia</vt:lpstr>
      <vt:lpstr>Short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Schizophrenia Assignment</dc:title>
  <dc:creator>Divyansh Sharma</dc:creator>
  <cp:lastModifiedBy>Divyansh Sharma</cp:lastModifiedBy>
  <cp:revision>33</cp:revision>
  <dcterms:created xsi:type="dcterms:W3CDTF">2018-04-01T18:15:00Z</dcterms:created>
  <dcterms:modified xsi:type="dcterms:W3CDTF">2018-04-06T21:37:15Z</dcterms:modified>
</cp:coreProperties>
</file>