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3" r:id="rId5"/>
    <p:sldId id="262"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21-11-2021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21-11-2021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21-11-2021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21-11-2021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21-11-2021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Tree>
    <p:extLst>
      <p:ext uri="{BB962C8B-B14F-4D97-AF65-F5344CB8AC3E}">
        <p14:creationId xmlns:p14="http://schemas.microsoft.com/office/powerpoint/2010/main" val="364483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47BC-B9E1-45C0-833A-A33B90252548}"/>
              </a:ext>
            </a:extLst>
          </p:cNvPr>
          <p:cNvSpPr>
            <a:spLocks noGrp="1"/>
          </p:cNvSpPr>
          <p:nvPr>
            <p:ph type="title"/>
          </p:nvPr>
        </p:nvSpPr>
        <p:spPr>
          <a:xfrm>
            <a:off x="685801" y="609600"/>
            <a:ext cx="10131425" cy="855215"/>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86B379BF-AFD9-4B57-B164-5AB98D6ACCD5}"/>
              </a:ext>
            </a:extLst>
          </p:cNvPr>
          <p:cNvSpPr>
            <a:spLocks noGrp="1"/>
          </p:cNvSpPr>
          <p:nvPr>
            <p:ph idx="1"/>
          </p:nvPr>
        </p:nvSpPr>
        <p:spPr>
          <a:xfrm>
            <a:off x="685801" y="1544715"/>
            <a:ext cx="10131425" cy="4246485"/>
          </a:xfrm>
        </p:spPr>
        <p:txBody>
          <a:bodyPr/>
          <a:lstStyle/>
          <a:p>
            <a:pPr marL="0" indent="0">
              <a:buNone/>
            </a:pPr>
            <a:r>
              <a:rPr lang="en-US" dirty="0"/>
              <a:t>5.	Performing the face recognition: In this step, the algorithm is already trained. Each histogram created is used to represent each image from the training dataset. So, given an input image, we perform the steps again for this new image and creates a histogram which represents the image.</a:t>
            </a:r>
          </a:p>
          <a:p>
            <a:r>
              <a:rPr lang="en-US" dirty="0"/>
              <a:t>So to find the image that matches the input image we just need to compare two histograms and return the image with the closest histogram.</a:t>
            </a:r>
          </a:p>
          <a:p>
            <a:r>
              <a:rPr lang="en-US" dirty="0"/>
              <a:t>We can use various approaches to compare the histograms (calculate the distance between two histograms), for example: Euclidean distance, chi-square, absolute value, etc. In this example, we can use the Euclidean distance (which is quite known) based on the following formula:</a:t>
            </a:r>
          </a:p>
          <a:p>
            <a:endParaRPr lang="en-US" dirty="0"/>
          </a:p>
          <a:p>
            <a:pPr marL="0" indent="0">
              <a:buNone/>
            </a:pPr>
            <a:endParaRPr lang="en-US" dirty="0"/>
          </a:p>
        </p:txBody>
      </p:sp>
      <p:pic>
        <p:nvPicPr>
          <p:cNvPr id="4" name="Picture 3">
            <a:extLst>
              <a:ext uri="{FF2B5EF4-FFF2-40B4-BE49-F238E27FC236}">
                <a16:creationId xmlns:a16="http://schemas.microsoft.com/office/drawing/2014/main" id="{C093A268-B747-48CE-87A3-449C0D56FCA1}"/>
              </a:ext>
            </a:extLst>
          </p:cNvPr>
          <p:cNvPicPr>
            <a:picLocks noChangeAspect="1"/>
          </p:cNvPicPr>
          <p:nvPr/>
        </p:nvPicPr>
        <p:blipFill>
          <a:blip r:embed="rId2"/>
          <a:stretch>
            <a:fillRect/>
          </a:stretch>
        </p:blipFill>
        <p:spPr>
          <a:xfrm>
            <a:off x="3917435" y="4680347"/>
            <a:ext cx="3016026" cy="1110853"/>
          </a:xfrm>
          <a:prstGeom prst="rect">
            <a:avLst/>
          </a:prstGeom>
        </p:spPr>
      </p:pic>
    </p:spTree>
    <p:extLst>
      <p:ext uri="{BB962C8B-B14F-4D97-AF65-F5344CB8AC3E}">
        <p14:creationId xmlns:p14="http://schemas.microsoft.com/office/powerpoint/2010/main" val="292547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E89B-6AC6-4FFF-8D0A-6EFFE0C6AD11}"/>
              </a:ext>
            </a:extLst>
          </p:cNvPr>
          <p:cNvSpPr>
            <a:spLocks noGrp="1"/>
          </p:cNvSpPr>
          <p:nvPr>
            <p:ph type="title"/>
          </p:nvPr>
        </p:nvSpPr>
        <p:spPr>
          <a:xfrm>
            <a:off x="685801" y="609601"/>
            <a:ext cx="10131425" cy="105940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64E1FAC6-804E-4F60-92EA-D63A901F4213}"/>
              </a:ext>
            </a:extLst>
          </p:cNvPr>
          <p:cNvSpPr>
            <a:spLocks noGrp="1"/>
          </p:cNvSpPr>
          <p:nvPr>
            <p:ph idx="1"/>
          </p:nvPr>
        </p:nvSpPr>
        <p:spPr>
          <a:xfrm>
            <a:off x="685801" y="2121763"/>
            <a:ext cx="10131425" cy="3426781"/>
          </a:xfrm>
        </p:spPr>
        <p:txBody>
          <a:bodyPr/>
          <a:lstStyle/>
          <a:p>
            <a:pPr marL="0" indent="0">
              <a:buNone/>
            </a:pPr>
            <a:r>
              <a:rPr lang="en-US" dirty="0"/>
              <a:t>•	So the algorithm output is the ID from the image with the closest histogram. The algorithm should also return the calculated distance, which can be used as a ‘confidence’ measurement. Note: don’t be fooled about the ‘confidence’ name, as lower confidences are better because it means the distance between the two histograms is closer.</a:t>
            </a:r>
          </a:p>
          <a:p>
            <a:pPr marL="0" indent="0">
              <a:buNone/>
            </a:pPr>
            <a:r>
              <a:rPr lang="en-US" dirty="0"/>
              <a:t>•	We can then use a threshold and the ‘confidence’ to automatically estimate if the algorithm has correctly recognized the image. We can assume that the algorithm has successfully recognized if the confidence is lower than the threshold defined.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7203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6B24-7A0B-4A43-A620-F046AC6074A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0497F3-6ACF-4694-B9B5-22F65EB32EA3}"/>
              </a:ext>
            </a:extLst>
          </p:cNvPr>
          <p:cNvSpPr>
            <a:spLocks noGrp="1"/>
          </p:cNvSpPr>
          <p:nvPr>
            <p:ph idx="1"/>
          </p:nvPr>
        </p:nvSpPr>
        <p:spPr/>
        <p:txBody>
          <a:bodyPr>
            <a:normAutofit fontScale="92500"/>
          </a:bodyPr>
          <a:lstStyle/>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Pietikainen</a:t>
            </a:r>
            <a:r>
              <a:rPr lang="en-US" dirty="0"/>
              <a:t>. “Face description with local binary patterns: Application to face recognition.” IEEE transactions on pattern analysis and machine intelligence 28.12 (2006): 2037–2041.</a:t>
            </a:r>
          </a:p>
          <a:p>
            <a:pPr marL="0" indent="0">
              <a:buNone/>
            </a:pPr>
            <a:r>
              <a:rPr lang="en-US" dirty="0"/>
              <a:t>•	</a:t>
            </a:r>
            <a:r>
              <a:rPr lang="en-US" dirty="0" err="1"/>
              <a:t>Ojala</a:t>
            </a:r>
            <a:r>
              <a:rPr lang="en-US" dirty="0"/>
              <a:t>, Timo, Matti </a:t>
            </a:r>
            <a:r>
              <a:rPr lang="en-US" dirty="0" err="1"/>
              <a:t>Pietikainen</a:t>
            </a:r>
            <a:r>
              <a:rPr lang="en-US" dirty="0"/>
              <a:t>, and </a:t>
            </a:r>
            <a:r>
              <a:rPr lang="en-US" dirty="0" err="1"/>
              <a:t>Topi</a:t>
            </a:r>
            <a:r>
              <a:rPr lang="en-US" dirty="0"/>
              <a:t> </a:t>
            </a:r>
            <a:r>
              <a:rPr lang="en-US" dirty="0" err="1"/>
              <a:t>Maenpaa</a:t>
            </a:r>
            <a:r>
              <a:rPr lang="en-US" dirty="0"/>
              <a:t>. “Multiresolution gray-scale and rotation invariant texture classification with local binary patterns.” IEEE Transactions on pattern analysis and machine intelligence 24.7 (2002): 971–987.</a:t>
            </a:r>
          </a:p>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Pietikäinen</a:t>
            </a:r>
            <a:r>
              <a:rPr lang="en-US" dirty="0"/>
              <a:t>. “Face recognition with local binary patterns.” Computer vision-</a:t>
            </a:r>
            <a:r>
              <a:rPr lang="en-US" dirty="0" err="1"/>
              <a:t>eccv</a:t>
            </a:r>
            <a:r>
              <a:rPr lang="en-US" dirty="0"/>
              <a:t> 2004 (2004): 469–481.</a:t>
            </a:r>
          </a:p>
          <a:p>
            <a:pPr marL="0" indent="0">
              <a:buNone/>
            </a:pPr>
            <a:r>
              <a:rPr lang="en-US" dirty="0"/>
              <a:t>•	LBPH OpenCV: https://docs.opencv.org/2.4/modules/contrib/doc/facerec/facerec_tutorial.html#local-binary-patterns-histograms</a:t>
            </a:r>
          </a:p>
          <a:p>
            <a:pPr marL="0" indent="0">
              <a:buNone/>
            </a:pPr>
            <a:r>
              <a:rPr lang="en-US" dirty="0"/>
              <a:t>•	Local Binary Patterns: http://www.scholarpedia.org/article/Local_Binary_Patterns</a:t>
            </a:r>
          </a:p>
          <a:p>
            <a:pPr marL="0" indent="0">
              <a:buNone/>
            </a:pPr>
            <a:endParaRPr lang="en-US" dirty="0"/>
          </a:p>
        </p:txBody>
      </p:sp>
    </p:spTree>
    <p:extLst>
      <p:ext uri="{BB962C8B-B14F-4D97-AF65-F5344CB8AC3E}">
        <p14:creationId xmlns:p14="http://schemas.microsoft.com/office/powerpoint/2010/main" val="270149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b="1" dirty="0"/>
              <a:t>Face Recognition Algorithm </a:t>
            </a:r>
            <a:endParaRPr lang="en-US" dirty="0"/>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fontScale="85000" lnSpcReduction="20000"/>
          </a:bodyPr>
          <a:lstStyle/>
          <a:p>
            <a:pPr marL="0" indent="0">
              <a:buNone/>
            </a:pPr>
            <a:r>
              <a:rPr lang="en-US" dirty="0"/>
              <a:t>Over the last ten years or so, face recognition has become a popular area of research in computer vision and one of the most successful applications of image analysis and understanding. There are different types of face recognition algorithms, for example:</a:t>
            </a:r>
          </a:p>
          <a:p>
            <a:endParaRPr lang="en-US" dirty="0"/>
          </a:p>
          <a:p>
            <a:r>
              <a:rPr lang="en-US" dirty="0"/>
              <a:t>Eigenfaces (1991)</a:t>
            </a:r>
          </a:p>
          <a:p>
            <a:r>
              <a:rPr lang="en-US" dirty="0"/>
              <a:t>Local Binary Patterns Histograms (LBPH) (1996)</a:t>
            </a:r>
          </a:p>
          <a:p>
            <a:r>
              <a:rPr lang="en-US" dirty="0" err="1"/>
              <a:t>Fisherfaces</a:t>
            </a:r>
            <a:r>
              <a:rPr lang="en-US" dirty="0"/>
              <a:t> (1997)</a:t>
            </a:r>
          </a:p>
          <a:p>
            <a:r>
              <a:rPr lang="en-US" dirty="0"/>
              <a:t>Scale Invariant Feature Transform (SIFT) (1999)</a:t>
            </a:r>
          </a:p>
          <a:p>
            <a:r>
              <a:rPr lang="en-US" dirty="0"/>
              <a:t>Speed Up Robust Features (SURF) (2006)</a:t>
            </a:r>
          </a:p>
          <a:p>
            <a:endParaRPr lang="en-US" dirty="0"/>
          </a:p>
          <a:p>
            <a:pPr marL="0" indent="0">
              <a:buNone/>
            </a:pPr>
            <a:r>
              <a:rPr lang="en-US" dirty="0"/>
              <a:t>Each method has a different approach to extract the image information and perform the matching with the input image. However, the methods Eigenfaces and </a:t>
            </a:r>
            <a:r>
              <a:rPr lang="en-US" dirty="0" err="1"/>
              <a:t>Fisherfaces</a:t>
            </a:r>
            <a:r>
              <a:rPr lang="en-US" dirty="0"/>
              <a:t> have a similar approach as well as the SIFT and SURF methods. One of the oldest (not the oldest one) and more popular face recognition algorithms: </a:t>
            </a:r>
            <a:r>
              <a:rPr lang="en-US" b="1" dirty="0"/>
              <a:t>Local Binary Patterns Histograms (LBPH).</a:t>
            </a:r>
          </a:p>
        </p:txBody>
      </p:sp>
    </p:spTree>
    <p:extLst>
      <p:ext uri="{BB962C8B-B14F-4D97-AF65-F5344CB8AC3E}">
        <p14:creationId xmlns:p14="http://schemas.microsoft.com/office/powerpoint/2010/main" val="252974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ACD-09CF-41A0-96A5-484443D49803}"/>
              </a:ext>
            </a:extLst>
          </p:cNvPr>
          <p:cNvSpPr>
            <a:spLocks noGrp="1"/>
          </p:cNvSpPr>
          <p:nvPr>
            <p:ph type="title"/>
          </p:nvPr>
        </p:nvSpPr>
        <p:spPr>
          <a:xfrm>
            <a:off x="685801" y="609600"/>
            <a:ext cx="10131425" cy="1201445"/>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6DED4DCF-DB08-4EC3-85B3-B1ADDE746722}"/>
              </a:ext>
            </a:extLst>
          </p:cNvPr>
          <p:cNvSpPr>
            <a:spLocks noGrp="1"/>
          </p:cNvSpPr>
          <p:nvPr>
            <p:ph idx="1"/>
          </p:nvPr>
        </p:nvSpPr>
        <p:spPr>
          <a:xfrm>
            <a:off x="685801" y="1686757"/>
            <a:ext cx="10131425" cy="4104443"/>
          </a:xfrm>
        </p:spPr>
        <p:txBody>
          <a:bodyPr>
            <a:normAutofit/>
          </a:bodyPr>
          <a:lstStyle/>
          <a:p>
            <a:r>
              <a:rPr lang="en-US" dirty="0"/>
              <a:t>Firstly the image is imported by providing the location of the image. Then the picture is transformed from RGB to Grayscale because it is easy to detect faces in the grayscale. After that, the image manipulation used, in which the resizing, cropping, blurring and sharpening of the images done if needed. The next step is image segmentation, which is used for contour detection or segments the multiple objects in a single image so that the classifier can quickly detect the objects and faces in the picture.</a:t>
            </a:r>
          </a:p>
          <a:p>
            <a:r>
              <a:rPr lang="en-US" dirty="0"/>
              <a:t>The next step is to use algorithm. Algorithm used for finding the location of the human faces in a frame or image. All human faces shares some universal properties of the human face like the eyes region is darker than its neighbor pixels and nose region is brighter than eye region.</a:t>
            </a:r>
          </a:p>
        </p:txBody>
      </p:sp>
    </p:spTree>
    <p:extLst>
      <p:ext uri="{BB962C8B-B14F-4D97-AF65-F5344CB8AC3E}">
        <p14:creationId xmlns:p14="http://schemas.microsoft.com/office/powerpoint/2010/main" val="29757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3219-FFEA-4A03-B254-44095FF1A74A}"/>
              </a:ext>
            </a:extLst>
          </p:cNvPr>
          <p:cNvSpPr>
            <a:spLocks noGrp="1"/>
          </p:cNvSpPr>
          <p:nvPr>
            <p:ph type="title"/>
          </p:nvPr>
        </p:nvSpPr>
        <p:spPr>
          <a:xfrm>
            <a:off x="685801" y="609600"/>
            <a:ext cx="10251488" cy="864093"/>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BCD73043-6EB4-4FC5-95B4-AB28544B8D47}"/>
              </a:ext>
            </a:extLst>
          </p:cNvPr>
          <p:cNvSpPr>
            <a:spLocks noGrp="1"/>
          </p:cNvSpPr>
          <p:nvPr>
            <p:ph idx="1"/>
          </p:nvPr>
        </p:nvSpPr>
        <p:spPr>
          <a:xfrm>
            <a:off x="685801" y="1473693"/>
            <a:ext cx="10131425" cy="510466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a:t>
            </a:r>
            <a:r>
              <a:rPr lang="en-US" dirty="0" err="1"/>
              <a:t>haar</a:t>
            </a:r>
            <a:r>
              <a:rPr lang="en-US" dirty="0"/>
              <a:t>-like algorithm is also used for feature selection or feature extraction for an object in an image, with the help of edge detection, line detection, center detection for detecting eyes, nose, mouth, etc. in the picture. It is used to select the essential features in an image and extract these features for face detection.</a:t>
            </a:r>
          </a:p>
          <a:p>
            <a:r>
              <a:rPr lang="en-US" dirty="0"/>
              <a:t>The next step is to give the coordinates of x, y, w, h which makes a rectangle box in the picture to show the location of the face or we can say that to show the region of interest in the image. After this, it can make a rectangle box in the area of interest where it detects the face. There are also many other detection techniques that are used together for detection such as smile detection, eye detection, blink detection, etc.</a:t>
            </a:r>
          </a:p>
          <a:p>
            <a:endParaRPr lang="en-US" dirty="0"/>
          </a:p>
        </p:txBody>
      </p:sp>
      <p:pic>
        <p:nvPicPr>
          <p:cNvPr id="5" name="Picture 4">
            <a:extLst>
              <a:ext uri="{FF2B5EF4-FFF2-40B4-BE49-F238E27FC236}">
                <a16:creationId xmlns:a16="http://schemas.microsoft.com/office/drawing/2014/main" id="{E42438F0-B4C2-4DFF-93FE-988DCB65D372}"/>
              </a:ext>
            </a:extLst>
          </p:cNvPr>
          <p:cNvPicPr>
            <a:picLocks noChangeAspect="1"/>
          </p:cNvPicPr>
          <p:nvPr/>
        </p:nvPicPr>
        <p:blipFill>
          <a:blip r:embed="rId2"/>
          <a:stretch>
            <a:fillRect/>
          </a:stretch>
        </p:blipFill>
        <p:spPr>
          <a:xfrm>
            <a:off x="2399604" y="1375784"/>
            <a:ext cx="2403216" cy="1924003"/>
          </a:xfrm>
          <a:prstGeom prst="rect">
            <a:avLst/>
          </a:prstGeom>
        </p:spPr>
      </p:pic>
      <p:pic>
        <p:nvPicPr>
          <p:cNvPr id="6" name="Picture 5">
            <a:extLst>
              <a:ext uri="{FF2B5EF4-FFF2-40B4-BE49-F238E27FC236}">
                <a16:creationId xmlns:a16="http://schemas.microsoft.com/office/drawing/2014/main" id="{659DFD36-5A42-43D5-88AA-E15D50B9EE45}"/>
              </a:ext>
            </a:extLst>
          </p:cNvPr>
          <p:cNvPicPr>
            <a:picLocks noChangeAspect="1"/>
          </p:cNvPicPr>
          <p:nvPr/>
        </p:nvPicPr>
        <p:blipFill>
          <a:blip r:embed="rId3"/>
          <a:stretch>
            <a:fillRect/>
          </a:stretch>
        </p:blipFill>
        <p:spPr>
          <a:xfrm>
            <a:off x="5811545" y="1375783"/>
            <a:ext cx="2893294" cy="1924003"/>
          </a:xfrm>
          <a:prstGeom prst="rect">
            <a:avLst/>
          </a:prstGeom>
        </p:spPr>
      </p:pic>
    </p:spTree>
    <p:extLst>
      <p:ext uri="{BB962C8B-B14F-4D97-AF65-F5344CB8AC3E}">
        <p14:creationId xmlns:p14="http://schemas.microsoft.com/office/powerpoint/2010/main" val="165826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b="1" dirty="0"/>
              <a:t>Local Binary Patterns Histograms (LBPH) (1996)</a:t>
            </a:r>
            <a:endParaRPr lang="en-US" dirty="0"/>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Local Binary Pattern (LBP) is a simple yet very efficient texture operator which labels the pixels of an image by thresholding the neighborhood of each pixel and considers the result as a binary number.</a:t>
            </a:r>
          </a:p>
          <a:p>
            <a:r>
              <a:rPr lang="en-US" dirty="0"/>
              <a:t>It was first described in 1994 (LBP) and has since been found to be a powerful feature for texture classification. It has further been determined that when LBP is combined with histograms of oriented gradients (HOG) descriptor, it improves the detection performance considerably on some datasets. Using the LBP combined with histograms we can represent the face images with a simple data vector.</a:t>
            </a:r>
          </a:p>
        </p:txBody>
      </p:sp>
    </p:spTree>
    <p:extLst>
      <p:ext uri="{BB962C8B-B14F-4D97-AF65-F5344CB8AC3E}">
        <p14:creationId xmlns:p14="http://schemas.microsoft.com/office/powerpoint/2010/main" val="27414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8BE-E004-408C-BE39-0E6DD1C7B0AB}"/>
              </a:ext>
            </a:extLst>
          </p:cNvPr>
          <p:cNvSpPr>
            <a:spLocks noGrp="1"/>
          </p:cNvSpPr>
          <p:nvPr>
            <p:ph type="title"/>
          </p:nvPr>
        </p:nvSpPr>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49C3B4F-12DD-49E0-B4A8-02E11E5FE9AF}"/>
              </a:ext>
            </a:extLst>
          </p:cNvPr>
          <p:cNvSpPr>
            <a:spLocks noGrp="1"/>
          </p:cNvSpPr>
          <p:nvPr>
            <p:ph idx="1"/>
          </p:nvPr>
        </p:nvSpPr>
        <p:spPr>
          <a:xfrm>
            <a:off x="685801" y="2142067"/>
            <a:ext cx="10131425" cy="4001281"/>
          </a:xfrm>
        </p:spPr>
        <p:txBody>
          <a:bodyPr/>
          <a:lstStyle/>
          <a:p>
            <a:pPr marL="0" indent="0">
              <a:buNone/>
            </a:pPr>
            <a:r>
              <a:rPr lang="en-US" b="1" dirty="0"/>
              <a:t>LBPH algorithm work in 5 steps. </a:t>
            </a:r>
          </a:p>
          <a:p>
            <a:pPr marL="0" indent="0">
              <a:buNone/>
            </a:pPr>
            <a:r>
              <a:rPr lang="en-US" dirty="0"/>
              <a:t>1.</a:t>
            </a:r>
            <a:r>
              <a:rPr lang="en-US" b="1" dirty="0"/>
              <a:t>Parameters:</a:t>
            </a:r>
            <a:r>
              <a:rPr lang="en-US" dirty="0"/>
              <a:t> The LBPH uses 4 parameters:</a:t>
            </a:r>
          </a:p>
          <a:p>
            <a:pPr lvl="1"/>
            <a:r>
              <a:rPr lang="en-US" dirty="0"/>
              <a:t>Radius: the radius is used to build the circular local binary pattern and represents the radius around the central pixel. It is usually set to 1.</a:t>
            </a:r>
          </a:p>
          <a:p>
            <a:pPr lvl="1"/>
            <a:r>
              <a:rPr lang="en-US" dirty="0"/>
              <a:t>Neighbors: the number of sample points to build the circular local binary pattern. Keep in mind: the more sample points you include, the higher the computational cost. It is usually set to 8.</a:t>
            </a:r>
          </a:p>
          <a:p>
            <a:pPr lvl="1"/>
            <a:r>
              <a:rPr lang="en-US" dirty="0"/>
              <a:t>Grid X: the number of cells in the horizontal direction. The more cells, the finer the grid, the higher the dimensionality of the resulting feature vector. It is usually set to 8.</a:t>
            </a:r>
          </a:p>
          <a:p>
            <a:pPr lvl="1"/>
            <a:r>
              <a:rPr lang="en-US" dirty="0"/>
              <a:t>Grid Y: the number of cells in the vertical direction. The more cells, the finer the grid, the higher the dimensionality of the resulting feature vector. It is usually set to 8.</a:t>
            </a:r>
          </a:p>
          <a:p>
            <a:endParaRPr lang="en-US" dirty="0"/>
          </a:p>
        </p:txBody>
      </p:sp>
    </p:spTree>
    <p:extLst>
      <p:ext uri="{BB962C8B-B14F-4D97-AF65-F5344CB8AC3E}">
        <p14:creationId xmlns:p14="http://schemas.microsoft.com/office/powerpoint/2010/main" val="238960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1963-7967-421D-9416-875E256010FA}"/>
              </a:ext>
            </a:extLst>
          </p:cNvPr>
          <p:cNvSpPr>
            <a:spLocks noGrp="1"/>
          </p:cNvSpPr>
          <p:nvPr>
            <p:ph type="title"/>
          </p:nvPr>
        </p:nvSpPr>
        <p:spPr>
          <a:xfrm>
            <a:off x="685801" y="609600"/>
            <a:ext cx="10131425" cy="864093"/>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1C54B47B-9239-4258-8F48-1D23C117FACA}"/>
              </a:ext>
            </a:extLst>
          </p:cNvPr>
          <p:cNvSpPr>
            <a:spLocks noGrp="1"/>
          </p:cNvSpPr>
          <p:nvPr>
            <p:ph idx="1"/>
          </p:nvPr>
        </p:nvSpPr>
        <p:spPr>
          <a:xfrm>
            <a:off x="685801" y="1367162"/>
            <a:ext cx="10131425" cy="3986074"/>
          </a:xfrm>
        </p:spPr>
        <p:txBody>
          <a:bodyPr/>
          <a:lstStyle/>
          <a:p>
            <a:pPr marL="0" indent="0">
              <a:buNone/>
            </a:pPr>
            <a:r>
              <a:rPr lang="en-US" dirty="0"/>
              <a:t>2.</a:t>
            </a:r>
            <a:r>
              <a:rPr lang="en-US" b="1" dirty="0"/>
              <a:t>Training the Algorithm: </a:t>
            </a:r>
            <a:r>
              <a:rPr lang="en-US" dirty="0"/>
              <a:t>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 With the training set already constructed, let’s see the LBPH computational steps.</a:t>
            </a:r>
          </a:p>
          <a:p>
            <a:pPr marL="0" indent="0">
              <a:buNone/>
            </a:pPr>
            <a:r>
              <a:rPr lang="en-US" dirty="0"/>
              <a:t>3.</a:t>
            </a:r>
            <a:r>
              <a:rPr lang="en-US" b="1" dirty="0"/>
              <a:t>Applying the LBP operation: </a:t>
            </a:r>
            <a:r>
              <a:rPr lang="en-US" dirty="0"/>
              <a:t>The first computational step of the LBPH is to create an intermediate image that describes the original image in a better way, by highlighting the facial characteristics. To do so, the algorithm uses a concept of a sliding window, based on the parameters radius and neighbors.</a:t>
            </a:r>
          </a:p>
          <a:p>
            <a:pPr marL="0" indent="0">
              <a:buNone/>
            </a:pPr>
            <a:r>
              <a:rPr lang="en-US" dirty="0"/>
              <a:t>The image below shows this procedure:</a:t>
            </a:r>
          </a:p>
          <a:p>
            <a:endParaRPr lang="en-US" dirty="0"/>
          </a:p>
          <a:p>
            <a:endParaRPr lang="en-US" dirty="0"/>
          </a:p>
        </p:txBody>
      </p:sp>
      <p:pic>
        <p:nvPicPr>
          <p:cNvPr id="4" name="Picture 3">
            <a:extLst>
              <a:ext uri="{FF2B5EF4-FFF2-40B4-BE49-F238E27FC236}">
                <a16:creationId xmlns:a16="http://schemas.microsoft.com/office/drawing/2014/main" id="{DDB983C6-642F-4503-8262-9C46CED67C92}"/>
              </a:ext>
            </a:extLst>
          </p:cNvPr>
          <p:cNvPicPr>
            <a:picLocks noChangeAspect="1"/>
          </p:cNvPicPr>
          <p:nvPr/>
        </p:nvPicPr>
        <p:blipFill>
          <a:blip r:embed="rId2"/>
          <a:stretch>
            <a:fillRect/>
          </a:stretch>
        </p:blipFill>
        <p:spPr>
          <a:xfrm>
            <a:off x="3436639" y="4555276"/>
            <a:ext cx="5052392" cy="1409488"/>
          </a:xfrm>
          <a:prstGeom prst="rect">
            <a:avLst/>
          </a:prstGeom>
        </p:spPr>
      </p:pic>
    </p:spTree>
    <p:extLst>
      <p:ext uri="{BB962C8B-B14F-4D97-AF65-F5344CB8AC3E}">
        <p14:creationId xmlns:p14="http://schemas.microsoft.com/office/powerpoint/2010/main" val="394520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957F-D33A-4C1F-A146-975AB8B6E33A}"/>
              </a:ext>
            </a:extLst>
          </p:cNvPr>
          <p:cNvSpPr>
            <a:spLocks noGrp="1"/>
          </p:cNvSpPr>
          <p:nvPr>
            <p:ph type="title"/>
          </p:nvPr>
        </p:nvSpPr>
        <p:spPr>
          <a:xfrm>
            <a:off x="685801" y="609601"/>
            <a:ext cx="10131425" cy="659906"/>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C4800A74-B05D-4F35-B710-CE812AE7B81C}"/>
              </a:ext>
            </a:extLst>
          </p:cNvPr>
          <p:cNvSpPr>
            <a:spLocks noGrp="1"/>
          </p:cNvSpPr>
          <p:nvPr>
            <p:ph idx="1"/>
          </p:nvPr>
        </p:nvSpPr>
        <p:spPr>
          <a:xfrm>
            <a:off x="685801" y="1269507"/>
            <a:ext cx="10131425" cy="4749553"/>
          </a:xfrm>
        </p:spPr>
        <p:txBody>
          <a:bodyPr>
            <a:normAutofit fontScale="92500" lnSpcReduction="10000"/>
          </a:bodyPr>
          <a:lstStyle/>
          <a:p>
            <a:pPr marL="0" indent="0">
              <a:buNone/>
            </a:pPr>
            <a:r>
              <a:rPr lang="en-US" dirty="0"/>
              <a:t>Based on the image above, let’s break it into several small steps so we can understand it easily:</a:t>
            </a:r>
          </a:p>
          <a:p>
            <a:pPr lvl="1"/>
            <a:r>
              <a:rPr lang="en-US" dirty="0"/>
              <a:t>Suppose we have a facial image in grayscale.</a:t>
            </a:r>
          </a:p>
          <a:p>
            <a:pPr lvl="1"/>
            <a:r>
              <a:rPr lang="en-US" dirty="0"/>
              <a:t>We can get part of this image as a window of 3x3 pixels.</a:t>
            </a:r>
          </a:p>
          <a:p>
            <a:pPr lvl="1"/>
            <a:r>
              <a:rPr lang="en-US" dirty="0"/>
              <a:t>It can also be represented as a 3x3 matrix containing the intensity of each pixel (0~255).</a:t>
            </a:r>
          </a:p>
          <a:p>
            <a:pPr lvl="1"/>
            <a:r>
              <a:rPr lang="en-US" dirty="0"/>
              <a:t>Then, we need to take the central value of the matrix to be used as the threshold.</a:t>
            </a:r>
          </a:p>
          <a:p>
            <a:pPr lvl="1"/>
            <a:r>
              <a:rPr lang="en-US" dirty="0"/>
              <a:t>This value will be used to define the new values from the 8 neighbors.</a:t>
            </a:r>
          </a:p>
          <a:p>
            <a:pPr lvl="1"/>
            <a:r>
              <a:rPr lang="en-US" dirty="0"/>
              <a:t>For each neighbor of the central value (threshold), we set a new binary value. We set 1 for values equal or higher than the threshold and 0 for values lower than the threshold.</a:t>
            </a:r>
          </a:p>
          <a:p>
            <a:pPr lvl="1"/>
            <a:r>
              <a:rPr lang="en-US" dirty="0"/>
              <a:t>Now, the matrix will contain only binary values (ignoring the central value). We need to concatenate each binary value from each position from the matrix line by line into a new binary value (e.g. 10001101). Note: some authors use other approaches to concatenate the binary values (e.g. clockwise direction), but the final result will be the same.</a:t>
            </a:r>
          </a:p>
          <a:p>
            <a:pPr lvl="1"/>
            <a:r>
              <a:rPr lang="en-US" dirty="0"/>
              <a:t>Then, we convert this binary value to a decimal value and set it to the central value of the matrix, which is actually a pixel from the original image.</a:t>
            </a:r>
          </a:p>
          <a:p>
            <a:pPr lvl="1"/>
            <a:r>
              <a:rPr lang="en-US" dirty="0"/>
              <a:t>At the end of this procedure (LBP procedure), we have a new image which represents better the characteristics of the original image.</a:t>
            </a:r>
          </a:p>
          <a:p>
            <a:pPr marL="0" indent="0">
              <a:buNone/>
            </a:pPr>
            <a:endParaRPr lang="en-US" dirty="0"/>
          </a:p>
        </p:txBody>
      </p:sp>
    </p:spTree>
    <p:extLst>
      <p:ext uri="{BB962C8B-B14F-4D97-AF65-F5344CB8AC3E}">
        <p14:creationId xmlns:p14="http://schemas.microsoft.com/office/powerpoint/2010/main" val="309014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43B8-86BD-4605-A475-850AA62DF788}"/>
              </a:ext>
            </a:extLst>
          </p:cNvPr>
          <p:cNvSpPr>
            <a:spLocks noGrp="1"/>
          </p:cNvSpPr>
          <p:nvPr>
            <p:ph type="title"/>
          </p:nvPr>
        </p:nvSpPr>
        <p:spPr>
          <a:xfrm>
            <a:off x="685801" y="609601"/>
            <a:ext cx="10131425" cy="71317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3D8372A-A954-4697-B6FB-07472DC9A837}"/>
              </a:ext>
            </a:extLst>
          </p:cNvPr>
          <p:cNvSpPr>
            <a:spLocks noGrp="1"/>
          </p:cNvSpPr>
          <p:nvPr>
            <p:ph idx="1"/>
          </p:nvPr>
        </p:nvSpPr>
        <p:spPr>
          <a:xfrm>
            <a:off x="685801" y="1642369"/>
            <a:ext cx="10131425" cy="4909351"/>
          </a:xfrm>
        </p:spPr>
        <p:txBody>
          <a:bodyPr>
            <a:normAutofit/>
          </a:bodyPr>
          <a:lstStyle/>
          <a:p>
            <a:pPr marL="0" indent="0">
              <a:buNone/>
            </a:pPr>
            <a:r>
              <a:rPr lang="en-US" dirty="0"/>
              <a:t>4.</a:t>
            </a:r>
            <a:r>
              <a:rPr lang="en-US" b="1" dirty="0"/>
              <a:t>Extracting the Histograms: </a:t>
            </a:r>
            <a:r>
              <a:rPr lang="en-US" dirty="0"/>
              <a:t>Now, using the image generated in the last step, we can use the Grid X and Grid Y parameters to divide the image into multiple grids,</a:t>
            </a:r>
          </a:p>
          <a:p>
            <a:pPr marL="0" indent="0">
              <a:buNone/>
            </a:pPr>
            <a:r>
              <a:rPr lang="en-US" dirty="0"/>
              <a:t> as can be seen in the following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Based on the image above, we can extract the histogram of each region as follows:</a:t>
            </a:r>
          </a:p>
          <a:p>
            <a:r>
              <a:rPr lang="en-US" dirty="0"/>
              <a:t>As we have an image in grayscale, each histogram (from each grid) will contain only 256 positions (0~255) representing the occurrences of each pixel intensity.</a:t>
            </a:r>
          </a:p>
          <a:p>
            <a:r>
              <a:rPr lang="en-US" dirty="0"/>
              <a:t>Then, we need to concatenate each histogram to create a new and bigger histogram. Supposing we have 8x8 grids, we will have 8x8x256=16.384 positions in the final histogram. The final histogram represents the characteristics of the image original image.</a:t>
            </a:r>
          </a:p>
          <a:p>
            <a:pPr marL="0" indent="0">
              <a:buNone/>
            </a:pPr>
            <a:endParaRPr lang="en-US" dirty="0"/>
          </a:p>
        </p:txBody>
      </p:sp>
      <p:pic>
        <p:nvPicPr>
          <p:cNvPr id="4" name="Picture 3">
            <a:extLst>
              <a:ext uri="{FF2B5EF4-FFF2-40B4-BE49-F238E27FC236}">
                <a16:creationId xmlns:a16="http://schemas.microsoft.com/office/drawing/2014/main" id="{D9A62CCA-D134-4A46-A107-45575C0DFBDD}"/>
              </a:ext>
            </a:extLst>
          </p:cNvPr>
          <p:cNvPicPr>
            <a:picLocks noChangeAspect="1"/>
          </p:cNvPicPr>
          <p:nvPr/>
        </p:nvPicPr>
        <p:blipFill>
          <a:blip r:embed="rId2"/>
          <a:stretch>
            <a:fillRect/>
          </a:stretch>
        </p:blipFill>
        <p:spPr>
          <a:xfrm>
            <a:off x="2440362" y="2773442"/>
            <a:ext cx="6187664" cy="1311116"/>
          </a:xfrm>
          <a:prstGeom prst="rect">
            <a:avLst/>
          </a:prstGeom>
        </p:spPr>
      </p:pic>
    </p:spTree>
    <p:extLst>
      <p:ext uri="{BB962C8B-B14F-4D97-AF65-F5344CB8AC3E}">
        <p14:creationId xmlns:p14="http://schemas.microsoft.com/office/powerpoint/2010/main" val="3054876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4039</TotalTime>
  <Words>1754</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Human Face Recognition Attendance System</vt:lpstr>
      <vt:lpstr>Face Recognition Algorithm </vt:lpstr>
      <vt:lpstr>How the Face Detection Works ?</vt:lpstr>
      <vt:lpstr>How the Face Detection Works ?</vt:lpstr>
      <vt:lpstr>Local Binary Patterns Histograms (LBPH) (1996)</vt:lpstr>
      <vt:lpstr>How LBPH algorithm work ?</vt:lpstr>
      <vt:lpstr>How LBPH algorithm work ?</vt:lpstr>
      <vt:lpstr>How LBPH algorithm work ?</vt:lpstr>
      <vt:lpstr>How LBPH algorithm work ?</vt:lpstr>
      <vt:lpstr>How LBPH algorithm work ?</vt:lpstr>
      <vt:lpstr>How LBPH algorithm work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Divyansh Puri</cp:lastModifiedBy>
  <cp:revision>21</cp:revision>
  <dcterms:created xsi:type="dcterms:W3CDTF">2017-07-02T12:04:46Z</dcterms:created>
  <dcterms:modified xsi:type="dcterms:W3CDTF">2021-11-24T11:26:30Z</dcterms:modified>
</cp:coreProperties>
</file>