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50" r:id="rId8"/>
    <p:sldId id="262" r:id="rId9"/>
    <p:sldId id="265" r:id="rId10"/>
    <p:sldId id="263" r:id="rId11"/>
    <p:sldId id="264" r:id="rId12"/>
    <p:sldId id="266" r:id="rId13"/>
    <p:sldId id="267" r:id="rId14"/>
    <p:sldId id="268" r:id="rId15"/>
    <p:sldId id="270" r:id="rId16"/>
    <p:sldId id="271" r:id="rId17"/>
    <p:sldId id="272" r:id="rId18"/>
    <p:sldId id="273" r:id="rId19"/>
    <p:sldId id="274" r:id="rId20"/>
    <p:sldId id="278"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351" r:id="rId40"/>
    <p:sldId id="352" r:id="rId41"/>
    <p:sldId id="295" r:id="rId42"/>
    <p:sldId id="296" r:id="rId43"/>
    <p:sldId id="297" r:id="rId44"/>
    <p:sldId id="298" r:id="rId45"/>
    <p:sldId id="299" r:id="rId46"/>
    <p:sldId id="384" r:id="rId47"/>
    <p:sldId id="344" r:id="rId48"/>
    <p:sldId id="300" r:id="rId49"/>
    <p:sldId id="301" r:id="rId50"/>
    <p:sldId id="302" r:id="rId51"/>
    <p:sldId id="303" r:id="rId52"/>
    <p:sldId id="353" r:id="rId53"/>
    <p:sldId id="354" r:id="rId54"/>
    <p:sldId id="304" r:id="rId55"/>
    <p:sldId id="307" r:id="rId56"/>
    <p:sldId id="305" r:id="rId57"/>
    <p:sldId id="306" r:id="rId58"/>
    <p:sldId id="308" r:id="rId59"/>
    <p:sldId id="309" r:id="rId60"/>
    <p:sldId id="310" r:id="rId61"/>
    <p:sldId id="366" r:id="rId62"/>
    <p:sldId id="376" r:id="rId63"/>
    <p:sldId id="355" r:id="rId64"/>
    <p:sldId id="356" r:id="rId65"/>
    <p:sldId id="357" r:id="rId66"/>
    <p:sldId id="358" r:id="rId67"/>
    <p:sldId id="359" r:id="rId68"/>
    <p:sldId id="360" r:id="rId69"/>
    <p:sldId id="361" r:id="rId70"/>
    <p:sldId id="313" r:id="rId71"/>
    <p:sldId id="362" r:id="rId72"/>
    <p:sldId id="363" r:id="rId73"/>
    <p:sldId id="364" r:id="rId74"/>
    <p:sldId id="365" r:id="rId75"/>
    <p:sldId id="345" r:id="rId76"/>
    <p:sldId id="372" r:id="rId77"/>
    <p:sldId id="373" r:id="rId78"/>
    <p:sldId id="371" r:id="rId79"/>
    <p:sldId id="374" r:id="rId80"/>
    <p:sldId id="375" r:id="rId81"/>
    <p:sldId id="346" r:id="rId82"/>
    <p:sldId id="347" r:id="rId83"/>
    <p:sldId id="348" r:id="rId84"/>
    <p:sldId id="349" r:id="rId85"/>
    <p:sldId id="314" r:id="rId86"/>
    <p:sldId id="315" r:id="rId87"/>
    <p:sldId id="316" r:id="rId88"/>
    <p:sldId id="317" r:id="rId89"/>
    <p:sldId id="342" r:id="rId90"/>
    <p:sldId id="318" r:id="rId91"/>
    <p:sldId id="319" r:id="rId92"/>
    <p:sldId id="341" r:id="rId93"/>
    <p:sldId id="320" r:id="rId94"/>
    <p:sldId id="368" r:id="rId95"/>
    <p:sldId id="321" r:id="rId96"/>
    <p:sldId id="322" r:id="rId97"/>
    <p:sldId id="323" r:id="rId98"/>
    <p:sldId id="340" r:id="rId99"/>
    <p:sldId id="343" r:id="rId100"/>
    <p:sldId id="377" r:id="rId101"/>
    <p:sldId id="327" r:id="rId102"/>
    <p:sldId id="328" r:id="rId103"/>
    <p:sldId id="369" r:id="rId104"/>
    <p:sldId id="370" r:id="rId105"/>
    <p:sldId id="326" r:id="rId106"/>
    <p:sldId id="329" r:id="rId107"/>
    <p:sldId id="378" r:id="rId108"/>
    <p:sldId id="379" r:id="rId109"/>
    <p:sldId id="330" r:id="rId110"/>
    <p:sldId id="331" r:id="rId111"/>
    <p:sldId id="332" r:id="rId112"/>
    <p:sldId id="333" r:id="rId113"/>
    <p:sldId id="335" r:id="rId114"/>
    <p:sldId id="334" r:id="rId115"/>
    <p:sldId id="336" r:id="rId116"/>
    <p:sldId id="337"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DA818D-0041-4780-B736-7F8B62B8219F}" type="datetimeFigureOut">
              <a:rPr lang="en-US" smtClean="0"/>
              <a:t>16/10/2015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10314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A818D-0041-4780-B736-7F8B62B8219F}" type="datetimeFigureOut">
              <a:rPr lang="en-US" smtClean="0"/>
              <a:t>16/10/2015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301617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A818D-0041-4780-B736-7F8B62B8219F}" type="datetimeFigureOut">
              <a:rPr lang="en-US" smtClean="0"/>
              <a:t>16/10/2015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1363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A818D-0041-4780-B736-7F8B62B8219F}" type="datetimeFigureOut">
              <a:rPr lang="en-US" smtClean="0"/>
              <a:t>16/10/2015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341198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DA818D-0041-4780-B736-7F8B62B8219F}" type="datetimeFigureOut">
              <a:rPr lang="en-US" smtClean="0"/>
              <a:t>16/10/2015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54473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DA818D-0041-4780-B736-7F8B62B8219F}" type="datetimeFigureOut">
              <a:rPr lang="en-US" smtClean="0"/>
              <a:t>16/10/2015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404387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DA818D-0041-4780-B736-7F8B62B8219F}" type="datetimeFigureOut">
              <a:rPr lang="en-US" smtClean="0"/>
              <a:t>16/10/2015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417001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DA818D-0041-4780-B736-7F8B62B8219F}" type="datetimeFigureOut">
              <a:rPr lang="en-US" smtClean="0"/>
              <a:t>16/10/2015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260126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A818D-0041-4780-B736-7F8B62B8219F}" type="datetimeFigureOut">
              <a:rPr lang="en-US" smtClean="0"/>
              <a:t>16/10/2015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349063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A818D-0041-4780-B736-7F8B62B8219F}" type="datetimeFigureOut">
              <a:rPr lang="en-US" smtClean="0"/>
              <a:t>16/10/2015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24732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A818D-0041-4780-B736-7F8B62B8219F}" type="datetimeFigureOut">
              <a:rPr lang="en-US" smtClean="0"/>
              <a:t>16/10/2015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21B08-3B7E-40AA-B2AB-295605784A91}" type="slidenum">
              <a:rPr lang="en-US" smtClean="0"/>
              <a:t>‹#›</a:t>
            </a:fld>
            <a:endParaRPr lang="en-US"/>
          </a:p>
        </p:txBody>
      </p:sp>
    </p:spTree>
    <p:extLst>
      <p:ext uri="{BB962C8B-B14F-4D97-AF65-F5344CB8AC3E}">
        <p14:creationId xmlns:p14="http://schemas.microsoft.com/office/powerpoint/2010/main" val="157760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A818D-0041-4780-B736-7F8B62B8219F}" type="datetimeFigureOut">
              <a:rPr lang="en-US" smtClean="0"/>
              <a:t>16/10/2015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21B08-3B7E-40AA-B2AB-295605784A91}" type="slidenum">
              <a:rPr lang="en-US" smtClean="0"/>
              <a:t>‹#›</a:t>
            </a:fld>
            <a:endParaRPr lang="en-US"/>
          </a:p>
        </p:txBody>
      </p:sp>
    </p:spTree>
    <p:extLst>
      <p:ext uri="{BB962C8B-B14F-4D97-AF65-F5344CB8AC3E}">
        <p14:creationId xmlns:p14="http://schemas.microsoft.com/office/powerpoint/2010/main" val="212941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Tree>
    <p:extLst>
      <p:ext uri="{BB962C8B-B14F-4D97-AF65-F5344CB8AC3E}">
        <p14:creationId xmlns:p14="http://schemas.microsoft.com/office/powerpoint/2010/main" val="2323327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724" y="283334"/>
            <a:ext cx="9144000" cy="425003"/>
          </a:xfrm>
        </p:spPr>
        <p:txBody>
          <a:bodyPr>
            <a:normAutofit fontScale="90000"/>
          </a:bodyPr>
          <a:lstStyle/>
          <a:p>
            <a:r>
              <a:rPr lang="en-US" dirty="0" smtClean="0"/>
              <a:t>JRE</a:t>
            </a:r>
            <a:endParaRPr lang="en-US" dirty="0"/>
          </a:p>
        </p:txBody>
      </p:sp>
      <p:sp>
        <p:nvSpPr>
          <p:cNvPr id="3" name="Subtitle 2"/>
          <p:cNvSpPr>
            <a:spLocks noGrp="1"/>
          </p:cNvSpPr>
          <p:nvPr>
            <p:ph type="subTitle" idx="1"/>
          </p:nvPr>
        </p:nvSpPr>
        <p:spPr>
          <a:xfrm>
            <a:off x="0" y="553792"/>
            <a:ext cx="12192000" cy="6304208"/>
          </a:xfrm>
        </p:spPr>
        <p:txBody>
          <a:bodyPr/>
          <a:lstStyle/>
          <a:p>
            <a:pPr algn="l"/>
            <a:r>
              <a:rPr lang="en-US" dirty="0"/>
              <a:t>It is used to provide runtime </a:t>
            </a:r>
            <a:r>
              <a:rPr lang="en-US" dirty="0" smtClean="0"/>
              <a:t>environment . It </a:t>
            </a:r>
            <a:r>
              <a:rPr lang="en-US" dirty="0"/>
              <a:t>is the implementation of </a:t>
            </a:r>
            <a:r>
              <a:rPr lang="en-US" dirty="0" smtClean="0"/>
              <a:t>JVM . It </a:t>
            </a:r>
            <a:r>
              <a:rPr lang="en-US" dirty="0"/>
              <a:t>physically </a:t>
            </a:r>
            <a:r>
              <a:rPr lang="en-US" dirty="0" smtClean="0"/>
              <a:t>exists . It </a:t>
            </a:r>
            <a:r>
              <a:rPr lang="en-US" dirty="0"/>
              <a:t>contains set of libraries + </a:t>
            </a:r>
            <a:r>
              <a:rPr lang="en-US" dirty="0" smtClean="0"/>
              <a:t>other  </a:t>
            </a:r>
            <a:r>
              <a:rPr lang="en-US" dirty="0"/>
              <a:t>files that JVM uses at runtime</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23" y="1293922"/>
            <a:ext cx="6191855" cy="5235665"/>
          </a:xfrm>
          <a:prstGeom prst="rect">
            <a:avLst/>
          </a:prstGeom>
        </p:spPr>
      </p:pic>
    </p:spTree>
    <p:extLst>
      <p:ext uri="{BB962C8B-B14F-4D97-AF65-F5344CB8AC3E}">
        <p14:creationId xmlns:p14="http://schemas.microsoft.com/office/powerpoint/2010/main" val="37596119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2800" b="1" dirty="0" smtClean="0"/>
              <a:t>Actual java program execution</a:t>
            </a:r>
            <a:endParaRPr lang="en-US" b="1" dirty="0" smtClean="0"/>
          </a:p>
          <a:p>
            <a:pPr algn="l"/>
            <a:r>
              <a:rPr lang="en-US" dirty="0" smtClean="0"/>
              <a:t>1.JVM starts</a:t>
            </a:r>
          </a:p>
          <a:p>
            <a:pPr algn="l"/>
            <a:r>
              <a:rPr lang="en-US" dirty="0" smtClean="0"/>
              <a:t>2. JVM will create </a:t>
            </a:r>
            <a:r>
              <a:rPr lang="en-US" dirty="0" err="1" smtClean="0"/>
              <a:t>MainThread</a:t>
            </a:r>
            <a:r>
              <a:rPr lang="en-US" dirty="0" smtClean="0"/>
              <a:t> and Runtime Stack for it[Main-Thread].</a:t>
            </a:r>
          </a:p>
          <a:p>
            <a:pPr algn="l"/>
            <a:r>
              <a:rPr lang="en-US" dirty="0" smtClean="0"/>
              <a:t>3. Main-Thread locate the .class file and loads it into memory.</a:t>
            </a:r>
          </a:p>
          <a:p>
            <a:pPr algn="l"/>
            <a:r>
              <a:rPr lang="en-US" dirty="0" smtClean="0"/>
              <a:t>4. Now main() execution starts.</a:t>
            </a:r>
          </a:p>
          <a:p>
            <a:pPr algn="l"/>
            <a:r>
              <a:rPr lang="en-US" dirty="0" smtClean="0"/>
              <a:t>5. Later main execution end.</a:t>
            </a:r>
          </a:p>
          <a:p>
            <a:pPr algn="l"/>
            <a:r>
              <a:rPr lang="en-US" dirty="0" smtClean="0"/>
              <a:t>6. JVM destroy the runtime stack created for a particular order.</a:t>
            </a:r>
          </a:p>
          <a:p>
            <a:pPr algn="l"/>
            <a:r>
              <a:rPr lang="en-US" dirty="0" smtClean="0"/>
              <a:t>7. Main Thread goes into the dead state.</a:t>
            </a:r>
          </a:p>
          <a:p>
            <a:pPr algn="l"/>
            <a:r>
              <a:rPr lang="en-US" dirty="0" smtClean="0"/>
              <a:t>8. JVM goes to shut down</a:t>
            </a:r>
          </a:p>
          <a:p>
            <a:pPr algn="l"/>
            <a:endParaRPr lang="en-US" dirty="0"/>
          </a:p>
        </p:txBody>
      </p:sp>
    </p:spTree>
    <p:extLst>
      <p:ext uri="{BB962C8B-B14F-4D97-AF65-F5344CB8AC3E}">
        <p14:creationId xmlns:p14="http://schemas.microsoft.com/office/powerpoint/2010/main" val="22168899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0513" y="231820"/>
            <a:ext cx="9144000" cy="457670"/>
          </a:xfrm>
        </p:spPr>
        <p:txBody>
          <a:bodyPr>
            <a:normAutofit fontScale="90000"/>
          </a:bodyPr>
          <a:lstStyle/>
          <a:p>
            <a:r>
              <a:rPr lang="en-US" dirty="0" smtClean="0"/>
              <a:t>Thread</a:t>
            </a:r>
            <a:endParaRPr lang="en-US" dirty="0"/>
          </a:p>
        </p:txBody>
      </p:sp>
      <p:sp>
        <p:nvSpPr>
          <p:cNvPr id="3" name="Subtitle 2"/>
          <p:cNvSpPr>
            <a:spLocks noGrp="1"/>
          </p:cNvSpPr>
          <p:nvPr>
            <p:ph type="subTitle" idx="1"/>
          </p:nvPr>
        </p:nvSpPr>
        <p:spPr>
          <a:xfrm>
            <a:off x="0" y="553792"/>
            <a:ext cx="12192000" cy="6304208"/>
          </a:xfrm>
        </p:spPr>
        <p:txBody>
          <a:bodyPr/>
          <a:lstStyle/>
          <a:p>
            <a:pPr algn="l"/>
            <a:r>
              <a:rPr lang="en-US" dirty="0"/>
              <a:t>A thread is a lightweight sub process, a smallest unit of processing. It is a separate path of execution.</a:t>
            </a:r>
          </a:p>
          <a:p>
            <a:pPr algn="l"/>
            <a:r>
              <a:rPr lang="en-US" dirty="0"/>
              <a:t>Threads are independent, if there occurs exception in one thread, it doesn't affect other threads. It shares a common memory area</a:t>
            </a:r>
            <a:r>
              <a:rPr lang="en-US" dirty="0" smtClean="0"/>
              <a:t>.</a:t>
            </a:r>
          </a:p>
          <a:p>
            <a:pPr algn="l"/>
            <a:r>
              <a:rPr lang="en-US" dirty="0"/>
              <a:t>According to sun, there is only 4 states in </a:t>
            </a:r>
            <a:r>
              <a:rPr lang="en-US" b="1" dirty="0"/>
              <a:t>thread life cycle in java</a:t>
            </a:r>
            <a:r>
              <a:rPr lang="en-US" dirty="0"/>
              <a:t> new, runnable, non-runnable and terminated.</a:t>
            </a:r>
          </a:p>
          <a:p>
            <a:pPr algn="l"/>
            <a:endParaRPr lang="en-US" dirty="0" smtClean="0"/>
          </a:p>
          <a:p>
            <a:pPr algn="l"/>
            <a:r>
              <a:rPr lang="en-US" dirty="0" smtClean="0"/>
              <a:t>new : when new thread created .</a:t>
            </a:r>
          </a:p>
          <a:p>
            <a:pPr algn="l"/>
            <a:r>
              <a:rPr lang="en-US" dirty="0" smtClean="0"/>
              <a:t>Runnable : when we start thread with the help of start() .</a:t>
            </a:r>
          </a:p>
          <a:p>
            <a:pPr algn="l"/>
            <a:r>
              <a:rPr lang="en-US" dirty="0" smtClean="0"/>
              <a:t>Non-runnable : when we sleep thread for particular time period .</a:t>
            </a:r>
          </a:p>
          <a:p>
            <a:pPr algn="l"/>
            <a:r>
              <a:rPr lang="en-US" dirty="0" smtClean="0"/>
              <a:t>Terminated : when thread dead.</a:t>
            </a:r>
          </a:p>
          <a:p>
            <a:pPr algn="l"/>
            <a:endParaRPr lang="en-US" dirty="0"/>
          </a:p>
        </p:txBody>
      </p:sp>
    </p:spTree>
    <p:extLst>
      <p:ext uri="{BB962C8B-B14F-4D97-AF65-F5344CB8AC3E}">
        <p14:creationId xmlns:p14="http://schemas.microsoft.com/office/powerpoint/2010/main" val="8083815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a:t>When a Java program starts up, one thread begins running immediately. This is usually</a:t>
            </a:r>
          </a:p>
          <a:p>
            <a:r>
              <a:rPr lang="en-US" dirty="0"/>
              <a:t>called the </a:t>
            </a:r>
            <a:r>
              <a:rPr lang="en-US" i="1" dirty="0"/>
              <a:t>main thread </a:t>
            </a:r>
            <a:r>
              <a:rPr lang="en-US" dirty="0"/>
              <a:t>of your program, because it is the one that is executed when your</a:t>
            </a:r>
          </a:p>
          <a:p>
            <a:r>
              <a:rPr lang="en-US" dirty="0"/>
              <a:t>program begins.</a:t>
            </a:r>
            <a:endParaRPr lang="en-US" dirty="0" smtClean="0"/>
          </a:p>
          <a:p>
            <a:endParaRPr lang="en-US" dirty="0"/>
          </a:p>
          <a:p>
            <a:r>
              <a:rPr lang="en-US" dirty="0" smtClean="0"/>
              <a:t>There </a:t>
            </a:r>
            <a:r>
              <a:rPr lang="en-US" dirty="0"/>
              <a:t>are two ways to create a thread:</a:t>
            </a:r>
          </a:p>
          <a:p>
            <a:r>
              <a:rPr lang="en-US" dirty="0"/>
              <a:t>By extending Thread class</a:t>
            </a:r>
          </a:p>
          <a:p>
            <a:r>
              <a:rPr lang="en-US" dirty="0"/>
              <a:t>By implementing Runnable interface</a:t>
            </a:r>
            <a:r>
              <a:rPr lang="en-US" dirty="0" smtClean="0"/>
              <a:t>.</a:t>
            </a:r>
          </a:p>
          <a:p>
            <a:endParaRPr lang="en-US" dirty="0"/>
          </a:p>
          <a:p>
            <a:endParaRPr lang="en-US" dirty="0"/>
          </a:p>
        </p:txBody>
      </p:sp>
    </p:spTree>
    <p:extLst>
      <p:ext uri="{BB962C8B-B14F-4D97-AF65-F5344CB8AC3E}">
        <p14:creationId xmlns:p14="http://schemas.microsoft.com/office/powerpoint/2010/main" val="12394674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753884"/>
          </a:xfrm>
        </p:spPr>
        <p:txBody>
          <a:bodyPr>
            <a:normAutofit fontScale="90000"/>
          </a:bodyPr>
          <a:lstStyle/>
          <a:p>
            <a:r>
              <a:rPr lang="en-US" b="1" dirty="0"/>
              <a:t>Implementing </a:t>
            </a:r>
            <a:r>
              <a:rPr lang="en-US" b="1" dirty="0" smtClean="0"/>
              <a:t>Runnable</a:t>
            </a:r>
            <a:endParaRPr lang="en-US" dirty="0"/>
          </a:p>
        </p:txBody>
      </p:sp>
      <p:sp>
        <p:nvSpPr>
          <p:cNvPr id="3" name="Subtitle 2"/>
          <p:cNvSpPr>
            <a:spLocks noGrp="1"/>
          </p:cNvSpPr>
          <p:nvPr>
            <p:ph type="subTitle" idx="1"/>
          </p:nvPr>
        </p:nvSpPr>
        <p:spPr>
          <a:xfrm>
            <a:off x="-1" y="656823"/>
            <a:ext cx="12192001" cy="6201177"/>
          </a:xfrm>
        </p:spPr>
        <p:txBody>
          <a:bodyPr>
            <a:normAutofit/>
          </a:bodyPr>
          <a:lstStyle/>
          <a:p>
            <a:pPr algn="l"/>
            <a:r>
              <a:rPr lang="en-US" dirty="0" smtClean="0"/>
              <a:t>The </a:t>
            </a:r>
            <a:r>
              <a:rPr lang="en-US" dirty="0"/>
              <a:t>easiest way to create a thread is to create a class that implements the </a:t>
            </a:r>
            <a:r>
              <a:rPr lang="en-US" b="1" dirty="0"/>
              <a:t>Runnable</a:t>
            </a:r>
          </a:p>
          <a:p>
            <a:pPr algn="l"/>
            <a:r>
              <a:rPr lang="en-US" dirty="0"/>
              <a:t>interface</a:t>
            </a:r>
            <a:r>
              <a:rPr lang="en-US" dirty="0" smtClean="0"/>
              <a:t>. To </a:t>
            </a:r>
            <a:r>
              <a:rPr lang="en-US" dirty="0"/>
              <a:t>implement </a:t>
            </a:r>
            <a:r>
              <a:rPr lang="en-US" b="1" dirty="0"/>
              <a:t>Runnable</a:t>
            </a:r>
            <a:r>
              <a:rPr lang="en-US" dirty="0"/>
              <a:t>, a class need only implement </a:t>
            </a:r>
            <a:r>
              <a:rPr lang="en-US" dirty="0" smtClean="0"/>
              <a:t>a single </a:t>
            </a:r>
            <a:r>
              <a:rPr lang="en-US" dirty="0"/>
              <a:t>method called </a:t>
            </a:r>
            <a:r>
              <a:rPr lang="en-US" b="1" dirty="0"/>
              <a:t>run( )</a:t>
            </a:r>
            <a:r>
              <a:rPr lang="en-US" dirty="0"/>
              <a:t>, which is declared like this:</a:t>
            </a:r>
          </a:p>
          <a:p>
            <a:pPr algn="l"/>
            <a:r>
              <a:rPr lang="en-US" dirty="0"/>
              <a:t>public void run( )</a:t>
            </a:r>
          </a:p>
          <a:p>
            <a:pPr algn="l"/>
            <a:r>
              <a:rPr lang="en-US" dirty="0"/>
              <a:t>Inside </a:t>
            </a:r>
            <a:r>
              <a:rPr lang="en-US" b="1" dirty="0"/>
              <a:t>run( )</a:t>
            </a:r>
            <a:r>
              <a:rPr lang="en-US" dirty="0"/>
              <a:t>, you will define the code that constitutes the new thread. It is important to</a:t>
            </a:r>
          </a:p>
          <a:p>
            <a:pPr algn="l"/>
            <a:r>
              <a:rPr lang="en-US" dirty="0"/>
              <a:t>understand that </a:t>
            </a:r>
            <a:r>
              <a:rPr lang="en-US" b="1" dirty="0"/>
              <a:t>run( ) </a:t>
            </a:r>
            <a:r>
              <a:rPr lang="en-US" dirty="0"/>
              <a:t>can call other methods, use other classes, and declare variables, just like</a:t>
            </a:r>
          </a:p>
          <a:p>
            <a:pPr algn="l"/>
            <a:r>
              <a:rPr lang="en-US" dirty="0"/>
              <a:t>the main thread can. The only difference is that </a:t>
            </a:r>
            <a:r>
              <a:rPr lang="en-US" b="1" dirty="0"/>
              <a:t>run( ) </a:t>
            </a:r>
            <a:r>
              <a:rPr lang="en-US" dirty="0"/>
              <a:t>establishes the entry point for another,</a:t>
            </a:r>
          </a:p>
          <a:p>
            <a:pPr algn="l"/>
            <a:r>
              <a:rPr lang="en-US" dirty="0"/>
              <a:t>concurrent thread of execution within your program. This thread will end when </a:t>
            </a:r>
            <a:r>
              <a:rPr lang="en-US" b="1" dirty="0"/>
              <a:t>run( )</a:t>
            </a:r>
          </a:p>
          <a:p>
            <a:pPr algn="l"/>
            <a:r>
              <a:rPr lang="en-US" dirty="0"/>
              <a:t>returns.</a:t>
            </a:r>
          </a:p>
          <a:p>
            <a:pPr algn="l"/>
            <a:r>
              <a:rPr lang="en-US" dirty="0"/>
              <a:t>After you create a class that implements </a:t>
            </a:r>
            <a:r>
              <a:rPr lang="en-US" b="1" dirty="0"/>
              <a:t>Runnable</a:t>
            </a:r>
            <a:r>
              <a:rPr lang="en-US" dirty="0"/>
              <a:t>, you will instantiate an object of type</a:t>
            </a:r>
          </a:p>
          <a:p>
            <a:pPr algn="l"/>
            <a:r>
              <a:rPr lang="en-US" b="1" dirty="0"/>
              <a:t>Thread </a:t>
            </a:r>
            <a:r>
              <a:rPr lang="en-US" dirty="0"/>
              <a:t>from within that class. </a:t>
            </a:r>
            <a:r>
              <a:rPr lang="en-US" b="1" dirty="0"/>
              <a:t>Thread </a:t>
            </a:r>
            <a:r>
              <a:rPr lang="en-US" dirty="0"/>
              <a:t>defines several constructors.</a:t>
            </a:r>
          </a:p>
        </p:txBody>
      </p:sp>
    </p:spTree>
    <p:extLst>
      <p:ext uri="{BB962C8B-B14F-4D97-AF65-F5344CB8AC3E}">
        <p14:creationId xmlns:p14="http://schemas.microsoft.com/office/powerpoint/2010/main" val="24528917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
            <a:ext cx="9144000" cy="676611"/>
          </a:xfrm>
        </p:spPr>
        <p:txBody>
          <a:bodyPr>
            <a:normAutofit fontScale="90000"/>
          </a:bodyPr>
          <a:lstStyle/>
          <a:p>
            <a:r>
              <a:rPr lang="en-US" b="1" dirty="0"/>
              <a:t>Extending </a:t>
            </a:r>
            <a:r>
              <a:rPr lang="en-US" b="1" dirty="0" smtClean="0"/>
              <a:t>Thread</a:t>
            </a:r>
            <a:endParaRPr lang="en-US" dirty="0"/>
          </a:p>
        </p:txBody>
      </p:sp>
      <p:sp>
        <p:nvSpPr>
          <p:cNvPr id="3" name="Subtitle 2"/>
          <p:cNvSpPr>
            <a:spLocks noGrp="1"/>
          </p:cNvSpPr>
          <p:nvPr>
            <p:ph type="subTitle" idx="1"/>
          </p:nvPr>
        </p:nvSpPr>
        <p:spPr>
          <a:xfrm>
            <a:off x="0" y="566670"/>
            <a:ext cx="12192000" cy="6291329"/>
          </a:xfrm>
        </p:spPr>
        <p:txBody>
          <a:bodyPr>
            <a:normAutofit/>
          </a:bodyPr>
          <a:lstStyle/>
          <a:p>
            <a:pPr algn="l"/>
            <a:r>
              <a:rPr lang="en-US" dirty="0" smtClean="0"/>
              <a:t>The </a:t>
            </a:r>
            <a:r>
              <a:rPr lang="en-US" dirty="0"/>
              <a:t>second way to create a thread is to create a new class that extends </a:t>
            </a:r>
            <a:r>
              <a:rPr lang="en-US" b="1" dirty="0"/>
              <a:t>Thread</a:t>
            </a:r>
            <a:r>
              <a:rPr lang="en-US" dirty="0"/>
              <a:t>, and then to</a:t>
            </a:r>
          </a:p>
          <a:p>
            <a:pPr algn="l"/>
            <a:r>
              <a:rPr lang="en-US" dirty="0"/>
              <a:t>create an instance of that class. The extending class must override the </a:t>
            </a:r>
            <a:r>
              <a:rPr lang="en-US" b="1" dirty="0"/>
              <a:t>run( ) </a:t>
            </a:r>
            <a:r>
              <a:rPr lang="en-US" dirty="0"/>
              <a:t>method, which</a:t>
            </a:r>
          </a:p>
          <a:p>
            <a:pPr algn="l"/>
            <a:r>
              <a:rPr lang="en-US" dirty="0"/>
              <a:t>is the entry point for the new thread. It must also call </a:t>
            </a:r>
            <a:r>
              <a:rPr lang="en-US" b="1" dirty="0"/>
              <a:t>start( ) </a:t>
            </a:r>
            <a:r>
              <a:rPr lang="en-US" dirty="0"/>
              <a:t>to begin execution of the new</a:t>
            </a:r>
          </a:p>
          <a:p>
            <a:pPr algn="l"/>
            <a:r>
              <a:rPr lang="en-US" dirty="0"/>
              <a:t>thread.</a:t>
            </a:r>
          </a:p>
        </p:txBody>
      </p:sp>
    </p:spTree>
    <p:extLst>
      <p:ext uri="{BB962C8B-B14F-4D97-AF65-F5344CB8AC3E}">
        <p14:creationId xmlns:p14="http://schemas.microsoft.com/office/powerpoint/2010/main" val="31145210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152"/>
            <a:ext cx="9144000" cy="637974"/>
          </a:xfrm>
        </p:spPr>
        <p:txBody>
          <a:bodyPr>
            <a:normAutofit fontScale="90000"/>
          </a:bodyPr>
          <a:lstStyle/>
          <a:p>
            <a:r>
              <a:rPr lang="en-US" dirty="0" err="1" smtClean="0"/>
              <a:t>MultiThreading</a:t>
            </a:r>
            <a:r>
              <a:rPr lang="en-US" dirty="0" smtClean="0"/>
              <a:t> </a:t>
            </a:r>
            <a:r>
              <a:rPr lang="en-US" dirty="0"/>
              <a:t>in </a:t>
            </a:r>
            <a:r>
              <a:rPr lang="en-US" dirty="0" smtClean="0"/>
              <a:t>Java</a:t>
            </a:r>
            <a:endParaRPr lang="en-US" dirty="0"/>
          </a:p>
        </p:txBody>
      </p:sp>
      <p:sp>
        <p:nvSpPr>
          <p:cNvPr id="3" name="Subtitle 2"/>
          <p:cNvSpPr>
            <a:spLocks noGrp="1"/>
          </p:cNvSpPr>
          <p:nvPr>
            <p:ph type="subTitle" idx="1"/>
          </p:nvPr>
        </p:nvSpPr>
        <p:spPr>
          <a:xfrm>
            <a:off x="0" y="631065"/>
            <a:ext cx="10668000" cy="6226935"/>
          </a:xfrm>
        </p:spPr>
        <p:txBody>
          <a:bodyPr>
            <a:normAutofit/>
          </a:bodyPr>
          <a:lstStyle/>
          <a:p>
            <a:pPr algn="l"/>
            <a:r>
              <a:rPr lang="en-US" b="1" dirty="0" smtClean="0"/>
              <a:t>Multithreading in java</a:t>
            </a:r>
            <a:r>
              <a:rPr lang="en-US" dirty="0" smtClean="0"/>
              <a:t> is a process of executing multiple threads simultaneously.</a:t>
            </a:r>
          </a:p>
          <a:p>
            <a:pPr algn="l"/>
            <a:r>
              <a:rPr lang="en-US" dirty="0" smtClean="0"/>
              <a:t>Thread is basically a lightweight sub-process, a smallest unit of processing. Multiprocessing and multithreading, both are used to achieve multitasking.</a:t>
            </a:r>
          </a:p>
          <a:p>
            <a:pPr algn="l"/>
            <a:r>
              <a:rPr lang="en-US" dirty="0" smtClean="0"/>
              <a:t>But we use multithreading than multiprocessing because threads share a common memory area. They don't allocate separate memory area so saves memory, and context-switching between the threads takes less time than process.</a:t>
            </a:r>
          </a:p>
          <a:p>
            <a:pPr algn="l"/>
            <a:r>
              <a:rPr lang="en-US" dirty="0" smtClean="0"/>
              <a:t>Java Multithreading is mostly used in games, animation etc.</a:t>
            </a:r>
          </a:p>
          <a:p>
            <a:pPr algn="l"/>
            <a:endParaRPr lang="en-US" dirty="0"/>
          </a:p>
        </p:txBody>
      </p:sp>
    </p:spTree>
    <p:extLst>
      <p:ext uri="{BB962C8B-B14F-4D97-AF65-F5344CB8AC3E}">
        <p14:creationId xmlns:p14="http://schemas.microsoft.com/office/powerpoint/2010/main" val="13733962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062" y="128787"/>
            <a:ext cx="9144000" cy="612217"/>
          </a:xfrm>
        </p:spPr>
        <p:txBody>
          <a:bodyPr>
            <a:normAutofit fontScale="90000"/>
          </a:bodyPr>
          <a:lstStyle/>
          <a:p>
            <a:r>
              <a:rPr lang="en-US" dirty="0"/>
              <a:t>The join() </a:t>
            </a:r>
            <a:r>
              <a:rPr lang="en-US" dirty="0" smtClean="0"/>
              <a:t>method</a:t>
            </a:r>
            <a:endParaRPr lang="en-US" dirty="0"/>
          </a:p>
        </p:txBody>
      </p:sp>
      <p:sp>
        <p:nvSpPr>
          <p:cNvPr id="3" name="Subtitle 2"/>
          <p:cNvSpPr>
            <a:spLocks noGrp="1"/>
          </p:cNvSpPr>
          <p:nvPr>
            <p:ph type="subTitle" idx="1"/>
          </p:nvPr>
        </p:nvSpPr>
        <p:spPr>
          <a:xfrm>
            <a:off x="0" y="553792"/>
            <a:ext cx="12192000" cy="6304208"/>
          </a:xfrm>
        </p:spPr>
        <p:txBody>
          <a:bodyPr>
            <a:normAutofit fontScale="92500" lnSpcReduction="20000"/>
          </a:bodyPr>
          <a:lstStyle/>
          <a:p>
            <a:pPr algn="l"/>
            <a:r>
              <a:rPr lang="en-US" dirty="0"/>
              <a:t>In order to make a particular Thread to wait </a:t>
            </a:r>
            <a:r>
              <a:rPr lang="en-US" dirty="0" smtClean="0"/>
              <a:t>until </a:t>
            </a:r>
            <a:r>
              <a:rPr lang="en-US" dirty="0"/>
              <a:t>completing other(only one Thread) Thread execution</a:t>
            </a:r>
            <a:r>
              <a:rPr lang="en-US" dirty="0" smtClean="0"/>
              <a:t>.</a:t>
            </a:r>
          </a:p>
          <a:p>
            <a:pPr algn="l"/>
            <a:r>
              <a:rPr lang="en-US" dirty="0"/>
              <a:t>if t1 has to wait until t2 Thread execution completes.</a:t>
            </a:r>
          </a:p>
          <a:p>
            <a:pPr algn="l"/>
            <a:r>
              <a:rPr lang="en-US" dirty="0"/>
              <a:t>then t1 Thread should call join() on t2 Thread reference</a:t>
            </a:r>
            <a:r>
              <a:rPr lang="en-US" dirty="0" smtClean="0"/>
              <a:t>.</a:t>
            </a:r>
          </a:p>
          <a:p>
            <a:pPr algn="l"/>
            <a:r>
              <a:rPr lang="en-US" dirty="0" smtClean="0"/>
              <a:t>class </a:t>
            </a:r>
            <a:r>
              <a:rPr lang="en-US" dirty="0" err="1"/>
              <a:t>joinclass</a:t>
            </a:r>
            <a:r>
              <a:rPr lang="en-US" dirty="0"/>
              <a:t> extends </a:t>
            </a:r>
            <a:r>
              <a:rPr lang="en-US" dirty="0" smtClean="0"/>
              <a:t>Thread  {</a:t>
            </a:r>
            <a:endParaRPr lang="en-US" dirty="0"/>
          </a:p>
          <a:p>
            <a:pPr algn="l"/>
            <a:r>
              <a:rPr lang="en-US" dirty="0"/>
              <a:t>public </a:t>
            </a:r>
            <a:r>
              <a:rPr lang="en-US" dirty="0" smtClean="0"/>
              <a:t>void </a:t>
            </a:r>
            <a:r>
              <a:rPr lang="en-US" dirty="0"/>
              <a:t>run()</a:t>
            </a:r>
          </a:p>
          <a:p>
            <a:pPr algn="l"/>
            <a:r>
              <a:rPr lang="en-US" dirty="0" smtClean="0"/>
              <a:t>{    </a:t>
            </a:r>
            <a:r>
              <a:rPr lang="en-US" dirty="0" err="1" smtClean="0"/>
              <a:t>int</a:t>
            </a:r>
            <a:r>
              <a:rPr lang="en-US" dirty="0" smtClean="0"/>
              <a:t> </a:t>
            </a:r>
            <a:r>
              <a:rPr lang="en-US" dirty="0" err="1"/>
              <a:t>i</a:t>
            </a:r>
            <a:r>
              <a:rPr lang="en-US" dirty="0"/>
              <a:t>;</a:t>
            </a:r>
          </a:p>
          <a:p>
            <a:pPr algn="l"/>
            <a:r>
              <a:rPr lang="en-US" dirty="0"/>
              <a:t>for(</a:t>
            </a:r>
            <a:r>
              <a:rPr lang="en-US" dirty="0" err="1"/>
              <a:t>i</a:t>
            </a:r>
            <a:r>
              <a:rPr lang="en-US" dirty="0"/>
              <a:t>=1;i&lt;5;i</a:t>
            </a:r>
            <a:r>
              <a:rPr lang="en-US" dirty="0" smtClean="0"/>
              <a:t>++)  {</a:t>
            </a:r>
            <a:endParaRPr lang="en-US" dirty="0"/>
          </a:p>
          <a:p>
            <a:pPr algn="l"/>
            <a:r>
              <a:rPr lang="en-US" dirty="0" err="1"/>
              <a:t>System.out.println</a:t>
            </a:r>
            <a:r>
              <a:rPr lang="en-US" dirty="0"/>
              <a:t>(</a:t>
            </a:r>
            <a:r>
              <a:rPr lang="en-US" dirty="0" err="1"/>
              <a:t>i</a:t>
            </a:r>
            <a:r>
              <a:rPr lang="en-US" dirty="0" smtClean="0"/>
              <a:t>);    try</a:t>
            </a:r>
            <a:endParaRPr lang="en-US" dirty="0"/>
          </a:p>
          <a:p>
            <a:pPr algn="l"/>
            <a:r>
              <a:rPr lang="en-US" dirty="0" smtClean="0"/>
              <a:t>{    </a:t>
            </a:r>
            <a:r>
              <a:rPr lang="en-US" dirty="0" err="1" smtClean="0"/>
              <a:t>Thread.sleep</a:t>
            </a:r>
            <a:r>
              <a:rPr lang="en-US" dirty="0" smtClean="0"/>
              <a:t>(500);   }</a:t>
            </a:r>
            <a:endParaRPr lang="en-US" dirty="0"/>
          </a:p>
          <a:p>
            <a:pPr algn="l"/>
            <a:r>
              <a:rPr lang="en-US" dirty="0"/>
              <a:t>catch(Exception e)</a:t>
            </a:r>
          </a:p>
          <a:p>
            <a:pPr algn="l"/>
            <a:r>
              <a:rPr lang="en-US" dirty="0" smtClean="0"/>
              <a:t>{   }  }  }</a:t>
            </a:r>
            <a:endParaRPr lang="en-US" dirty="0"/>
          </a:p>
          <a:p>
            <a:pPr algn="l"/>
            <a:r>
              <a:rPr lang="en-US" dirty="0"/>
              <a:t>public static void main(String s[]) throws </a:t>
            </a:r>
            <a:r>
              <a:rPr lang="en-US" dirty="0" smtClean="0"/>
              <a:t>Exception {</a:t>
            </a:r>
            <a:endParaRPr lang="en-US" dirty="0"/>
          </a:p>
          <a:p>
            <a:pPr algn="l"/>
            <a:r>
              <a:rPr lang="en-US" dirty="0" err="1"/>
              <a:t>joinclass</a:t>
            </a:r>
            <a:r>
              <a:rPr lang="en-US" dirty="0"/>
              <a:t> j1=new </a:t>
            </a:r>
            <a:r>
              <a:rPr lang="en-US" dirty="0" err="1"/>
              <a:t>joinclass</a:t>
            </a:r>
            <a:r>
              <a:rPr lang="en-US" dirty="0"/>
              <a:t>();</a:t>
            </a:r>
          </a:p>
          <a:p>
            <a:pPr algn="l"/>
            <a:r>
              <a:rPr lang="en-US" dirty="0" err="1"/>
              <a:t>joinclass</a:t>
            </a:r>
            <a:r>
              <a:rPr lang="en-US" dirty="0"/>
              <a:t> j2=new </a:t>
            </a:r>
            <a:r>
              <a:rPr lang="en-US" dirty="0" err="1"/>
              <a:t>joinclass</a:t>
            </a:r>
            <a:r>
              <a:rPr lang="en-US" dirty="0"/>
              <a:t>();</a:t>
            </a:r>
          </a:p>
          <a:p>
            <a:pPr algn="l"/>
            <a:r>
              <a:rPr lang="en-US" dirty="0" err="1"/>
              <a:t>joinclass</a:t>
            </a:r>
            <a:r>
              <a:rPr lang="en-US" dirty="0"/>
              <a:t> j3=new </a:t>
            </a:r>
            <a:r>
              <a:rPr lang="en-US" dirty="0" err="1"/>
              <a:t>joinclass</a:t>
            </a:r>
            <a:r>
              <a:rPr lang="en-US" dirty="0"/>
              <a:t>();</a:t>
            </a:r>
          </a:p>
          <a:p>
            <a:pPr algn="l"/>
            <a:r>
              <a:rPr lang="en-US" dirty="0" err="1"/>
              <a:t>joinclass</a:t>
            </a:r>
            <a:r>
              <a:rPr lang="en-US" dirty="0"/>
              <a:t> j4=new </a:t>
            </a:r>
            <a:r>
              <a:rPr lang="en-US" dirty="0" err="1"/>
              <a:t>joinclass</a:t>
            </a:r>
            <a:r>
              <a:rPr lang="en-US" dirty="0" smtClean="0"/>
              <a:t>();</a:t>
            </a:r>
            <a:endParaRPr lang="en-US" dirty="0"/>
          </a:p>
          <a:p>
            <a:pPr algn="l"/>
            <a:r>
              <a:rPr lang="en-US" dirty="0"/>
              <a:t>j1.start</a:t>
            </a:r>
            <a:r>
              <a:rPr lang="en-US" dirty="0" smtClean="0"/>
              <a:t>();     j1.join();    j2.start();   j3.start();   j4.start();    }   }</a:t>
            </a:r>
            <a:endParaRPr lang="en-US" dirty="0"/>
          </a:p>
        </p:txBody>
      </p:sp>
    </p:spTree>
    <p:extLst>
      <p:ext uri="{BB962C8B-B14F-4D97-AF65-F5344CB8AC3E}">
        <p14:creationId xmlns:p14="http://schemas.microsoft.com/office/powerpoint/2010/main" val="15926995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547822"/>
          </a:xfrm>
        </p:spPr>
        <p:txBody>
          <a:bodyPr>
            <a:normAutofit fontScale="90000"/>
          </a:bodyPr>
          <a:lstStyle/>
          <a:p>
            <a:r>
              <a:rPr lang="en-US" dirty="0" smtClean="0"/>
              <a:t>Daemon</a:t>
            </a:r>
            <a:endParaRPr lang="en-US" dirty="0"/>
          </a:p>
        </p:txBody>
      </p:sp>
      <p:sp>
        <p:nvSpPr>
          <p:cNvPr id="3" name="Subtitle 2"/>
          <p:cNvSpPr>
            <a:spLocks noGrp="1"/>
          </p:cNvSpPr>
          <p:nvPr>
            <p:ph type="subTitle" idx="1"/>
          </p:nvPr>
        </p:nvSpPr>
        <p:spPr>
          <a:xfrm>
            <a:off x="0" y="528034"/>
            <a:ext cx="12192000" cy="6329966"/>
          </a:xfrm>
        </p:spPr>
        <p:txBody>
          <a:bodyPr/>
          <a:lstStyle/>
          <a:p>
            <a:pPr algn="l"/>
            <a:r>
              <a:rPr lang="en-US" dirty="0"/>
              <a:t>It provides services to user threads for background supporting tasks</a:t>
            </a:r>
            <a:r>
              <a:rPr lang="en-US" dirty="0" smtClean="0"/>
              <a:t>.</a:t>
            </a:r>
          </a:p>
          <a:p>
            <a:pPr algn="l"/>
            <a:r>
              <a:rPr lang="en-US" dirty="0"/>
              <a:t>Its life depends on </a:t>
            </a:r>
            <a:r>
              <a:rPr lang="en-US" dirty="0" smtClean="0"/>
              <a:t>non-Daemon thread when non-daemon thread goes in dead state, Daemon thread also goes in dead state.</a:t>
            </a:r>
          </a:p>
          <a:p>
            <a:pPr algn="l"/>
            <a:endParaRPr lang="en-US" dirty="0" smtClean="0"/>
          </a:p>
          <a:p>
            <a:pPr algn="l"/>
            <a:r>
              <a:rPr lang="en-US" b="1" i="1" dirty="0"/>
              <a:t>Note: If you want to make a user thread as Daemon, it must not be </a:t>
            </a:r>
            <a:r>
              <a:rPr lang="en-US" b="1" i="1" dirty="0" smtClean="0"/>
              <a:t>started before </a:t>
            </a:r>
            <a:r>
              <a:rPr lang="en-US" b="1" i="1" dirty="0"/>
              <a:t>otherwise it will throw </a:t>
            </a:r>
            <a:r>
              <a:rPr lang="en-US" b="1" i="1" dirty="0" err="1"/>
              <a:t>IllegalThreadStateException</a:t>
            </a:r>
            <a:r>
              <a:rPr lang="en-US" b="1" i="1" dirty="0" smtClean="0"/>
              <a:t>.</a:t>
            </a:r>
          </a:p>
          <a:p>
            <a:pPr algn="l"/>
            <a:endParaRPr lang="en-US" b="1" i="1" dirty="0"/>
          </a:p>
          <a:p>
            <a:r>
              <a:rPr lang="en-US" sz="3200" b="1" dirty="0"/>
              <a:t>Naming a thread</a:t>
            </a:r>
          </a:p>
          <a:p>
            <a:pPr algn="l"/>
            <a:endParaRPr lang="en-US" b="1" i="1" dirty="0"/>
          </a:p>
          <a:p>
            <a:pPr algn="l"/>
            <a:r>
              <a:rPr lang="en-US" dirty="0"/>
              <a:t>public String </a:t>
            </a:r>
            <a:r>
              <a:rPr lang="en-US" dirty="0" err="1"/>
              <a:t>getName</a:t>
            </a:r>
            <a:r>
              <a:rPr lang="en-US" dirty="0"/>
              <a:t>(): is used to return the name of a thread.</a:t>
            </a:r>
          </a:p>
          <a:p>
            <a:pPr algn="l"/>
            <a:r>
              <a:rPr lang="en-US" dirty="0"/>
              <a:t>public void </a:t>
            </a:r>
            <a:r>
              <a:rPr lang="en-US" dirty="0" err="1"/>
              <a:t>setName</a:t>
            </a:r>
            <a:r>
              <a:rPr lang="en-US" dirty="0"/>
              <a:t>(String name): is used to change the name of a thread.</a:t>
            </a:r>
          </a:p>
          <a:p>
            <a:pPr algn="l"/>
            <a:endParaRPr lang="en-US" dirty="0"/>
          </a:p>
        </p:txBody>
      </p:sp>
    </p:spTree>
    <p:extLst>
      <p:ext uri="{BB962C8B-B14F-4D97-AF65-F5344CB8AC3E}">
        <p14:creationId xmlns:p14="http://schemas.microsoft.com/office/powerpoint/2010/main" val="14548678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689490"/>
          </a:xfrm>
        </p:spPr>
        <p:txBody>
          <a:bodyPr>
            <a:normAutofit fontScale="90000"/>
          </a:bodyPr>
          <a:lstStyle/>
          <a:p>
            <a:r>
              <a:rPr lang="en-US" dirty="0"/>
              <a:t>Thread </a:t>
            </a:r>
            <a:r>
              <a:rPr lang="en-US" dirty="0" smtClean="0"/>
              <a:t>Priority</a:t>
            </a:r>
            <a:endParaRPr lang="en-US" dirty="0"/>
          </a:p>
        </p:txBody>
      </p:sp>
      <p:sp>
        <p:nvSpPr>
          <p:cNvPr id="3" name="Subtitle 2"/>
          <p:cNvSpPr>
            <a:spLocks noGrp="1"/>
          </p:cNvSpPr>
          <p:nvPr>
            <p:ph type="subTitle" idx="1"/>
          </p:nvPr>
        </p:nvSpPr>
        <p:spPr>
          <a:xfrm>
            <a:off x="0" y="689491"/>
            <a:ext cx="12192000" cy="6168509"/>
          </a:xfrm>
        </p:spPr>
        <p:txBody>
          <a:bodyPr/>
          <a:lstStyle/>
          <a:p>
            <a:pPr algn="l"/>
            <a:r>
              <a:rPr lang="en-US" dirty="0"/>
              <a:t>Each thread have a priority. Priorities are represented by a number between 1 and 10. In most cases, thread </a:t>
            </a:r>
            <a:r>
              <a:rPr lang="en-US" dirty="0" smtClean="0"/>
              <a:t>scheduler </a:t>
            </a:r>
            <a:r>
              <a:rPr lang="en-US" dirty="0"/>
              <a:t>schedules the threads according to their </a:t>
            </a:r>
            <a:r>
              <a:rPr lang="en-US" dirty="0" smtClean="0"/>
              <a:t>priority. </a:t>
            </a:r>
            <a:r>
              <a:rPr lang="en-US" dirty="0"/>
              <a:t>But it is not guaranteed because it depends on JVM specification that which scheduling it chooses.</a:t>
            </a:r>
          </a:p>
          <a:p>
            <a:pPr algn="l"/>
            <a:r>
              <a:rPr lang="en-US" dirty="0"/>
              <a:t>3 constants </a:t>
            </a:r>
            <a:r>
              <a:rPr lang="en-US" dirty="0" smtClean="0"/>
              <a:t>defined </a:t>
            </a:r>
            <a:r>
              <a:rPr lang="en-US" dirty="0"/>
              <a:t>in Thread class:</a:t>
            </a:r>
          </a:p>
          <a:p>
            <a:pPr algn="l"/>
            <a:endParaRPr lang="en-US" dirty="0"/>
          </a:p>
          <a:p>
            <a:pPr algn="l"/>
            <a:r>
              <a:rPr lang="en-US" b="1" dirty="0"/>
              <a:t>public static </a:t>
            </a:r>
            <a:r>
              <a:rPr lang="en-US" b="1" dirty="0" err="1"/>
              <a:t>int</a:t>
            </a:r>
            <a:r>
              <a:rPr lang="en-US" b="1" dirty="0"/>
              <a:t> MIN_PRIORITY</a:t>
            </a:r>
          </a:p>
          <a:p>
            <a:pPr algn="l"/>
            <a:r>
              <a:rPr lang="en-US" b="1" dirty="0"/>
              <a:t>public static </a:t>
            </a:r>
            <a:r>
              <a:rPr lang="en-US" b="1" dirty="0" err="1"/>
              <a:t>int</a:t>
            </a:r>
            <a:r>
              <a:rPr lang="en-US" b="1" dirty="0"/>
              <a:t> NORM_PRIORITY</a:t>
            </a:r>
          </a:p>
          <a:p>
            <a:pPr algn="l"/>
            <a:r>
              <a:rPr lang="en-US" b="1" dirty="0"/>
              <a:t>public static </a:t>
            </a:r>
            <a:r>
              <a:rPr lang="en-US" b="1" dirty="0" err="1"/>
              <a:t>int</a:t>
            </a:r>
            <a:r>
              <a:rPr lang="en-US" b="1" dirty="0"/>
              <a:t> MAX_PRIORITY</a:t>
            </a:r>
          </a:p>
          <a:p>
            <a:pPr algn="l"/>
            <a:r>
              <a:rPr lang="en-US" dirty="0"/>
              <a:t>Default priority of a thread is 5 (NORM_PRIORITY). The value of MIN_PRIORITY is 1 and the value of MAX_PRIORITY is 10.</a:t>
            </a:r>
          </a:p>
        </p:txBody>
      </p:sp>
    </p:spTree>
    <p:extLst>
      <p:ext uri="{BB962C8B-B14F-4D97-AF65-F5344CB8AC3E}">
        <p14:creationId xmlns:p14="http://schemas.microsoft.com/office/powerpoint/2010/main" val="21619015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061"/>
            <a:ext cx="9144000" cy="586459"/>
          </a:xfrm>
        </p:spPr>
        <p:txBody>
          <a:bodyPr>
            <a:normAutofit fontScale="90000"/>
          </a:bodyPr>
          <a:lstStyle/>
          <a:p>
            <a:r>
              <a:rPr lang="en-US" dirty="0"/>
              <a:t>Synchronization in </a:t>
            </a:r>
            <a:r>
              <a:rPr lang="en-US" dirty="0" smtClean="0"/>
              <a:t>Java</a:t>
            </a:r>
            <a:endParaRPr lang="en-US" dirty="0"/>
          </a:p>
        </p:txBody>
      </p:sp>
      <p:sp>
        <p:nvSpPr>
          <p:cNvPr id="3" name="Subtitle 2"/>
          <p:cNvSpPr>
            <a:spLocks noGrp="1"/>
          </p:cNvSpPr>
          <p:nvPr>
            <p:ph type="subTitle" idx="1"/>
          </p:nvPr>
        </p:nvSpPr>
        <p:spPr>
          <a:xfrm>
            <a:off x="0" y="792520"/>
            <a:ext cx="12192000" cy="6065480"/>
          </a:xfrm>
        </p:spPr>
        <p:txBody>
          <a:bodyPr>
            <a:normAutofit lnSpcReduction="10000"/>
          </a:bodyPr>
          <a:lstStyle/>
          <a:p>
            <a:pPr algn="l"/>
            <a:r>
              <a:rPr lang="en-US" b="1" dirty="0" smtClean="0"/>
              <a:t>Synchronized keyword applicable only for methods</a:t>
            </a:r>
          </a:p>
          <a:p>
            <a:pPr algn="l"/>
            <a:r>
              <a:rPr lang="en-US" dirty="0" smtClean="0"/>
              <a:t>Synchronization </a:t>
            </a:r>
            <a:r>
              <a:rPr lang="en-US" dirty="0"/>
              <a:t>in java is the capability of control the access of multiple threads to any shared resource.</a:t>
            </a:r>
          </a:p>
          <a:p>
            <a:pPr algn="l"/>
            <a:r>
              <a:rPr lang="en-US" dirty="0"/>
              <a:t>Java Synchronization is better option where we want to allow only one thread to access the shared resource</a:t>
            </a:r>
            <a:r>
              <a:rPr lang="en-US" dirty="0" smtClean="0"/>
              <a:t>.</a:t>
            </a:r>
            <a:endParaRPr lang="en-US" dirty="0"/>
          </a:p>
          <a:p>
            <a:pPr algn="l"/>
            <a:r>
              <a:rPr lang="en-US" dirty="0"/>
              <a:t>If you declare any method as synchronized, it is known as synchronized method.</a:t>
            </a:r>
          </a:p>
          <a:p>
            <a:pPr algn="l"/>
            <a:r>
              <a:rPr lang="en-US" dirty="0"/>
              <a:t>Synchronized method is used to lock an object for any shared resource.</a:t>
            </a:r>
          </a:p>
          <a:p>
            <a:pPr algn="l"/>
            <a:r>
              <a:rPr lang="en-US" dirty="0"/>
              <a:t>When a thread invokes a synchronized method, it automatically acquires the lock for that object and releases it when the thread completes its </a:t>
            </a:r>
            <a:r>
              <a:rPr lang="en-US" dirty="0" smtClean="0"/>
              <a:t>task.</a:t>
            </a:r>
            <a:endParaRPr lang="en-US" dirty="0"/>
          </a:p>
          <a:p>
            <a:r>
              <a:rPr lang="en-US" sz="3200" b="1" u="sng" dirty="0"/>
              <a:t>Synchronized block in java</a:t>
            </a:r>
          </a:p>
          <a:p>
            <a:pPr algn="l"/>
            <a:r>
              <a:rPr lang="en-US" dirty="0"/>
              <a:t>Synchronized block can be used to perform synchronization on any specific resource of the method.</a:t>
            </a:r>
          </a:p>
          <a:p>
            <a:pPr algn="l"/>
            <a:r>
              <a:rPr lang="en-US" dirty="0"/>
              <a:t>Suppose you have 50 lines of code in your method, but you want to synchronize only 5 lines, you can use </a:t>
            </a:r>
            <a:r>
              <a:rPr lang="en-US" dirty="0" smtClean="0"/>
              <a:t>synchronized </a:t>
            </a:r>
            <a:r>
              <a:rPr lang="en-US" dirty="0"/>
              <a:t>block.</a:t>
            </a:r>
          </a:p>
          <a:p>
            <a:pPr algn="l"/>
            <a:r>
              <a:rPr lang="en-US" dirty="0"/>
              <a:t>If you put all the codes of the method in the synchronized block, it will work same as the synchronized method.</a:t>
            </a:r>
          </a:p>
          <a:p>
            <a:pPr algn="l"/>
            <a:endParaRPr lang="en-US" dirty="0"/>
          </a:p>
        </p:txBody>
      </p:sp>
    </p:spTree>
    <p:extLst>
      <p:ext uri="{BB962C8B-B14F-4D97-AF65-F5344CB8AC3E}">
        <p14:creationId xmlns:p14="http://schemas.microsoft.com/office/powerpoint/2010/main" val="233920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1" y="206062"/>
            <a:ext cx="10573554" cy="6516710"/>
          </a:xfrm>
          <a:prstGeom prst="rect">
            <a:avLst/>
          </a:prstGeom>
        </p:spPr>
      </p:pic>
    </p:spTree>
    <p:extLst>
      <p:ext uri="{BB962C8B-B14F-4D97-AF65-F5344CB8AC3E}">
        <p14:creationId xmlns:p14="http://schemas.microsoft.com/office/powerpoint/2010/main" val="8096037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06060"/>
            <a:ext cx="9144000" cy="496307"/>
          </a:xfrm>
        </p:spPr>
        <p:txBody>
          <a:bodyPr>
            <a:normAutofit fontScale="90000"/>
          </a:bodyPr>
          <a:lstStyle/>
          <a:p>
            <a:r>
              <a:rPr lang="en-US" dirty="0"/>
              <a:t>Input and Output in </a:t>
            </a:r>
            <a:r>
              <a:rPr lang="en-US" dirty="0" smtClean="0"/>
              <a:t>Java</a:t>
            </a:r>
            <a:endParaRPr lang="en-US" dirty="0"/>
          </a:p>
        </p:txBody>
      </p:sp>
      <p:sp>
        <p:nvSpPr>
          <p:cNvPr id="3" name="Subtitle 2"/>
          <p:cNvSpPr>
            <a:spLocks noGrp="1"/>
          </p:cNvSpPr>
          <p:nvPr>
            <p:ph type="subTitle" idx="1"/>
          </p:nvPr>
        </p:nvSpPr>
        <p:spPr>
          <a:xfrm>
            <a:off x="0" y="702367"/>
            <a:ext cx="12192000" cy="6155633"/>
          </a:xfrm>
        </p:spPr>
        <p:txBody>
          <a:bodyPr>
            <a:normAutofit/>
          </a:bodyPr>
          <a:lstStyle/>
          <a:p>
            <a:pPr algn="l"/>
            <a:r>
              <a:rPr lang="en-US" dirty="0" smtClean="0"/>
              <a:t>Input </a:t>
            </a:r>
            <a:r>
              <a:rPr lang="en-US" dirty="0"/>
              <a:t>and Output (I/O) is used to process the input and produce the output based on the input. Java uses the concept of stream to make I/O operations fast. java.io package contains all the classes required for input and output operations.</a:t>
            </a:r>
          </a:p>
          <a:p>
            <a:pPr algn="l"/>
            <a:endParaRPr lang="en-US" dirty="0"/>
          </a:p>
          <a:p>
            <a:pPr algn="l"/>
            <a:r>
              <a:rPr lang="en-US" sz="2800" b="1" u="sng" dirty="0"/>
              <a:t>Stream</a:t>
            </a:r>
          </a:p>
          <a:p>
            <a:pPr algn="l"/>
            <a:r>
              <a:rPr lang="en-US" dirty="0" smtClean="0"/>
              <a:t>A </a:t>
            </a:r>
            <a:r>
              <a:rPr lang="en-US" dirty="0"/>
              <a:t>stream is a sequence of data</a:t>
            </a:r>
            <a:r>
              <a:rPr lang="en-US" dirty="0" smtClean="0"/>
              <a:t>. In </a:t>
            </a:r>
            <a:r>
              <a:rPr lang="en-US" dirty="0"/>
              <a:t>Java a stream is composed of bytes. It's called a stream because it's like a stream of water </a:t>
            </a:r>
            <a:r>
              <a:rPr lang="en-US" dirty="0" smtClean="0"/>
              <a:t>that </a:t>
            </a:r>
            <a:r>
              <a:rPr lang="en-US" dirty="0"/>
              <a:t>continues to flow</a:t>
            </a:r>
            <a:r>
              <a:rPr lang="en-US" dirty="0" smtClean="0"/>
              <a:t>.</a:t>
            </a:r>
          </a:p>
          <a:p>
            <a:pPr algn="l"/>
            <a:endParaRPr lang="en-US" dirty="0"/>
          </a:p>
          <a:p>
            <a:pPr algn="l"/>
            <a:r>
              <a:rPr lang="en-US" b="1" dirty="0"/>
              <a:t>Three streams are created for us automatically:</a:t>
            </a:r>
          </a:p>
          <a:p>
            <a:pPr algn="l"/>
            <a:r>
              <a:rPr lang="en-US" b="1" dirty="0"/>
              <a:t>1) </a:t>
            </a:r>
            <a:r>
              <a:rPr lang="en-US" b="1" dirty="0" err="1"/>
              <a:t>System.out</a:t>
            </a:r>
            <a:r>
              <a:rPr lang="en-US" b="1" dirty="0"/>
              <a:t>: </a:t>
            </a:r>
            <a:r>
              <a:rPr lang="en-US" dirty="0"/>
              <a:t>standard output stream</a:t>
            </a:r>
          </a:p>
          <a:p>
            <a:pPr algn="l"/>
            <a:r>
              <a:rPr lang="en-US" b="1" dirty="0"/>
              <a:t>2) System.in: </a:t>
            </a:r>
            <a:r>
              <a:rPr lang="en-US" dirty="0"/>
              <a:t>standard input stream</a:t>
            </a:r>
          </a:p>
          <a:p>
            <a:pPr algn="l"/>
            <a:r>
              <a:rPr lang="en-US" b="1" dirty="0"/>
              <a:t>3) </a:t>
            </a:r>
            <a:r>
              <a:rPr lang="en-US" b="1" dirty="0" err="1"/>
              <a:t>System.err</a:t>
            </a:r>
            <a:r>
              <a:rPr lang="en-US" b="1" dirty="0"/>
              <a:t>: </a:t>
            </a:r>
            <a:r>
              <a:rPr lang="en-US" dirty="0"/>
              <a:t>standard error</a:t>
            </a:r>
          </a:p>
          <a:p>
            <a:pPr algn="l"/>
            <a:endParaRPr lang="en-US" dirty="0"/>
          </a:p>
        </p:txBody>
      </p:sp>
    </p:spTree>
    <p:extLst>
      <p:ext uri="{BB962C8B-B14F-4D97-AF65-F5344CB8AC3E}">
        <p14:creationId xmlns:p14="http://schemas.microsoft.com/office/powerpoint/2010/main" val="447600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 y="631065"/>
            <a:ext cx="11912958" cy="862884"/>
          </a:xfrm>
        </p:spPr>
        <p:txBody>
          <a:bodyPr>
            <a:normAutofit fontScale="90000"/>
          </a:bodyPr>
          <a:lstStyle/>
          <a:p>
            <a:r>
              <a:rPr lang="en-US" b="1" dirty="0"/>
              <a:t>Byte Streams and Character Streams</a:t>
            </a:r>
            <a:br>
              <a:rPr lang="en-US" b="1" dirty="0"/>
            </a:br>
            <a:endParaRPr lang="en-US" dirty="0"/>
          </a:p>
        </p:txBody>
      </p:sp>
      <p:sp>
        <p:nvSpPr>
          <p:cNvPr id="3" name="Subtitle 2"/>
          <p:cNvSpPr>
            <a:spLocks noGrp="1"/>
          </p:cNvSpPr>
          <p:nvPr>
            <p:ph type="subTitle" idx="1"/>
          </p:nvPr>
        </p:nvSpPr>
        <p:spPr>
          <a:xfrm>
            <a:off x="0" y="631065"/>
            <a:ext cx="12192000" cy="6226935"/>
          </a:xfrm>
        </p:spPr>
        <p:txBody>
          <a:bodyPr>
            <a:normAutofit/>
          </a:bodyPr>
          <a:lstStyle/>
          <a:p>
            <a:r>
              <a:rPr lang="en-US" dirty="0" smtClean="0"/>
              <a:t>Java </a:t>
            </a:r>
            <a:r>
              <a:rPr lang="en-US" dirty="0"/>
              <a:t>defines two types of streams: byte and character. </a:t>
            </a:r>
            <a:r>
              <a:rPr lang="en-US" i="1" dirty="0"/>
              <a:t>Byte streams </a:t>
            </a:r>
            <a:r>
              <a:rPr lang="en-US" dirty="0"/>
              <a:t>provide a convenient</a:t>
            </a:r>
          </a:p>
          <a:p>
            <a:r>
              <a:rPr lang="en-US" dirty="0"/>
              <a:t>means for handling input and output of bytes. Byte streams are used, for example, when</a:t>
            </a:r>
          </a:p>
          <a:p>
            <a:r>
              <a:rPr lang="en-US" dirty="0"/>
              <a:t>reading or writing binary data. </a:t>
            </a:r>
            <a:r>
              <a:rPr lang="en-US" i="1" dirty="0"/>
              <a:t>Character streams </a:t>
            </a:r>
            <a:r>
              <a:rPr lang="en-US" dirty="0"/>
              <a:t>provide a convenient means for handling</a:t>
            </a:r>
          </a:p>
          <a:p>
            <a:r>
              <a:rPr lang="en-US" dirty="0"/>
              <a:t>input and output of characters</a:t>
            </a:r>
            <a:r>
              <a:rPr lang="en-US" dirty="0" smtClean="0"/>
              <a:t>.</a:t>
            </a:r>
          </a:p>
          <a:p>
            <a:r>
              <a:rPr lang="en-US" b="1" dirty="0"/>
              <a:t>The Byte Stream Classes</a:t>
            </a:r>
          </a:p>
          <a:p>
            <a:r>
              <a:rPr lang="en-US" dirty="0"/>
              <a:t>Byte streams are defined by using two class hierarchies. At the top are two abstract classes:</a:t>
            </a:r>
          </a:p>
          <a:p>
            <a:r>
              <a:rPr lang="en-US" b="1" dirty="0" err="1"/>
              <a:t>InputStream</a:t>
            </a:r>
            <a:r>
              <a:rPr lang="en-US" b="1" dirty="0"/>
              <a:t> </a:t>
            </a:r>
            <a:r>
              <a:rPr lang="en-US" dirty="0"/>
              <a:t>and </a:t>
            </a:r>
            <a:r>
              <a:rPr lang="en-US" b="1" dirty="0" err="1"/>
              <a:t>OutputStream</a:t>
            </a:r>
            <a:r>
              <a:rPr lang="en-US" dirty="0" smtClean="0"/>
              <a:t>.</a:t>
            </a:r>
          </a:p>
        </p:txBody>
      </p:sp>
    </p:spTree>
    <p:extLst>
      <p:ext uri="{BB962C8B-B14F-4D97-AF65-F5344CB8AC3E}">
        <p14:creationId xmlns:p14="http://schemas.microsoft.com/office/powerpoint/2010/main" val="20171577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pPr algn="l"/>
            <a:endParaRPr lang="en-US" dirty="0"/>
          </a:p>
          <a:p>
            <a:pPr algn="l"/>
            <a:r>
              <a:rPr lang="en-US" b="1" dirty="0"/>
              <a:t>import </a:t>
            </a:r>
            <a:r>
              <a:rPr lang="en-US" b="1" u="sng" dirty="0" err="1"/>
              <a:t>java.io.FileNotFoundException</a:t>
            </a:r>
            <a:r>
              <a:rPr lang="en-US" b="1" u="sng" dirty="0"/>
              <a:t>;</a:t>
            </a:r>
          </a:p>
          <a:p>
            <a:pPr algn="l"/>
            <a:r>
              <a:rPr lang="en-US" b="1" dirty="0"/>
              <a:t>import </a:t>
            </a:r>
            <a:r>
              <a:rPr lang="en-US" b="1" dirty="0" err="1"/>
              <a:t>java.io.FileOutputStream</a:t>
            </a:r>
            <a:r>
              <a:rPr lang="en-US" b="1" dirty="0"/>
              <a:t>;</a:t>
            </a:r>
          </a:p>
          <a:p>
            <a:pPr algn="l"/>
            <a:r>
              <a:rPr lang="en-US" b="1" dirty="0"/>
              <a:t>import </a:t>
            </a:r>
            <a:r>
              <a:rPr lang="en-US" b="1" dirty="0" err="1"/>
              <a:t>java.io.IOException</a:t>
            </a:r>
            <a:r>
              <a:rPr lang="en-US" b="1" dirty="0"/>
              <a:t>;</a:t>
            </a:r>
          </a:p>
          <a:p>
            <a:pPr algn="l"/>
            <a:r>
              <a:rPr lang="en-US" b="1" dirty="0"/>
              <a:t>import </a:t>
            </a:r>
            <a:r>
              <a:rPr lang="en-US" b="1" dirty="0" err="1"/>
              <a:t>java.util.Scanner</a:t>
            </a:r>
            <a:r>
              <a:rPr lang="en-US" b="1" dirty="0" smtClean="0"/>
              <a:t>;</a:t>
            </a:r>
            <a:endParaRPr lang="en-US" dirty="0"/>
          </a:p>
          <a:p>
            <a:pPr algn="l"/>
            <a:r>
              <a:rPr lang="en-US" b="1" dirty="0"/>
              <a:t>public class </a:t>
            </a:r>
            <a:r>
              <a:rPr lang="en-US" b="1" dirty="0" err="1"/>
              <a:t>FileOutputStreamProgram</a:t>
            </a:r>
            <a:r>
              <a:rPr lang="en-US" b="1" dirty="0"/>
              <a:t> </a:t>
            </a:r>
            <a:r>
              <a:rPr lang="en-US" b="1" dirty="0" smtClean="0"/>
              <a:t>{</a:t>
            </a:r>
            <a:endParaRPr lang="en-US" dirty="0"/>
          </a:p>
          <a:p>
            <a:pPr algn="l"/>
            <a:r>
              <a:rPr lang="en-US" b="1" dirty="0"/>
              <a:t>public static void main(String[] </a:t>
            </a:r>
            <a:r>
              <a:rPr lang="en-US" b="1" dirty="0" err="1"/>
              <a:t>args</a:t>
            </a:r>
            <a:r>
              <a:rPr lang="en-US" b="1" dirty="0"/>
              <a:t>) throws </a:t>
            </a:r>
            <a:r>
              <a:rPr lang="en-US" b="1" dirty="0" err="1"/>
              <a:t>IOException</a:t>
            </a:r>
            <a:r>
              <a:rPr lang="en-US" b="1" dirty="0"/>
              <a:t> {</a:t>
            </a:r>
          </a:p>
          <a:p>
            <a:pPr algn="l"/>
            <a:r>
              <a:rPr lang="en-US" dirty="0" err="1" smtClean="0"/>
              <a:t>FileOutputStream</a:t>
            </a:r>
            <a:r>
              <a:rPr lang="en-US" dirty="0" smtClean="0"/>
              <a:t> </a:t>
            </a:r>
            <a:r>
              <a:rPr lang="en-US" u="sng" dirty="0"/>
              <a:t>out=</a:t>
            </a:r>
            <a:r>
              <a:rPr lang="en-US" b="1" u="sng" dirty="0"/>
              <a:t>new </a:t>
            </a:r>
            <a:r>
              <a:rPr lang="en-US" b="1" u="sng" dirty="0" err="1"/>
              <a:t>FileOutputStream</a:t>
            </a:r>
            <a:r>
              <a:rPr lang="en-US" b="1" u="sng" dirty="0"/>
              <a:t>("D:\\DFD DATA\\program\\writeFile.txt");</a:t>
            </a:r>
          </a:p>
          <a:p>
            <a:pPr algn="l"/>
            <a:r>
              <a:rPr lang="en-US" dirty="0" err="1"/>
              <a:t>System.</a:t>
            </a:r>
            <a:r>
              <a:rPr lang="en-US" b="1" i="1" dirty="0" err="1"/>
              <a:t>out.println</a:t>
            </a:r>
            <a:r>
              <a:rPr lang="en-US" b="1" i="1" dirty="0"/>
              <a:t>("Enter some Text");</a:t>
            </a:r>
          </a:p>
          <a:p>
            <a:pPr algn="l"/>
            <a:r>
              <a:rPr lang="en-US" dirty="0"/>
              <a:t>Scanner </a:t>
            </a:r>
            <a:r>
              <a:rPr lang="en-US" u="sng" dirty="0"/>
              <a:t>s=</a:t>
            </a:r>
            <a:r>
              <a:rPr lang="en-US" b="1" u="sng" dirty="0"/>
              <a:t>new Scanner(System.</a:t>
            </a:r>
            <a:r>
              <a:rPr lang="en-US" b="1" i="1" u="sng" dirty="0"/>
              <a:t>in);</a:t>
            </a:r>
          </a:p>
          <a:p>
            <a:pPr algn="l"/>
            <a:r>
              <a:rPr lang="en-US" dirty="0"/>
              <a:t>String </a:t>
            </a:r>
            <a:r>
              <a:rPr lang="en-US" dirty="0" err="1"/>
              <a:t>str</a:t>
            </a:r>
            <a:r>
              <a:rPr lang="en-US" dirty="0"/>
              <a:t>;</a:t>
            </a:r>
          </a:p>
          <a:p>
            <a:pPr algn="l"/>
            <a:r>
              <a:rPr lang="en-US" dirty="0" err="1"/>
              <a:t>str</a:t>
            </a:r>
            <a:r>
              <a:rPr lang="en-US" dirty="0"/>
              <a:t>=</a:t>
            </a:r>
            <a:r>
              <a:rPr lang="en-US" dirty="0" err="1"/>
              <a:t>s.nextLine</a:t>
            </a:r>
            <a:r>
              <a:rPr lang="en-US" dirty="0"/>
              <a:t>();</a:t>
            </a:r>
          </a:p>
          <a:p>
            <a:pPr algn="l"/>
            <a:r>
              <a:rPr lang="en-US" dirty="0" err="1"/>
              <a:t>System.</a:t>
            </a:r>
            <a:r>
              <a:rPr lang="en-US" b="1" i="1" dirty="0" err="1"/>
              <a:t>out.println</a:t>
            </a:r>
            <a:r>
              <a:rPr lang="en-US" b="1" i="1" dirty="0"/>
              <a:t>(</a:t>
            </a:r>
            <a:r>
              <a:rPr lang="en-US" b="1" i="1" dirty="0" err="1"/>
              <a:t>str</a:t>
            </a:r>
            <a:r>
              <a:rPr lang="en-US" b="1" i="1" dirty="0"/>
              <a:t>);</a:t>
            </a:r>
          </a:p>
          <a:p>
            <a:pPr algn="l"/>
            <a:r>
              <a:rPr lang="en-US" b="1" dirty="0"/>
              <a:t>byte[] b=</a:t>
            </a:r>
            <a:r>
              <a:rPr lang="en-US" b="1" dirty="0" err="1"/>
              <a:t>str.getBytes</a:t>
            </a:r>
            <a:r>
              <a:rPr lang="en-US" b="1" dirty="0" smtClean="0"/>
              <a:t>();</a:t>
            </a:r>
            <a:endParaRPr lang="en-US" dirty="0"/>
          </a:p>
          <a:p>
            <a:pPr algn="l"/>
            <a:r>
              <a:rPr lang="en-US" dirty="0" err="1"/>
              <a:t>out.write</a:t>
            </a:r>
            <a:r>
              <a:rPr lang="en-US" dirty="0"/>
              <a:t>(b);</a:t>
            </a:r>
          </a:p>
          <a:p>
            <a:pPr algn="l"/>
            <a:r>
              <a:rPr lang="en-US" dirty="0" smtClean="0"/>
              <a:t>}</a:t>
            </a:r>
            <a:endParaRPr lang="en-US" dirty="0"/>
          </a:p>
          <a:p>
            <a:pPr algn="l"/>
            <a:r>
              <a:rPr lang="en-US" dirty="0"/>
              <a:t>}</a:t>
            </a:r>
          </a:p>
          <a:p>
            <a:pPr algn="l"/>
            <a:endParaRPr lang="en-US" dirty="0"/>
          </a:p>
        </p:txBody>
      </p:sp>
    </p:spTree>
    <p:extLst>
      <p:ext uri="{BB962C8B-B14F-4D97-AF65-F5344CB8AC3E}">
        <p14:creationId xmlns:p14="http://schemas.microsoft.com/office/powerpoint/2010/main" val="13154229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b="1" dirty="0"/>
              <a:t>import </a:t>
            </a:r>
            <a:r>
              <a:rPr lang="en-US" b="1" dirty="0" err="1"/>
              <a:t>java.io.FileInputStream</a:t>
            </a:r>
            <a:r>
              <a:rPr lang="en-US" b="1" dirty="0"/>
              <a:t>;</a:t>
            </a:r>
          </a:p>
          <a:p>
            <a:pPr algn="l"/>
            <a:r>
              <a:rPr lang="en-US" b="1" dirty="0"/>
              <a:t>import </a:t>
            </a:r>
            <a:r>
              <a:rPr lang="en-US" b="1" u="sng" dirty="0" err="1"/>
              <a:t>java.io.FileNotFoundException</a:t>
            </a:r>
            <a:r>
              <a:rPr lang="en-US" b="1" u="sng" dirty="0"/>
              <a:t>;</a:t>
            </a:r>
          </a:p>
          <a:p>
            <a:pPr algn="l"/>
            <a:r>
              <a:rPr lang="en-US" b="1" dirty="0"/>
              <a:t>import </a:t>
            </a:r>
            <a:r>
              <a:rPr lang="en-US" b="1" dirty="0" err="1"/>
              <a:t>java.io.IOException</a:t>
            </a:r>
            <a:r>
              <a:rPr lang="en-US" b="1" dirty="0"/>
              <a:t>;</a:t>
            </a:r>
          </a:p>
          <a:p>
            <a:pPr algn="l"/>
            <a:endParaRPr lang="en-US" dirty="0"/>
          </a:p>
          <a:p>
            <a:pPr algn="l"/>
            <a:r>
              <a:rPr lang="en-US" b="1" dirty="0"/>
              <a:t>public class </a:t>
            </a:r>
            <a:r>
              <a:rPr lang="en-US" b="1" dirty="0" err="1"/>
              <a:t>FileInputStreamProgram</a:t>
            </a:r>
            <a:r>
              <a:rPr lang="en-US" b="1" dirty="0"/>
              <a:t> {</a:t>
            </a:r>
          </a:p>
          <a:p>
            <a:pPr algn="l"/>
            <a:endParaRPr lang="en-US" dirty="0"/>
          </a:p>
          <a:p>
            <a:pPr algn="l"/>
            <a:r>
              <a:rPr lang="en-US" b="1" dirty="0"/>
              <a:t>public static void main(String[] </a:t>
            </a:r>
            <a:r>
              <a:rPr lang="en-US" b="1" dirty="0" err="1"/>
              <a:t>args</a:t>
            </a:r>
            <a:r>
              <a:rPr lang="en-US" b="1" dirty="0"/>
              <a:t>) throws </a:t>
            </a:r>
            <a:r>
              <a:rPr lang="en-US" b="1" dirty="0" err="1"/>
              <a:t>IOException</a:t>
            </a:r>
            <a:r>
              <a:rPr lang="en-US" b="1" dirty="0"/>
              <a:t> {</a:t>
            </a:r>
          </a:p>
          <a:p>
            <a:pPr algn="l"/>
            <a:r>
              <a:rPr lang="en-US" dirty="0" err="1"/>
              <a:t>FileInputStream</a:t>
            </a:r>
            <a:r>
              <a:rPr lang="en-US" dirty="0"/>
              <a:t> </a:t>
            </a:r>
            <a:r>
              <a:rPr lang="en-US" u="sng" dirty="0"/>
              <a:t>fin=</a:t>
            </a:r>
            <a:r>
              <a:rPr lang="en-US" b="1" u="sng" dirty="0"/>
              <a:t>new </a:t>
            </a:r>
            <a:r>
              <a:rPr lang="en-US" b="1" u="sng" dirty="0" err="1"/>
              <a:t>FileInputStream</a:t>
            </a:r>
            <a:r>
              <a:rPr lang="en-US" b="1" u="sng" dirty="0"/>
              <a:t>("D:\\DFD DATA\\program\\writeFile.txt");</a:t>
            </a:r>
          </a:p>
          <a:p>
            <a:pPr algn="l"/>
            <a:endParaRPr lang="en-US" dirty="0"/>
          </a:p>
          <a:p>
            <a:pPr algn="l"/>
            <a:r>
              <a:rPr lang="en-US" b="1" dirty="0" err="1"/>
              <a:t>int</a:t>
            </a:r>
            <a:r>
              <a:rPr lang="en-US" b="1" dirty="0"/>
              <a:t> </a:t>
            </a:r>
            <a:r>
              <a:rPr lang="en-US" b="1" dirty="0" err="1"/>
              <a:t>i</a:t>
            </a:r>
            <a:r>
              <a:rPr lang="en-US" b="1" dirty="0"/>
              <a:t>;</a:t>
            </a:r>
          </a:p>
          <a:p>
            <a:pPr algn="l"/>
            <a:r>
              <a:rPr lang="en-US" b="1" dirty="0"/>
              <a:t>while((</a:t>
            </a:r>
            <a:r>
              <a:rPr lang="en-US" b="1" dirty="0" err="1"/>
              <a:t>i</a:t>
            </a:r>
            <a:r>
              <a:rPr lang="en-US" b="1" dirty="0"/>
              <a:t>=</a:t>
            </a:r>
            <a:r>
              <a:rPr lang="en-US" b="1" dirty="0" err="1"/>
              <a:t>fin.read</a:t>
            </a:r>
            <a:r>
              <a:rPr lang="en-US" b="1" dirty="0"/>
              <a:t>())!=-1)</a:t>
            </a:r>
          </a:p>
          <a:p>
            <a:pPr algn="l"/>
            <a:r>
              <a:rPr lang="en-US" dirty="0"/>
              <a:t>{</a:t>
            </a:r>
          </a:p>
          <a:p>
            <a:pPr algn="l"/>
            <a:r>
              <a:rPr lang="en-US" dirty="0" err="1"/>
              <a:t>System.</a:t>
            </a:r>
            <a:r>
              <a:rPr lang="en-US" b="1" i="1" dirty="0" err="1"/>
              <a:t>out.print</a:t>
            </a:r>
            <a:r>
              <a:rPr lang="en-US" b="1" i="1" dirty="0"/>
              <a:t>((char)</a:t>
            </a:r>
            <a:r>
              <a:rPr lang="en-US" b="1" i="1" dirty="0" err="1"/>
              <a:t>i</a:t>
            </a:r>
            <a:r>
              <a:rPr lang="en-US" b="1" i="1" dirty="0" smtClean="0"/>
              <a:t>);</a:t>
            </a:r>
            <a:endParaRPr lang="en-US" dirty="0"/>
          </a:p>
          <a:p>
            <a:pPr algn="l"/>
            <a:r>
              <a:rPr lang="en-US" dirty="0" smtClean="0"/>
              <a:t>}</a:t>
            </a:r>
            <a:endParaRPr lang="en-US" dirty="0"/>
          </a:p>
          <a:p>
            <a:pPr algn="l"/>
            <a:r>
              <a:rPr lang="en-US" dirty="0"/>
              <a:t>}</a:t>
            </a:r>
          </a:p>
          <a:p>
            <a:pPr algn="l"/>
            <a:r>
              <a:rPr lang="en-US" dirty="0"/>
              <a:t>}</a:t>
            </a:r>
          </a:p>
        </p:txBody>
      </p:sp>
    </p:spTree>
    <p:extLst>
      <p:ext uri="{BB962C8B-B14F-4D97-AF65-F5344CB8AC3E}">
        <p14:creationId xmlns:p14="http://schemas.microsoft.com/office/powerpoint/2010/main" val="211500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0"/>
          </a:xfrm>
        </p:spPr>
        <p:txBody>
          <a:bodyPr>
            <a:normAutofit/>
          </a:bodyPr>
          <a:lstStyle/>
          <a:p>
            <a:pPr algn="l"/>
            <a:r>
              <a:rPr lang="en-US" b="1" dirty="0"/>
              <a:t>The Character Stream Classes</a:t>
            </a:r>
          </a:p>
          <a:p>
            <a:pPr algn="l"/>
            <a:r>
              <a:rPr lang="en-US" dirty="0"/>
              <a:t>Character streams are defined by using two class hierarchies. At the top are two abstract</a:t>
            </a:r>
          </a:p>
          <a:p>
            <a:pPr algn="l"/>
            <a:r>
              <a:rPr lang="en-US" dirty="0"/>
              <a:t>classes: </a:t>
            </a:r>
            <a:r>
              <a:rPr lang="en-US" b="1" dirty="0"/>
              <a:t>Reader </a:t>
            </a:r>
            <a:r>
              <a:rPr lang="en-US" dirty="0"/>
              <a:t>and </a:t>
            </a:r>
            <a:r>
              <a:rPr lang="en-US" b="1" dirty="0"/>
              <a:t>Writer</a:t>
            </a:r>
            <a:r>
              <a:rPr lang="en-US" dirty="0" smtClean="0"/>
              <a:t>.</a:t>
            </a:r>
          </a:p>
          <a:p>
            <a:pPr algn="l"/>
            <a:endParaRPr lang="en-US" dirty="0"/>
          </a:p>
          <a:p>
            <a:pPr algn="l"/>
            <a:r>
              <a:rPr lang="en-US" b="1" dirty="0" err="1"/>
              <a:t>FileWriter</a:t>
            </a:r>
            <a:r>
              <a:rPr lang="en-US" b="1" dirty="0"/>
              <a:t> class:</a:t>
            </a:r>
          </a:p>
          <a:p>
            <a:pPr algn="l"/>
            <a:r>
              <a:rPr lang="en-US" dirty="0" err="1"/>
              <a:t>FileWriter</a:t>
            </a:r>
            <a:r>
              <a:rPr lang="en-US" dirty="0"/>
              <a:t> class is used to write character-oriented data to the file. Sun Microsystem has suggested not to use the </a:t>
            </a:r>
            <a:r>
              <a:rPr lang="en-US" dirty="0" err="1"/>
              <a:t>FileInputStream</a:t>
            </a:r>
            <a:r>
              <a:rPr lang="en-US" dirty="0"/>
              <a:t> and </a:t>
            </a:r>
            <a:r>
              <a:rPr lang="en-US" dirty="0" err="1"/>
              <a:t>FileOutputStream</a:t>
            </a:r>
            <a:r>
              <a:rPr lang="en-US" dirty="0"/>
              <a:t> classes if you have to read and write the textual information</a:t>
            </a:r>
            <a:r>
              <a:rPr lang="en-US" dirty="0" smtClean="0"/>
              <a:t>.</a:t>
            </a:r>
          </a:p>
          <a:p>
            <a:pPr algn="l"/>
            <a:endParaRPr lang="en-US" dirty="0"/>
          </a:p>
          <a:p>
            <a:pPr algn="l"/>
            <a:endParaRPr lang="en-US" dirty="0"/>
          </a:p>
        </p:txBody>
      </p:sp>
    </p:spTree>
    <p:extLst>
      <p:ext uri="{BB962C8B-B14F-4D97-AF65-F5344CB8AC3E}">
        <p14:creationId xmlns:p14="http://schemas.microsoft.com/office/powerpoint/2010/main" val="2535618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0"/>
            <a:ext cx="12286445" cy="6858000"/>
          </a:xfrm>
        </p:spPr>
        <p:txBody>
          <a:bodyPr/>
          <a:lstStyle/>
          <a:p>
            <a:pPr algn="l"/>
            <a:r>
              <a:rPr lang="en-US" dirty="0"/>
              <a:t>import </a:t>
            </a:r>
            <a:r>
              <a:rPr lang="en-US" dirty="0" err="1"/>
              <a:t>java.io.FileWriter</a:t>
            </a:r>
            <a:r>
              <a:rPr lang="en-US" dirty="0"/>
              <a:t>;</a:t>
            </a:r>
          </a:p>
          <a:p>
            <a:pPr algn="l"/>
            <a:r>
              <a:rPr lang="en-US" dirty="0"/>
              <a:t>import </a:t>
            </a:r>
            <a:r>
              <a:rPr lang="en-US" dirty="0" err="1"/>
              <a:t>java.io.IOException</a:t>
            </a:r>
            <a:r>
              <a:rPr lang="en-US" dirty="0"/>
              <a:t>;</a:t>
            </a:r>
          </a:p>
          <a:p>
            <a:pPr algn="l"/>
            <a:r>
              <a:rPr lang="en-US" dirty="0"/>
              <a:t>import </a:t>
            </a:r>
            <a:r>
              <a:rPr lang="en-US" dirty="0" err="1"/>
              <a:t>java.util.Scanner</a:t>
            </a:r>
            <a:r>
              <a:rPr lang="en-US" dirty="0"/>
              <a:t>;</a:t>
            </a:r>
          </a:p>
          <a:p>
            <a:pPr algn="l"/>
            <a:r>
              <a:rPr lang="en-US" dirty="0"/>
              <a:t>public class </a:t>
            </a:r>
            <a:r>
              <a:rPr lang="en-US" dirty="0" err="1"/>
              <a:t>FileWriterProgram</a:t>
            </a:r>
            <a:r>
              <a:rPr lang="en-US" dirty="0"/>
              <a:t> {</a:t>
            </a:r>
          </a:p>
          <a:p>
            <a:pPr algn="l"/>
            <a:r>
              <a:rPr lang="en-US" dirty="0"/>
              <a:t>	public static void main(String[] </a:t>
            </a:r>
            <a:r>
              <a:rPr lang="en-US" dirty="0" err="1"/>
              <a:t>args</a:t>
            </a:r>
            <a:r>
              <a:rPr lang="en-US" dirty="0"/>
              <a:t>) throws </a:t>
            </a:r>
            <a:r>
              <a:rPr lang="en-US" dirty="0" err="1"/>
              <a:t>IOException</a:t>
            </a:r>
            <a:r>
              <a:rPr lang="en-US" dirty="0"/>
              <a:t> {</a:t>
            </a:r>
          </a:p>
          <a:p>
            <a:pPr algn="l"/>
            <a:r>
              <a:rPr lang="en-US" dirty="0"/>
              <a:t>		</a:t>
            </a:r>
            <a:r>
              <a:rPr lang="en-US" dirty="0" err="1"/>
              <a:t>FileWriter</a:t>
            </a:r>
            <a:r>
              <a:rPr lang="en-US" dirty="0"/>
              <a:t> </a:t>
            </a:r>
            <a:r>
              <a:rPr lang="en-US" dirty="0" err="1"/>
              <a:t>fw</a:t>
            </a:r>
            <a:r>
              <a:rPr lang="en-US" dirty="0"/>
              <a:t>=new </a:t>
            </a:r>
            <a:r>
              <a:rPr lang="en-US" dirty="0" err="1"/>
              <a:t>FileWriter</a:t>
            </a:r>
            <a:r>
              <a:rPr lang="en-US" dirty="0"/>
              <a:t>("D:\\DFD DATA\\program\\write.txt");</a:t>
            </a:r>
          </a:p>
          <a:p>
            <a:pPr algn="l"/>
            <a:r>
              <a:rPr lang="en-US" dirty="0"/>
              <a:t>		Scanner s=new Scanner(System.in);</a:t>
            </a:r>
          </a:p>
          <a:p>
            <a:pPr algn="l"/>
            <a:r>
              <a:rPr lang="en-US" dirty="0"/>
              <a:t>		</a:t>
            </a:r>
            <a:r>
              <a:rPr lang="en-US" dirty="0" err="1"/>
              <a:t>System.out.println</a:t>
            </a:r>
            <a:r>
              <a:rPr lang="en-US" dirty="0"/>
              <a:t>("Enter some text");</a:t>
            </a:r>
          </a:p>
          <a:p>
            <a:pPr algn="l"/>
            <a:r>
              <a:rPr lang="en-US" dirty="0"/>
              <a:t>		String </a:t>
            </a:r>
            <a:r>
              <a:rPr lang="en-US" dirty="0" err="1"/>
              <a:t>str</a:t>
            </a:r>
            <a:r>
              <a:rPr lang="en-US" dirty="0"/>
              <a:t>;</a:t>
            </a:r>
          </a:p>
          <a:p>
            <a:pPr algn="l"/>
            <a:r>
              <a:rPr lang="en-US" dirty="0"/>
              <a:t>		</a:t>
            </a:r>
            <a:r>
              <a:rPr lang="en-US" dirty="0" err="1"/>
              <a:t>str</a:t>
            </a:r>
            <a:r>
              <a:rPr lang="en-US" dirty="0"/>
              <a:t>=</a:t>
            </a:r>
            <a:r>
              <a:rPr lang="en-US" dirty="0" err="1"/>
              <a:t>s.nextLine</a:t>
            </a:r>
            <a:r>
              <a:rPr lang="en-US" dirty="0"/>
              <a:t>();</a:t>
            </a:r>
          </a:p>
          <a:p>
            <a:pPr algn="l"/>
            <a:r>
              <a:rPr lang="en-US" dirty="0"/>
              <a:t>		</a:t>
            </a:r>
            <a:r>
              <a:rPr lang="en-US" dirty="0" err="1"/>
              <a:t>fw.write</a:t>
            </a:r>
            <a:r>
              <a:rPr lang="en-US" dirty="0"/>
              <a:t>(</a:t>
            </a:r>
            <a:r>
              <a:rPr lang="en-US" dirty="0" err="1"/>
              <a:t>str</a:t>
            </a:r>
            <a:r>
              <a:rPr lang="en-US" dirty="0"/>
              <a:t>);</a:t>
            </a:r>
          </a:p>
          <a:p>
            <a:pPr algn="l"/>
            <a:r>
              <a:rPr lang="en-US" dirty="0"/>
              <a:t>		</a:t>
            </a:r>
            <a:r>
              <a:rPr lang="en-US" dirty="0" err="1"/>
              <a:t>fw.close</a:t>
            </a:r>
            <a:r>
              <a:rPr lang="en-US" dirty="0"/>
              <a:t>();</a:t>
            </a:r>
          </a:p>
          <a:p>
            <a:pPr algn="l"/>
            <a:r>
              <a:rPr lang="en-US" dirty="0"/>
              <a:t>	}</a:t>
            </a:r>
          </a:p>
          <a:p>
            <a:pPr algn="l"/>
            <a:r>
              <a:rPr lang="en-US" dirty="0"/>
              <a:t>}</a:t>
            </a:r>
          </a:p>
          <a:p>
            <a:endParaRPr lang="en-US" dirty="0"/>
          </a:p>
        </p:txBody>
      </p:sp>
    </p:spTree>
    <p:extLst>
      <p:ext uri="{BB962C8B-B14F-4D97-AF65-F5344CB8AC3E}">
        <p14:creationId xmlns:p14="http://schemas.microsoft.com/office/powerpoint/2010/main" val="12850240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pPr algn="l"/>
            <a:r>
              <a:rPr lang="en-US" b="1" dirty="0"/>
              <a:t>import </a:t>
            </a:r>
            <a:r>
              <a:rPr lang="en-US" b="1" u="sng" dirty="0" err="1"/>
              <a:t>java.io.FileNotFoundException</a:t>
            </a:r>
            <a:r>
              <a:rPr lang="en-US" b="1" u="sng" dirty="0"/>
              <a:t>;</a:t>
            </a:r>
          </a:p>
          <a:p>
            <a:pPr algn="l"/>
            <a:r>
              <a:rPr lang="en-US" b="1" dirty="0"/>
              <a:t>import </a:t>
            </a:r>
            <a:r>
              <a:rPr lang="en-US" b="1" dirty="0" err="1"/>
              <a:t>java.io.FileReader</a:t>
            </a:r>
            <a:r>
              <a:rPr lang="en-US" b="1" dirty="0"/>
              <a:t>;</a:t>
            </a:r>
          </a:p>
          <a:p>
            <a:pPr algn="l"/>
            <a:r>
              <a:rPr lang="en-US" b="1" dirty="0"/>
              <a:t>import </a:t>
            </a:r>
            <a:r>
              <a:rPr lang="en-US" b="1" dirty="0" err="1"/>
              <a:t>java.io.IOException</a:t>
            </a:r>
            <a:r>
              <a:rPr lang="en-US" b="1" dirty="0"/>
              <a:t>;</a:t>
            </a:r>
          </a:p>
          <a:p>
            <a:pPr algn="l"/>
            <a:endParaRPr lang="en-US" dirty="0"/>
          </a:p>
          <a:p>
            <a:pPr algn="l"/>
            <a:r>
              <a:rPr lang="en-US" b="1" dirty="0"/>
              <a:t>public class </a:t>
            </a:r>
            <a:r>
              <a:rPr lang="en-US" b="1" dirty="0" err="1"/>
              <a:t>FileReaderProgram</a:t>
            </a:r>
            <a:r>
              <a:rPr lang="en-US" b="1" dirty="0"/>
              <a:t> {</a:t>
            </a:r>
          </a:p>
          <a:p>
            <a:pPr algn="l"/>
            <a:endParaRPr lang="en-US" dirty="0"/>
          </a:p>
          <a:p>
            <a:pPr algn="l"/>
            <a:r>
              <a:rPr lang="en-US" b="1" dirty="0"/>
              <a:t>public static void main(String[] </a:t>
            </a:r>
            <a:r>
              <a:rPr lang="en-US" b="1" dirty="0" err="1"/>
              <a:t>args</a:t>
            </a:r>
            <a:r>
              <a:rPr lang="en-US" b="1" dirty="0"/>
              <a:t>) throws </a:t>
            </a:r>
            <a:r>
              <a:rPr lang="en-US" b="1" dirty="0" err="1"/>
              <a:t>IOException</a:t>
            </a:r>
            <a:r>
              <a:rPr lang="en-US" b="1" dirty="0"/>
              <a:t> {</a:t>
            </a:r>
          </a:p>
          <a:p>
            <a:pPr algn="l"/>
            <a:r>
              <a:rPr lang="en-US" dirty="0"/>
              <a:t>// </a:t>
            </a:r>
            <a:r>
              <a:rPr lang="en-US" b="1" dirty="0"/>
              <a:t>TODO Auto-generated method stub</a:t>
            </a:r>
          </a:p>
          <a:p>
            <a:pPr algn="l"/>
            <a:endParaRPr lang="en-US" dirty="0"/>
          </a:p>
          <a:p>
            <a:pPr algn="l"/>
            <a:r>
              <a:rPr lang="en-US" dirty="0" err="1"/>
              <a:t>FileReader</a:t>
            </a:r>
            <a:r>
              <a:rPr lang="en-US" dirty="0"/>
              <a:t> </a:t>
            </a:r>
            <a:r>
              <a:rPr lang="en-US" u="sng" dirty="0" err="1"/>
              <a:t>fr</a:t>
            </a:r>
            <a:r>
              <a:rPr lang="en-US" u="sng" dirty="0"/>
              <a:t>=</a:t>
            </a:r>
            <a:r>
              <a:rPr lang="en-US" b="1" u="sng" dirty="0"/>
              <a:t>new </a:t>
            </a:r>
            <a:r>
              <a:rPr lang="en-US" b="1" u="sng" dirty="0" err="1"/>
              <a:t>FileReader</a:t>
            </a:r>
            <a:r>
              <a:rPr lang="en-US" b="1" u="sng" dirty="0"/>
              <a:t>("D:\\DFD DATA\\program\\write.txt");</a:t>
            </a:r>
          </a:p>
          <a:p>
            <a:pPr algn="l"/>
            <a:r>
              <a:rPr lang="en-US" b="1" dirty="0" err="1"/>
              <a:t>int</a:t>
            </a:r>
            <a:r>
              <a:rPr lang="en-US" b="1" dirty="0"/>
              <a:t> </a:t>
            </a:r>
            <a:r>
              <a:rPr lang="en-US" b="1" dirty="0" err="1"/>
              <a:t>i</a:t>
            </a:r>
            <a:r>
              <a:rPr lang="en-US" b="1" dirty="0"/>
              <a:t>;</a:t>
            </a:r>
          </a:p>
          <a:p>
            <a:pPr algn="l"/>
            <a:r>
              <a:rPr lang="en-US" b="1" dirty="0"/>
              <a:t>while((</a:t>
            </a:r>
            <a:r>
              <a:rPr lang="en-US" b="1" dirty="0" err="1"/>
              <a:t>i</a:t>
            </a:r>
            <a:r>
              <a:rPr lang="en-US" b="1" dirty="0"/>
              <a:t>=</a:t>
            </a:r>
            <a:r>
              <a:rPr lang="en-US" b="1" dirty="0" err="1"/>
              <a:t>fr.read</a:t>
            </a:r>
            <a:r>
              <a:rPr lang="en-US" b="1" dirty="0"/>
              <a:t>())!=-1)</a:t>
            </a:r>
          </a:p>
          <a:p>
            <a:pPr algn="l"/>
            <a:r>
              <a:rPr lang="en-US" dirty="0"/>
              <a:t>{</a:t>
            </a:r>
          </a:p>
          <a:p>
            <a:pPr algn="l"/>
            <a:r>
              <a:rPr lang="en-US" dirty="0" err="1"/>
              <a:t>System.</a:t>
            </a:r>
            <a:r>
              <a:rPr lang="en-US" b="1" i="1" dirty="0" err="1"/>
              <a:t>out.print</a:t>
            </a:r>
            <a:r>
              <a:rPr lang="en-US" b="1" i="1" dirty="0"/>
              <a:t>((char)</a:t>
            </a:r>
            <a:r>
              <a:rPr lang="en-US" b="1" i="1" dirty="0" err="1"/>
              <a:t>i</a:t>
            </a:r>
            <a:r>
              <a:rPr lang="en-US" b="1" i="1" dirty="0"/>
              <a:t>);</a:t>
            </a:r>
          </a:p>
          <a:p>
            <a:pPr algn="l"/>
            <a:r>
              <a:rPr lang="en-US" dirty="0"/>
              <a:t>}</a:t>
            </a:r>
          </a:p>
          <a:p>
            <a:pPr algn="l"/>
            <a:r>
              <a:rPr lang="en-US" dirty="0"/>
              <a:t>}</a:t>
            </a:r>
          </a:p>
          <a:p>
            <a:pPr algn="l"/>
            <a:r>
              <a:rPr lang="en-US" dirty="0"/>
              <a:t>}</a:t>
            </a:r>
          </a:p>
        </p:txBody>
      </p:sp>
    </p:spTree>
    <p:extLst>
      <p:ext uri="{BB962C8B-B14F-4D97-AF65-F5344CB8AC3E}">
        <p14:creationId xmlns:p14="http://schemas.microsoft.com/office/powerpoint/2010/main" val="80503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0375"/>
          </a:xfrm>
        </p:spPr>
        <p:txBody>
          <a:bodyPr>
            <a:normAutofit fontScale="90000"/>
          </a:bodyPr>
          <a:lstStyle/>
          <a:p>
            <a:r>
              <a:rPr lang="en-US"/>
              <a:t>Object</a:t>
            </a:r>
            <a:r>
              <a:rPr lang="en-US" b="1"/>
              <a:t>-</a:t>
            </a:r>
            <a:r>
              <a:rPr lang="en-US"/>
              <a:t>Oriented</a:t>
            </a:r>
            <a:br>
              <a:rPr lang="en-US"/>
            </a:br>
            <a:endParaRPr lang="en-US"/>
          </a:p>
        </p:txBody>
      </p:sp>
      <p:sp>
        <p:nvSpPr>
          <p:cNvPr id="3" name="Subtitle 2"/>
          <p:cNvSpPr>
            <a:spLocks noGrp="1"/>
          </p:cNvSpPr>
          <p:nvPr>
            <p:ph type="subTitle" idx="1"/>
          </p:nvPr>
        </p:nvSpPr>
        <p:spPr>
          <a:xfrm>
            <a:off x="0" y="824248"/>
            <a:ext cx="12192000" cy="6033752"/>
          </a:xfrm>
        </p:spPr>
        <p:txBody>
          <a:bodyPr>
            <a:normAutofit/>
          </a:bodyPr>
          <a:lstStyle/>
          <a:p>
            <a:pPr algn="l"/>
            <a:r>
              <a:rPr lang="en-US" dirty="0" smtClean="0"/>
              <a:t>Java </a:t>
            </a:r>
            <a:r>
              <a:rPr lang="en-US" dirty="0"/>
              <a:t>supports the object-oriented approach to </a:t>
            </a:r>
            <a:r>
              <a:rPr lang="en-US" dirty="0" smtClean="0"/>
              <a:t>develop programs</a:t>
            </a:r>
            <a:r>
              <a:rPr lang="en-US" dirty="0"/>
              <a:t>. It supports various features of an </a:t>
            </a:r>
            <a:r>
              <a:rPr lang="en-US" dirty="0" smtClean="0"/>
              <a:t>object oriented language</a:t>
            </a:r>
            <a:r>
              <a:rPr lang="en-US" dirty="0"/>
              <a:t>, such as abstraction, </a:t>
            </a:r>
            <a:r>
              <a:rPr lang="en-US" dirty="0" smtClean="0"/>
              <a:t>encapsulation, inheritance</a:t>
            </a:r>
            <a:r>
              <a:rPr lang="en-US" dirty="0"/>
              <a:t>, and polymorphism. </a:t>
            </a:r>
            <a:endParaRPr lang="en-US" dirty="0" smtClean="0"/>
          </a:p>
          <a:p>
            <a:pPr algn="l"/>
            <a:r>
              <a:rPr lang="en-US" dirty="0" smtClean="0"/>
              <a:t>To </a:t>
            </a:r>
            <a:r>
              <a:rPr lang="en-US" dirty="0"/>
              <a:t>implement the </a:t>
            </a:r>
            <a:r>
              <a:rPr lang="en-US" dirty="0" smtClean="0"/>
              <a:t>object oriented language</a:t>
            </a:r>
            <a:r>
              <a:rPr lang="en-US" dirty="0"/>
              <a:t>, the entire code of the program must </a:t>
            </a:r>
            <a:r>
              <a:rPr lang="en-US" dirty="0" smtClean="0"/>
              <a:t>be written </a:t>
            </a:r>
            <a:r>
              <a:rPr lang="en-US" dirty="0"/>
              <a:t>within a class</a:t>
            </a:r>
            <a:r>
              <a:rPr lang="en-US" dirty="0" smtClean="0"/>
              <a:t>.</a:t>
            </a:r>
          </a:p>
          <a:p>
            <a:pPr algn="l"/>
            <a:endParaRPr lang="en-US" dirty="0"/>
          </a:p>
          <a:p>
            <a:pPr algn="l"/>
            <a:r>
              <a:rPr lang="en-US" dirty="0" smtClean="0"/>
              <a:t> </a:t>
            </a:r>
            <a:r>
              <a:rPr lang="en-US" dirty="0"/>
              <a:t>The Java language does not </a:t>
            </a:r>
            <a:r>
              <a:rPr lang="en-US" dirty="0" smtClean="0"/>
              <a:t>support stand-alone </a:t>
            </a:r>
            <a:r>
              <a:rPr lang="en-US" dirty="0"/>
              <a:t>statements. Even the most basic program </a:t>
            </a:r>
            <a:r>
              <a:rPr lang="en-US" dirty="0" smtClean="0"/>
              <a:t>in Java </a:t>
            </a:r>
            <a:r>
              <a:rPr lang="en-US" dirty="0"/>
              <a:t>must be within a class.</a:t>
            </a:r>
          </a:p>
        </p:txBody>
      </p:sp>
    </p:spTree>
    <p:extLst>
      <p:ext uri="{BB962C8B-B14F-4D97-AF65-F5344CB8AC3E}">
        <p14:creationId xmlns:p14="http://schemas.microsoft.com/office/powerpoint/2010/main" val="115024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579549"/>
          </a:xfrm>
        </p:spPr>
        <p:txBody>
          <a:bodyPr>
            <a:normAutofit fontScale="90000"/>
          </a:bodyPr>
          <a:lstStyle/>
          <a:p>
            <a:r>
              <a:rPr lang="en-US" dirty="0"/>
              <a:t>Data Types</a:t>
            </a:r>
          </a:p>
        </p:txBody>
      </p:sp>
      <p:sp>
        <p:nvSpPr>
          <p:cNvPr id="3" name="Subtitle 2"/>
          <p:cNvSpPr>
            <a:spLocks noGrp="1"/>
          </p:cNvSpPr>
          <p:nvPr>
            <p:ph type="subTitle" idx="1"/>
          </p:nvPr>
        </p:nvSpPr>
        <p:spPr>
          <a:xfrm>
            <a:off x="0" y="708338"/>
            <a:ext cx="12192000" cy="6149662"/>
          </a:xfrm>
        </p:spPr>
        <p:txBody>
          <a:bodyPr>
            <a:normAutofit/>
          </a:bodyPr>
          <a:lstStyle/>
          <a:p>
            <a:pPr algn="l"/>
            <a:r>
              <a:rPr lang="en-US" dirty="0"/>
              <a:t>The data stored in the memory of the computer can be </a:t>
            </a:r>
            <a:r>
              <a:rPr lang="en-US" dirty="0" smtClean="0"/>
              <a:t>of many </a:t>
            </a:r>
            <a:r>
              <a:rPr lang="en-US" dirty="0"/>
              <a:t>types. For example, a person’s age is stored as </a:t>
            </a:r>
            <a:r>
              <a:rPr lang="en-US" dirty="0" smtClean="0"/>
              <a:t>a numeric </a:t>
            </a:r>
            <a:r>
              <a:rPr lang="en-US" dirty="0"/>
              <a:t>value and an address is stored as </a:t>
            </a:r>
            <a:r>
              <a:rPr lang="en-US" dirty="0" smtClean="0"/>
              <a:t>alphanumeric characters</a:t>
            </a:r>
            <a:r>
              <a:rPr lang="en-US" dirty="0"/>
              <a:t>. Data types are used to define the </a:t>
            </a:r>
            <a:r>
              <a:rPr lang="en-US" dirty="0" smtClean="0"/>
              <a:t>operations that </a:t>
            </a:r>
            <a:r>
              <a:rPr lang="en-US" dirty="0"/>
              <a:t>are possible on the variables and the storage method.</a:t>
            </a:r>
          </a:p>
          <a:p>
            <a:pPr algn="l"/>
            <a:r>
              <a:rPr lang="en-US" dirty="0"/>
              <a:t>Java is a strictly typed language, which means that </a:t>
            </a:r>
            <a:r>
              <a:rPr lang="en-US" dirty="0" smtClean="0"/>
              <a:t>Java gives </a:t>
            </a:r>
            <a:r>
              <a:rPr lang="en-US" dirty="0"/>
              <a:t>importance to type checking. Expressions </a:t>
            </a:r>
            <a:r>
              <a:rPr lang="en-US" dirty="0" smtClean="0"/>
              <a:t>and variables </a:t>
            </a:r>
            <a:r>
              <a:rPr lang="en-US" dirty="0"/>
              <a:t>in Java can be of different types, such as </a:t>
            </a:r>
            <a:r>
              <a:rPr lang="en-US" dirty="0" err="1"/>
              <a:t>int</a:t>
            </a:r>
            <a:r>
              <a:rPr lang="en-US" dirty="0"/>
              <a:t>,</a:t>
            </a:r>
          </a:p>
          <a:p>
            <a:pPr algn="l"/>
            <a:r>
              <a:rPr lang="en-US" dirty="0"/>
              <a:t>char, or String. Type checking is one of the </a:t>
            </a:r>
            <a:r>
              <a:rPr lang="en-US" dirty="0" smtClean="0"/>
              <a:t>important steps in the compilation of a program. The data stored in the </a:t>
            </a:r>
            <a:r>
              <a:rPr lang="en-US" dirty="0"/>
              <a:t>memory of a computer can be of different types</a:t>
            </a:r>
            <a:r>
              <a:rPr lang="en-US" dirty="0" smtClean="0"/>
              <a:t>.</a:t>
            </a:r>
          </a:p>
          <a:p>
            <a:pPr algn="l"/>
            <a:r>
              <a:rPr lang="en-US" dirty="0" smtClean="0"/>
              <a:t>Types of Data type.</a:t>
            </a:r>
          </a:p>
          <a:p>
            <a:pPr algn="l"/>
            <a:endParaRPr lang="en-US" dirty="0" smtClean="0"/>
          </a:p>
          <a:p>
            <a:pPr algn="l"/>
            <a:r>
              <a:rPr lang="it-IT" dirty="0" smtClean="0"/>
              <a:t>1) primitive </a:t>
            </a:r>
            <a:r>
              <a:rPr lang="it-IT" dirty="0"/>
              <a:t>data types</a:t>
            </a:r>
          </a:p>
          <a:p>
            <a:pPr algn="l"/>
            <a:r>
              <a:rPr lang="it-IT" dirty="0" smtClean="0"/>
              <a:t>2) non-primitive </a:t>
            </a:r>
            <a:r>
              <a:rPr lang="it-IT" dirty="0"/>
              <a:t>data </a:t>
            </a:r>
            <a:r>
              <a:rPr lang="it-IT" dirty="0" smtClean="0"/>
              <a:t>types</a:t>
            </a:r>
          </a:p>
          <a:p>
            <a:pPr algn="l"/>
            <a:endParaRPr lang="it-IT" dirty="0"/>
          </a:p>
          <a:p>
            <a:r>
              <a:rPr lang="it-IT" b="1" dirty="0" smtClean="0"/>
              <a:t>Java is Strongly Typed Programming language</a:t>
            </a:r>
            <a:endParaRPr lang="it-IT" b="1" dirty="0"/>
          </a:p>
          <a:p>
            <a:pPr algn="l"/>
            <a:endParaRPr lang="en-US" dirty="0"/>
          </a:p>
        </p:txBody>
      </p:sp>
    </p:spTree>
    <p:extLst>
      <p:ext uri="{BB962C8B-B14F-4D97-AF65-F5344CB8AC3E}">
        <p14:creationId xmlns:p14="http://schemas.microsoft.com/office/powerpoint/2010/main" val="12743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61738"/>
          </a:xfrm>
        </p:spPr>
        <p:txBody>
          <a:bodyPr>
            <a:normAutofit fontScale="90000"/>
          </a:bodyPr>
          <a:lstStyle/>
          <a:p>
            <a:r>
              <a:rPr lang="en-US" dirty="0"/>
              <a:t>Primitive Data Types</a:t>
            </a:r>
            <a:br>
              <a:rPr lang="en-US" dirty="0"/>
            </a:br>
            <a:endParaRPr lang="en-US" dirty="0"/>
          </a:p>
        </p:txBody>
      </p:sp>
      <p:sp>
        <p:nvSpPr>
          <p:cNvPr id="3" name="Subtitle 2"/>
          <p:cNvSpPr>
            <a:spLocks noGrp="1"/>
          </p:cNvSpPr>
          <p:nvPr>
            <p:ph type="subTitle" idx="1"/>
          </p:nvPr>
        </p:nvSpPr>
        <p:spPr>
          <a:xfrm>
            <a:off x="0" y="669701"/>
            <a:ext cx="12192000" cy="6188299"/>
          </a:xfrm>
        </p:spPr>
        <p:txBody>
          <a:bodyPr>
            <a:normAutofit/>
          </a:bodyPr>
          <a:lstStyle/>
          <a:p>
            <a:pPr algn="l"/>
            <a:r>
              <a:rPr lang="en-US" dirty="0" smtClean="0"/>
              <a:t>The </a:t>
            </a:r>
            <a:r>
              <a:rPr lang="en-US" dirty="0"/>
              <a:t>built-in data types in Java are known as the </a:t>
            </a:r>
            <a:r>
              <a:rPr lang="en-US" dirty="0" smtClean="0"/>
              <a:t>primitive or </a:t>
            </a:r>
            <a:r>
              <a:rPr lang="en-US" dirty="0"/>
              <a:t>the simple data types. There are eight primitive </a:t>
            </a:r>
            <a:r>
              <a:rPr lang="en-US" dirty="0" smtClean="0"/>
              <a:t>data types </a:t>
            </a:r>
            <a:r>
              <a:rPr lang="en-US" dirty="0"/>
              <a:t>in Java, which are further grouped in the </a:t>
            </a:r>
            <a:r>
              <a:rPr lang="en-US" dirty="0" smtClean="0"/>
              <a:t>following categories</a:t>
            </a:r>
            <a:r>
              <a:rPr lang="en-US" dirty="0"/>
              <a:t>:</a:t>
            </a:r>
          </a:p>
        </p:txBody>
      </p:sp>
      <p:pic>
        <p:nvPicPr>
          <p:cNvPr id="4" name="Picture 3"/>
          <p:cNvPicPr>
            <a:picLocks noChangeAspect="1"/>
          </p:cNvPicPr>
          <p:nvPr/>
        </p:nvPicPr>
        <p:blipFill>
          <a:blip r:embed="rId2"/>
          <a:stretch>
            <a:fillRect/>
          </a:stretch>
        </p:blipFill>
        <p:spPr>
          <a:xfrm>
            <a:off x="2202288" y="1584101"/>
            <a:ext cx="8008834" cy="5089056"/>
          </a:xfrm>
          <a:prstGeom prst="rect">
            <a:avLst/>
          </a:prstGeom>
        </p:spPr>
      </p:pic>
    </p:spTree>
    <p:extLst>
      <p:ext uri="{BB962C8B-B14F-4D97-AF65-F5344CB8AC3E}">
        <p14:creationId xmlns:p14="http://schemas.microsoft.com/office/powerpoint/2010/main" val="1725495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8424"/>
            <a:ext cx="9144000" cy="358707"/>
          </a:xfrm>
        </p:spPr>
        <p:txBody>
          <a:bodyPr>
            <a:normAutofit fontScale="90000"/>
          </a:bodyPr>
          <a:lstStyle/>
          <a:p>
            <a:r>
              <a:rPr lang="it-IT" dirty="0"/>
              <a:t>non-primitive data types</a:t>
            </a:r>
            <a:endParaRPr lang="en-US" dirty="0"/>
          </a:p>
        </p:txBody>
      </p:sp>
      <p:sp>
        <p:nvSpPr>
          <p:cNvPr id="3" name="Subtitle 2"/>
          <p:cNvSpPr>
            <a:spLocks noGrp="1"/>
          </p:cNvSpPr>
          <p:nvPr>
            <p:ph type="subTitle" idx="1"/>
          </p:nvPr>
        </p:nvSpPr>
        <p:spPr>
          <a:xfrm>
            <a:off x="0" y="721217"/>
            <a:ext cx="12191999" cy="6136783"/>
          </a:xfrm>
        </p:spPr>
        <p:txBody>
          <a:bodyPr>
            <a:normAutofit/>
          </a:bodyPr>
          <a:lstStyle/>
          <a:p>
            <a:pPr algn="l"/>
            <a:r>
              <a:rPr lang="en-US" dirty="0"/>
              <a:t>Non-primitive data types are not defined by the programming language, but are instead created by the programmer. They are sometimes called “reference variables” or “object references”; since they reference a memory location, which stores the data. In the Java programming language, non-primitive data types are simply called “objects”; because they are created, rather than predefined. While an object may contain any type of data, the information referenced by the object may still be stored as a primitive data type</a:t>
            </a:r>
            <a:r>
              <a:rPr lang="en-US" dirty="0" smtClean="0"/>
              <a:t>.</a:t>
            </a:r>
          </a:p>
          <a:p>
            <a:pPr algn="l"/>
            <a:endParaRPr lang="en-US" dirty="0"/>
          </a:p>
          <a:p>
            <a:pPr marL="457200" indent="-457200" algn="l">
              <a:buAutoNum type="arabicParenR"/>
            </a:pPr>
            <a:r>
              <a:rPr lang="en-US" dirty="0" smtClean="0"/>
              <a:t>Array</a:t>
            </a:r>
          </a:p>
          <a:p>
            <a:pPr algn="l"/>
            <a:r>
              <a:rPr lang="en-US" dirty="0" smtClean="0"/>
              <a:t>2) String </a:t>
            </a:r>
          </a:p>
          <a:p>
            <a:pPr algn="l"/>
            <a:r>
              <a:rPr lang="en-US" dirty="0" smtClean="0"/>
              <a:t>3) </a:t>
            </a:r>
            <a:r>
              <a:rPr lang="en-US" dirty="0" err="1" smtClean="0"/>
              <a:t>enum</a:t>
            </a:r>
            <a:endParaRPr lang="en-US" dirty="0" smtClean="0"/>
          </a:p>
          <a:p>
            <a:pPr algn="l"/>
            <a:r>
              <a:rPr lang="en-US" dirty="0"/>
              <a:t>e</a:t>
            </a:r>
            <a:r>
              <a:rPr lang="en-US" dirty="0" smtClean="0"/>
              <a:t>tc..</a:t>
            </a:r>
          </a:p>
          <a:p>
            <a:pPr algn="l"/>
            <a:endParaRPr lang="en-US" dirty="0" smtClean="0"/>
          </a:p>
        </p:txBody>
      </p:sp>
    </p:spTree>
    <p:extLst>
      <p:ext uri="{BB962C8B-B14F-4D97-AF65-F5344CB8AC3E}">
        <p14:creationId xmlns:p14="http://schemas.microsoft.com/office/powerpoint/2010/main" val="266739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8419"/>
            <a:ext cx="9144000" cy="242798"/>
          </a:xfrm>
        </p:spPr>
        <p:txBody>
          <a:bodyPr>
            <a:normAutofit fontScale="90000"/>
          </a:bodyPr>
          <a:lstStyle/>
          <a:p>
            <a:r>
              <a:rPr lang="en-US" dirty="0"/>
              <a:t>Keywords</a:t>
            </a:r>
          </a:p>
        </p:txBody>
      </p:sp>
      <p:sp>
        <p:nvSpPr>
          <p:cNvPr id="3" name="Subtitle 2"/>
          <p:cNvSpPr>
            <a:spLocks noGrp="1"/>
          </p:cNvSpPr>
          <p:nvPr>
            <p:ph type="subTitle" idx="1"/>
          </p:nvPr>
        </p:nvSpPr>
        <p:spPr>
          <a:xfrm>
            <a:off x="0" y="721217"/>
            <a:ext cx="12192000" cy="6136783"/>
          </a:xfrm>
        </p:spPr>
        <p:txBody>
          <a:bodyPr/>
          <a:lstStyle/>
          <a:p>
            <a:pPr algn="l"/>
            <a:r>
              <a:rPr lang="en-US" dirty="0"/>
              <a:t>Keywords are the reserved words for a language, </a:t>
            </a:r>
            <a:r>
              <a:rPr lang="en-US" dirty="0" smtClean="0"/>
              <a:t>which express </a:t>
            </a:r>
            <a:r>
              <a:rPr lang="en-US" dirty="0"/>
              <a:t>the language features. Keywords cannot be used </a:t>
            </a:r>
            <a:r>
              <a:rPr lang="en-US" dirty="0" smtClean="0"/>
              <a:t>to name </a:t>
            </a:r>
            <a:r>
              <a:rPr lang="en-US" dirty="0"/>
              <a:t>variables, constants, or classes.</a:t>
            </a:r>
          </a:p>
          <a:p>
            <a:pPr algn="l"/>
            <a:r>
              <a:rPr lang="en-US" dirty="0"/>
              <a:t>Java is a case-sensitive language and the keywords </a:t>
            </a:r>
            <a:r>
              <a:rPr lang="en-US" dirty="0" smtClean="0"/>
              <a:t>should be </a:t>
            </a:r>
            <a:r>
              <a:rPr lang="en-US" dirty="0"/>
              <a:t>written in lowercase only. The keywords with all </a:t>
            </a:r>
            <a:r>
              <a:rPr lang="en-US" dirty="0" smtClean="0"/>
              <a:t>or some </a:t>
            </a:r>
            <a:r>
              <a:rPr lang="en-US" dirty="0"/>
              <a:t>letters in uppercase can be treated as a variable name</a:t>
            </a:r>
          </a:p>
          <a:p>
            <a:pPr algn="l"/>
            <a:r>
              <a:rPr lang="en-US" dirty="0"/>
              <a:t>but that should be avoided.</a:t>
            </a:r>
          </a:p>
        </p:txBody>
      </p:sp>
    </p:spTree>
    <p:extLst>
      <p:ext uri="{BB962C8B-B14F-4D97-AF65-F5344CB8AC3E}">
        <p14:creationId xmlns:p14="http://schemas.microsoft.com/office/powerpoint/2010/main" val="171941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837127" y="0"/>
            <a:ext cx="10496281" cy="6857999"/>
          </a:xfrm>
          <a:prstGeom prst="rect">
            <a:avLst/>
          </a:prstGeom>
        </p:spPr>
      </p:pic>
    </p:spTree>
    <p:extLst>
      <p:ext uri="{BB962C8B-B14F-4D97-AF65-F5344CB8AC3E}">
        <p14:creationId xmlns:p14="http://schemas.microsoft.com/office/powerpoint/2010/main" val="414393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83710"/>
          </a:xfrm>
        </p:spPr>
        <p:txBody>
          <a:bodyPr>
            <a:normAutofit fontScale="90000"/>
          </a:bodyPr>
          <a:lstStyle/>
          <a:p>
            <a:r>
              <a:rPr lang="en-US" dirty="0"/>
              <a:t>Defining Variables</a:t>
            </a:r>
          </a:p>
        </p:txBody>
      </p:sp>
      <p:sp>
        <p:nvSpPr>
          <p:cNvPr id="3" name="Subtitle 2"/>
          <p:cNvSpPr>
            <a:spLocks noGrp="1"/>
          </p:cNvSpPr>
          <p:nvPr>
            <p:ph type="subTitle" idx="1"/>
          </p:nvPr>
        </p:nvSpPr>
        <p:spPr>
          <a:xfrm>
            <a:off x="103031" y="783710"/>
            <a:ext cx="11977352" cy="6074290"/>
          </a:xfrm>
        </p:spPr>
        <p:txBody>
          <a:bodyPr>
            <a:normAutofit/>
          </a:bodyPr>
          <a:lstStyle/>
          <a:p>
            <a:pPr algn="l"/>
            <a:r>
              <a:rPr lang="en-US" dirty="0"/>
              <a:t>A variable is used to store and manipulate data or values </a:t>
            </a:r>
            <a:r>
              <a:rPr lang="en-US" dirty="0" smtClean="0"/>
              <a:t>in programs</a:t>
            </a:r>
            <a:r>
              <a:rPr lang="en-US" dirty="0"/>
              <a:t>. A variable is the name that refers to a </a:t>
            </a:r>
            <a:r>
              <a:rPr lang="en-US" dirty="0" smtClean="0"/>
              <a:t>memory location </a:t>
            </a:r>
            <a:r>
              <a:rPr lang="en-US" dirty="0"/>
              <a:t>where some data value is stored. You can assign</a:t>
            </a:r>
          </a:p>
          <a:p>
            <a:pPr algn="l"/>
            <a:r>
              <a:rPr lang="en-US" dirty="0"/>
              <a:t>different values to a variable during program execution.</a:t>
            </a:r>
          </a:p>
          <a:p>
            <a:pPr algn="l"/>
            <a:r>
              <a:rPr lang="en-US" dirty="0"/>
              <a:t>Java allocates memory to each variable that you use </a:t>
            </a:r>
            <a:r>
              <a:rPr lang="en-US" dirty="0" smtClean="0"/>
              <a:t>in your </a:t>
            </a:r>
            <a:r>
              <a:rPr lang="en-US" dirty="0"/>
              <a:t>program. If the name or number is used to refer to </a:t>
            </a:r>
            <a:r>
              <a:rPr lang="en-US" dirty="0" smtClean="0"/>
              <a:t>an area </a:t>
            </a:r>
            <a:r>
              <a:rPr lang="en-US" dirty="0"/>
              <a:t>in the memory where a value is stored, number is a</a:t>
            </a:r>
          </a:p>
          <a:p>
            <a:pPr algn="l"/>
            <a:r>
              <a:rPr lang="en-US" dirty="0"/>
              <a:t>variable.</a:t>
            </a:r>
          </a:p>
          <a:p>
            <a:pPr algn="l"/>
            <a:r>
              <a:rPr lang="en-US" dirty="0"/>
              <a:t>Each variable that is used in a program must be declared.</a:t>
            </a:r>
          </a:p>
          <a:p>
            <a:pPr algn="l"/>
            <a:r>
              <a:rPr lang="en-US" dirty="0"/>
              <a:t>For example, if the variable number is to be used </a:t>
            </a:r>
            <a:r>
              <a:rPr lang="en-US" dirty="0" smtClean="0"/>
              <a:t>for  storing </a:t>
            </a:r>
            <a:r>
              <a:rPr lang="en-US" dirty="0"/>
              <a:t>an integer value, the variable, number, must </a:t>
            </a:r>
            <a:r>
              <a:rPr lang="en-US" dirty="0" smtClean="0"/>
              <a:t>be declared </a:t>
            </a:r>
            <a:r>
              <a:rPr lang="en-US" dirty="0"/>
              <a:t>and it should be of the type int</a:t>
            </a:r>
            <a:r>
              <a:rPr lang="en-US" dirty="0" smtClean="0"/>
              <a:t>.</a:t>
            </a:r>
          </a:p>
          <a:p>
            <a:pPr algn="l"/>
            <a:r>
              <a:rPr lang="en-US" dirty="0"/>
              <a:t>Naming Conventions for Variables</a:t>
            </a:r>
          </a:p>
          <a:p>
            <a:pPr algn="l"/>
            <a:r>
              <a:rPr lang="en-US" dirty="0"/>
              <a:t>A program refers to a variable by using its name. Certain</a:t>
            </a:r>
          </a:p>
          <a:p>
            <a:pPr algn="l"/>
            <a:r>
              <a:rPr lang="en-US" dirty="0"/>
              <a:t>rules and conventions govern the naming of </a:t>
            </a:r>
            <a:r>
              <a:rPr lang="en-US" dirty="0" smtClean="0"/>
              <a:t>variables. These </a:t>
            </a:r>
            <a:r>
              <a:rPr lang="en-US" dirty="0"/>
              <a:t>rules are enforced by a programming language. </a:t>
            </a:r>
            <a:r>
              <a:rPr lang="en-US" dirty="0" smtClean="0"/>
              <a:t>A program </a:t>
            </a:r>
            <a:r>
              <a:rPr lang="en-US" dirty="0"/>
              <a:t>does not compile if you have not followed </a:t>
            </a:r>
            <a:r>
              <a:rPr lang="en-US" dirty="0" smtClean="0"/>
              <a:t>the</a:t>
            </a:r>
            <a:endParaRPr lang="en-US" dirty="0"/>
          </a:p>
        </p:txBody>
      </p:sp>
    </p:spTree>
    <p:extLst>
      <p:ext uri="{BB962C8B-B14F-4D97-AF65-F5344CB8AC3E}">
        <p14:creationId xmlns:p14="http://schemas.microsoft.com/office/powerpoint/2010/main" val="318398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789" y="90152"/>
            <a:ext cx="11887200" cy="6671256"/>
          </a:xfrm>
        </p:spPr>
        <p:txBody>
          <a:bodyPr>
            <a:normAutofit/>
          </a:bodyPr>
          <a:lstStyle/>
          <a:p>
            <a:pPr algn="l"/>
            <a:r>
              <a:rPr lang="en-US" b="1" dirty="0" smtClean="0"/>
              <a:t>Rules</a:t>
            </a:r>
            <a:r>
              <a:rPr lang="en-US" dirty="0" smtClean="0"/>
              <a:t> </a:t>
            </a:r>
            <a:r>
              <a:rPr lang="en-US" dirty="0"/>
              <a:t>of the language. Conventions help to improve the readability of the program, but following them is not</a:t>
            </a:r>
          </a:p>
          <a:p>
            <a:pPr algn="l"/>
            <a:r>
              <a:rPr lang="en-US" dirty="0"/>
              <a:t>mandatory. The naming conventions for a variable in Java are:</a:t>
            </a:r>
          </a:p>
          <a:p>
            <a:pPr algn="l"/>
            <a:r>
              <a:rPr lang="en-US" dirty="0"/>
              <a:t>1. The name of a variable needs to be meaningful, short, and without any embedded space or symbol, such as ?, !, #, @, %, &amp;, {}, [], :, ;, “, and /.</a:t>
            </a:r>
          </a:p>
          <a:p>
            <a:pPr algn="l"/>
            <a:r>
              <a:rPr lang="en-US" dirty="0"/>
              <a:t>2. A variable name must be unique</a:t>
            </a:r>
            <a:r>
              <a:rPr lang="en-US" dirty="0" smtClean="0"/>
              <a:t>.</a:t>
            </a:r>
          </a:p>
          <a:p>
            <a:pPr algn="l"/>
            <a:r>
              <a:rPr lang="en-US" dirty="0" smtClean="0"/>
              <a:t>3. A </a:t>
            </a:r>
            <a:r>
              <a:rPr lang="en-US" dirty="0"/>
              <a:t>variable name must begin with a letter, </a:t>
            </a:r>
            <a:r>
              <a:rPr lang="en-US" dirty="0" smtClean="0"/>
              <a:t>an underscore </a:t>
            </a:r>
            <a:r>
              <a:rPr lang="en-US" dirty="0"/>
              <a:t>(_), or the dollar symbol ($), which</a:t>
            </a:r>
          </a:p>
          <a:p>
            <a:pPr algn="l"/>
            <a:r>
              <a:rPr lang="en-US" dirty="0"/>
              <a:t>can be followed by a sequence of letters or </a:t>
            </a:r>
            <a:r>
              <a:rPr lang="en-US" dirty="0" smtClean="0"/>
              <a:t>digits (0 </a:t>
            </a:r>
            <a:r>
              <a:rPr lang="en-US" dirty="0"/>
              <a:t>to 9), ‘$’, or ‘_’.</a:t>
            </a:r>
          </a:p>
          <a:p>
            <a:pPr algn="l"/>
            <a:r>
              <a:rPr lang="en-US" dirty="0" smtClean="0"/>
              <a:t>4. A </a:t>
            </a:r>
            <a:r>
              <a:rPr lang="en-US" dirty="0"/>
              <a:t>variable name should not start with a digit.</a:t>
            </a:r>
          </a:p>
          <a:p>
            <a:pPr algn="l"/>
            <a:r>
              <a:rPr lang="en-US" dirty="0" smtClean="0"/>
              <a:t>5. A </a:t>
            </a:r>
            <a:r>
              <a:rPr lang="en-US" dirty="0"/>
              <a:t>variable name should not contain </a:t>
            </a:r>
            <a:r>
              <a:rPr lang="en-US" dirty="0" smtClean="0"/>
              <a:t>embedded white </a:t>
            </a:r>
            <a:r>
              <a:rPr lang="en-US" dirty="0"/>
              <a:t>spaces. You can use an underscore for</a:t>
            </a:r>
          </a:p>
          <a:p>
            <a:pPr algn="l"/>
            <a:r>
              <a:rPr lang="en-US" dirty="0"/>
              <a:t>spacing purpose.</a:t>
            </a:r>
          </a:p>
          <a:p>
            <a:pPr algn="l"/>
            <a:r>
              <a:rPr lang="en-US" dirty="0" smtClean="0"/>
              <a:t>6. A </a:t>
            </a:r>
            <a:r>
              <a:rPr lang="en-US" dirty="0"/>
              <a:t>variable name should not consist of a keyword.</a:t>
            </a:r>
          </a:p>
          <a:p>
            <a:pPr algn="l"/>
            <a:r>
              <a:rPr lang="en-US" dirty="0" smtClean="0"/>
              <a:t>7. A </a:t>
            </a:r>
            <a:r>
              <a:rPr lang="en-US" dirty="0"/>
              <a:t>variable name in Java is case-sensitive. There </a:t>
            </a:r>
            <a:r>
              <a:rPr lang="en-US" dirty="0" smtClean="0"/>
              <a:t>is a </a:t>
            </a:r>
            <a:r>
              <a:rPr lang="en-US" dirty="0"/>
              <a:t>difference between uppercase and </a:t>
            </a:r>
            <a:r>
              <a:rPr lang="en-US" dirty="0" smtClean="0"/>
              <a:t>lowercase names</a:t>
            </a:r>
            <a:r>
              <a:rPr lang="en-US" dirty="0"/>
              <a:t>. For example, age is not same as Age.</a:t>
            </a:r>
          </a:p>
          <a:p>
            <a:endParaRPr lang="en-US" dirty="0"/>
          </a:p>
        </p:txBody>
      </p:sp>
    </p:spTree>
    <p:extLst>
      <p:ext uri="{BB962C8B-B14F-4D97-AF65-F5344CB8AC3E}">
        <p14:creationId xmlns:p14="http://schemas.microsoft.com/office/powerpoint/2010/main" val="245387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84857"/>
            <a:ext cx="9144000" cy="270456"/>
          </a:xfrm>
        </p:spPr>
        <p:txBody>
          <a:bodyPr>
            <a:normAutofit fontScale="90000"/>
          </a:bodyPr>
          <a:lstStyle/>
          <a:p>
            <a:r>
              <a:rPr lang="en-US" dirty="0"/>
              <a:t>What is Java?</a:t>
            </a:r>
            <a:br>
              <a:rPr lang="en-US" dirty="0"/>
            </a:br>
            <a:endParaRPr lang="en-US" dirty="0"/>
          </a:p>
        </p:txBody>
      </p:sp>
      <p:sp>
        <p:nvSpPr>
          <p:cNvPr id="3" name="Subtitle 2"/>
          <p:cNvSpPr>
            <a:spLocks noGrp="1"/>
          </p:cNvSpPr>
          <p:nvPr>
            <p:ph type="subTitle" idx="1"/>
          </p:nvPr>
        </p:nvSpPr>
        <p:spPr>
          <a:xfrm>
            <a:off x="0" y="566670"/>
            <a:ext cx="12192000" cy="6291330"/>
          </a:xfrm>
        </p:spPr>
        <p:txBody>
          <a:bodyPr/>
          <a:lstStyle/>
          <a:p>
            <a:r>
              <a:rPr lang="en-US" dirty="0"/>
              <a:t>Java is a </a:t>
            </a:r>
            <a:r>
              <a:rPr lang="en-US" b="1" dirty="0"/>
              <a:t>programming language</a:t>
            </a:r>
            <a:r>
              <a:rPr lang="en-US" dirty="0"/>
              <a:t> and a </a:t>
            </a:r>
            <a:r>
              <a:rPr lang="en-US" b="1" dirty="0"/>
              <a:t>platform</a:t>
            </a:r>
            <a:r>
              <a:rPr lang="en-US" dirty="0"/>
              <a:t>.</a:t>
            </a:r>
          </a:p>
          <a:p>
            <a:r>
              <a:rPr lang="en-US" b="1" dirty="0"/>
              <a:t>Platform</a:t>
            </a:r>
            <a:r>
              <a:rPr lang="en-US" dirty="0"/>
              <a:t> Any hardware or software environment in which a program runs, known as a platform. Since Java has its own Runtime Environment (JRE) and API, it is called platform</a:t>
            </a:r>
            <a:r>
              <a:rPr lang="en-US" dirty="0" smtClean="0"/>
              <a:t>.</a:t>
            </a:r>
          </a:p>
          <a:p>
            <a:endParaRPr lang="en-US" dirty="0"/>
          </a:p>
          <a:p>
            <a:endParaRPr lang="en-US" dirty="0"/>
          </a:p>
        </p:txBody>
      </p:sp>
    </p:spTree>
    <p:extLst>
      <p:ext uri="{BB962C8B-B14F-4D97-AF65-F5344CB8AC3E}">
        <p14:creationId xmlns:p14="http://schemas.microsoft.com/office/powerpoint/2010/main" val="86993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3"/>
            <a:ext cx="9144000" cy="654922"/>
          </a:xfrm>
        </p:spPr>
        <p:txBody>
          <a:bodyPr>
            <a:normAutofit fontScale="90000"/>
          </a:bodyPr>
          <a:lstStyle/>
          <a:p>
            <a:r>
              <a:rPr lang="en-US" dirty="0"/>
              <a:t>Declaring Variables</a:t>
            </a:r>
          </a:p>
        </p:txBody>
      </p:sp>
      <p:sp>
        <p:nvSpPr>
          <p:cNvPr id="3" name="Subtitle 2"/>
          <p:cNvSpPr>
            <a:spLocks noGrp="1"/>
          </p:cNvSpPr>
          <p:nvPr>
            <p:ph type="subTitle" idx="1"/>
          </p:nvPr>
        </p:nvSpPr>
        <p:spPr>
          <a:xfrm>
            <a:off x="0" y="759855"/>
            <a:ext cx="12192000" cy="6098145"/>
          </a:xfrm>
        </p:spPr>
        <p:txBody>
          <a:bodyPr>
            <a:normAutofit/>
          </a:bodyPr>
          <a:lstStyle/>
          <a:p>
            <a:pPr algn="l"/>
            <a:r>
              <a:rPr lang="en-US" dirty="0"/>
              <a:t>The declaration of a variable informs the compiler </a:t>
            </a:r>
            <a:r>
              <a:rPr lang="en-US" dirty="0" smtClean="0"/>
              <a:t>about the </a:t>
            </a:r>
            <a:r>
              <a:rPr lang="en-US" dirty="0"/>
              <a:t>variable name, data type, and the scope of a variable. </a:t>
            </a:r>
            <a:r>
              <a:rPr lang="en-US" dirty="0" smtClean="0"/>
              <a:t>A variable </a:t>
            </a:r>
            <a:r>
              <a:rPr lang="en-US" dirty="0"/>
              <a:t>has to be declared before you access it. </a:t>
            </a:r>
            <a:r>
              <a:rPr lang="en-US" dirty="0" smtClean="0"/>
              <a:t>The following </a:t>
            </a:r>
            <a:r>
              <a:rPr lang="en-US" dirty="0"/>
              <a:t>code snippet shows how to declare a variable:</a:t>
            </a:r>
          </a:p>
          <a:p>
            <a:pPr algn="l"/>
            <a:r>
              <a:rPr lang="en-US" dirty="0"/>
              <a:t>&lt;type&gt; &lt;</a:t>
            </a:r>
            <a:r>
              <a:rPr lang="en-US" dirty="0" err="1"/>
              <a:t>variablename</a:t>
            </a:r>
            <a:r>
              <a:rPr lang="en-US" dirty="0"/>
              <a:t>&gt;; // </a:t>
            </a:r>
            <a:r>
              <a:rPr lang="en-US" dirty="0" smtClean="0"/>
              <a:t>Single variable </a:t>
            </a:r>
            <a:r>
              <a:rPr lang="en-US" dirty="0"/>
              <a:t>of given type</a:t>
            </a:r>
            <a:r>
              <a:rPr lang="en-US" dirty="0" smtClean="0"/>
              <a:t>.</a:t>
            </a:r>
          </a:p>
          <a:p>
            <a:pPr algn="l"/>
            <a:endParaRPr lang="en-US" dirty="0"/>
          </a:p>
          <a:p>
            <a:pPr algn="l"/>
            <a:r>
              <a:rPr lang="en-US" dirty="0"/>
              <a:t>&lt;type&gt;&lt;variable1name,variable2name</a:t>
            </a:r>
            <a:r>
              <a:rPr lang="en-US" dirty="0" smtClean="0"/>
              <a:t>.....</a:t>
            </a:r>
            <a:r>
              <a:rPr lang="en-US" dirty="0" err="1" smtClean="0"/>
              <a:t>variable_n_name</a:t>
            </a:r>
            <a:r>
              <a:rPr lang="en-US" dirty="0"/>
              <a:t>&gt; // Multiple </a:t>
            </a:r>
            <a:r>
              <a:rPr lang="en-US" dirty="0" smtClean="0"/>
              <a:t>variables of </a:t>
            </a:r>
            <a:r>
              <a:rPr lang="en-US" dirty="0"/>
              <a:t>given </a:t>
            </a:r>
            <a:r>
              <a:rPr lang="en-US" dirty="0" smtClean="0"/>
              <a:t>type . </a:t>
            </a:r>
          </a:p>
          <a:p>
            <a:pPr algn="l"/>
            <a:r>
              <a:rPr lang="en-US" dirty="0" smtClean="0"/>
              <a:t>In </a:t>
            </a:r>
            <a:r>
              <a:rPr lang="en-US" dirty="0"/>
              <a:t>the preceding syntax, you need to initialize </a:t>
            </a:r>
            <a:r>
              <a:rPr lang="en-US" dirty="0" smtClean="0"/>
              <a:t>variables before </a:t>
            </a:r>
            <a:r>
              <a:rPr lang="en-US" dirty="0"/>
              <a:t>you use them. The Java compiler initializes </a:t>
            </a:r>
            <a:r>
              <a:rPr lang="en-US" dirty="0" smtClean="0"/>
              <a:t>the class </a:t>
            </a:r>
            <a:r>
              <a:rPr lang="en-US" dirty="0"/>
              <a:t>data variables to default values when an object </a:t>
            </a:r>
            <a:r>
              <a:rPr lang="en-US" dirty="0" smtClean="0"/>
              <a:t>is created</a:t>
            </a:r>
            <a:r>
              <a:rPr lang="en-US" dirty="0"/>
              <a:t>. You can assign values to a variable </a:t>
            </a:r>
            <a:r>
              <a:rPr lang="en-US" dirty="0" smtClean="0"/>
              <a:t>during declaration </a:t>
            </a:r>
            <a:r>
              <a:rPr lang="en-US" dirty="0"/>
              <a:t>or after declaration of the variable, before </a:t>
            </a:r>
            <a:r>
              <a:rPr lang="en-US" dirty="0" smtClean="0"/>
              <a:t>first use </a:t>
            </a:r>
            <a:r>
              <a:rPr lang="en-US" dirty="0"/>
              <a:t>of the variable. For example, you can use </a:t>
            </a:r>
            <a:r>
              <a:rPr lang="en-US" dirty="0" smtClean="0"/>
              <a:t>the</a:t>
            </a:r>
          </a:p>
          <a:p>
            <a:pPr algn="l"/>
            <a:r>
              <a:rPr lang="pt-BR" dirty="0"/>
              <a:t>int num1, num2; // Declaration </a:t>
            </a:r>
            <a:r>
              <a:rPr lang="pt-BR" dirty="0" smtClean="0"/>
              <a:t>of </a:t>
            </a:r>
            <a:r>
              <a:rPr lang="en-US" dirty="0" smtClean="0"/>
              <a:t>variables</a:t>
            </a:r>
            <a:r>
              <a:rPr lang="en-US" dirty="0"/>
              <a:t>.</a:t>
            </a:r>
          </a:p>
          <a:p>
            <a:pPr algn="l"/>
            <a:r>
              <a:rPr lang="en-US" dirty="0"/>
              <a:t>num1 = 5; // Assigning values to </a:t>
            </a:r>
            <a:r>
              <a:rPr lang="en-US" dirty="0" smtClean="0"/>
              <a:t>the variables</a:t>
            </a:r>
            <a:r>
              <a:rPr lang="en-US" dirty="0"/>
              <a:t>.</a:t>
            </a:r>
          </a:p>
          <a:p>
            <a:pPr algn="l"/>
            <a:r>
              <a:rPr lang="en-US" dirty="0"/>
              <a:t>num2 =10;</a:t>
            </a:r>
          </a:p>
        </p:txBody>
      </p:sp>
    </p:spTree>
    <p:extLst>
      <p:ext uri="{BB962C8B-B14F-4D97-AF65-F5344CB8AC3E}">
        <p14:creationId xmlns:p14="http://schemas.microsoft.com/office/powerpoint/2010/main" val="340375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207963"/>
            <a:ext cx="9144000" cy="487496"/>
          </a:xfrm>
        </p:spPr>
        <p:txBody>
          <a:bodyPr>
            <a:normAutofit fontScale="90000"/>
          </a:bodyPr>
          <a:lstStyle/>
          <a:p>
            <a:r>
              <a:rPr lang="en-US" dirty="0"/>
              <a:t>Types of Variables</a:t>
            </a:r>
          </a:p>
        </p:txBody>
      </p:sp>
      <p:sp>
        <p:nvSpPr>
          <p:cNvPr id="3" name="Subtitle 2"/>
          <p:cNvSpPr>
            <a:spLocks noGrp="1"/>
          </p:cNvSpPr>
          <p:nvPr>
            <p:ph type="subTitle" idx="1"/>
          </p:nvPr>
        </p:nvSpPr>
        <p:spPr>
          <a:xfrm>
            <a:off x="0" y="695459"/>
            <a:ext cx="12192000" cy="6065949"/>
          </a:xfrm>
        </p:spPr>
        <p:txBody>
          <a:bodyPr>
            <a:normAutofit fontScale="92500" lnSpcReduction="20000"/>
          </a:bodyPr>
          <a:lstStyle/>
          <a:p>
            <a:pPr algn="l"/>
            <a:r>
              <a:rPr lang="en-US" dirty="0" smtClean="0"/>
              <a:t>				There </a:t>
            </a:r>
            <a:r>
              <a:rPr lang="en-US" dirty="0"/>
              <a:t>are three types of variables in </a:t>
            </a:r>
            <a:r>
              <a:rPr lang="en-US" dirty="0" smtClean="0"/>
              <a:t>java</a:t>
            </a:r>
          </a:p>
          <a:p>
            <a:pPr algn="l"/>
            <a:r>
              <a:rPr lang="en-US" dirty="0" smtClean="0"/>
              <a:t>local </a:t>
            </a:r>
            <a:r>
              <a:rPr lang="en-US" dirty="0"/>
              <a:t>variable</a:t>
            </a:r>
          </a:p>
          <a:p>
            <a:pPr algn="l"/>
            <a:r>
              <a:rPr lang="en-US" dirty="0"/>
              <a:t>instance variable</a:t>
            </a:r>
          </a:p>
          <a:p>
            <a:pPr algn="l"/>
            <a:r>
              <a:rPr lang="en-US" dirty="0"/>
              <a:t>static variable</a:t>
            </a:r>
          </a:p>
          <a:p>
            <a:pPr algn="l"/>
            <a:r>
              <a:rPr lang="en-US" dirty="0" smtClean="0"/>
              <a:t>1</a:t>
            </a:r>
            <a:r>
              <a:rPr lang="en-US" b="1" dirty="0" smtClean="0"/>
              <a:t>. Local </a:t>
            </a:r>
            <a:r>
              <a:rPr lang="en-US" b="1" dirty="0"/>
              <a:t>variables</a:t>
            </a:r>
            <a:r>
              <a:rPr lang="en-US" dirty="0"/>
              <a:t>: Are declared inside a </a:t>
            </a:r>
            <a:r>
              <a:rPr lang="en-US" dirty="0" smtClean="0"/>
              <a:t>method. Their </a:t>
            </a:r>
            <a:r>
              <a:rPr lang="en-US" dirty="0"/>
              <a:t>scope is within the block of code in which</a:t>
            </a:r>
          </a:p>
          <a:p>
            <a:pPr algn="l"/>
            <a:r>
              <a:rPr lang="en-US" dirty="0"/>
              <a:t>they are defined. They are local to the block </a:t>
            </a:r>
            <a:r>
              <a:rPr lang="en-US" dirty="0" smtClean="0"/>
              <a:t>of code </a:t>
            </a:r>
            <a:r>
              <a:rPr lang="en-US" dirty="0"/>
              <a:t>and are not accessible outside the </a:t>
            </a:r>
            <a:r>
              <a:rPr lang="en-US" dirty="0" smtClean="0"/>
              <a:t>method.</a:t>
            </a:r>
          </a:p>
          <a:p>
            <a:pPr algn="l"/>
            <a:r>
              <a:rPr lang="en-US" dirty="0" smtClean="0"/>
              <a:t>2. </a:t>
            </a:r>
            <a:r>
              <a:rPr lang="en-US" b="1" dirty="0" smtClean="0"/>
              <a:t>Instance Variable</a:t>
            </a:r>
            <a:r>
              <a:rPr lang="en-US" dirty="0" smtClean="0"/>
              <a:t>: A </a:t>
            </a:r>
            <a:r>
              <a:rPr lang="en-US" dirty="0"/>
              <a:t>variable that is declared inside the class but outside the method is called instance variable . It is not declared as static</a:t>
            </a:r>
            <a:r>
              <a:rPr lang="en-US" dirty="0" smtClean="0"/>
              <a:t>.</a:t>
            </a:r>
          </a:p>
          <a:p>
            <a:pPr algn="l"/>
            <a:r>
              <a:rPr lang="en-US" dirty="0" smtClean="0"/>
              <a:t>3. </a:t>
            </a:r>
            <a:r>
              <a:rPr lang="en-US" b="1" dirty="0" smtClean="0"/>
              <a:t>Static variable</a:t>
            </a:r>
            <a:r>
              <a:rPr lang="en-US" dirty="0" smtClean="0"/>
              <a:t>: A </a:t>
            </a:r>
            <a:r>
              <a:rPr lang="en-US" dirty="0"/>
              <a:t>variable that is declared as static is called static variable. It cannot be local</a:t>
            </a:r>
            <a:r>
              <a:rPr lang="en-US" dirty="0" smtClean="0"/>
              <a:t>.</a:t>
            </a:r>
          </a:p>
          <a:p>
            <a:pPr algn="l"/>
            <a:r>
              <a:rPr lang="en-US" dirty="0"/>
              <a:t>class </a:t>
            </a:r>
            <a:r>
              <a:rPr lang="en-US" dirty="0" smtClean="0"/>
              <a:t>Demo{  </a:t>
            </a:r>
            <a:endParaRPr lang="en-US" dirty="0"/>
          </a:p>
          <a:p>
            <a:pPr algn="l"/>
            <a:r>
              <a:rPr lang="en-US" dirty="0" err="1"/>
              <a:t>int</a:t>
            </a:r>
            <a:r>
              <a:rPr lang="en-US" dirty="0"/>
              <a:t> a</a:t>
            </a:r>
            <a:r>
              <a:rPr lang="en-US" dirty="0" smtClean="0"/>
              <a:t>=50</a:t>
            </a:r>
            <a:r>
              <a:rPr lang="en-US" dirty="0"/>
              <a:t>;//instance variable  </a:t>
            </a:r>
          </a:p>
          <a:p>
            <a:pPr algn="l"/>
            <a:r>
              <a:rPr lang="en-US" dirty="0"/>
              <a:t>static </a:t>
            </a:r>
            <a:r>
              <a:rPr lang="en-US" dirty="0" err="1"/>
              <a:t>int</a:t>
            </a:r>
            <a:r>
              <a:rPr lang="en-US" dirty="0"/>
              <a:t> </a:t>
            </a:r>
            <a:r>
              <a:rPr lang="en-US" dirty="0" smtClean="0"/>
              <a:t>b=100</a:t>
            </a:r>
            <a:r>
              <a:rPr lang="en-US" dirty="0"/>
              <a:t>;//static variable  </a:t>
            </a:r>
          </a:p>
          <a:p>
            <a:pPr algn="l"/>
            <a:r>
              <a:rPr lang="en-US" dirty="0"/>
              <a:t>void method(){  </a:t>
            </a:r>
          </a:p>
          <a:p>
            <a:pPr algn="l"/>
            <a:r>
              <a:rPr lang="en-US" dirty="0" err="1"/>
              <a:t>int</a:t>
            </a:r>
            <a:r>
              <a:rPr lang="en-US" dirty="0"/>
              <a:t> </a:t>
            </a:r>
            <a:r>
              <a:rPr lang="en-US" dirty="0" smtClean="0"/>
              <a:t>c=90</a:t>
            </a:r>
            <a:r>
              <a:rPr lang="en-US" dirty="0"/>
              <a:t>;//local variable  </a:t>
            </a:r>
          </a:p>
          <a:p>
            <a:pPr algn="l"/>
            <a:r>
              <a:rPr lang="en-US" dirty="0"/>
              <a:t>}  </a:t>
            </a:r>
          </a:p>
          <a:p>
            <a:pPr algn="l"/>
            <a:r>
              <a:rPr lang="en-US" dirty="0"/>
              <a:t>}//end of class</a:t>
            </a:r>
          </a:p>
          <a:p>
            <a:pPr algn="l"/>
            <a:endParaRPr lang="en-US" dirty="0" smtClean="0"/>
          </a:p>
        </p:txBody>
      </p:sp>
    </p:spTree>
    <p:extLst>
      <p:ext uri="{BB962C8B-B14F-4D97-AF65-F5344CB8AC3E}">
        <p14:creationId xmlns:p14="http://schemas.microsoft.com/office/powerpoint/2010/main" val="14804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575" y="0"/>
            <a:ext cx="9144000" cy="745074"/>
          </a:xfrm>
        </p:spPr>
        <p:txBody>
          <a:bodyPr>
            <a:normAutofit fontScale="90000"/>
          </a:bodyPr>
          <a:lstStyle/>
          <a:p>
            <a:r>
              <a:rPr lang="en-US"/>
              <a:t>final variable</a:t>
            </a:r>
          </a:p>
        </p:txBody>
      </p:sp>
      <p:sp>
        <p:nvSpPr>
          <p:cNvPr id="3" name="Subtitle 2"/>
          <p:cNvSpPr>
            <a:spLocks noGrp="1"/>
          </p:cNvSpPr>
          <p:nvPr>
            <p:ph type="subTitle" idx="1"/>
          </p:nvPr>
        </p:nvSpPr>
        <p:spPr>
          <a:xfrm>
            <a:off x="0" y="566670"/>
            <a:ext cx="12192000" cy="6291330"/>
          </a:xfrm>
        </p:spPr>
        <p:txBody>
          <a:bodyPr/>
          <a:lstStyle/>
          <a:p>
            <a:pPr algn="l"/>
            <a:r>
              <a:rPr lang="en-US" dirty="0"/>
              <a:t>If you make any variable as final, you cannot change the value of final variable(It will be constant</a:t>
            </a:r>
            <a:r>
              <a:rPr lang="en-US" dirty="0" smtClean="0"/>
              <a:t>).</a:t>
            </a:r>
          </a:p>
          <a:p>
            <a:pPr algn="l"/>
            <a:endParaRPr lang="en-US" dirty="0"/>
          </a:p>
          <a:p>
            <a:pPr algn="l"/>
            <a:r>
              <a:rPr lang="en-US" dirty="0"/>
              <a:t>class Demo</a:t>
            </a:r>
          </a:p>
          <a:p>
            <a:pPr algn="l"/>
            <a:r>
              <a:rPr lang="en-US" dirty="0"/>
              <a:t>{  </a:t>
            </a:r>
          </a:p>
          <a:p>
            <a:pPr algn="l"/>
            <a:r>
              <a:rPr lang="en-US" dirty="0"/>
              <a:t> final </a:t>
            </a:r>
            <a:r>
              <a:rPr lang="en-US" dirty="0" err="1"/>
              <a:t>int</a:t>
            </a:r>
            <a:r>
              <a:rPr lang="en-US" dirty="0"/>
              <a:t> </a:t>
            </a:r>
            <a:r>
              <a:rPr lang="en-US" dirty="0" err="1" smtClean="0"/>
              <a:t>TopSpeed</a:t>
            </a:r>
            <a:r>
              <a:rPr lang="en-US" dirty="0" smtClean="0"/>
              <a:t>=40</a:t>
            </a:r>
            <a:r>
              <a:rPr lang="en-US" dirty="0"/>
              <a:t>;//final variable  </a:t>
            </a:r>
          </a:p>
          <a:p>
            <a:pPr algn="l"/>
            <a:r>
              <a:rPr lang="en-US" dirty="0"/>
              <a:t>public static void main(String </a:t>
            </a:r>
            <a:r>
              <a:rPr lang="en-US" dirty="0" err="1"/>
              <a:t>ar</a:t>
            </a:r>
            <a:r>
              <a:rPr lang="en-US" dirty="0"/>
              <a:t>[])</a:t>
            </a:r>
          </a:p>
          <a:p>
            <a:pPr algn="l"/>
            <a:r>
              <a:rPr lang="en-US" dirty="0"/>
              <a:t>{  </a:t>
            </a:r>
          </a:p>
          <a:p>
            <a:pPr algn="l"/>
            <a:r>
              <a:rPr lang="en-US" dirty="0"/>
              <a:t>  </a:t>
            </a:r>
            <a:r>
              <a:rPr lang="en-US" dirty="0" err="1" smtClean="0"/>
              <a:t>TopSpeed</a:t>
            </a:r>
            <a:r>
              <a:rPr lang="en-US" dirty="0" smtClean="0"/>
              <a:t>=90</a:t>
            </a:r>
            <a:r>
              <a:rPr lang="en-US" dirty="0"/>
              <a:t>; </a:t>
            </a:r>
          </a:p>
          <a:p>
            <a:pPr algn="l"/>
            <a:r>
              <a:rPr lang="en-US" dirty="0"/>
              <a:t> }  </a:t>
            </a:r>
          </a:p>
          <a:p>
            <a:pPr algn="l"/>
            <a:r>
              <a:rPr lang="en-US" dirty="0"/>
              <a:t> }</a:t>
            </a:r>
          </a:p>
        </p:txBody>
      </p:sp>
    </p:spTree>
    <p:extLst>
      <p:ext uri="{BB962C8B-B14F-4D97-AF65-F5344CB8AC3E}">
        <p14:creationId xmlns:p14="http://schemas.microsoft.com/office/powerpoint/2010/main" val="2374726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680679"/>
          </a:xfrm>
        </p:spPr>
        <p:txBody>
          <a:bodyPr>
            <a:normAutofit fontScale="90000"/>
          </a:bodyPr>
          <a:lstStyle/>
          <a:p>
            <a:r>
              <a:rPr lang="en-US" dirty="0"/>
              <a:t>Manipulating Variables</a:t>
            </a:r>
          </a:p>
        </p:txBody>
      </p:sp>
      <p:sp>
        <p:nvSpPr>
          <p:cNvPr id="3" name="Subtitle 2"/>
          <p:cNvSpPr>
            <a:spLocks noGrp="1"/>
          </p:cNvSpPr>
          <p:nvPr>
            <p:ph type="subTitle" idx="1"/>
          </p:nvPr>
        </p:nvSpPr>
        <p:spPr>
          <a:xfrm>
            <a:off x="0" y="695459"/>
            <a:ext cx="12192000" cy="6162541"/>
          </a:xfrm>
        </p:spPr>
        <p:txBody>
          <a:bodyPr/>
          <a:lstStyle/>
          <a:p>
            <a:r>
              <a:rPr lang="en-US" sz="3600" u="sng" dirty="0" smtClean="0"/>
              <a:t>Assignment Operator</a:t>
            </a:r>
          </a:p>
          <a:p>
            <a:pPr algn="l"/>
            <a:r>
              <a:rPr lang="en-US" dirty="0"/>
              <a:t>You use the assignment operator (=) to assign a value to </a:t>
            </a:r>
            <a:r>
              <a:rPr lang="en-US" dirty="0" smtClean="0"/>
              <a:t>a variable</a:t>
            </a:r>
            <a:r>
              <a:rPr lang="en-US" dirty="0"/>
              <a:t>. The following syntax is used for the </a:t>
            </a:r>
            <a:r>
              <a:rPr lang="en-US" dirty="0" smtClean="0"/>
              <a:t>assignment operator</a:t>
            </a:r>
            <a:r>
              <a:rPr lang="en-US" dirty="0"/>
              <a:t>:</a:t>
            </a:r>
          </a:p>
          <a:p>
            <a:pPr algn="l"/>
            <a:r>
              <a:rPr lang="en-US" dirty="0"/>
              <a:t>op1 = op2</a:t>
            </a:r>
            <a:r>
              <a:rPr lang="en-US" dirty="0" smtClean="0"/>
              <a:t>;</a:t>
            </a:r>
          </a:p>
          <a:p>
            <a:pPr algn="l"/>
            <a:endParaRPr lang="en-US" dirty="0" smtClean="0"/>
          </a:p>
          <a:p>
            <a:r>
              <a:rPr lang="en-US" sz="3600" u="sng" dirty="0" smtClean="0"/>
              <a:t>Arithmetic Operators</a:t>
            </a:r>
          </a:p>
          <a:p>
            <a:pPr algn="l"/>
            <a:r>
              <a:rPr lang="en-US" dirty="0" smtClean="0"/>
              <a:t>Arithmetic </a:t>
            </a:r>
            <a:r>
              <a:rPr lang="en-US" dirty="0"/>
              <a:t>operators are used to compute </a:t>
            </a:r>
            <a:r>
              <a:rPr lang="en-US" dirty="0" smtClean="0"/>
              <a:t>mathematical expressions.</a:t>
            </a:r>
          </a:p>
          <a:p>
            <a:pPr algn="l"/>
            <a:r>
              <a:rPr lang="en-US" i="1" dirty="0"/>
              <a:t>+ </a:t>
            </a:r>
            <a:r>
              <a:rPr lang="en-US" i="1" dirty="0" smtClean="0"/>
              <a:t>		</a:t>
            </a:r>
            <a:r>
              <a:rPr lang="en-US" dirty="0" smtClean="0"/>
              <a:t>Adds </a:t>
            </a:r>
            <a:r>
              <a:rPr lang="en-US" dirty="0"/>
              <a:t>two </a:t>
            </a:r>
            <a:r>
              <a:rPr lang="en-US" dirty="0" smtClean="0"/>
              <a:t>operands</a:t>
            </a:r>
          </a:p>
          <a:p>
            <a:pPr marL="342900" indent="-342900" algn="l">
              <a:buFontTx/>
              <a:buChar char="-"/>
            </a:pPr>
            <a:r>
              <a:rPr lang="en-US" dirty="0" smtClean="0"/>
              <a:t>                      Subtracts </a:t>
            </a:r>
            <a:r>
              <a:rPr lang="en-US" dirty="0"/>
              <a:t>one operand </a:t>
            </a:r>
            <a:r>
              <a:rPr lang="en-US" dirty="0" smtClean="0"/>
              <a:t>from another</a:t>
            </a:r>
            <a:endParaRPr lang="en-US" u="sng" dirty="0"/>
          </a:p>
          <a:p>
            <a:pPr algn="l"/>
            <a:r>
              <a:rPr lang="en-US" i="1" dirty="0" smtClean="0"/>
              <a:t>*	</a:t>
            </a:r>
            <a:r>
              <a:rPr lang="en-US" i="1" dirty="0"/>
              <a:t> </a:t>
            </a:r>
            <a:r>
              <a:rPr lang="en-US" i="1" dirty="0" smtClean="0"/>
              <a:t>            </a:t>
            </a:r>
            <a:r>
              <a:rPr lang="en-US" dirty="0"/>
              <a:t>Multiplies two operands</a:t>
            </a:r>
          </a:p>
          <a:p>
            <a:pPr algn="l"/>
            <a:r>
              <a:rPr lang="en-US" i="1" dirty="0"/>
              <a:t>/ </a:t>
            </a:r>
            <a:r>
              <a:rPr lang="en-US" i="1" dirty="0" smtClean="0"/>
              <a:t>		</a:t>
            </a:r>
            <a:r>
              <a:rPr lang="en-US" dirty="0" smtClean="0"/>
              <a:t>Divides </a:t>
            </a:r>
            <a:r>
              <a:rPr lang="en-US" dirty="0"/>
              <a:t>two </a:t>
            </a:r>
            <a:r>
              <a:rPr lang="en-US" dirty="0" smtClean="0"/>
              <a:t>operands</a:t>
            </a:r>
          </a:p>
          <a:p>
            <a:pPr algn="l"/>
            <a:r>
              <a:rPr lang="en-US" i="1" dirty="0" smtClean="0"/>
              <a:t>%		 </a:t>
            </a:r>
            <a:r>
              <a:rPr lang="en-US" dirty="0"/>
              <a:t>Calculates the modulus</a:t>
            </a:r>
            <a:endParaRPr lang="en-US" dirty="0" smtClean="0"/>
          </a:p>
        </p:txBody>
      </p:sp>
    </p:spTree>
    <p:extLst>
      <p:ext uri="{BB962C8B-B14F-4D97-AF65-F5344CB8AC3E}">
        <p14:creationId xmlns:p14="http://schemas.microsoft.com/office/powerpoint/2010/main" val="1535825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3600" u="sng" dirty="0" smtClean="0"/>
              <a:t>Logical Operator</a:t>
            </a:r>
            <a:endParaRPr lang="en-US" dirty="0" smtClean="0"/>
          </a:p>
          <a:p>
            <a:pPr algn="l"/>
            <a:r>
              <a:rPr lang="en-US" dirty="0"/>
              <a:t>Conditional operators, like their relational counterparts, are also mostly used in if statements, while loops, and for </a:t>
            </a:r>
            <a:r>
              <a:rPr lang="en-US" dirty="0" smtClean="0"/>
              <a:t>loops.</a:t>
            </a:r>
          </a:p>
          <a:p>
            <a:pPr algn="l"/>
            <a:endParaRPr lang="en-US" u="sng" dirty="0" smtClean="0"/>
          </a:p>
        </p:txBody>
      </p:sp>
      <p:graphicFrame>
        <p:nvGraphicFramePr>
          <p:cNvPr id="4" name="Table 3"/>
          <p:cNvGraphicFramePr>
            <a:graphicFrameLocks noGrp="1"/>
          </p:cNvGraphicFramePr>
          <p:nvPr>
            <p:extLst>
              <p:ext uri="{D42A27DB-BD31-4B8C-83A1-F6EECF244321}">
                <p14:modId xmlns:p14="http://schemas.microsoft.com/office/powerpoint/2010/main" val="929281976"/>
              </p:ext>
            </p:extLst>
          </p:nvPr>
        </p:nvGraphicFramePr>
        <p:xfrm>
          <a:off x="348803" y="2163649"/>
          <a:ext cx="10515600" cy="2311588"/>
        </p:xfrm>
        <a:graphic>
          <a:graphicData uri="http://schemas.openxmlformats.org/drawingml/2006/table">
            <a:tbl>
              <a:tblPr/>
              <a:tblGrid>
                <a:gridCol w="5257800"/>
                <a:gridCol w="5257800"/>
              </a:tblGrid>
              <a:tr h="577897">
                <a:tc>
                  <a:txBody>
                    <a:bodyPr/>
                    <a:lstStyle/>
                    <a:p>
                      <a:r>
                        <a:rPr lang="en-US" dirty="0"/>
                        <a:t>Symbol</a:t>
                      </a:r>
                    </a:p>
                  </a:txBody>
                  <a:tcPr anchor="ctr">
                    <a:lnL>
                      <a:noFill/>
                    </a:lnL>
                    <a:lnR>
                      <a:noFill/>
                    </a:lnR>
                    <a:lnT>
                      <a:noFill/>
                    </a:lnT>
                    <a:lnB>
                      <a:noFill/>
                    </a:lnB>
                  </a:tcPr>
                </a:tc>
                <a:tc>
                  <a:txBody>
                    <a:bodyPr/>
                    <a:lstStyle/>
                    <a:p>
                      <a:r>
                        <a:rPr lang="en-US"/>
                        <a:t>Condition</a:t>
                      </a:r>
                    </a:p>
                  </a:txBody>
                  <a:tcPr anchor="ctr">
                    <a:lnL>
                      <a:noFill/>
                    </a:lnL>
                    <a:lnR>
                      <a:noFill/>
                    </a:lnR>
                    <a:lnT>
                      <a:noFill/>
                    </a:lnT>
                    <a:lnB>
                      <a:noFill/>
                    </a:lnB>
                  </a:tcPr>
                </a:tc>
              </a:tr>
              <a:tr h="577897">
                <a:tc>
                  <a:txBody>
                    <a:bodyPr/>
                    <a:lstStyle/>
                    <a:p>
                      <a:r>
                        <a:rPr lang="en-US"/>
                        <a:t>&amp;&amp;</a:t>
                      </a:r>
                    </a:p>
                  </a:txBody>
                  <a:tcPr anchor="ctr">
                    <a:lnL>
                      <a:noFill/>
                    </a:lnL>
                    <a:lnR>
                      <a:noFill/>
                    </a:lnR>
                    <a:lnT>
                      <a:noFill/>
                    </a:lnT>
                    <a:lnB>
                      <a:noFill/>
                    </a:lnB>
                  </a:tcPr>
                </a:tc>
                <a:tc>
                  <a:txBody>
                    <a:bodyPr/>
                    <a:lstStyle/>
                    <a:p>
                      <a:r>
                        <a:rPr lang="en-US"/>
                        <a:t>AND</a:t>
                      </a:r>
                    </a:p>
                  </a:txBody>
                  <a:tcPr anchor="ctr">
                    <a:lnL>
                      <a:noFill/>
                    </a:lnL>
                    <a:lnR>
                      <a:noFill/>
                    </a:lnR>
                    <a:lnT>
                      <a:noFill/>
                    </a:lnT>
                    <a:lnB>
                      <a:noFill/>
                    </a:lnB>
                  </a:tcPr>
                </a:tc>
              </a:tr>
              <a:tr h="577897">
                <a:tc>
                  <a:txBody>
                    <a:bodyPr/>
                    <a:lstStyle/>
                    <a:p>
                      <a:r>
                        <a:rPr lang="en-US" dirty="0"/>
                        <a:t>||</a:t>
                      </a:r>
                    </a:p>
                  </a:txBody>
                  <a:tcPr anchor="ctr">
                    <a:lnL>
                      <a:noFill/>
                    </a:lnL>
                    <a:lnR>
                      <a:noFill/>
                    </a:lnR>
                    <a:lnT>
                      <a:noFill/>
                    </a:lnT>
                    <a:lnB>
                      <a:noFill/>
                    </a:lnB>
                  </a:tcPr>
                </a:tc>
                <a:tc>
                  <a:txBody>
                    <a:bodyPr/>
                    <a:lstStyle/>
                    <a:p>
                      <a:r>
                        <a:rPr lang="en-US"/>
                        <a:t>OR</a:t>
                      </a:r>
                    </a:p>
                  </a:txBody>
                  <a:tcPr anchor="ctr">
                    <a:lnL>
                      <a:noFill/>
                    </a:lnL>
                    <a:lnR>
                      <a:noFill/>
                    </a:lnR>
                    <a:lnT>
                      <a:noFill/>
                    </a:lnT>
                    <a:lnB>
                      <a:noFill/>
                    </a:lnB>
                  </a:tcPr>
                </a:tc>
              </a:tr>
              <a:tr h="577897">
                <a:tc>
                  <a:txBody>
                    <a:bodyPr/>
                    <a:lstStyle/>
                    <a:p>
                      <a:r>
                        <a:rPr lang="en-US"/>
                        <a:t>!</a:t>
                      </a:r>
                    </a:p>
                  </a:txBody>
                  <a:tcPr anchor="ctr">
                    <a:lnL>
                      <a:noFill/>
                    </a:lnL>
                    <a:lnR>
                      <a:noFill/>
                    </a:lnR>
                    <a:lnT>
                      <a:noFill/>
                    </a:lnT>
                    <a:lnB>
                      <a:noFill/>
                    </a:lnB>
                  </a:tcPr>
                </a:tc>
                <a:tc>
                  <a:txBody>
                    <a:bodyPr/>
                    <a:lstStyle/>
                    <a:p>
                      <a:r>
                        <a:rPr lang="en-US" dirty="0"/>
                        <a:t>NOT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088238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3600" u="sng" dirty="0"/>
              <a:t>Relational Operators</a:t>
            </a:r>
          </a:p>
          <a:p>
            <a:pPr algn="l"/>
            <a:r>
              <a:rPr lang="en-US" dirty="0" smtClean="0"/>
              <a:t>Symbol </a:t>
            </a:r>
            <a:r>
              <a:rPr lang="en-US" dirty="0"/>
              <a:t>	Condition</a:t>
            </a:r>
          </a:p>
          <a:p>
            <a:pPr algn="l"/>
            <a:r>
              <a:rPr lang="en-US" dirty="0"/>
              <a:t>==	</a:t>
            </a:r>
            <a:r>
              <a:rPr lang="en-US" dirty="0" smtClean="0"/>
              <a:t>             is </a:t>
            </a:r>
            <a:r>
              <a:rPr lang="en-US" dirty="0"/>
              <a:t>equal to</a:t>
            </a:r>
          </a:p>
          <a:p>
            <a:pPr algn="l"/>
            <a:r>
              <a:rPr lang="en-US" dirty="0" smtClean="0"/>
              <a:t>!=                       </a:t>
            </a:r>
            <a:r>
              <a:rPr lang="en-US" dirty="0"/>
              <a:t>	is not equal to</a:t>
            </a:r>
          </a:p>
          <a:p>
            <a:pPr algn="l"/>
            <a:r>
              <a:rPr lang="en-US" dirty="0"/>
              <a:t>&gt;	</a:t>
            </a:r>
            <a:r>
              <a:rPr lang="en-US" dirty="0" smtClean="0"/>
              <a:t>             is </a:t>
            </a:r>
            <a:r>
              <a:rPr lang="en-US" dirty="0"/>
              <a:t>greater than</a:t>
            </a:r>
          </a:p>
          <a:p>
            <a:pPr algn="l"/>
            <a:r>
              <a:rPr lang="en-US" dirty="0"/>
              <a:t>&lt;	</a:t>
            </a:r>
            <a:r>
              <a:rPr lang="en-US" dirty="0" smtClean="0"/>
              <a:t>             is </a:t>
            </a:r>
            <a:r>
              <a:rPr lang="en-US" dirty="0"/>
              <a:t>less than</a:t>
            </a:r>
          </a:p>
          <a:p>
            <a:pPr algn="l"/>
            <a:r>
              <a:rPr lang="en-US" dirty="0"/>
              <a:t>&gt;=	</a:t>
            </a:r>
            <a:r>
              <a:rPr lang="en-US" dirty="0" smtClean="0"/>
              <a:t>             is </a:t>
            </a:r>
            <a:r>
              <a:rPr lang="en-US" dirty="0"/>
              <a:t>greater than or equal to</a:t>
            </a:r>
          </a:p>
          <a:p>
            <a:pPr algn="l"/>
            <a:r>
              <a:rPr lang="en-US" dirty="0"/>
              <a:t>&lt;=	</a:t>
            </a:r>
            <a:r>
              <a:rPr lang="en-US" dirty="0" smtClean="0"/>
              <a:t>             is </a:t>
            </a:r>
            <a:r>
              <a:rPr lang="en-US" dirty="0"/>
              <a:t>less than or equal </a:t>
            </a:r>
            <a:r>
              <a:rPr lang="en-US" dirty="0" smtClean="0"/>
              <a:t>to</a:t>
            </a:r>
          </a:p>
          <a:p>
            <a:r>
              <a:rPr lang="en-US" sz="3600" u="sng" dirty="0" smtClean="0"/>
              <a:t>Unary Operator</a:t>
            </a:r>
          </a:p>
          <a:p>
            <a:pPr algn="l"/>
            <a:r>
              <a:rPr lang="en-US" dirty="0" smtClean="0"/>
              <a:t>++ increment</a:t>
            </a:r>
          </a:p>
          <a:p>
            <a:pPr algn="l"/>
            <a:r>
              <a:rPr lang="en-US" dirty="0" smtClean="0"/>
              <a:t>-- decrement</a:t>
            </a:r>
          </a:p>
          <a:p>
            <a:pPr algn="l"/>
            <a:endParaRPr lang="en-US" dirty="0" smtClean="0"/>
          </a:p>
        </p:txBody>
      </p:sp>
    </p:spTree>
    <p:extLst>
      <p:ext uri="{BB962C8B-B14F-4D97-AF65-F5344CB8AC3E}">
        <p14:creationId xmlns:p14="http://schemas.microsoft.com/office/powerpoint/2010/main" val="382579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r>
              <a:rPr lang="en-US" sz="3600" u="sng" dirty="0" smtClean="0"/>
              <a:t>Ternary Operator</a:t>
            </a:r>
          </a:p>
          <a:p>
            <a:pPr algn="l"/>
            <a:r>
              <a:rPr lang="en-US" dirty="0" smtClean="0"/>
              <a:t>Work like if else</a:t>
            </a:r>
          </a:p>
          <a:p>
            <a:pPr algn="l"/>
            <a:endParaRPr lang="en-US" dirty="0"/>
          </a:p>
          <a:p>
            <a:pPr algn="l"/>
            <a:endParaRPr lang="en-US" u="sng" dirty="0" smtClean="0"/>
          </a:p>
          <a:p>
            <a:pPr algn="l"/>
            <a:endParaRPr lang="en-US" u="sng" dirty="0"/>
          </a:p>
          <a:p>
            <a:r>
              <a:rPr lang="en-US" sz="3200" u="sng" dirty="0"/>
              <a:t>Bitwise Operators:</a:t>
            </a:r>
          </a:p>
          <a:p>
            <a:pPr algn="l"/>
            <a:r>
              <a:rPr lang="en-US" dirty="0"/>
              <a:t>Java defines several bitwise operators, which can be applied to the integer types, long, </a:t>
            </a:r>
            <a:r>
              <a:rPr lang="en-US" dirty="0" err="1"/>
              <a:t>int</a:t>
            </a:r>
            <a:r>
              <a:rPr lang="en-US" dirty="0"/>
              <a:t>, short, char, and byte.</a:t>
            </a:r>
          </a:p>
          <a:p>
            <a:pPr algn="l"/>
            <a:r>
              <a:rPr lang="en-US" dirty="0"/>
              <a:t>Bitwise operator works on bits and performs bit-by-bit operation. Assume if a = 60; and b = 13; now in binary format they will be as follows:</a:t>
            </a:r>
          </a:p>
          <a:p>
            <a:pPr algn="l"/>
            <a:r>
              <a:rPr lang="pt-BR" dirty="0"/>
              <a:t>a = 0011 1100</a:t>
            </a:r>
          </a:p>
          <a:p>
            <a:pPr algn="l"/>
            <a:r>
              <a:rPr lang="pt-BR" dirty="0"/>
              <a:t>b = 0000 1101</a:t>
            </a:r>
          </a:p>
          <a:p>
            <a:pPr algn="l"/>
            <a:r>
              <a:rPr lang="pt-BR" dirty="0"/>
              <a:t>-----------------</a:t>
            </a:r>
          </a:p>
          <a:p>
            <a:pPr algn="l"/>
            <a:r>
              <a:rPr lang="pt-BR" dirty="0"/>
              <a:t>a&amp;b = 0000 1100</a:t>
            </a:r>
          </a:p>
          <a:p>
            <a:pPr algn="l"/>
            <a:r>
              <a:rPr lang="pt-BR" dirty="0"/>
              <a:t>a|b = 0011 1101</a:t>
            </a:r>
          </a:p>
          <a:p>
            <a:pPr algn="l"/>
            <a:r>
              <a:rPr lang="pt-BR" dirty="0"/>
              <a:t>a^b = 0011 0001</a:t>
            </a:r>
          </a:p>
          <a:p>
            <a:pPr algn="l"/>
            <a:r>
              <a:rPr lang="pt-BR" dirty="0"/>
              <a:t>~a  = 1100 0011</a:t>
            </a:r>
          </a:p>
          <a:p>
            <a:pPr algn="l"/>
            <a:endParaRPr lang="en-US" dirty="0" smtClean="0"/>
          </a:p>
        </p:txBody>
      </p:sp>
      <p:sp>
        <p:nvSpPr>
          <p:cNvPr id="5" name="Rectangle 4"/>
          <p:cNvSpPr/>
          <p:nvPr/>
        </p:nvSpPr>
        <p:spPr>
          <a:xfrm>
            <a:off x="1687131" y="1325382"/>
            <a:ext cx="6825803" cy="707886"/>
          </a:xfrm>
          <a:prstGeom prst="rect">
            <a:avLst/>
          </a:prstGeom>
        </p:spPr>
        <p:txBody>
          <a:bodyPr wrap="square">
            <a:spAutoFit/>
          </a:bodyPr>
          <a:lstStyle/>
          <a:p>
            <a:r>
              <a:rPr lang="en-US" sz="4000" dirty="0" smtClean="0"/>
              <a:t>(</a:t>
            </a:r>
            <a:r>
              <a:rPr lang="en-US" sz="4000" dirty="0"/>
              <a:t>a &lt; b) ? a : b;</a:t>
            </a:r>
          </a:p>
        </p:txBody>
      </p:sp>
    </p:spTree>
    <p:extLst>
      <p:ext uri="{BB962C8B-B14F-4D97-AF65-F5344CB8AC3E}">
        <p14:creationId xmlns:p14="http://schemas.microsoft.com/office/powerpoint/2010/main" val="3028123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1999" cy="6857999"/>
          </a:xfrm>
        </p:spPr>
        <p:txBody>
          <a:bodyPr>
            <a:normAutofit lnSpcReduction="10000"/>
          </a:bodyPr>
          <a:lstStyle/>
          <a:p>
            <a:pPr algn="l"/>
            <a:r>
              <a:rPr lang="en-US" dirty="0"/>
              <a:t>Operator	</a:t>
            </a:r>
            <a:r>
              <a:rPr lang="en-US" dirty="0" smtClean="0"/>
              <a:t>			Description</a:t>
            </a:r>
            <a:r>
              <a:rPr lang="en-US" dirty="0"/>
              <a:t>	</a:t>
            </a:r>
            <a:r>
              <a:rPr lang="en-US" dirty="0" smtClean="0"/>
              <a:t>			Example</a:t>
            </a:r>
            <a:endParaRPr lang="en-US" dirty="0"/>
          </a:p>
          <a:p>
            <a:pPr algn="l"/>
            <a:r>
              <a:rPr lang="en-US" dirty="0"/>
              <a:t>&amp;	</a:t>
            </a:r>
            <a:r>
              <a:rPr lang="en-US" dirty="0" smtClean="0"/>
              <a:t>   Binary </a:t>
            </a:r>
            <a:r>
              <a:rPr lang="en-US" dirty="0"/>
              <a:t>AND Operator copies a bit to the result if </a:t>
            </a:r>
            <a:r>
              <a:rPr lang="en-US" dirty="0" smtClean="0"/>
              <a:t>it</a:t>
            </a:r>
          </a:p>
          <a:p>
            <a:pPr algn="l"/>
            <a:r>
              <a:rPr lang="en-US" dirty="0"/>
              <a:t>	</a:t>
            </a:r>
            <a:r>
              <a:rPr lang="en-US" dirty="0" smtClean="0"/>
              <a:t>		 </a:t>
            </a:r>
            <a:r>
              <a:rPr lang="en-US" dirty="0"/>
              <a:t>exists in both operands.	</a:t>
            </a:r>
            <a:r>
              <a:rPr lang="en-US" dirty="0" smtClean="0"/>
              <a:t>      (</a:t>
            </a:r>
            <a:r>
              <a:rPr lang="en-US" dirty="0"/>
              <a:t>A &amp; B) will give 12 which is 0000 </a:t>
            </a:r>
            <a:r>
              <a:rPr lang="en-US" dirty="0" smtClean="0"/>
              <a:t>1100</a:t>
            </a:r>
          </a:p>
          <a:p>
            <a:pPr algn="l"/>
            <a:r>
              <a:rPr lang="en-US" dirty="0"/>
              <a:t>|	</a:t>
            </a:r>
            <a:r>
              <a:rPr lang="en-US" dirty="0" smtClean="0"/>
              <a:t>   Binary </a:t>
            </a:r>
            <a:r>
              <a:rPr lang="en-US" dirty="0"/>
              <a:t>OR Operator copies a bit if it exists in </a:t>
            </a:r>
            <a:r>
              <a:rPr lang="en-US" dirty="0" smtClean="0"/>
              <a:t>either</a:t>
            </a:r>
          </a:p>
          <a:p>
            <a:pPr algn="l"/>
            <a:r>
              <a:rPr lang="en-US" dirty="0" smtClean="0"/>
              <a:t> </a:t>
            </a:r>
            <a:r>
              <a:rPr lang="en-US" dirty="0"/>
              <a:t>operand.	</a:t>
            </a:r>
            <a:r>
              <a:rPr lang="en-US" dirty="0" smtClean="0"/>
              <a:t>					      (</a:t>
            </a:r>
            <a:r>
              <a:rPr lang="en-US" dirty="0"/>
              <a:t>A | B) will give 61 which is 0011 </a:t>
            </a:r>
            <a:r>
              <a:rPr lang="en-US" dirty="0" smtClean="0"/>
              <a:t>1101</a:t>
            </a:r>
            <a:endParaRPr lang="en-US" dirty="0"/>
          </a:p>
          <a:p>
            <a:pPr algn="l"/>
            <a:r>
              <a:rPr lang="en-US" dirty="0"/>
              <a:t>^	</a:t>
            </a:r>
            <a:r>
              <a:rPr lang="en-US" dirty="0" smtClean="0"/>
              <a:t>  Binary </a:t>
            </a:r>
            <a:r>
              <a:rPr lang="en-US" dirty="0"/>
              <a:t>XOR Operator copies the bit if it is set in one </a:t>
            </a:r>
            <a:endParaRPr lang="en-US" dirty="0" smtClean="0"/>
          </a:p>
          <a:p>
            <a:pPr algn="l"/>
            <a:r>
              <a:rPr lang="en-US" dirty="0" smtClean="0"/>
              <a:t>operand </a:t>
            </a:r>
            <a:r>
              <a:rPr lang="en-US" dirty="0"/>
              <a:t>but not both.	</a:t>
            </a:r>
            <a:r>
              <a:rPr lang="en-US" dirty="0" smtClean="0"/>
              <a:t>			      (</a:t>
            </a:r>
            <a:r>
              <a:rPr lang="en-US" dirty="0"/>
              <a:t>A ^ B) will give 49 which is 0011 </a:t>
            </a:r>
            <a:r>
              <a:rPr lang="en-US" dirty="0" smtClean="0"/>
              <a:t>0001</a:t>
            </a:r>
          </a:p>
          <a:p>
            <a:pPr algn="l"/>
            <a:r>
              <a:rPr lang="en-US" dirty="0"/>
              <a:t>~	</a:t>
            </a:r>
            <a:r>
              <a:rPr lang="en-US" dirty="0" smtClean="0"/>
              <a:t> Binary </a:t>
            </a:r>
            <a:r>
              <a:rPr lang="en-US" dirty="0"/>
              <a:t>Ones Complement Operator is unary and has </a:t>
            </a:r>
            <a:endParaRPr lang="en-US" dirty="0" smtClean="0"/>
          </a:p>
          <a:p>
            <a:pPr algn="l"/>
            <a:r>
              <a:rPr lang="en-US" dirty="0" smtClean="0"/>
              <a:t>the </a:t>
            </a:r>
            <a:r>
              <a:rPr lang="en-US" dirty="0"/>
              <a:t>effect of 'flipping' bits.	</a:t>
            </a:r>
            <a:r>
              <a:rPr lang="en-US" dirty="0" smtClean="0"/>
              <a:t>			     (~</a:t>
            </a:r>
            <a:r>
              <a:rPr lang="en-US" dirty="0"/>
              <a:t>A ) will give -61 which is 1100 0011 in 2's </a:t>
            </a:r>
            <a:r>
              <a:rPr lang="en-US" dirty="0" smtClean="0"/>
              <a:t>						complement </a:t>
            </a:r>
            <a:r>
              <a:rPr lang="en-US" dirty="0"/>
              <a:t>form due to a signed binary number</a:t>
            </a:r>
            <a:r>
              <a:rPr lang="en-US" dirty="0" smtClean="0"/>
              <a:t>.</a:t>
            </a:r>
          </a:p>
          <a:p>
            <a:pPr algn="l"/>
            <a:r>
              <a:rPr lang="en-US" dirty="0"/>
              <a:t>&lt;&lt;	</a:t>
            </a:r>
            <a:r>
              <a:rPr lang="en-US" dirty="0" smtClean="0"/>
              <a:t>  Binary </a:t>
            </a:r>
            <a:r>
              <a:rPr lang="en-US" dirty="0"/>
              <a:t>Left Shift Operator. The left operands value is </a:t>
            </a:r>
            <a:endParaRPr lang="en-US" dirty="0" smtClean="0"/>
          </a:p>
          <a:p>
            <a:pPr algn="l"/>
            <a:r>
              <a:rPr lang="en-US" dirty="0" smtClean="0"/>
              <a:t>moved </a:t>
            </a:r>
            <a:r>
              <a:rPr lang="en-US" dirty="0"/>
              <a:t>left by the number of bits specified by the right operand.	</a:t>
            </a:r>
            <a:endParaRPr lang="en-US" dirty="0" smtClean="0"/>
          </a:p>
          <a:p>
            <a:pPr algn="l"/>
            <a:r>
              <a:rPr lang="en-US" dirty="0"/>
              <a:t>	</a:t>
            </a:r>
            <a:r>
              <a:rPr lang="en-US" dirty="0" smtClean="0"/>
              <a:t>						A </a:t>
            </a:r>
            <a:r>
              <a:rPr lang="en-US" dirty="0"/>
              <a:t>&lt;&lt; 2 </a:t>
            </a:r>
            <a:r>
              <a:rPr lang="en-US" dirty="0" smtClean="0"/>
              <a:t>will </a:t>
            </a:r>
            <a:r>
              <a:rPr lang="en-US" dirty="0"/>
              <a:t>give 240 which is 1111 </a:t>
            </a:r>
            <a:r>
              <a:rPr lang="en-US" dirty="0" smtClean="0"/>
              <a:t>0000</a:t>
            </a:r>
          </a:p>
          <a:p>
            <a:pPr algn="l"/>
            <a:r>
              <a:rPr lang="en-US" dirty="0"/>
              <a:t>&gt;&gt;	</a:t>
            </a:r>
            <a:r>
              <a:rPr lang="en-US" dirty="0" smtClean="0"/>
              <a:t>  Binary </a:t>
            </a:r>
            <a:r>
              <a:rPr lang="en-US" dirty="0"/>
              <a:t>Right Shift Operator. The left operands value is </a:t>
            </a:r>
            <a:endParaRPr lang="en-US" dirty="0" smtClean="0"/>
          </a:p>
          <a:p>
            <a:pPr algn="l"/>
            <a:r>
              <a:rPr lang="en-US" dirty="0" smtClean="0"/>
              <a:t>moved </a:t>
            </a:r>
            <a:r>
              <a:rPr lang="en-US" dirty="0"/>
              <a:t>right by the number of bits specified by the right operand</a:t>
            </a:r>
            <a:r>
              <a:rPr lang="en-US" dirty="0" smtClean="0"/>
              <a:t>.</a:t>
            </a:r>
          </a:p>
          <a:p>
            <a:pPr algn="l"/>
            <a:r>
              <a:rPr lang="en-US" dirty="0"/>
              <a:t>	</a:t>
            </a:r>
            <a:r>
              <a:rPr lang="en-US" dirty="0" smtClean="0"/>
              <a:t>					</a:t>
            </a:r>
            <a:r>
              <a:rPr lang="en-US" dirty="0"/>
              <a:t>	A &gt;&gt; 2 will give 15 which is 1111</a:t>
            </a:r>
          </a:p>
        </p:txBody>
      </p:sp>
    </p:spTree>
    <p:extLst>
      <p:ext uri="{BB962C8B-B14F-4D97-AF65-F5344CB8AC3E}">
        <p14:creationId xmlns:p14="http://schemas.microsoft.com/office/powerpoint/2010/main" val="794360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7057"/>
            <a:ext cx="9144000" cy="191282"/>
          </a:xfrm>
        </p:spPr>
        <p:txBody>
          <a:bodyPr>
            <a:normAutofit fontScale="90000"/>
          </a:bodyPr>
          <a:lstStyle/>
          <a:p>
            <a:r>
              <a:rPr lang="en-US" dirty="0"/>
              <a:t>Casting and Conversion</a:t>
            </a:r>
          </a:p>
        </p:txBody>
      </p:sp>
      <p:sp>
        <p:nvSpPr>
          <p:cNvPr id="3" name="Subtitle 2"/>
          <p:cNvSpPr>
            <a:spLocks noGrp="1"/>
          </p:cNvSpPr>
          <p:nvPr>
            <p:ph type="subTitle" idx="1"/>
          </p:nvPr>
        </p:nvSpPr>
        <p:spPr>
          <a:xfrm>
            <a:off x="0" y="618186"/>
            <a:ext cx="12192000" cy="6239814"/>
          </a:xfrm>
        </p:spPr>
        <p:txBody>
          <a:bodyPr>
            <a:normAutofit/>
          </a:bodyPr>
          <a:lstStyle/>
          <a:p>
            <a:pPr algn="l"/>
            <a:r>
              <a:rPr lang="en-US" dirty="0"/>
              <a:t>Consider a scenario where you need to create </a:t>
            </a:r>
            <a:r>
              <a:rPr lang="en-US" dirty="0" smtClean="0"/>
              <a:t>an application </a:t>
            </a:r>
            <a:r>
              <a:rPr lang="en-US" dirty="0"/>
              <a:t>to perform arithmetic operations on </a:t>
            </a:r>
            <a:r>
              <a:rPr lang="en-US" dirty="0" smtClean="0"/>
              <a:t>two integer </a:t>
            </a:r>
            <a:r>
              <a:rPr lang="en-US" dirty="0"/>
              <a:t>values. The resultant of the arithmetic operation </a:t>
            </a:r>
            <a:r>
              <a:rPr lang="en-US" dirty="0" smtClean="0"/>
              <a:t>is a </a:t>
            </a:r>
            <a:r>
              <a:rPr lang="en-US" dirty="0"/>
              <a:t>floating-point. In such a situation, the program should </a:t>
            </a:r>
            <a:r>
              <a:rPr lang="en-US" dirty="0" smtClean="0"/>
              <a:t>be compatible </a:t>
            </a:r>
            <a:r>
              <a:rPr lang="en-US" dirty="0"/>
              <a:t>to handle the resultant data type.</a:t>
            </a:r>
          </a:p>
          <a:p>
            <a:pPr algn="l"/>
            <a:r>
              <a:rPr lang="en-US" dirty="0"/>
              <a:t>To resolve such issues, Java provides a mechanism </a:t>
            </a:r>
            <a:r>
              <a:rPr lang="en-US" dirty="0" smtClean="0"/>
              <a:t>called casting</a:t>
            </a:r>
            <a:r>
              <a:rPr lang="en-US" dirty="0"/>
              <a:t>. Casting allows converting a variable of one </a:t>
            </a:r>
            <a:r>
              <a:rPr lang="en-US" dirty="0" smtClean="0"/>
              <a:t>data type </a:t>
            </a:r>
            <a:r>
              <a:rPr lang="en-US" dirty="0"/>
              <a:t>to another.</a:t>
            </a:r>
          </a:p>
          <a:p>
            <a:pPr algn="l"/>
            <a:r>
              <a:rPr lang="en-US" dirty="0"/>
              <a:t>Java programming language supports the following </a:t>
            </a:r>
            <a:r>
              <a:rPr lang="en-US" dirty="0" smtClean="0"/>
              <a:t>types of </a:t>
            </a:r>
            <a:r>
              <a:rPr lang="en-US" dirty="0"/>
              <a:t>conversions</a:t>
            </a:r>
            <a:r>
              <a:rPr lang="en-US" dirty="0" smtClean="0"/>
              <a:t>:</a:t>
            </a:r>
            <a:endParaRPr lang="en-US" dirty="0"/>
          </a:p>
          <a:p>
            <a:r>
              <a:rPr lang="en-US" sz="2800" b="1" u="sng" dirty="0" smtClean="0"/>
              <a:t>Implicit </a:t>
            </a:r>
            <a:r>
              <a:rPr lang="en-US" sz="2800" b="1" u="sng" dirty="0"/>
              <a:t>Conversion</a:t>
            </a:r>
          </a:p>
          <a:p>
            <a:pPr algn="l"/>
            <a:r>
              <a:rPr lang="en-US" dirty="0"/>
              <a:t>Implicit conversion refers to an automatic conversion </a:t>
            </a:r>
            <a:r>
              <a:rPr lang="en-US" dirty="0" smtClean="0"/>
              <a:t>of one </a:t>
            </a:r>
            <a:r>
              <a:rPr lang="en-US" dirty="0"/>
              <a:t>data type to another. It occurs if both the data </a:t>
            </a:r>
            <a:r>
              <a:rPr lang="en-US" dirty="0" smtClean="0"/>
              <a:t>types are </a:t>
            </a:r>
            <a:r>
              <a:rPr lang="en-US" dirty="0"/>
              <a:t>compatible with each other. For example, you can</a:t>
            </a:r>
          </a:p>
          <a:p>
            <a:pPr algn="l"/>
            <a:r>
              <a:rPr lang="en-US" dirty="0"/>
              <a:t>assign a value of </a:t>
            </a:r>
            <a:r>
              <a:rPr lang="en-US" dirty="0" err="1"/>
              <a:t>int</a:t>
            </a:r>
            <a:r>
              <a:rPr lang="en-US" dirty="0"/>
              <a:t> type to a variable of long </a:t>
            </a:r>
            <a:r>
              <a:rPr lang="en-US" dirty="0" smtClean="0"/>
              <a:t>data type.</a:t>
            </a:r>
          </a:p>
        </p:txBody>
      </p:sp>
    </p:spTree>
    <p:extLst>
      <p:ext uri="{BB962C8B-B14F-4D97-AF65-F5344CB8AC3E}">
        <p14:creationId xmlns:p14="http://schemas.microsoft.com/office/powerpoint/2010/main" val="1484031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sz="2800" b="1" u="sng" dirty="0"/>
              <a:t>Explicit Conversion</a:t>
            </a:r>
          </a:p>
          <a:p>
            <a:pPr algn="l"/>
            <a:r>
              <a:rPr lang="en-US" dirty="0"/>
              <a:t>Explicit conversion occurs when one data type cannot be implicitly converted to another data type. In an explicit</a:t>
            </a:r>
          </a:p>
          <a:p>
            <a:pPr algn="l"/>
            <a:r>
              <a:rPr lang="en-US" dirty="0"/>
              <a:t>conversion, you must convert the data type to the compatible type.</a:t>
            </a:r>
          </a:p>
          <a:p>
            <a:pPr algn="l"/>
            <a:r>
              <a:rPr lang="en-US" dirty="0"/>
              <a:t>For example, the </a:t>
            </a:r>
            <a:r>
              <a:rPr lang="en-US" dirty="0" err="1"/>
              <a:t>int</a:t>
            </a:r>
            <a:r>
              <a:rPr lang="en-US" dirty="0"/>
              <a:t> type is large enough to store a byte value. Therefore, it does not require any explicit</a:t>
            </a:r>
          </a:p>
          <a:p>
            <a:pPr algn="l"/>
            <a:r>
              <a:rPr lang="en-US" dirty="0"/>
              <a:t>conversion. However, assigning an </a:t>
            </a:r>
            <a:r>
              <a:rPr lang="en-US" dirty="0" err="1"/>
              <a:t>int</a:t>
            </a:r>
            <a:r>
              <a:rPr lang="en-US" dirty="0"/>
              <a:t> value to a byte type would require explicit conversion as the range of the byte type is smaller as compared to the </a:t>
            </a:r>
            <a:r>
              <a:rPr lang="en-US" dirty="0" err="1"/>
              <a:t>int</a:t>
            </a:r>
            <a:r>
              <a:rPr lang="en-US" dirty="0"/>
              <a:t> type.</a:t>
            </a:r>
          </a:p>
          <a:p>
            <a:pPr algn="l"/>
            <a:r>
              <a:rPr lang="en-US" dirty="0"/>
              <a:t>class </a:t>
            </a:r>
            <a:r>
              <a:rPr lang="en-US" dirty="0" err="1"/>
              <a:t>TypeCast</a:t>
            </a:r>
            <a:endParaRPr lang="en-US" dirty="0"/>
          </a:p>
          <a:p>
            <a:pPr algn="l"/>
            <a:r>
              <a:rPr lang="en-US" dirty="0"/>
              <a:t>{</a:t>
            </a:r>
          </a:p>
          <a:p>
            <a:pPr algn="l"/>
            <a:r>
              <a:rPr lang="en-US" dirty="0"/>
              <a:t>public static void main(String </a:t>
            </a:r>
            <a:r>
              <a:rPr lang="en-US" dirty="0" err="1"/>
              <a:t>arr</a:t>
            </a:r>
            <a:r>
              <a:rPr lang="en-US" dirty="0"/>
              <a:t>[])</a:t>
            </a:r>
          </a:p>
          <a:p>
            <a:pPr algn="l"/>
            <a:r>
              <a:rPr lang="en-US" dirty="0"/>
              <a:t>{</a:t>
            </a:r>
          </a:p>
          <a:p>
            <a:pPr algn="l"/>
            <a:r>
              <a:rPr lang="en-US" dirty="0"/>
              <a:t>byte </a:t>
            </a:r>
            <a:r>
              <a:rPr lang="en-US" dirty="0" smtClean="0"/>
              <a:t>b;      </a:t>
            </a:r>
            <a:r>
              <a:rPr lang="en-US" dirty="0" err="1" smtClean="0"/>
              <a:t>int</a:t>
            </a:r>
            <a:r>
              <a:rPr lang="en-US" dirty="0" smtClean="0"/>
              <a:t> </a:t>
            </a:r>
            <a:r>
              <a:rPr lang="en-US" dirty="0" err="1"/>
              <a:t>i</a:t>
            </a:r>
            <a:r>
              <a:rPr lang="en-US" dirty="0"/>
              <a:t> = </a:t>
            </a:r>
            <a:r>
              <a:rPr lang="en-US" dirty="0" smtClean="0"/>
              <a:t>25;     double </a:t>
            </a:r>
            <a:r>
              <a:rPr lang="en-US" dirty="0"/>
              <a:t>d = </a:t>
            </a:r>
            <a:r>
              <a:rPr lang="en-US" dirty="0" smtClean="0"/>
              <a:t>35.55</a:t>
            </a:r>
            <a:r>
              <a:rPr lang="en-US" dirty="0"/>
              <a:t>;</a:t>
            </a:r>
          </a:p>
          <a:p>
            <a:pPr algn="l"/>
            <a:r>
              <a:rPr lang="en-US" dirty="0"/>
              <a:t>b = (byte) </a:t>
            </a:r>
            <a:r>
              <a:rPr lang="en-US" dirty="0" err="1"/>
              <a:t>i</a:t>
            </a:r>
            <a:r>
              <a:rPr lang="en-US" dirty="0"/>
              <a:t>;</a:t>
            </a:r>
          </a:p>
          <a:p>
            <a:pPr algn="l"/>
            <a:r>
              <a:rPr lang="en-US" dirty="0" err="1"/>
              <a:t>System.out.println</a:t>
            </a:r>
            <a:r>
              <a:rPr lang="en-US" dirty="0"/>
              <a:t>(“Value of </a:t>
            </a:r>
            <a:r>
              <a:rPr lang="en-US" dirty="0" err="1"/>
              <a:t>int</a:t>
            </a:r>
            <a:r>
              <a:rPr lang="en-US" dirty="0"/>
              <a:t> </a:t>
            </a:r>
            <a:r>
              <a:rPr lang="en-US" dirty="0" smtClean="0"/>
              <a:t>to byte </a:t>
            </a:r>
            <a:r>
              <a:rPr lang="en-US" dirty="0"/>
              <a:t>conversion” + b</a:t>
            </a:r>
            <a:r>
              <a:rPr lang="en-US" dirty="0" smtClean="0"/>
              <a:t>);  		b </a:t>
            </a:r>
            <a:r>
              <a:rPr lang="en-US" dirty="0"/>
              <a:t>= (byte) d;</a:t>
            </a:r>
          </a:p>
          <a:p>
            <a:pPr algn="l"/>
            <a:r>
              <a:rPr lang="en-US" dirty="0" err="1"/>
              <a:t>System.out.println</a:t>
            </a:r>
            <a:r>
              <a:rPr lang="en-US" dirty="0"/>
              <a:t>(“Value of </a:t>
            </a:r>
            <a:r>
              <a:rPr lang="en-US" dirty="0" smtClean="0"/>
              <a:t>double to </a:t>
            </a:r>
            <a:r>
              <a:rPr lang="en-US" dirty="0"/>
              <a:t>byte conversion” + b</a:t>
            </a:r>
            <a:r>
              <a:rPr lang="en-US" dirty="0" smtClean="0"/>
              <a:t>);	</a:t>
            </a:r>
            <a:r>
              <a:rPr lang="en-US" dirty="0" err="1" smtClean="0"/>
              <a:t>i</a:t>
            </a:r>
            <a:r>
              <a:rPr lang="en-US" dirty="0" smtClean="0"/>
              <a:t> </a:t>
            </a:r>
            <a:r>
              <a:rPr lang="en-US" dirty="0"/>
              <a:t>= (</a:t>
            </a:r>
            <a:r>
              <a:rPr lang="en-US" dirty="0" err="1"/>
              <a:t>int</a:t>
            </a:r>
            <a:r>
              <a:rPr lang="en-US" dirty="0"/>
              <a:t>) d;</a:t>
            </a:r>
          </a:p>
          <a:p>
            <a:pPr algn="l"/>
            <a:r>
              <a:rPr lang="en-US" dirty="0" err="1"/>
              <a:t>System.out.println</a:t>
            </a:r>
            <a:r>
              <a:rPr lang="en-US" dirty="0"/>
              <a:t>(“Value of </a:t>
            </a:r>
            <a:r>
              <a:rPr lang="en-US" dirty="0" smtClean="0"/>
              <a:t>double to </a:t>
            </a:r>
            <a:r>
              <a:rPr lang="en-US" dirty="0" err="1"/>
              <a:t>int</a:t>
            </a:r>
            <a:r>
              <a:rPr lang="en-US" dirty="0"/>
              <a:t> conversion” + </a:t>
            </a:r>
            <a:r>
              <a:rPr lang="en-US" dirty="0" err="1"/>
              <a:t>i</a:t>
            </a:r>
            <a:r>
              <a:rPr lang="en-US" dirty="0" smtClean="0"/>
              <a:t>);}}</a:t>
            </a:r>
            <a:endParaRPr lang="en-US" dirty="0"/>
          </a:p>
        </p:txBody>
      </p:sp>
    </p:spTree>
    <p:extLst>
      <p:ext uri="{BB962C8B-B14F-4D97-AF65-F5344CB8AC3E}">
        <p14:creationId xmlns:p14="http://schemas.microsoft.com/office/powerpoint/2010/main" val="1132650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07582"/>
            <a:ext cx="9144000" cy="334851"/>
          </a:xfrm>
        </p:spPr>
        <p:txBody>
          <a:bodyPr>
            <a:normAutofit fontScale="90000"/>
          </a:bodyPr>
          <a:lstStyle/>
          <a:p>
            <a:r>
              <a:rPr lang="en-US" dirty="0"/>
              <a:t>History of Java</a:t>
            </a:r>
            <a:br>
              <a:rPr lang="en-US" dirty="0"/>
            </a:br>
            <a:endParaRPr lang="en-US" dirty="0"/>
          </a:p>
        </p:txBody>
      </p:sp>
      <p:sp>
        <p:nvSpPr>
          <p:cNvPr id="3" name="Subtitle 2"/>
          <p:cNvSpPr>
            <a:spLocks noGrp="1"/>
          </p:cNvSpPr>
          <p:nvPr>
            <p:ph type="subTitle" idx="1"/>
          </p:nvPr>
        </p:nvSpPr>
        <p:spPr>
          <a:xfrm>
            <a:off x="0" y="682580"/>
            <a:ext cx="12192000" cy="6175420"/>
          </a:xfrm>
        </p:spPr>
        <p:txBody>
          <a:bodyPr>
            <a:normAutofit/>
          </a:bodyPr>
          <a:lstStyle/>
          <a:p>
            <a:pPr algn="l"/>
            <a:r>
              <a:rPr lang="en-US" b="1" dirty="0"/>
              <a:t>Java history</a:t>
            </a:r>
            <a:r>
              <a:rPr lang="en-US" dirty="0"/>
              <a:t> is interesting to know. The history of java starts from Green Team. Java team members (also known as </a:t>
            </a:r>
            <a:r>
              <a:rPr lang="en-US" b="1" dirty="0"/>
              <a:t>Green Team</a:t>
            </a:r>
            <a:r>
              <a:rPr lang="en-US" dirty="0"/>
              <a:t>), initiated a revolutionary task to develop a language for digital devices such as set-top boxes, televisions etc</a:t>
            </a:r>
            <a:r>
              <a:rPr lang="en-US" dirty="0" smtClean="0"/>
              <a:t>.</a:t>
            </a:r>
          </a:p>
          <a:p>
            <a:pPr algn="l"/>
            <a:r>
              <a:rPr lang="en-US" dirty="0"/>
              <a:t>Currently, Java is used in internet programming, mobile devices, games, e-business solutions etc. There are given the major points that describes the history of java</a:t>
            </a:r>
            <a:r>
              <a:rPr lang="en-US" dirty="0" smtClean="0"/>
              <a:t>.</a:t>
            </a:r>
          </a:p>
          <a:p>
            <a:pPr algn="l"/>
            <a:r>
              <a:rPr lang="en-US" dirty="0"/>
              <a:t>1) </a:t>
            </a:r>
            <a:r>
              <a:rPr lang="en-US" b="1" dirty="0"/>
              <a:t>James Gosling</a:t>
            </a:r>
            <a:r>
              <a:rPr lang="en-US" dirty="0"/>
              <a:t>, </a:t>
            </a:r>
            <a:r>
              <a:rPr lang="en-US" b="1" dirty="0" smtClean="0"/>
              <a:t>Mike Sheridan</a:t>
            </a:r>
            <a:r>
              <a:rPr lang="en-US" dirty="0" smtClean="0"/>
              <a:t>, </a:t>
            </a:r>
            <a:r>
              <a:rPr lang="en-US" dirty="0"/>
              <a:t>and </a:t>
            </a:r>
            <a:r>
              <a:rPr lang="en-US" b="1" dirty="0"/>
              <a:t>Patrick </a:t>
            </a:r>
            <a:r>
              <a:rPr lang="en-US" b="1" dirty="0" err="1"/>
              <a:t>Naughton</a:t>
            </a:r>
            <a:r>
              <a:rPr lang="en-US" dirty="0"/>
              <a:t> initiated the </a:t>
            </a:r>
            <a:r>
              <a:rPr lang="en-US" dirty="0" smtClean="0"/>
              <a:t>Java language </a:t>
            </a:r>
            <a:r>
              <a:rPr lang="en-US" dirty="0"/>
              <a:t>project in June 1991. The small team of sun engineers </a:t>
            </a:r>
            <a:r>
              <a:rPr lang="en-US" dirty="0" smtClean="0"/>
              <a:t>called</a:t>
            </a:r>
            <a:r>
              <a:rPr lang="en-US" dirty="0"/>
              <a:t> </a:t>
            </a:r>
            <a:r>
              <a:rPr lang="en-US" b="1" dirty="0"/>
              <a:t>Green Team</a:t>
            </a:r>
            <a:r>
              <a:rPr lang="en-US" dirty="0" smtClean="0"/>
              <a:t>.</a:t>
            </a:r>
          </a:p>
          <a:p>
            <a:pPr algn="l"/>
            <a:endParaRPr lang="en-US" dirty="0" smtClean="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7" y="3380702"/>
            <a:ext cx="3518081" cy="3477298"/>
          </a:xfrm>
          <a:prstGeom prst="rect">
            <a:avLst/>
          </a:prstGeom>
        </p:spPr>
      </p:pic>
      <p:sp>
        <p:nvSpPr>
          <p:cNvPr id="5" name="Rectangle 4"/>
          <p:cNvSpPr/>
          <p:nvPr/>
        </p:nvSpPr>
        <p:spPr>
          <a:xfrm>
            <a:off x="1524000" y="4888518"/>
            <a:ext cx="2837645" cy="461665"/>
          </a:xfrm>
          <a:prstGeom prst="rect">
            <a:avLst/>
          </a:prstGeom>
        </p:spPr>
        <p:txBody>
          <a:bodyPr wrap="square">
            <a:spAutoFit/>
          </a:bodyPr>
          <a:lstStyle/>
          <a:p>
            <a:r>
              <a:rPr lang="en-US" sz="2400" dirty="0" err="1" smtClean="0"/>
              <a:t>james</a:t>
            </a:r>
            <a:r>
              <a:rPr lang="en-US" sz="2400" dirty="0" smtClean="0"/>
              <a:t> gosling</a:t>
            </a:r>
            <a:endParaRPr lang="en-US" sz="2400" dirty="0"/>
          </a:p>
        </p:txBody>
      </p:sp>
    </p:spTree>
    <p:extLst>
      <p:ext uri="{BB962C8B-B14F-4D97-AF65-F5344CB8AC3E}">
        <p14:creationId xmlns:p14="http://schemas.microsoft.com/office/powerpoint/2010/main" val="419384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39783"/>
            <a:ext cx="12192000" cy="268555"/>
          </a:xfrm>
        </p:spPr>
        <p:txBody>
          <a:bodyPr>
            <a:normAutofit fontScale="90000"/>
          </a:bodyPr>
          <a:lstStyle/>
          <a:p>
            <a:r>
              <a:rPr lang="en-US"/>
              <a:t>Using Conditional Statements</a:t>
            </a:r>
          </a:p>
        </p:txBody>
      </p:sp>
      <p:sp>
        <p:nvSpPr>
          <p:cNvPr id="3" name="Subtitle 2"/>
          <p:cNvSpPr>
            <a:spLocks noGrp="1"/>
          </p:cNvSpPr>
          <p:nvPr>
            <p:ph type="subTitle" idx="1"/>
          </p:nvPr>
        </p:nvSpPr>
        <p:spPr>
          <a:xfrm>
            <a:off x="0" y="605307"/>
            <a:ext cx="12192000" cy="6252693"/>
          </a:xfrm>
        </p:spPr>
        <p:txBody>
          <a:bodyPr>
            <a:normAutofit fontScale="92500"/>
          </a:bodyPr>
          <a:lstStyle/>
          <a:p>
            <a:pPr algn="l"/>
            <a:r>
              <a:rPr lang="en-US" dirty="0"/>
              <a:t>Conditional statements allow selective execution of a </a:t>
            </a:r>
            <a:r>
              <a:rPr lang="en-US" dirty="0" smtClean="0"/>
              <a:t>set of </a:t>
            </a:r>
            <a:r>
              <a:rPr lang="en-US" dirty="0"/>
              <a:t>statements depending on the value of </a:t>
            </a:r>
            <a:r>
              <a:rPr lang="en-US" dirty="0" smtClean="0"/>
              <a:t>expressions associated </a:t>
            </a:r>
            <a:r>
              <a:rPr lang="en-US" dirty="0"/>
              <a:t>with them. Conditional statements are </a:t>
            </a:r>
            <a:r>
              <a:rPr lang="en-US" dirty="0" smtClean="0"/>
              <a:t>also known </a:t>
            </a:r>
            <a:r>
              <a:rPr lang="en-US" dirty="0"/>
              <a:t>as decision-making statements. You </a:t>
            </a:r>
            <a:r>
              <a:rPr lang="en-US" dirty="0" smtClean="0"/>
              <a:t>make decisions </a:t>
            </a:r>
            <a:r>
              <a:rPr lang="en-US" dirty="0"/>
              <a:t>in your daily life, such as which ice cream </a:t>
            </a:r>
            <a:r>
              <a:rPr lang="en-US" dirty="0" smtClean="0"/>
              <a:t>to have </a:t>
            </a:r>
            <a:r>
              <a:rPr lang="en-US" dirty="0"/>
              <a:t>or which movie to watch. The same </a:t>
            </a:r>
            <a:r>
              <a:rPr lang="en-US" dirty="0" smtClean="0"/>
              <a:t>decision-making is </a:t>
            </a:r>
            <a:r>
              <a:rPr lang="en-US" dirty="0"/>
              <a:t>also incorporated in programs by using </a:t>
            </a:r>
            <a:r>
              <a:rPr lang="en-US" dirty="0" smtClean="0"/>
              <a:t>conditional statements</a:t>
            </a:r>
            <a:r>
              <a:rPr lang="en-US" dirty="0"/>
              <a:t>. You can control the flow of a program </a:t>
            </a:r>
            <a:r>
              <a:rPr lang="en-US" dirty="0" smtClean="0"/>
              <a:t>by using </a:t>
            </a:r>
            <a:r>
              <a:rPr lang="en-US" dirty="0"/>
              <a:t>conditional statements. The two types of </a:t>
            </a:r>
            <a:r>
              <a:rPr lang="en-US" dirty="0" smtClean="0"/>
              <a:t>conditional statements </a:t>
            </a:r>
            <a:r>
              <a:rPr lang="en-US" dirty="0"/>
              <a:t>in Java are</a:t>
            </a:r>
            <a:r>
              <a:rPr lang="en-US" dirty="0" smtClean="0"/>
              <a:t>:</a:t>
            </a:r>
            <a:endParaRPr lang="en-US" dirty="0"/>
          </a:p>
          <a:p>
            <a:pPr algn="l"/>
            <a:r>
              <a:rPr lang="en-US" dirty="0"/>
              <a:t>The if-else statement</a:t>
            </a:r>
          </a:p>
          <a:p>
            <a:pPr algn="l"/>
            <a:r>
              <a:rPr lang="en-US" dirty="0"/>
              <a:t>The switch </a:t>
            </a:r>
            <a:r>
              <a:rPr lang="en-US" dirty="0" smtClean="0"/>
              <a:t>statement</a:t>
            </a:r>
          </a:p>
          <a:p>
            <a:r>
              <a:rPr lang="en-US" sz="3200" b="1" u="sng" dirty="0"/>
              <a:t>Using the if-else </a:t>
            </a:r>
            <a:r>
              <a:rPr lang="en-US" sz="3200" b="1" u="sng" dirty="0" smtClean="0"/>
              <a:t>Statement</a:t>
            </a:r>
          </a:p>
          <a:p>
            <a:pPr algn="l"/>
            <a:r>
              <a:rPr lang="en-US" sz="3200" dirty="0"/>
              <a:t>if(</a:t>
            </a:r>
            <a:r>
              <a:rPr lang="en-US" sz="3200" dirty="0" err="1"/>
              <a:t>boolean</a:t>
            </a:r>
            <a:r>
              <a:rPr lang="en-US" sz="3200" dirty="0"/>
              <a:t> expression</a:t>
            </a:r>
            <a:r>
              <a:rPr lang="en-US" sz="3200" dirty="0" smtClean="0"/>
              <a:t>){</a:t>
            </a:r>
          </a:p>
          <a:p>
            <a:pPr algn="l"/>
            <a:r>
              <a:rPr lang="en-US" sz="3200" dirty="0" smtClean="0"/>
              <a:t>statement(s</a:t>
            </a:r>
            <a:r>
              <a:rPr lang="en-US" sz="3200" dirty="0"/>
              <a:t>)</a:t>
            </a:r>
          </a:p>
          <a:p>
            <a:pPr algn="l"/>
            <a:r>
              <a:rPr lang="en-US" sz="3200" dirty="0"/>
              <a:t>}</a:t>
            </a:r>
          </a:p>
          <a:p>
            <a:pPr algn="l"/>
            <a:r>
              <a:rPr lang="en-US" sz="3200" dirty="0" smtClean="0"/>
              <a:t>else  {</a:t>
            </a:r>
            <a:endParaRPr lang="en-US" sz="3200" dirty="0"/>
          </a:p>
          <a:p>
            <a:pPr algn="l"/>
            <a:r>
              <a:rPr lang="en-US" sz="3200" dirty="0"/>
              <a:t>statement(s)</a:t>
            </a:r>
          </a:p>
          <a:p>
            <a:pPr algn="l"/>
            <a:r>
              <a:rPr lang="en-US" sz="3200" dirty="0"/>
              <a:t>}</a:t>
            </a:r>
          </a:p>
        </p:txBody>
      </p:sp>
    </p:spTree>
    <p:extLst>
      <p:ext uri="{BB962C8B-B14F-4D97-AF65-F5344CB8AC3E}">
        <p14:creationId xmlns:p14="http://schemas.microsoft.com/office/powerpoint/2010/main" val="2522944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7881"/>
            <a:ext cx="9144000" cy="283336"/>
          </a:xfrm>
        </p:spPr>
        <p:txBody>
          <a:bodyPr>
            <a:normAutofit fontScale="90000"/>
          </a:bodyPr>
          <a:lstStyle/>
          <a:p>
            <a:r>
              <a:rPr lang="en-US" dirty="0"/>
              <a:t>The switch Statement</a:t>
            </a:r>
          </a:p>
        </p:txBody>
      </p:sp>
      <p:sp>
        <p:nvSpPr>
          <p:cNvPr id="3" name="Subtitle 2"/>
          <p:cNvSpPr>
            <a:spLocks noGrp="1"/>
          </p:cNvSpPr>
          <p:nvPr>
            <p:ph type="subTitle" idx="1"/>
          </p:nvPr>
        </p:nvSpPr>
        <p:spPr>
          <a:xfrm>
            <a:off x="0" y="721217"/>
            <a:ext cx="12191999" cy="6136783"/>
          </a:xfrm>
        </p:spPr>
        <p:txBody>
          <a:bodyPr>
            <a:normAutofit lnSpcReduction="10000"/>
          </a:bodyPr>
          <a:lstStyle/>
          <a:p>
            <a:pPr algn="l"/>
            <a:r>
              <a:rPr lang="en-US" dirty="0"/>
              <a:t>The switch statement successively tests the value of </a:t>
            </a:r>
            <a:r>
              <a:rPr lang="en-US" dirty="0" smtClean="0"/>
              <a:t>an expression </a:t>
            </a:r>
            <a:r>
              <a:rPr lang="en-US" dirty="0"/>
              <a:t>or a variable against a list of case labels </a:t>
            </a:r>
            <a:r>
              <a:rPr lang="en-US" dirty="0" smtClean="0"/>
              <a:t>with integer </a:t>
            </a:r>
            <a:r>
              <a:rPr lang="en-US" dirty="0"/>
              <a:t>or character constants. When a match is found </a:t>
            </a:r>
            <a:r>
              <a:rPr lang="en-US" dirty="0" smtClean="0"/>
              <a:t>in one </a:t>
            </a:r>
            <a:r>
              <a:rPr lang="en-US" dirty="0"/>
              <a:t>of the case labels, the statements associated with </a:t>
            </a:r>
            <a:r>
              <a:rPr lang="en-US" dirty="0" smtClean="0"/>
              <a:t>that case </a:t>
            </a:r>
            <a:r>
              <a:rPr lang="en-US" dirty="0"/>
              <a:t>label get executed. The switch keyword in the</a:t>
            </a:r>
          </a:p>
          <a:p>
            <a:pPr algn="l"/>
            <a:r>
              <a:rPr lang="en-US" dirty="0"/>
              <a:t>switch statement contains the variable or the </a:t>
            </a:r>
            <a:r>
              <a:rPr lang="en-US" dirty="0" smtClean="0"/>
              <a:t>expression whose </a:t>
            </a:r>
            <a:r>
              <a:rPr lang="en-US" dirty="0"/>
              <a:t>value is evaluated to select a case label. The </a:t>
            </a:r>
            <a:r>
              <a:rPr lang="en-US" dirty="0" smtClean="0"/>
              <a:t>case keyword </a:t>
            </a:r>
            <a:r>
              <a:rPr lang="en-US" dirty="0"/>
              <a:t>is followed by a constant and a colon. The data</a:t>
            </a:r>
          </a:p>
          <a:p>
            <a:pPr algn="l"/>
            <a:r>
              <a:rPr lang="en-US" dirty="0"/>
              <a:t>type of a case constant should match the data type of </a:t>
            </a:r>
            <a:r>
              <a:rPr lang="en-US" dirty="0" smtClean="0"/>
              <a:t>the switch </a:t>
            </a:r>
            <a:r>
              <a:rPr lang="en-US" dirty="0"/>
              <a:t>variable</a:t>
            </a:r>
            <a:r>
              <a:rPr lang="en-US" dirty="0" smtClean="0"/>
              <a:t>.</a:t>
            </a:r>
          </a:p>
          <a:p>
            <a:pPr algn="l"/>
            <a:r>
              <a:rPr lang="en-US" dirty="0"/>
              <a:t>switch(expression or variable name</a:t>
            </a:r>
            <a:r>
              <a:rPr lang="en-US" dirty="0" smtClean="0"/>
              <a:t>){</a:t>
            </a:r>
            <a:endParaRPr lang="en-US" dirty="0"/>
          </a:p>
          <a:p>
            <a:pPr algn="l"/>
            <a:r>
              <a:rPr lang="en-US" dirty="0"/>
              <a:t>case Expr1:</a:t>
            </a:r>
          </a:p>
          <a:p>
            <a:pPr algn="l"/>
            <a:r>
              <a:rPr lang="en-US" dirty="0"/>
              <a:t>statements;</a:t>
            </a:r>
          </a:p>
          <a:p>
            <a:pPr algn="l"/>
            <a:r>
              <a:rPr lang="en-US" dirty="0"/>
              <a:t>break;</a:t>
            </a:r>
          </a:p>
          <a:p>
            <a:pPr algn="l"/>
            <a:r>
              <a:rPr lang="en-US" dirty="0"/>
              <a:t>case Expr2:</a:t>
            </a:r>
          </a:p>
          <a:p>
            <a:pPr algn="l"/>
            <a:r>
              <a:rPr lang="en-US" dirty="0"/>
              <a:t>statements;</a:t>
            </a:r>
          </a:p>
          <a:p>
            <a:pPr algn="l"/>
            <a:r>
              <a:rPr lang="en-US" dirty="0"/>
              <a:t>break;</a:t>
            </a:r>
          </a:p>
          <a:p>
            <a:pPr algn="l"/>
            <a:r>
              <a:rPr lang="en-US" dirty="0" smtClean="0"/>
              <a:t>default</a:t>
            </a:r>
            <a:r>
              <a:rPr lang="en-US" dirty="0"/>
              <a:t>:</a:t>
            </a:r>
          </a:p>
          <a:p>
            <a:pPr algn="l"/>
            <a:r>
              <a:rPr lang="en-US" dirty="0"/>
              <a:t>statements</a:t>
            </a:r>
            <a:r>
              <a:rPr lang="en-US" dirty="0" smtClean="0"/>
              <a:t>;	}</a:t>
            </a:r>
            <a:endParaRPr lang="en-US" dirty="0"/>
          </a:p>
        </p:txBody>
      </p:sp>
    </p:spTree>
    <p:extLst>
      <p:ext uri="{BB962C8B-B14F-4D97-AF65-F5344CB8AC3E}">
        <p14:creationId xmlns:p14="http://schemas.microsoft.com/office/powerpoint/2010/main" val="26955657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1298"/>
            <a:ext cx="9144000" cy="204161"/>
          </a:xfrm>
        </p:spPr>
        <p:txBody>
          <a:bodyPr>
            <a:normAutofit fontScale="90000"/>
          </a:bodyPr>
          <a:lstStyle/>
          <a:p>
            <a:r>
              <a:rPr lang="en-US" dirty="0"/>
              <a:t>Using Looping Statements</a:t>
            </a:r>
          </a:p>
        </p:txBody>
      </p:sp>
      <p:sp>
        <p:nvSpPr>
          <p:cNvPr id="3" name="Subtitle 2"/>
          <p:cNvSpPr>
            <a:spLocks noGrp="1"/>
          </p:cNvSpPr>
          <p:nvPr>
            <p:ph type="subTitle" idx="1"/>
          </p:nvPr>
        </p:nvSpPr>
        <p:spPr>
          <a:xfrm>
            <a:off x="0" y="695459"/>
            <a:ext cx="12192000" cy="6162541"/>
          </a:xfrm>
        </p:spPr>
        <p:txBody>
          <a:bodyPr/>
          <a:lstStyle/>
          <a:p>
            <a:pPr algn="l"/>
            <a:r>
              <a:rPr lang="en-US" dirty="0"/>
              <a:t>A looping statement causes a section of a program to </a:t>
            </a:r>
            <a:r>
              <a:rPr lang="en-US" dirty="0" smtClean="0"/>
              <a:t>be executed </a:t>
            </a:r>
            <a:r>
              <a:rPr lang="en-US" dirty="0"/>
              <a:t>a certain number of times. The </a:t>
            </a:r>
            <a:r>
              <a:rPr lang="en-US" dirty="0" smtClean="0"/>
              <a:t>repetition continues </a:t>
            </a:r>
            <a:r>
              <a:rPr lang="en-US" dirty="0"/>
              <a:t>while the condition set in the looping </a:t>
            </a:r>
            <a:r>
              <a:rPr lang="en-US" dirty="0" smtClean="0"/>
              <a:t>statement remains </a:t>
            </a:r>
            <a:r>
              <a:rPr lang="en-US" dirty="0"/>
              <a:t>true. When the condition becomes false, the </a:t>
            </a:r>
            <a:r>
              <a:rPr lang="en-US" dirty="0" smtClean="0"/>
              <a:t>loop ends </a:t>
            </a:r>
            <a:r>
              <a:rPr lang="en-US" dirty="0"/>
              <a:t>and the control passes to the statement following the</a:t>
            </a:r>
          </a:p>
          <a:p>
            <a:pPr algn="l"/>
            <a:r>
              <a:rPr lang="en-US" dirty="0"/>
              <a:t>loop</a:t>
            </a:r>
            <a:r>
              <a:rPr lang="en-US" dirty="0" smtClean="0"/>
              <a:t>.</a:t>
            </a:r>
          </a:p>
          <a:p>
            <a:r>
              <a:rPr lang="en-US" sz="3200" b="1" u="sng" dirty="0" smtClean="0"/>
              <a:t>The </a:t>
            </a:r>
            <a:r>
              <a:rPr lang="en-US" sz="3200" b="1" u="sng" dirty="0"/>
              <a:t>for </a:t>
            </a:r>
            <a:r>
              <a:rPr lang="en-US" sz="3200" b="1" u="sng" dirty="0" smtClean="0"/>
              <a:t>Loop</a:t>
            </a:r>
          </a:p>
          <a:p>
            <a:endParaRPr lang="en-US" sz="3200" b="1" u="sng" dirty="0"/>
          </a:p>
        </p:txBody>
      </p:sp>
      <p:pic>
        <p:nvPicPr>
          <p:cNvPr id="4" name="Picture 3"/>
          <p:cNvPicPr>
            <a:picLocks noChangeAspect="1"/>
          </p:cNvPicPr>
          <p:nvPr/>
        </p:nvPicPr>
        <p:blipFill>
          <a:blip r:embed="rId2"/>
          <a:stretch>
            <a:fillRect/>
          </a:stretch>
        </p:blipFill>
        <p:spPr>
          <a:xfrm>
            <a:off x="3206840" y="2772442"/>
            <a:ext cx="6181860" cy="4085558"/>
          </a:xfrm>
          <a:prstGeom prst="rect">
            <a:avLst/>
          </a:prstGeom>
        </p:spPr>
      </p:pic>
    </p:spTree>
    <p:extLst>
      <p:ext uri="{BB962C8B-B14F-4D97-AF65-F5344CB8AC3E}">
        <p14:creationId xmlns:p14="http://schemas.microsoft.com/office/powerpoint/2010/main" val="2061577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5" y="321971"/>
            <a:ext cx="9144000" cy="457670"/>
          </a:xfrm>
        </p:spPr>
        <p:txBody>
          <a:bodyPr>
            <a:normAutofit fontScale="90000"/>
          </a:bodyPr>
          <a:lstStyle/>
          <a:p>
            <a:r>
              <a:rPr lang="en-US" dirty="0"/>
              <a:t>The while Loop</a:t>
            </a:r>
          </a:p>
        </p:txBody>
      </p:sp>
      <p:sp>
        <p:nvSpPr>
          <p:cNvPr id="3" name="Subtitle 2"/>
          <p:cNvSpPr>
            <a:spLocks noGrp="1"/>
          </p:cNvSpPr>
          <p:nvPr>
            <p:ph type="subTitle" idx="1"/>
          </p:nvPr>
        </p:nvSpPr>
        <p:spPr>
          <a:xfrm>
            <a:off x="0" y="779641"/>
            <a:ext cx="12192000" cy="6078359"/>
          </a:xfrm>
        </p:spPr>
        <p:txBody>
          <a:bodyPr/>
          <a:lstStyle/>
          <a:p>
            <a:pPr algn="l"/>
            <a:r>
              <a:rPr lang="en-US" dirty="0"/>
              <a:t>while(</a:t>
            </a:r>
            <a:r>
              <a:rPr lang="en-US" dirty="0" err="1"/>
              <a:t>boolean</a:t>
            </a:r>
            <a:r>
              <a:rPr lang="en-US" dirty="0"/>
              <a:t> expression)</a:t>
            </a:r>
          </a:p>
          <a:p>
            <a:pPr algn="l"/>
            <a:r>
              <a:rPr lang="en-US" dirty="0"/>
              <a:t>{</a:t>
            </a:r>
          </a:p>
          <a:p>
            <a:pPr algn="l"/>
            <a:r>
              <a:rPr lang="en-US" dirty="0"/>
              <a:t>statements;</a:t>
            </a:r>
          </a:p>
          <a:p>
            <a:pPr algn="l"/>
            <a:r>
              <a:rPr lang="en-US" dirty="0" smtClean="0"/>
              <a:t>}</a:t>
            </a:r>
          </a:p>
          <a:p>
            <a:r>
              <a:rPr lang="en-US" sz="3200" b="1" u="sng" dirty="0"/>
              <a:t>The do-while </a:t>
            </a:r>
            <a:r>
              <a:rPr lang="en-US" sz="3200" b="1" u="sng" dirty="0" smtClean="0"/>
              <a:t>Loop</a:t>
            </a:r>
          </a:p>
          <a:p>
            <a:pPr algn="l"/>
            <a:r>
              <a:rPr lang="en-US" dirty="0"/>
              <a:t>In the while loop, the condition is evaluated at </a:t>
            </a:r>
            <a:r>
              <a:rPr lang="en-US" dirty="0" smtClean="0"/>
              <a:t>the beginning </a:t>
            </a:r>
            <a:r>
              <a:rPr lang="en-US" dirty="0"/>
              <a:t>of the loop. If the condition is false, the body </a:t>
            </a:r>
            <a:r>
              <a:rPr lang="en-US" dirty="0" smtClean="0"/>
              <a:t>of the </a:t>
            </a:r>
            <a:r>
              <a:rPr lang="en-US" dirty="0"/>
              <a:t>loop is not executed. If the body of the loop needs to</a:t>
            </a:r>
          </a:p>
          <a:p>
            <a:pPr algn="l"/>
            <a:r>
              <a:rPr lang="en-US" dirty="0"/>
              <a:t>be executed at least once, then the do-while loop should </a:t>
            </a:r>
            <a:r>
              <a:rPr lang="en-US" dirty="0" smtClean="0"/>
              <a:t>be used</a:t>
            </a:r>
            <a:r>
              <a:rPr lang="en-US" dirty="0"/>
              <a:t>. The do-while construct places the test condition </a:t>
            </a:r>
            <a:r>
              <a:rPr lang="en-US" dirty="0" smtClean="0"/>
              <a:t>at the </a:t>
            </a:r>
            <a:r>
              <a:rPr lang="en-US" dirty="0"/>
              <a:t>end of the loop.</a:t>
            </a:r>
            <a:endParaRPr lang="en-US" b="1" u="sng" dirty="0"/>
          </a:p>
        </p:txBody>
      </p:sp>
    </p:spTree>
    <p:extLst>
      <p:ext uri="{BB962C8B-B14F-4D97-AF65-F5344CB8AC3E}">
        <p14:creationId xmlns:p14="http://schemas.microsoft.com/office/powerpoint/2010/main" val="1999704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654922"/>
          </a:xfrm>
        </p:spPr>
        <p:txBody>
          <a:bodyPr>
            <a:normAutofit fontScale="90000"/>
          </a:bodyPr>
          <a:lstStyle/>
          <a:p>
            <a:r>
              <a:rPr lang="en-US" dirty="0"/>
              <a:t>The break Statement</a:t>
            </a:r>
          </a:p>
        </p:txBody>
      </p:sp>
      <p:sp>
        <p:nvSpPr>
          <p:cNvPr id="3" name="Subtitle 2"/>
          <p:cNvSpPr>
            <a:spLocks noGrp="1"/>
          </p:cNvSpPr>
          <p:nvPr>
            <p:ph type="subTitle" idx="1"/>
          </p:nvPr>
        </p:nvSpPr>
        <p:spPr>
          <a:xfrm>
            <a:off x="0" y="631065"/>
            <a:ext cx="12192000" cy="6226935"/>
          </a:xfrm>
        </p:spPr>
        <p:txBody>
          <a:bodyPr/>
          <a:lstStyle/>
          <a:p>
            <a:pPr algn="l"/>
            <a:r>
              <a:rPr lang="en-US" dirty="0"/>
              <a:t>The break statement causes the program flow to exit </a:t>
            </a:r>
            <a:r>
              <a:rPr lang="en-US" dirty="0" smtClean="0"/>
              <a:t>from the </a:t>
            </a:r>
            <a:r>
              <a:rPr lang="en-US" dirty="0"/>
              <a:t>body of the switch statement. Control goes to the </a:t>
            </a:r>
            <a:r>
              <a:rPr lang="en-US" dirty="0" smtClean="0"/>
              <a:t>first statement </a:t>
            </a:r>
            <a:r>
              <a:rPr lang="en-US" dirty="0"/>
              <a:t>following the end of the statement. If the break</a:t>
            </a:r>
          </a:p>
          <a:p>
            <a:pPr algn="l"/>
            <a:r>
              <a:rPr lang="en-US" dirty="0"/>
              <a:t>statement is not used inside a case construct, the </a:t>
            </a:r>
            <a:r>
              <a:rPr lang="en-US" dirty="0" smtClean="0"/>
              <a:t>control passes </a:t>
            </a:r>
            <a:r>
              <a:rPr lang="en-US" dirty="0"/>
              <a:t>to the next case statement and the </a:t>
            </a:r>
            <a:r>
              <a:rPr lang="en-US" dirty="0" smtClean="0"/>
              <a:t>remaining statements</a:t>
            </a:r>
            <a:r>
              <a:rPr lang="en-US" dirty="0"/>
              <a:t>, in the switch </a:t>
            </a:r>
            <a:r>
              <a:rPr lang="en-US" dirty="0" smtClean="0"/>
              <a:t>statement</a:t>
            </a:r>
            <a:r>
              <a:rPr lang="en-US" dirty="0"/>
              <a:t>, are executed</a:t>
            </a:r>
            <a:r>
              <a:rPr lang="en-US" dirty="0" smtClean="0"/>
              <a:t>.</a:t>
            </a:r>
          </a:p>
          <a:p>
            <a:r>
              <a:rPr lang="en-US" sz="3200" b="1" u="sng" dirty="0"/>
              <a:t>The continue </a:t>
            </a:r>
            <a:r>
              <a:rPr lang="en-US" sz="3200" b="1" u="sng" dirty="0" smtClean="0"/>
              <a:t>Statement</a:t>
            </a:r>
          </a:p>
          <a:p>
            <a:pPr algn="l"/>
            <a:r>
              <a:rPr lang="en-US" dirty="0"/>
              <a:t>It skips the statements following </a:t>
            </a:r>
            <a:r>
              <a:rPr lang="en-US" dirty="0" smtClean="0"/>
              <a:t>the continue </a:t>
            </a:r>
            <a:r>
              <a:rPr lang="en-US" dirty="0"/>
              <a:t>statement in the loop body.</a:t>
            </a:r>
            <a:endParaRPr lang="en-US" b="1" u="sng" dirty="0"/>
          </a:p>
        </p:txBody>
      </p:sp>
    </p:spTree>
    <p:extLst>
      <p:ext uri="{BB962C8B-B14F-4D97-AF65-F5344CB8AC3E}">
        <p14:creationId xmlns:p14="http://schemas.microsoft.com/office/powerpoint/2010/main" val="2636256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9630"/>
            <a:ext cx="9144000" cy="332950"/>
          </a:xfrm>
        </p:spPr>
        <p:txBody>
          <a:bodyPr>
            <a:normAutofit fontScale="90000"/>
          </a:bodyPr>
          <a:lstStyle/>
          <a:p>
            <a:r>
              <a:rPr lang="en-US" dirty="0"/>
              <a:t>Using Arrays</a:t>
            </a:r>
          </a:p>
        </p:txBody>
      </p:sp>
      <p:sp>
        <p:nvSpPr>
          <p:cNvPr id="3" name="Subtitle 2"/>
          <p:cNvSpPr>
            <a:spLocks noGrp="1"/>
          </p:cNvSpPr>
          <p:nvPr>
            <p:ph type="subTitle" idx="1"/>
          </p:nvPr>
        </p:nvSpPr>
        <p:spPr>
          <a:xfrm>
            <a:off x="0" y="682580"/>
            <a:ext cx="12192000" cy="6175420"/>
          </a:xfrm>
        </p:spPr>
        <p:txBody>
          <a:bodyPr>
            <a:normAutofit/>
          </a:bodyPr>
          <a:lstStyle/>
          <a:p>
            <a:pPr algn="l"/>
            <a:r>
              <a:rPr lang="en-US" dirty="0"/>
              <a:t>You may come across a situation where you need to </a:t>
            </a:r>
            <a:r>
              <a:rPr lang="en-US" dirty="0" smtClean="0"/>
              <a:t>store similar </a:t>
            </a:r>
            <a:r>
              <a:rPr lang="en-US" dirty="0"/>
              <a:t>type of values for a large number of data items. </a:t>
            </a:r>
            <a:r>
              <a:rPr lang="en-US" dirty="0" smtClean="0"/>
              <a:t>For example</a:t>
            </a:r>
            <a:r>
              <a:rPr lang="en-US" dirty="0"/>
              <a:t>, to store the marks of all the students of a</a:t>
            </a:r>
          </a:p>
          <a:p>
            <a:pPr algn="l"/>
            <a:r>
              <a:rPr lang="en-US" dirty="0"/>
              <a:t>university, you need to declare thousands of variables. </a:t>
            </a:r>
            <a:r>
              <a:rPr lang="en-US" dirty="0" smtClean="0"/>
              <a:t>In addition</a:t>
            </a:r>
            <a:r>
              <a:rPr lang="en-US" dirty="0"/>
              <a:t>, each variable name needs to be unique, as per </a:t>
            </a:r>
            <a:r>
              <a:rPr lang="en-US" dirty="0" smtClean="0"/>
              <a:t>the variable </a:t>
            </a:r>
            <a:r>
              <a:rPr lang="en-US" dirty="0"/>
              <a:t>naming rules. It is practically impossible for </a:t>
            </a:r>
            <a:r>
              <a:rPr lang="en-US" dirty="0" smtClean="0"/>
              <a:t>a person </a:t>
            </a:r>
            <a:r>
              <a:rPr lang="en-US" dirty="0"/>
              <a:t>to remember the name of each variable. To </a:t>
            </a:r>
            <a:r>
              <a:rPr lang="en-US" dirty="0" smtClean="0"/>
              <a:t>avoid such </a:t>
            </a:r>
            <a:r>
              <a:rPr lang="en-US" dirty="0"/>
              <a:t>situations, you can use arrays. An array is a group of</a:t>
            </a:r>
          </a:p>
          <a:p>
            <a:pPr algn="l"/>
            <a:r>
              <a:rPr lang="en-US" dirty="0"/>
              <a:t>variables of the same data type and referred to by </a:t>
            </a:r>
            <a:r>
              <a:rPr lang="en-US" dirty="0" smtClean="0"/>
              <a:t>a common </a:t>
            </a:r>
            <a:r>
              <a:rPr lang="en-US" dirty="0"/>
              <a:t>name.</a:t>
            </a:r>
          </a:p>
          <a:p>
            <a:pPr algn="l"/>
            <a:r>
              <a:rPr lang="en-US" dirty="0"/>
              <a:t>An array is a contiguous block of memory </a:t>
            </a:r>
            <a:r>
              <a:rPr lang="en-US" dirty="0" smtClean="0"/>
              <a:t>locations referred </a:t>
            </a:r>
            <a:r>
              <a:rPr lang="en-US" dirty="0"/>
              <a:t>by a common name. For example, to store </a:t>
            </a:r>
            <a:r>
              <a:rPr lang="en-US" dirty="0" smtClean="0"/>
              <a:t>the marks </a:t>
            </a:r>
            <a:r>
              <a:rPr lang="en-US" dirty="0"/>
              <a:t>of 5000 students, you can declare an array, marks</a:t>
            </a:r>
            <a:r>
              <a:rPr lang="en-US" dirty="0" smtClean="0"/>
              <a:t>, of </a:t>
            </a:r>
            <a:r>
              <a:rPr lang="en-US" dirty="0"/>
              <a:t>size 5000 and can store the marks of as many students.</a:t>
            </a:r>
          </a:p>
        </p:txBody>
      </p:sp>
    </p:spTree>
    <p:extLst>
      <p:ext uri="{BB962C8B-B14F-4D97-AF65-F5344CB8AC3E}">
        <p14:creationId xmlns:p14="http://schemas.microsoft.com/office/powerpoint/2010/main" val="36149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dirty="0"/>
              <a:t>The various types of arrays in Java are</a:t>
            </a:r>
            <a:r>
              <a:rPr lang="en-US" dirty="0" smtClean="0"/>
              <a:t>:</a:t>
            </a:r>
            <a:endParaRPr lang="en-US" dirty="0"/>
          </a:p>
          <a:p>
            <a:pPr algn="l"/>
            <a:r>
              <a:rPr lang="en-US" dirty="0"/>
              <a:t>One-dimensional arrays</a:t>
            </a:r>
          </a:p>
          <a:p>
            <a:pPr algn="l"/>
            <a:r>
              <a:rPr lang="en-US" dirty="0"/>
              <a:t>Multidimensional </a:t>
            </a:r>
            <a:r>
              <a:rPr lang="en-US" dirty="0" smtClean="0"/>
              <a:t>arrays</a:t>
            </a:r>
          </a:p>
          <a:p>
            <a:r>
              <a:rPr lang="en-US" sz="2800" b="1" u="sng" dirty="0" smtClean="0"/>
              <a:t>one-dimensional Array</a:t>
            </a:r>
            <a:endParaRPr lang="en-US" sz="2800" b="1" u="sng" dirty="0"/>
          </a:p>
          <a:p>
            <a:pPr algn="l"/>
            <a:r>
              <a:rPr lang="en-US" dirty="0"/>
              <a:t>type </a:t>
            </a:r>
            <a:r>
              <a:rPr lang="en-US" dirty="0" err="1"/>
              <a:t>arr</a:t>
            </a:r>
            <a:r>
              <a:rPr lang="en-US" dirty="0" smtClean="0"/>
              <a:t>[]=new type[size];</a:t>
            </a:r>
          </a:p>
          <a:p>
            <a:pPr algn="l"/>
            <a:endParaRPr lang="en-US" dirty="0" smtClean="0"/>
          </a:p>
          <a:p>
            <a:pPr algn="l"/>
            <a:r>
              <a:rPr lang="en-US" dirty="0" err="1" smtClean="0"/>
              <a:t>int</a:t>
            </a:r>
            <a:r>
              <a:rPr lang="en-US" dirty="0" smtClean="0"/>
              <a:t> </a:t>
            </a:r>
            <a:r>
              <a:rPr lang="en-US" dirty="0" err="1" smtClean="0"/>
              <a:t>arr</a:t>
            </a:r>
            <a:r>
              <a:rPr lang="en-US" dirty="0" smtClean="0"/>
              <a:t>[]=new </a:t>
            </a:r>
            <a:r>
              <a:rPr lang="en-US" dirty="0" err="1" smtClean="0"/>
              <a:t>int</a:t>
            </a:r>
            <a:r>
              <a:rPr lang="en-US" dirty="0" smtClean="0"/>
              <a:t>[5];</a:t>
            </a:r>
          </a:p>
          <a:p>
            <a:r>
              <a:rPr lang="en-US" sz="2800" b="1" u="sng" dirty="0" smtClean="0"/>
              <a:t>Multidimensional Arrays</a:t>
            </a:r>
            <a:endParaRPr lang="en-US" sz="2800" b="1" u="sng" dirty="0"/>
          </a:p>
          <a:p>
            <a:pPr algn="l"/>
            <a:r>
              <a:rPr lang="en-US" dirty="0" smtClean="0"/>
              <a:t>In java 2D array not implemented matrix style sun people followed array of array approach for multidimensional array creation.</a:t>
            </a:r>
          </a:p>
          <a:p>
            <a:pPr algn="l"/>
            <a:r>
              <a:rPr lang="en-US" dirty="0" smtClean="0"/>
              <a:t>The main advantage of this approach is memory utilization will </a:t>
            </a:r>
            <a:r>
              <a:rPr lang="en-US" smtClean="0"/>
              <a:t>be improved.</a:t>
            </a:r>
          </a:p>
          <a:p>
            <a:pPr algn="l"/>
            <a:r>
              <a:rPr lang="en-US" dirty="0" smtClean="0"/>
              <a:t>In </a:t>
            </a:r>
            <a:r>
              <a:rPr lang="en-US" dirty="0"/>
              <a:t>addition to one-dimensional arrays, you can </a:t>
            </a:r>
            <a:r>
              <a:rPr lang="en-US" dirty="0" smtClean="0"/>
              <a:t>create multidimensional </a:t>
            </a:r>
            <a:r>
              <a:rPr lang="en-US" dirty="0"/>
              <a:t>arrays. To declare </a:t>
            </a:r>
            <a:r>
              <a:rPr lang="en-US" dirty="0" smtClean="0"/>
              <a:t>multidimensional arrays</a:t>
            </a:r>
            <a:r>
              <a:rPr lang="en-US" dirty="0"/>
              <a:t>, you need to specify multiple square brackets after</a:t>
            </a:r>
          </a:p>
          <a:p>
            <a:pPr algn="l"/>
            <a:r>
              <a:rPr lang="en-US" dirty="0"/>
              <a:t>the array name. For example, the following code </a:t>
            </a:r>
            <a:r>
              <a:rPr lang="en-US" dirty="0" smtClean="0"/>
              <a:t>snippet creates </a:t>
            </a:r>
            <a:r>
              <a:rPr lang="en-US" dirty="0"/>
              <a:t>a two-dimensional array</a:t>
            </a:r>
            <a:r>
              <a:rPr lang="en-US" dirty="0" smtClean="0"/>
              <a:t>:</a:t>
            </a:r>
          </a:p>
          <a:p>
            <a:pPr algn="l"/>
            <a:endParaRPr lang="en-US" dirty="0"/>
          </a:p>
          <a:p>
            <a:pPr algn="l"/>
            <a:r>
              <a:rPr lang="en-US" dirty="0" err="1"/>
              <a:t>int</a:t>
            </a:r>
            <a:r>
              <a:rPr lang="en-US" dirty="0"/>
              <a:t> a[][]=new </a:t>
            </a:r>
            <a:r>
              <a:rPr lang="en-US" dirty="0" err="1"/>
              <a:t>int</a:t>
            </a:r>
            <a:r>
              <a:rPr lang="en-US" dirty="0"/>
              <a:t>[2][2];</a:t>
            </a:r>
          </a:p>
        </p:txBody>
      </p:sp>
    </p:spTree>
    <p:extLst>
      <p:ext uri="{BB962C8B-B14F-4D97-AF65-F5344CB8AC3E}">
        <p14:creationId xmlns:p14="http://schemas.microsoft.com/office/powerpoint/2010/main" val="75193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4000" b="1" dirty="0" smtClean="0"/>
              <a:t>Creating Classes and Objects</a:t>
            </a:r>
            <a:endParaRPr lang="en-US" dirty="0" smtClean="0"/>
          </a:p>
          <a:p>
            <a:pPr algn="l"/>
            <a:r>
              <a:rPr lang="en-US" dirty="0" smtClean="0"/>
              <a:t>A </a:t>
            </a:r>
            <a:r>
              <a:rPr lang="en-US" dirty="0"/>
              <a:t>class defines user-defined objects and </a:t>
            </a:r>
            <a:r>
              <a:rPr lang="en-US" dirty="0" smtClean="0"/>
              <a:t>their characteristics</a:t>
            </a:r>
            <a:r>
              <a:rPr lang="en-US" dirty="0"/>
              <a:t>. Any concept that you need to implement </a:t>
            </a:r>
            <a:r>
              <a:rPr lang="en-US" dirty="0" smtClean="0"/>
              <a:t>in a </a:t>
            </a:r>
            <a:r>
              <a:rPr lang="en-US" dirty="0"/>
              <a:t>Java program is encapsulated within a class. A </a:t>
            </a:r>
            <a:r>
              <a:rPr lang="en-US" dirty="0" smtClean="0"/>
              <a:t>class defines </a:t>
            </a:r>
            <a:r>
              <a:rPr lang="en-US" dirty="0"/>
              <a:t>the attributes and methods of objects of the </a:t>
            </a:r>
            <a:r>
              <a:rPr lang="en-US" dirty="0" smtClean="0"/>
              <a:t>same type </a:t>
            </a:r>
            <a:r>
              <a:rPr lang="en-US" dirty="0"/>
              <a:t>sharing common characteristics. For example, </a:t>
            </a:r>
            <a:r>
              <a:rPr lang="en-US" dirty="0" smtClean="0"/>
              <a:t>when you </a:t>
            </a:r>
            <a:r>
              <a:rPr lang="en-US" dirty="0"/>
              <a:t>create an online shopping site for books, each book is</a:t>
            </a:r>
          </a:p>
          <a:p>
            <a:pPr algn="l"/>
            <a:r>
              <a:rPr lang="en-US" dirty="0"/>
              <a:t>an instance of the Books class. All books have </a:t>
            </a:r>
            <a:r>
              <a:rPr lang="en-US" dirty="0" smtClean="0"/>
              <a:t>attributes, such </a:t>
            </a:r>
            <a:r>
              <a:rPr lang="en-US" dirty="0"/>
              <a:t>as the number of pages, type of binding, and title. In</a:t>
            </a:r>
          </a:p>
          <a:p>
            <a:pPr algn="l"/>
            <a:r>
              <a:rPr lang="en-US" dirty="0"/>
              <a:t>addition, the books have various common methods, </a:t>
            </a:r>
            <a:r>
              <a:rPr lang="en-US" dirty="0" smtClean="0"/>
              <a:t>such as </a:t>
            </a:r>
            <a:r>
              <a:rPr lang="en-US" dirty="0"/>
              <a:t>being selected, being bought, and being sold. The state</a:t>
            </a:r>
          </a:p>
          <a:p>
            <a:pPr algn="l"/>
            <a:r>
              <a:rPr lang="en-US" dirty="0"/>
              <a:t>of each book is independent of the state of another </a:t>
            </a:r>
            <a:r>
              <a:rPr lang="en-US" dirty="0" smtClean="0"/>
              <a:t>book.  The </a:t>
            </a:r>
            <a:r>
              <a:rPr lang="en-US" dirty="0"/>
              <a:t>main components of a class are</a:t>
            </a:r>
            <a:r>
              <a:rPr lang="en-US" dirty="0" smtClean="0"/>
              <a:t>:</a:t>
            </a:r>
            <a:endParaRPr lang="en-US" b="1" dirty="0"/>
          </a:p>
          <a:p>
            <a:pPr algn="l"/>
            <a:r>
              <a:rPr lang="en-US" b="1" dirty="0"/>
              <a:t>Data members (attributes)</a:t>
            </a:r>
          </a:p>
          <a:p>
            <a:pPr algn="l"/>
            <a:r>
              <a:rPr lang="en-US" b="1" dirty="0"/>
              <a:t>Methods</a:t>
            </a:r>
          </a:p>
          <a:p>
            <a:pPr algn="l"/>
            <a:r>
              <a:rPr lang="en-US" dirty="0"/>
              <a:t>Classes contain statements that include the declaration </a:t>
            </a:r>
            <a:r>
              <a:rPr lang="en-US" dirty="0" smtClean="0"/>
              <a:t>of data </a:t>
            </a:r>
            <a:r>
              <a:rPr lang="en-US" dirty="0"/>
              <a:t>members, which specify the type of data to be </a:t>
            </a:r>
            <a:r>
              <a:rPr lang="en-US" dirty="0" smtClean="0"/>
              <a:t>stored. Methods </a:t>
            </a:r>
            <a:r>
              <a:rPr lang="en-US" dirty="0"/>
              <a:t>of a class contain a set of executable </a:t>
            </a:r>
            <a:r>
              <a:rPr lang="en-US" dirty="0" smtClean="0"/>
              <a:t>statements that </a:t>
            </a:r>
            <a:r>
              <a:rPr lang="en-US" dirty="0"/>
              <a:t>gives a desired output. Methods define the action </a:t>
            </a:r>
            <a:r>
              <a:rPr lang="en-US" dirty="0" smtClean="0"/>
              <a:t>to be </a:t>
            </a:r>
            <a:r>
              <a:rPr lang="en-US" dirty="0"/>
              <a:t>carried out on the data members of the class. The </a:t>
            </a:r>
            <a:r>
              <a:rPr lang="en-US" dirty="0" smtClean="0"/>
              <a:t>class block </a:t>
            </a:r>
            <a:r>
              <a:rPr lang="en-US" dirty="0"/>
              <a:t>or the class body is included within a set of braces</a:t>
            </a:r>
            <a:r>
              <a:rPr lang="en-US" dirty="0" smtClean="0"/>
              <a:t>, {}, </a:t>
            </a:r>
            <a:r>
              <a:rPr lang="en-US" dirty="0"/>
              <a:t>which indicate the start and end of the class.</a:t>
            </a:r>
          </a:p>
        </p:txBody>
      </p:sp>
    </p:spTree>
    <p:extLst>
      <p:ext uri="{BB962C8B-B14F-4D97-AF65-F5344CB8AC3E}">
        <p14:creationId xmlns:p14="http://schemas.microsoft.com/office/powerpoint/2010/main" val="971186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class </a:t>
            </a:r>
            <a:r>
              <a:rPr lang="en-US" dirty="0" err="1"/>
              <a:t>ClassName</a:t>
            </a:r>
            <a:endParaRPr lang="en-US" dirty="0"/>
          </a:p>
          <a:p>
            <a:pPr algn="l"/>
            <a:r>
              <a:rPr lang="en-US" dirty="0"/>
              <a:t>{</a:t>
            </a:r>
          </a:p>
          <a:p>
            <a:pPr algn="l"/>
            <a:r>
              <a:rPr lang="en-US" dirty="0"/>
              <a:t>//Declaration of data members</a:t>
            </a:r>
          </a:p>
          <a:p>
            <a:pPr algn="l"/>
            <a:r>
              <a:rPr lang="en-US" dirty="0"/>
              <a:t>//Declaration of methods</a:t>
            </a:r>
          </a:p>
          <a:p>
            <a:pPr algn="l"/>
            <a:r>
              <a:rPr lang="en-US" dirty="0" smtClean="0"/>
              <a:t>}</a:t>
            </a:r>
          </a:p>
          <a:p>
            <a:pPr algn="l"/>
            <a:r>
              <a:rPr lang="en-US" dirty="0"/>
              <a:t>class Employee</a:t>
            </a:r>
          </a:p>
          <a:p>
            <a:pPr algn="l"/>
            <a:r>
              <a:rPr lang="en-US" dirty="0"/>
              <a:t>{</a:t>
            </a:r>
          </a:p>
          <a:p>
            <a:pPr algn="l"/>
            <a:r>
              <a:rPr lang="en-US" dirty="0"/>
              <a:t>String </a:t>
            </a:r>
            <a:r>
              <a:rPr lang="en-US" dirty="0" err="1"/>
              <a:t>employeeName</a:t>
            </a:r>
            <a:r>
              <a:rPr lang="en-US" dirty="0"/>
              <a:t>;</a:t>
            </a:r>
          </a:p>
          <a:p>
            <a:pPr algn="l"/>
            <a:r>
              <a:rPr lang="en-US" dirty="0" err="1"/>
              <a:t>int</a:t>
            </a:r>
            <a:r>
              <a:rPr lang="en-US" dirty="0"/>
              <a:t> </a:t>
            </a:r>
            <a:r>
              <a:rPr lang="en-US" dirty="0" err="1"/>
              <a:t>employeeID</a:t>
            </a:r>
            <a:r>
              <a:rPr lang="en-US" dirty="0"/>
              <a:t>;</a:t>
            </a:r>
          </a:p>
          <a:p>
            <a:pPr algn="l"/>
            <a:r>
              <a:rPr lang="en-US" dirty="0"/>
              <a:t>String </a:t>
            </a:r>
            <a:r>
              <a:rPr lang="en-US" dirty="0" err="1"/>
              <a:t>employeeDesignation</a:t>
            </a:r>
            <a:r>
              <a:rPr lang="en-US" dirty="0"/>
              <a:t>;</a:t>
            </a:r>
          </a:p>
          <a:p>
            <a:pPr algn="l"/>
            <a:r>
              <a:rPr lang="en-US" dirty="0" smtClean="0"/>
              <a:t>}</a:t>
            </a:r>
          </a:p>
          <a:p>
            <a:pPr algn="l"/>
            <a:r>
              <a:rPr lang="en-US" dirty="0"/>
              <a:t>Employee e1 =new Employee();</a:t>
            </a:r>
          </a:p>
        </p:txBody>
      </p:sp>
    </p:spTree>
    <p:extLst>
      <p:ext uri="{BB962C8B-B14F-4D97-AF65-F5344CB8AC3E}">
        <p14:creationId xmlns:p14="http://schemas.microsoft.com/office/powerpoint/2010/main" val="1150229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423"/>
            <a:ext cx="9144000" cy="522064"/>
          </a:xfrm>
        </p:spPr>
        <p:txBody>
          <a:bodyPr>
            <a:normAutofit fontScale="90000"/>
          </a:bodyPr>
          <a:lstStyle/>
          <a:p>
            <a:r>
              <a:rPr lang="en-US" dirty="0" smtClean="0"/>
              <a:t>Naming convention </a:t>
            </a:r>
            <a:endParaRPr lang="en-US" dirty="0"/>
          </a:p>
        </p:txBody>
      </p:sp>
      <p:sp>
        <p:nvSpPr>
          <p:cNvPr id="3" name="Subtitle 2"/>
          <p:cNvSpPr>
            <a:spLocks noGrp="1"/>
          </p:cNvSpPr>
          <p:nvPr>
            <p:ph type="subTitle" idx="1"/>
          </p:nvPr>
        </p:nvSpPr>
        <p:spPr>
          <a:xfrm>
            <a:off x="0" y="689487"/>
            <a:ext cx="12192000" cy="6168513"/>
          </a:xfrm>
        </p:spPr>
        <p:txBody>
          <a:bodyPr/>
          <a:lstStyle/>
          <a:p>
            <a:pPr algn="l"/>
            <a:r>
              <a:rPr lang="en-US" dirty="0"/>
              <a:t>Java </a:t>
            </a:r>
            <a:r>
              <a:rPr lang="en-US" b="1" dirty="0"/>
              <a:t>naming convention</a:t>
            </a:r>
            <a:r>
              <a:rPr lang="en-US" dirty="0"/>
              <a:t> is a rule to follow as you decide what to name your identifiers such as class, package, variable, constant, method etc</a:t>
            </a:r>
            <a:r>
              <a:rPr lang="en-US" dirty="0" smtClean="0"/>
              <a:t>.</a:t>
            </a:r>
          </a:p>
          <a:p>
            <a:pPr algn="l"/>
            <a:endParaRPr lang="en-US" dirty="0"/>
          </a:p>
          <a:p>
            <a:pPr algn="l"/>
            <a:r>
              <a:rPr lang="en-US" dirty="0"/>
              <a:t>But, it is not forced to follow. So, it is known as convention not </a:t>
            </a:r>
            <a:r>
              <a:rPr lang="en-US" dirty="0" smtClean="0"/>
              <a:t>rule.</a:t>
            </a:r>
          </a:p>
          <a:p>
            <a:pPr algn="l"/>
            <a:endParaRPr lang="en-US" dirty="0"/>
          </a:p>
          <a:p>
            <a:pPr algn="l"/>
            <a:r>
              <a:rPr lang="en-US" dirty="0"/>
              <a:t>All the classes, interfaces, packages, methods and fields of java programming language are given according to java naming convention</a:t>
            </a:r>
            <a:r>
              <a:rPr lang="en-US" dirty="0" smtClean="0"/>
              <a:t>.</a:t>
            </a:r>
          </a:p>
          <a:p>
            <a:pPr algn="l"/>
            <a:endParaRPr lang="en-US" dirty="0"/>
          </a:p>
          <a:p>
            <a:r>
              <a:rPr lang="en-US" b="1" dirty="0"/>
              <a:t>Advantage of naming conventions in </a:t>
            </a:r>
            <a:r>
              <a:rPr lang="en-US" b="1" dirty="0" smtClean="0"/>
              <a:t>java</a:t>
            </a:r>
          </a:p>
          <a:p>
            <a:pPr algn="l"/>
            <a:endParaRPr lang="en-US" dirty="0"/>
          </a:p>
          <a:p>
            <a:pPr algn="l"/>
            <a:r>
              <a:rPr lang="en-US" dirty="0"/>
              <a:t>By using standard Java naming conventions, you make your code easier to read for yourself and for other programmers. Readability of Java program is very important. It indicates that </a:t>
            </a:r>
            <a:r>
              <a:rPr lang="en-US" b="1" dirty="0"/>
              <a:t>less time</a:t>
            </a:r>
            <a:r>
              <a:rPr lang="en-US" dirty="0"/>
              <a:t> is spent to figure out what the code does.</a:t>
            </a:r>
          </a:p>
          <a:p>
            <a:pPr algn="l"/>
            <a:endParaRPr lang="en-US" dirty="0"/>
          </a:p>
        </p:txBody>
      </p:sp>
    </p:spTree>
    <p:extLst>
      <p:ext uri="{BB962C8B-B14F-4D97-AF65-F5344CB8AC3E}">
        <p14:creationId xmlns:p14="http://schemas.microsoft.com/office/powerpoint/2010/main" val="47960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2124" y="553792"/>
            <a:ext cx="11629622" cy="5705340"/>
          </a:xfrm>
        </p:spPr>
        <p:txBody>
          <a:bodyPr>
            <a:normAutofit/>
          </a:bodyPr>
          <a:lstStyle/>
          <a:p>
            <a:pPr algn="l"/>
            <a:endParaRPr lang="en-US" dirty="0" smtClean="0"/>
          </a:p>
          <a:p>
            <a:pPr algn="l"/>
            <a:r>
              <a:rPr lang="en-US" dirty="0" smtClean="0"/>
              <a:t>2) Originally designed for small, embedded systems in electronic appliances like set-top boxes.</a:t>
            </a:r>
          </a:p>
          <a:p>
            <a:pPr algn="l"/>
            <a:endParaRPr lang="en-US" dirty="0" smtClean="0"/>
          </a:p>
          <a:p>
            <a:pPr algn="l"/>
            <a:r>
              <a:rPr lang="en-US" dirty="0" smtClean="0"/>
              <a:t>3) Firstly, it was called </a:t>
            </a:r>
            <a:r>
              <a:rPr lang="en-US" b="1" dirty="0" smtClean="0"/>
              <a:t>"</a:t>
            </a:r>
            <a:r>
              <a:rPr lang="en-US" b="1" dirty="0" err="1" smtClean="0"/>
              <a:t>Greentalk</a:t>
            </a:r>
            <a:r>
              <a:rPr lang="en-US" b="1" dirty="0" smtClean="0"/>
              <a:t>"</a:t>
            </a:r>
            <a:r>
              <a:rPr lang="en-US" dirty="0" smtClean="0"/>
              <a:t> by James Gosling and file extension was .</a:t>
            </a:r>
          </a:p>
          <a:p>
            <a:pPr algn="l"/>
            <a:endParaRPr lang="en-US" dirty="0" smtClean="0"/>
          </a:p>
          <a:p>
            <a:pPr algn="l"/>
            <a:r>
              <a:rPr lang="en-US" dirty="0" smtClean="0"/>
              <a:t>4) After that, it was called </a:t>
            </a:r>
            <a:r>
              <a:rPr lang="en-US" b="1" dirty="0" smtClean="0"/>
              <a:t>Oak</a:t>
            </a:r>
            <a:r>
              <a:rPr lang="en-US" dirty="0" smtClean="0"/>
              <a:t> and was developed as a part of the Green project.</a:t>
            </a:r>
          </a:p>
          <a:p>
            <a:pPr algn="l"/>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745" y="3694895"/>
            <a:ext cx="4648379" cy="2899087"/>
          </a:xfrm>
          <a:prstGeom prst="rect">
            <a:avLst/>
          </a:prstGeom>
        </p:spPr>
      </p:pic>
    </p:spTree>
    <p:extLst>
      <p:ext uri="{BB962C8B-B14F-4D97-AF65-F5344CB8AC3E}">
        <p14:creationId xmlns:p14="http://schemas.microsoft.com/office/powerpoint/2010/main" val="1581463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1616917"/>
              </p:ext>
            </p:extLst>
          </p:nvPr>
        </p:nvGraphicFramePr>
        <p:xfrm>
          <a:off x="-3" y="0"/>
          <a:ext cx="12192002" cy="6914022"/>
        </p:xfrm>
        <a:graphic>
          <a:graphicData uri="http://schemas.openxmlformats.org/drawingml/2006/table">
            <a:tbl>
              <a:tblPr/>
              <a:tblGrid>
                <a:gridCol w="3142448"/>
                <a:gridCol w="9049554"/>
              </a:tblGrid>
              <a:tr h="431125">
                <a:tc>
                  <a:txBody>
                    <a:bodyPr/>
                    <a:lstStyle/>
                    <a:p>
                      <a:pPr algn="l" fontAlgn="t"/>
                      <a:r>
                        <a:rPr lang="en-US" sz="2400" dirty="0">
                          <a:solidFill>
                            <a:srgbClr val="000000"/>
                          </a:solidFill>
                          <a:effectLst/>
                          <a:latin typeface="times new roman" panose="02020603050405020304" pitchFamily="18" charset="0"/>
                        </a:rPr>
                        <a:t>Name</a:t>
                      </a:r>
                    </a:p>
                  </a:txBody>
                  <a:tcPr marL="35251" marR="35251" marT="35251" marB="35251">
                    <a:lnL w="9525" cap="flat" cmpd="sng" algn="ctr">
                      <a:solidFill>
                        <a:srgbClr val="6834EC"/>
                      </a:solidFill>
                      <a:prstDash val="solid"/>
                      <a:round/>
                      <a:headEnd type="none" w="med" len="med"/>
                      <a:tailEnd type="none" w="med" len="med"/>
                    </a:lnL>
                    <a:lnR w="9525" cap="flat" cmpd="sng" algn="ctr">
                      <a:solidFill>
                        <a:srgbClr val="6834EC"/>
                      </a:solidFill>
                      <a:prstDash val="solid"/>
                      <a:round/>
                      <a:headEnd type="none" w="med" len="med"/>
                      <a:tailEnd type="none" w="med" len="med"/>
                    </a:lnR>
                    <a:lnT w="9525" cap="flat" cmpd="sng" algn="ctr">
                      <a:solidFill>
                        <a:srgbClr val="6834EC"/>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a:solidFill>
                            <a:srgbClr val="000000"/>
                          </a:solidFill>
                          <a:effectLst/>
                          <a:latin typeface="times new roman" panose="02020603050405020304" pitchFamily="18" charset="0"/>
                        </a:rPr>
                        <a:t>Convention</a:t>
                      </a:r>
                    </a:p>
                  </a:txBody>
                  <a:tcPr marL="35251" marR="35251" marT="35251" marB="35251">
                    <a:lnL w="9525" cap="flat" cmpd="sng" algn="ctr">
                      <a:solidFill>
                        <a:srgbClr val="6834EC"/>
                      </a:solidFill>
                      <a:prstDash val="solid"/>
                      <a:round/>
                      <a:headEnd type="none" w="med" len="med"/>
                      <a:tailEnd type="none" w="med" len="med"/>
                    </a:lnL>
                    <a:lnR w="9525" cap="flat" cmpd="sng" algn="ctr">
                      <a:solidFill>
                        <a:srgbClr val="6834EC"/>
                      </a:solidFill>
                      <a:prstDash val="solid"/>
                      <a:round/>
                      <a:headEnd type="none" w="med" len="med"/>
                      <a:tailEnd type="none" w="med" len="med"/>
                    </a:lnR>
                    <a:lnT w="9525" cap="flat" cmpd="sng" algn="ctr">
                      <a:solidFill>
                        <a:srgbClr val="6834EC"/>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071145">
                <a:tc>
                  <a:txBody>
                    <a:bodyPr/>
                    <a:lstStyle/>
                    <a:p>
                      <a:pPr fontAlgn="t"/>
                      <a:r>
                        <a:rPr lang="en-US" sz="2400" b="0" i="0" dirty="0">
                          <a:solidFill>
                            <a:srgbClr val="000000"/>
                          </a:solidFill>
                          <a:effectLst/>
                          <a:latin typeface="verdana" panose="020B0604030504040204" pitchFamily="34" charset="0"/>
                        </a:rPr>
                        <a:t>class name</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verdana" panose="020B0604030504040204" pitchFamily="34" charset="0"/>
                        </a:rPr>
                        <a:t>should start with uppercase letter </a:t>
                      </a:r>
                      <a:r>
                        <a:rPr lang="en-US" sz="2400" b="0" i="0" dirty="0" smtClean="0">
                          <a:solidFill>
                            <a:srgbClr val="000000"/>
                          </a:solidFill>
                          <a:effectLst/>
                          <a:latin typeface="verdana" panose="020B0604030504040204" pitchFamily="34" charset="0"/>
                        </a:rPr>
                        <a:t>e.g</a:t>
                      </a:r>
                      <a:r>
                        <a:rPr lang="en-US" sz="2400" b="0" i="0" dirty="0">
                          <a:solidFill>
                            <a:srgbClr val="000000"/>
                          </a:solidFill>
                          <a:effectLst/>
                          <a:latin typeface="verdana" panose="020B0604030504040204" pitchFamily="34" charset="0"/>
                        </a:rPr>
                        <a:t>. String, Color, Button, System, Thread etc.</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391156">
                <a:tc>
                  <a:txBody>
                    <a:bodyPr/>
                    <a:lstStyle/>
                    <a:p>
                      <a:pPr fontAlgn="t"/>
                      <a:r>
                        <a:rPr lang="en-US" sz="2400" b="0" i="0">
                          <a:solidFill>
                            <a:srgbClr val="000000"/>
                          </a:solidFill>
                          <a:effectLst/>
                          <a:latin typeface="verdana" panose="020B0604030504040204" pitchFamily="34" charset="0"/>
                        </a:rPr>
                        <a:t>interface name</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a:solidFill>
                            <a:srgbClr val="000000"/>
                          </a:solidFill>
                          <a:effectLst/>
                          <a:latin typeface="verdana" panose="020B0604030504040204" pitchFamily="34" charset="0"/>
                        </a:rPr>
                        <a:t>should start with uppercase letter </a:t>
                      </a:r>
                      <a:r>
                        <a:rPr lang="en-US" sz="2400" b="0" i="0" dirty="0" smtClean="0">
                          <a:solidFill>
                            <a:srgbClr val="000000"/>
                          </a:solidFill>
                          <a:effectLst/>
                          <a:latin typeface="verdana" panose="020B0604030504040204" pitchFamily="34" charset="0"/>
                        </a:rPr>
                        <a:t>e.g</a:t>
                      </a:r>
                      <a:r>
                        <a:rPr lang="en-US" sz="2400" b="0" i="0" dirty="0">
                          <a:solidFill>
                            <a:srgbClr val="000000"/>
                          </a:solidFill>
                          <a:effectLst/>
                          <a:latin typeface="verdana" panose="020B0604030504040204" pitchFamily="34" charset="0"/>
                        </a:rPr>
                        <a:t>. Runnable, Remote, </a:t>
                      </a:r>
                      <a:r>
                        <a:rPr lang="en-US" sz="2400" b="0" i="0" dirty="0" err="1">
                          <a:solidFill>
                            <a:srgbClr val="000000"/>
                          </a:solidFill>
                          <a:effectLst/>
                          <a:latin typeface="verdana" panose="020B0604030504040204" pitchFamily="34" charset="0"/>
                        </a:rPr>
                        <a:t>ActionListener</a:t>
                      </a:r>
                      <a:r>
                        <a:rPr lang="en-US" sz="2400" b="0" i="0" dirty="0">
                          <a:solidFill>
                            <a:srgbClr val="000000"/>
                          </a:solidFill>
                          <a:effectLst/>
                          <a:latin typeface="verdana" panose="020B0604030504040204" pitchFamily="34" charset="0"/>
                        </a:rPr>
                        <a:t> etc.</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391156">
                <a:tc>
                  <a:txBody>
                    <a:bodyPr/>
                    <a:lstStyle/>
                    <a:p>
                      <a:pPr fontAlgn="t"/>
                      <a:r>
                        <a:rPr lang="en-US" sz="2400" b="0" i="0">
                          <a:solidFill>
                            <a:srgbClr val="000000"/>
                          </a:solidFill>
                          <a:effectLst/>
                          <a:latin typeface="verdana" panose="020B0604030504040204" pitchFamily="34" charset="0"/>
                        </a:rPr>
                        <a:t>method name</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verdana" panose="020B0604030504040204" pitchFamily="34" charset="0"/>
                        </a:rPr>
                        <a:t>should start with lowercase letter </a:t>
                      </a:r>
                      <a:r>
                        <a:rPr lang="en-US" sz="2400" b="0" i="0" dirty="0" smtClean="0">
                          <a:solidFill>
                            <a:srgbClr val="000000"/>
                          </a:solidFill>
                          <a:effectLst/>
                          <a:latin typeface="verdana" panose="020B0604030504040204" pitchFamily="34" charset="0"/>
                        </a:rPr>
                        <a:t>e.g</a:t>
                      </a:r>
                      <a:r>
                        <a:rPr lang="en-US" sz="2400" b="0" i="0" dirty="0">
                          <a:solidFill>
                            <a:srgbClr val="000000"/>
                          </a:solidFill>
                          <a:effectLst/>
                          <a:latin typeface="verdana" panose="020B0604030504040204" pitchFamily="34" charset="0"/>
                        </a:rPr>
                        <a:t>. </a:t>
                      </a:r>
                      <a:r>
                        <a:rPr lang="en-US" sz="2400" b="0" i="0" dirty="0" err="1">
                          <a:solidFill>
                            <a:srgbClr val="000000"/>
                          </a:solidFill>
                          <a:effectLst/>
                          <a:latin typeface="verdana" panose="020B0604030504040204" pitchFamily="34" charset="0"/>
                        </a:rPr>
                        <a:t>actionPerformed</a:t>
                      </a:r>
                      <a:r>
                        <a:rPr lang="en-US" sz="2400" b="0" i="0" dirty="0">
                          <a:solidFill>
                            <a:srgbClr val="000000"/>
                          </a:solidFill>
                          <a:effectLst/>
                          <a:latin typeface="verdana" panose="020B0604030504040204" pitchFamily="34" charset="0"/>
                        </a:rPr>
                        <a:t>(), main(), print(), </a:t>
                      </a:r>
                      <a:r>
                        <a:rPr lang="en-US" sz="2400" b="0" i="0" dirty="0" err="1">
                          <a:solidFill>
                            <a:srgbClr val="000000"/>
                          </a:solidFill>
                          <a:effectLst/>
                          <a:latin typeface="verdana" panose="020B0604030504040204" pitchFamily="34" charset="0"/>
                        </a:rPr>
                        <a:t>println</a:t>
                      </a:r>
                      <a:r>
                        <a:rPr lang="en-US" sz="2400" b="0" i="0" dirty="0">
                          <a:solidFill>
                            <a:srgbClr val="000000"/>
                          </a:solidFill>
                          <a:effectLst/>
                          <a:latin typeface="verdana" panose="020B0604030504040204" pitchFamily="34" charset="0"/>
                        </a:rPr>
                        <a:t>() etc.</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51136">
                <a:tc>
                  <a:txBody>
                    <a:bodyPr/>
                    <a:lstStyle/>
                    <a:p>
                      <a:pPr fontAlgn="t"/>
                      <a:r>
                        <a:rPr lang="en-US" sz="2400" b="0" i="0">
                          <a:solidFill>
                            <a:srgbClr val="000000"/>
                          </a:solidFill>
                          <a:effectLst/>
                          <a:latin typeface="verdana" panose="020B0604030504040204" pitchFamily="34" charset="0"/>
                        </a:rPr>
                        <a:t>variable name</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a:solidFill>
                            <a:srgbClr val="000000"/>
                          </a:solidFill>
                          <a:effectLst/>
                          <a:latin typeface="verdana" panose="020B0604030504040204" pitchFamily="34" charset="0"/>
                        </a:rPr>
                        <a:t>should start with lowercase letter e.g. </a:t>
                      </a:r>
                      <a:r>
                        <a:rPr lang="en-US" sz="2400" b="0" i="0" dirty="0" err="1">
                          <a:solidFill>
                            <a:srgbClr val="000000"/>
                          </a:solidFill>
                          <a:effectLst/>
                          <a:latin typeface="verdana" panose="020B0604030504040204" pitchFamily="34" charset="0"/>
                        </a:rPr>
                        <a:t>firstName</a:t>
                      </a:r>
                      <a:r>
                        <a:rPr lang="en-US" sz="2400" b="0" i="0" dirty="0">
                          <a:solidFill>
                            <a:srgbClr val="000000"/>
                          </a:solidFill>
                          <a:effectLst/>
                          <a:latin typeface="verdana" panose="020B0604030504040204" pitchFamily="34" charset="0"/>
                        </a:rPr>
                        <a:t>, </a:t>
                      </a:r>
                      <a:r>
                        <a:rPr lang="en-US" sz="2400" b="0" i="0" dirty="0" err="1">
                          <a:solidFill>
                            <a:srgbClr val="000000"/>
                          </a:solidFill>
                          <a:effectLst/>
                          <a:latin typeface="verdana" panose="020B0604030504040204" pitchFamily="34" charset="0"/>
                        </a:rPr>
                        <a:t>orderNumber</a:t>
                      </a:r>
                      <a:r>
                        <a:rPr lang="en-US" sz="2400" b="0" i="0" dirty="0">
                          <a:solidFill>
                            <a:srgbClr val="000000"/>
                          </a:solidFill>
                          <a:effectLst/>
                          <a:latin typeface="verdana" panose="020B0604030504040204" pitchFamily="34" charset="0"/>
                        </a:rPr>
                        <a:t> etc.</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51136">
                <a:tc>
                  <a:txBody>
                    <a:bodyPr/>
                    <a:lstStyle/>
                    <a:p>
                      <a:pPr fontAlgn="t"/>
                      <a:r>
                        <a:rPr lang="en-US" sz="2400" b="0" i="0">
                          <a:solidFill>
                            <a:srgbClr val="000000"/>
                          </a:solidFill>
                          <a:effectLst/>
                          <a:latin typeface="verdana" panose="020B0604030504040204" pitchFamily="34" charset="0"/>
                        </a:rPr>
                        <a:t>package name</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a:solidFill>
                            <a:srgbClr val="000000"/>
                          </a:solidFill>
                          <a:effectLst/>
                          <a:latin typeface="verdana" panose="020B0604030504040204" pitchFamily="34" charset="0"/>
                        </a:rPr>
                        <a:t>should be in lowercase letter e.g. java, lang, sql, util etc.</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071145">
                <a:tc>
                  <a:txBody>
                    <a:bodyPr/>
                    <a:lstStyle/>
                    <a:p>
                      <a:pPr fontAlgn="t"/>
                      <a:r>
                        <a:rPr lang="en-US" sz="2400" b="0" i="0">
                          <a:solidFill>
                            <a:srgbClr val="000000"/>
                          </a:solidFill>
                          <a:effectLst/>
                          <a:latin typeface="verdana" panose="020B0604030504040204" pitchFamily="34" charset="0"/>
                        </a:rPr>
                        <a:t>constants name</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a:solidFill>
                            <a:srgbClr val="000000"/>
                          </a:solidFill>
                          <a:effectLst/>
                          <a:latin typeface="verdana" panose="020B0604030504040204" pitchFamily="34" charset="0"/>
                        </a:rPr>
                        <a:t>should be in uppercase letter. e.g. RED, YELLOW, MAX_PRIORITY etc.</a:t>
                      </a:r>
                    </a:p>
                  </a:txBody>
                  <a:tcPr marL="35251" marR="35251" marT="35251" marB="352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351981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399245"/>
            <a:ext cx="9144000" cy="367518"/>
          </a:xfrm>
        </p:spPr>
        <p:txBody>
          <a:bodyPr>
            <a:normAutofit fontScale="90000"/>
          </a:bodyPr>
          <a:lstStyle/>
          <a:p>
            <a:r>
              <a:rPr lang="en-US" dirty="0"/>
              <a:t>Adding Methods to a Class</a:t>
            </a:r>
          </a:p>
        </p:txBody>
      </p:sp>
      <p:sp>
        <p:nvSpPr>
          <p:cNvPr id="3" name="Subtitle 2"/>
          <p:cNvSpPr>
            <a:spLocks noGrp="1"/>
          </p:cNvSpPr>
          <p:nvPr>
            <p:ph type="subTitle" idx="1"/>
          </p:nvPr>
        </p:nvSpPr>
        <p:spPr>
          <a:xfrm>
            <a:off x="0" y="766763"/>
            <a:ext cx="12191999" cy="6091237"/>
          </a:xfrm>
        </p:spPr>
        <p:txBody>
          <a:bodyPr>
            <a:normAutofit/>
          </a:bodyPr>
          <a:lstStyle/>
          <a:p>
            <a:pPr algn="l"/>
            <a:r>
              <a:rPr lang="en-US" dirty="0"/>
              <a:t>In a program, referring to multiple data members of a </a:t>
            </a:r>
            <a:r>
              <a:rPr lang="en-US" dirty="0" smtClean="0"/>
              <a:t>class can </a:t>
            </a:r>
            <a:r>
              <a:rPr lang="en-US" dirty="0"/>
              <a:t>be a tedious task. In addition, accessing data </a:t>
            </a:r>
            <a:r>
              <a:rPr lang="en-US" dirty="0" smtClean="0"/>
              <a:t>members directly </a:t>
            </a:r>
            <a:r>
              <a:rPr lang="en-US" dirty="0"/>
              <a:t>overrules the concept of encapsulation. You can</a:t>
            </a:r>
          </a:p>
          <a:p>
            <a:pPr algn="l"/>
            <a:r>
              <a:rPr lang="en-US" dirty="0"/>
              <a:t>create a method that can be used to access the </a:t>
            </a:r>
            <a:r>
              <a:rPr lang="en-US" dirty="0" smtClean="0"/>
              <a:t>data members</a:t>
            </a:r>
            <a:r>
              <a:rPr lang="en-US" dirty="0"/>
              <a:t>. Using methods in a Java program provides </a:t>
            </a:r>
            <a:r>
              <a:rPr lang="en-US" dirty="0" smtClean="0"/>
              <a:t>the following </a:t>
            </a:r>
            <a:r>
              <a:rPr lang="en-US" dirty="0"/>
              <a:t>advantages</a:t>
            </a:r>
            <a:r>
              <a:rPr lang="en-US" dirty="0" smtClean="0"/>
              <a:t>:</a:t>
            </a:r>
            <a:endParaRPr lang="en-US" dirty="0"/>
          </a:p>
          <a:p>
            <a:pPr algn="l"/>
            <a:r>
              <a:rPr lang="en-US" b="1" u="sng" dirty="0"/>
              <a:t>Reusability</a:t>
            </a:r>
            <a:r>
              <a:rPr lang="en-US" dirty="0"/>
              <a:t>: Enables you to reuse the whole </a:t>
            </a:r>
            <a:r>
              <a:rPr lang="en-US" dirty="0" smtClean="0"/>
              <a:t>code or </a:t>
            </a:r>
            <a:r>
              <a:rPr lang="en-US" dirty="0"/>
              <a:t>a part of it. A function or a task is </a:t>
            </a:r>
            <a:r>
              <a:rPr lang="en-US" dirty="0" smtClean="0"/>
              <a:t>encapsulated in </a:t>
            </a:r>
            <a:r>
              <a:rPr lang="en-US" dirty="0"/>
              <a:t>a method that can be accessed from </a:t>
            </a:r>
            <a:r>
              <a:rPr lang="en-US" dirty="0" smtClean="0"/>
              <a:t>anywhere in </a:t>
            </a:r>
            <a:r>
              <a:rPr lang="en-US" dirty="0"/>
              <a:t>the program. The practice of reusing a </a:t>
            </a:r>
            <a:r>
              <a:rPr lang="en-US" dirty="0" smtClean="0"/>
              <a:t>method is </a:t>
            </a:r>
            <a:r>
              <a:rPr lang="en-US" dirty="0"/>
              <a:t>also called “write once, use many</a:t>
            </a:r>
            <a:r>
              <a:rPr lang="en-US" dirty="0" smtClean="0"/>
              <a:t>”.</a:t>
            </a:r>
            <a:endParaRPr lang="en-US" dirty="0"/>
          </a:p>
          <a:p>
            <a:pPr algn="l"/>
            <a:r>
              <a:rPr lang="en-US" b="1" u="sng" dirty="0" smtClean="0"/>
              <a:t>Reduce </a:t>
            </a:r>
            <a:r>
              <a:rPr lang="en-US" b="1" u="sng" dirty="0"/>
              <a:t>Complexity</a:t>
            </a:r>
            <a:r>
              <a:rPr lang="en-US" dirty="0"/>
              <a:t>: Reduces complexity in </a:t>
            </a:r>
            <a:r>
              <a:rPr lang="en-US" dirty="0" smtClean="0"/>
              <a:t>a code </a:t>
            </a:r>
            <a:r>
              <a:rPr lang="en-US" dirty="0"/>
              <a:t>having hundreds of lines. A large and</a:t>
            </a:r>
          </a:p>
          <a:p>
            <a:pPr algn="l"/>
            <a:r>
              <a:rPr lang="en-US" dirty="0"/>
              <a:t>complex code is divided into procedures, </a:t>
            </a:r>
            <a:r>
              <a:rPr lang="en-US" dirty="0" smtClean="0"/>
              <a:t>which are </a:t>
            </a:r>
            <a:r>
              <a:rPr lang="en-US" dirty="0"/>
              <a:t>implemented as methods.</a:t>
            </a:r>
          </a:p>
          <a:p>
            <a:pPr algn="l"/>
            <a:r>
              <a:rPr lang="en-US" b="1" u="sng" dirty="0"/>
              <a:t>Data Hiding</a:t>
            </a:r>
            <a:r>
              <a:rPr lang="en-US" dirty="0"/>
              <a:t>: Hides the implementation details </a:t>
            </a:r>
            <a:r>
              <a:rPr lang="en-US" dirty="0" smtClean="0"/>
              <a:t>of an </a:t>
            </a:r>
            <a:r>
              <a:rPr lang="en-US" dirty="0"/>
              <a:t>object. When you call a method from </a:t>
            </a:r>
            <a:r>
              <a:rPr lang="en-US" dirty="0" smtClean="0"/>
              <a:t>another location </a:t>
            </a:r>
            <a:r>
              <a:rPr lang="en-US" dirty="0"/>
              <a:t>in the code, you do not need to </a:t>
            </a:r>
            <a:r>
              <a:rPr lang="en-US" dirty="0" smtClean="0"/>
              <a:t>know </a:t>
            </a:r>
            <a:r>
              <a:rPr lang="en-US" dirty="0"/>
              <a:t>how that method is being executed. The</a:t>
            </a:r>
          </a:p>
          <a:p>
            <a:pPr algn="l"/>
            <a:r>
              <a:rPr lang="en-US" dirty="0"/>
              <a:t>programmer can access the data members of </a:t>
            </a:r>
            <a:r>
              <a:rPr lang="en-US" dirty="0" smtClean="0"/>
              <a:t>the class </a:t>
            </a:r>
            <a:r>
              <a:rPr lang="en-US" dirty="0"/>
              <a:t>by executing methods.</a:t>
            </a:r>
          </a:p>
        </p:txBody>
      </p:sp>
    </p:spTree>
    <p:extLst>
      <p:ext uri="{BB962C8B-B14F-4D97-AF65-F5344CB8AC3E}">
        <p14:creationId xmlns:p14="http://schemas.microsoft.com/office/powerpoint/2010/main" val="50648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void sum</a:t>
            </a:r>
            <a:r>
              <a:rPr lang="en-US" dirty="0" smtClean="0"/>
              <a:t>(){</a:t>
            </a:r>
            <a:endParaRPr lang="en-US" dirty="0"/>
          </a:p>
          <a:p>
            <a:pPr algn="l"/>
            <a:r>
              <a:rPr lang="en-US" dirty="0" err="1"/>
              <a:t>int</a:t>
            </a:r>
            <a:r>
              <a:rPr lang="en-US" dirty="0"/>
              <a:t> s;</a:t>
            </a:r>
          </a:p>
          <a:p>
            <a:pPr algn="l"/>
            <a:r>
              <a:rPr lang="en-US" dirty="0"/>
              <a:t>s = 10 + 20;</a:t>
            </a:r>
          </a:p>
          <a:p>
            <a:pPr algn="l"/>
            <a:r>
              <a:rPr lang="en-US" dirty="0" err="1"/>
              <a:t>System.out.println</a:t>
            </a:r>
            <a:r>
              <a:rPr lang="en-US" dirty="0"/>
              <a:t>(“The sum is:” </a:t>
            </a:r>
            <a:r>
              <a:rPr lang="en-US" dirty="0" smtClean="0"/>
              <a:t>+s</a:t>
            </a:r>
            <a:r>
              <a:rPr lang="en-US" dirty="0"/>
              <a:t>); </a:t>
            </a:r>
            <a:r>
              <a:rPr lang="en-US" dirty="0" smtClean="0"/>
              <a:t>}</a:t>
            </a:r>
          </a:p>
          <a:p>
            <a:r>
              <a:rPr lang="en-US" sz="3200" b="1" u="sng" dirty="0"/>
              <a:t>Defining Parameterized </a:t>
            </a:r>
            <a:r>
              <a:rPr lang="en-US" sz="3200" b="1" u="sng" dirty="0" smtClean="0"/>
              <a:t>Methods</a:t>
            </a:r>
          </a:p>
          <a:p>
            <a:pPr algn="l"/>
            <a:r>
              <a:rPr lang="en-US" dirty="0"/>
              <a:t>A parameterized method is a method that uses </a:t>
            </a:r>
            <a:r>
              <a:rPr lang="en-US" dirty="0" smtClean="0"/>
              <a:t>parameters to </a:t>
            </a:r>
            <a:r>
              <a:rPr lang="en-US" dirty="0"/>
              <a:t>process the data and generate an output. The output of </a:t>
            </a:r>
            <a:r>
              <a:rPr lang="en-US" dirty="0" smtClean="0"/>
              <a:t>a parameterized </a:t>
            </a:r>
            <a:r>
              <a:rPr lang="en-US" dirty="0"/>
              <a:t>method is not static and depends on the</a:t>
            </a:r>
          </a:p>
          <a:p>
            <a:pPr algn="l"/>
            <a:r>
              <a:rPr lang="en-US" dirty="0"/>
              <a:t>value of the parameters passed. Parameters in </a:t>
            </a:r>
            <a:r>
              <a:rPr lang="en-US" dirty="0" smtClean="0"/>
              <a:t>a parameterized </a:t>
            </a:r>
            <a:r>
              <a:rPr lang="en-US" dirty="0"/>
              <a:t>method allow the method to be generalized</a:t>
            </a:r>
            <a:r>
              <a:rPr lang="en-US" dirty="0" smtClean="0"/>
              <a:t>.</a:t>
            </a:r>
            <a:r>
              <a:rPr lang="pt-BR" dirty="0"/>
              <a:t> </a:t>
            </a:r>
            <a:endParaRPr lang="pt-BR" dirty="0" smtClean="0"/>
          </a:p>
          <a:p>
            <a:pPr algn="l"/>
            <a:endParaRPr lang="pt-BR" dirty="0"/>
          </a:p>
          <a:p>
            <a:pPr algn="l"/>
            <a:r>
              <a:rPr lang="pt-BR" dirty="0" smtClean="0"/>
              <a:t>void </a:t>
            </a:r>
            <a:r>
              <a:rPr lang="pt-BR" dirty="0"/>
              <a:t>sum(int num1, int num2</a:t>
            </a:r>
            <a:r>
              <a:rPr lang="pt-BR" dirty="0" smtClean="0"/>
              <a:t>)</a:t>
            </a:r>
            <a:r>
              <a:rPr lang="en-US" dirty="0" smtClean="0"/>
              <a:t>{</a:t>
            </a:r>
            <a:endParaRPr lang="en-US" dirty="0"/>
          </a:p>
          <a:p>
            <a:pPr algn="l"/>
            <a:r>
              <a:rPr lang="en-US" dirty="0" err="1"/>
              <a:t>int</a:t>
            </a:r>
            <a:r>
              <a:rPr lang="en-US" dirty="0"/>
              <a:t> s;</a:t>
            </a:r>
          </a:p>
          <a:p>
            <a:pPr algn="l"/>
            <a:r>
              <a:rPr lang="en-US" dirty="0"/>
              <a:t>s = num1 + num2;</a:t>
            </a:r>
          </a:p>
          <a:p>
            <a:pPr algn="l"/>
            <a:r>
              <a:rPr lang="en-US" dirty="0" err="1"/>
              <a:t>System.out.println</a:t>
            </a:r>
            <a:r>
              <a:rPr lang="en-US" dirty="0"/>
              <a:t>(“The sum is:” </a:t>
            </a:r>
            <a:r>
              <a:rPr lang="en-US" dirty="0" smtClean="0"/>
              <a:t>+s</a:t>
            </a:r>
            <a:r>
              <a:rPr lang="en-US" dirty="0"/>
              <a:t>);</a:t>
            </a:r>
          </a:p>
          <a:p>
            <a:pPr algn="l"/>
            <a:r>
              <a:rPr lang="en-US" dirty="0"/>
              <a:t>}</a:t>
            </a:r>
            <a:endParaRPr lang="en-US" b="1" u="sng" dirty="0"/>
          </a:p>
        </p:txBody>
      </p:sp>
    </p:spTree>
    <p:extLst>
      <p:ext uri="{BB962C8B-B14F-4D97-AF65-F5344CB8AC3E}">
        <p14:creationId xmlns:p14="http://schemas.microsoft.com/office/powerpoint/2010/main" val="2041552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25003"/>
            <a:ext cx="12192000" cy="321972"/>
          </a:xfrm>
        </p:spPr>
        <p:txBody>
          <a:bodyPr>
            <a:normAutofit fontScale="90000"/>
          </a:bodyPr>
          <a:lstStyle/>
          <a:p>
            <a:r>
              <a:rPr lang="en-US" dirty="0"/>
              <a:t>Method </a:t>
            </a:r>
            <a:r>
              <a:rPr lang="en-US" dirty="0" smtClean="0"/>
              <a:t>That </a:t>
            </a:r>
            <a:r>
              <a:rPr lang="en-US" dirty="0"/>
              <a:t>Returns </a:t>
            </a:r>
            <a:r>
              <a:rPr lang="en-US" dirty="0" smtClean="0"/>
              <a:t>a Value</a:t>
            </a:r>
            <a:endParaRPr lang="en-US" dirty="0"/>
          </a:p>
        </p:txBody>
      </p:sp>
      <p:sp>
        <p:nvSpPr>
          <p:cNvPr id="3" name="Subtitle 2"/>
          <p:cNvSpPr>
            <a:spLocks noGrp="1"/>
          </p:cNvSpPr>
          <p:nvPr>
            <p:ph type="subTitle" idx="1"/>
          </p:nvPr>
        </p:nvSpPr>
        <p:spPr>
          <a:xfrm>
            <a:off x="0" y="746975"/>
            <a:ext cx="12192000" cy="6111025"/>
          </a:xfrm>
        </p:spPr>
        <p:txBody>
          <a:bodyPr>
            <a:normAutofit/>
          </a:bodyPr>
          <a:lstStyle/>
          <a:p>
            <a:pPr algn="l"/>
            <a:r>
              <a:rPr lang="en-US" dirty="0"/>
              <a:t>You can define a method that can return a value instead </a:t>
            </a:r>
            <a:r>
              <a:rPr lang="en-US" dirty="0" smtClean="0"/>
              <a:t>of just </a:t>
            </a:r>
            <a:r>
              <a:rPr lang="en-US" dirty="0"/>
              <a:t>computing results and displaying them. The </a:t>
            </a:r>
            <a:r>
              <a:rPr lang="en-US" dirty="0" smtClean="0"/>
              <a:t>return type </a:t>
            </a:r>
            <a:r>
              <a:rPr lang="en-US" dirty="0"/>
              <a:t>of a method is specified to the Java compiler in </a:t>
            </a:r>
            <a:r>
              <a:rPr lang="en-US" dirty="0" smtClean="0"/>
              <a:t>the method </a:t>
            </a:r>
            <a:r>
              <a:rPr lang="en-US" dirty="0"/>
              <a:t>declaration statement. The return type of a </a:t>
            </a:r>
            <a:r>
              <a:rPr lang="en-US" dirty="0" smtClean="0"/>
              <a:t>method can </a:t>
            </a:r>
            <a:r>
              <a:rPr lang="en-US" dirty="0"/>
              <a:t>be of any primitive data type or abstract data type. </a:t>
            </a:r>
            <a:r>
              <a:rPr lang="en-US" dirty="0" smtClean="0"/>
              <a:t>The value </a:t>
            </a:r>
            <a:r>
              <a:rPr lang="en-US" dirty="0"/>
              <a:t>is returned from a method by using the </a:t>
            </a:r>
            <a:r>
              <a:rPr lang="en-US" dirty="0" smtClean="0"/>
              <a:t>return keyword </a:t>
            </a:r>
            <a:r>
              <a:rPr lang="en-US" dirty="0"/>
              <a:t>followed by the value to be returned. </a:t>
            </a:r>
            <a:r>
              <a:rPr lang="en-US" dirty="0" smtClean="0"/>
              <a:t>The methods </a:t>
            </a:r>
            <a:r>
              <a:rPr lang="en-US" dirty="0"/>
              <a:t>that do not return any value have a return </a:t>
            </a:r>
            <a:r>
              <a:rPr lang="en-US" dirty="0" smtClean="0"/>
              <a:t>type </a:t>
            </a:r>
            <a:r>
              <a:rPr lang="en-US" b="1" dirty="0" smtClean="0"/>
              <a:t>void</a:t>
            </a:r>
            <a:r>
              <a:rPr lang="en-US" dirty="0"/>
              <a:t>. The following code snippet shows the syntax </a:t>
            </a:r>
            <a:r>
              <a:rPr lang="en-US" dirty="0" smtClean="0"/>
              <a:t>of any </a:t>
            </a:r>
            <a:r>
              <a:rPr lang="en-US" dirty="0"/>
              <a:t>method that returns a value:</a:t>
            </a:r>
          </a:p>
          <a:p>
            <a:pPr algn="l"/>
            <a:r>
              <a:rPr lang="en-US" dirty="0"/>
              <a:t>&lt;</a:t>
            </a:r>
            <a:r>
              <a:rPr lang="en-US" dirty="0" err="1"/>
              <a:t>return_type</a:t>
            </a:r>
            <a:r>
              <a:rPr lang="en-US" dirty="0"/>
              <a:t>&gt; </a:t>
            </a:r>
            <a:r>
              <a:rPr lang="en-US" dirty="0" err="1" smtClean="0"/>
              <a:t>method_name</a:t>
            </a:r>
            <a:r>
              <a:rPr lang="en-US" dirty="0" smtClean="0"/>
              <a:t> (</a:t>
            </a:r>
            <a:r>
              <a:rPr lang="en-US" dirty="0" err="1" smtClean="0"/>
              <a:t>parameter_list</a:t>
            </a:r>
            <a:r>
              <a:rPr lang="en-US" dirty="0"/>
              <a:t>)</a:t>
            </a:r>
          </a:p>
          <a:p>
            <a:pPr algn="l"/>
            <a:r>
              <a:rPr lang="en-US" dirty="0"/>
              <a:t>{</a:t>
            </a:r>
          </a:p>
          <a:p>
            <a:pPr algn="l"/>
            <a:r>
              <a:rPr lang="en-US" dirty="0"/>
              <a:t>statements;</a:t>
            </a:r>
          </a:p>
          <a:p>
            <a:pPr algn="l"/>
            <a:r>
              <a:rPr lang="en-US" dirty="0"/>
              <a:t>return value;</a:t>
            </a:r>
          </a:p>
          <a:p>
            <a:pPr algn="l"/>
            <a:r>
              <a:rPr lang="en-US" dirty="0"/>
              <a:t>}</a:t>
            </a:r>
          </a:p>
        </p:txBody>
      </p:sp>
    </p:spTree>
    <p:extLst>
      <p:ext uri="{BB962C8B-B14F-4D97-AF65-F5344CB8AC3E}">
        <p14:creationId xmlns:p14="http://schemas.microsoft.com/office/powerpoint/2010/main" val="1479984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8419"/>
            <a:ext cx="9144000" cy="281434"/>
          </a:xfrm>
        </p:spPr>
        <p:txBody>
          <a:bodyPr>
            <a:normAutofit fontScale="90000"/>
          </a:bodyPr>
          <a:lstStyle/>
          <a:p>
            <a:r>
              <a:rPr lang="en-US" dirty="0"/>
              <a:t>Constructor in Java</a:t>
            </a:r>
          </a:p>
        </p:txBody>
      </p:sp>
      <p:sp>
        <p:nvSpPr>
          <p:cNvPr id="3" name="Subtitle 2"/>
          <p:cNvSpPr>
            <a:spLocks noGrp="1"/>
          </p:cNvSpPr>
          <p:nvPr>
            <p:ph type="subTitle" idx="1"/>
          </p:nvPr>
        </p:nvSpPr>
        <p:spPr>
          <a:xfrm>
            <a:off x="0" y="759853"/>
            <a:ext cx="12192000" cy="6098147"/>
          </a:xfrm>
        </p:spPr>
        <p:txBody>
          <a:bodyPr>
            <a:normAutofit/>
          </a:bodyPr>
          <a:lstStyle/>
          <a:p>
            <a:pPr algn="l"/>
            <a:r>
              <a:rPr lang="en-US" dirty="0"/>
              <a:t>Constructor is a special type of method that is used to initialize the object. </a:t>
            </a:r>
            <a:endParaRPr lang="en-US" dirty="0" smtClean="0"/>
          </a:p>
          <a:p>
            <a:pPr algn="l"/>
            <a:r>
              <a:rPr lang="en-US" dirty="0" smtClean="0"/>
              <a:t>Constructor </a:t>
            </a:r>
            <a:r>
              <a:rPr lang="en-US" dirty="0"/>
              <a:t>is invoked at the time of object creation. It constructs the values i.e. provides data for the object that is why it is known as constructor</a:t>
            </a:r>
            <a:r>
              <a:rPr lang="en-US" dirty="0" smtClean="0"/>
              <a:t>.</a:t>
            </a:r>
            <a:endParaRPr lang="en-US" dirty="0"/>
          </a:p>
          <a:p>
            <a:pPr algn="l"/>
            <a:r>
              <a:rPr lang="en-US" dirty="0"/>
              <a:t>Rules for creating </a:t>
            </a:r>
            <a:r>
              <a:rPr lang="en-US" dirty="0" smtClean="0"/>
              <a:t>constructor:</a:t>
            </a:r>
            <a:endParaRPr lang="en-US" dirty="0"/>
          </a:p>
          <a:p>
            <a:pPr algn="l"/>
            <a:r>
              <a:rPr lang="en-US" b="1" u="sng" dirty="0"/>
              <a:t>There are basically two rules defined for the constructor</a:t>
            </a:r>
            <a:r>
              <a:rPr lang="en-US" b="1" u="sng" dirty="0" smtClean="0"/>
              <a:t>.</a:t>
            </a:r>
            <a:endParaRPr lang="en-US" b="1" u="sng" dirty="0"/>
          </a:p>
          <a:p>
            <a:pPr algn="l"/>
            <a:r>
              <a:rPr lang="en-US" b="1" dirty="0"/>
              <a:t>Constructor name must be same as its class </a:t>
            </a:r>
            <a:r>
              <a:rPr lang="en-US" b="1" dirty="0" smtClean="0"/>
              <a:t>name.</a:t>
            </a:r>
            <a:endParaRPr lang="en-US" b="1" dirty="0"/>
          </a:p>
          <a:p>
            <a:pPr algn="l"/>
            <a:r>
              <a:rPr lang="en-US" b="1" dirty="0"/>
              <a:t>Constructor must have no explicit return </a:t>
            </a:r>
            <a:r>
              <a:rPr lang="en-US" b="1" dirty="0" smtClean="0"/>
              <a:t>type</a:t>
            </a:r>
          </a:p>
          <a:p>
            <a:pPr algn="l"/>
            <a:endParaRPr lang="en-US" b="1" u="sng" dirty="0"/>
          </a:p>
          <a:p>
            <a:pPr algn="l"/>
            <a:r>
              <a:rPr lang="en-US" b="1" u="sng" dirty="0"/>
              <a:t>There are two types of constructors:</a:t>
            </a:r>
          </a:p>
          <a:p>
            <a:pPr algn="l"/>
            <a:endParaRPr lang="en-US" dirty="0"/>
          </a:p>
          <a:p>
            <a:pPr algn="l"/>
            <a:r>
              <a:rPr lang="en-US" b="1" dirty="0"/>
              <a:t>default constructor (no-</a:t>
            </a:r>
            <a:r>
              <a:rPr lang="en-US" b="1" dirty="0" err="1"/>
              <a:t>arg</a:t>
            </a:r>
            <a:r>
              <a:rPr lang="en-US" b="1" dirty="0"/>
              <a:t> constructor)</a:t>
            </a:r>
          </a:p>
          <a:p>
            <a:pPr algn="l"/>
            <a:r>
              <a:rPr lang="en-US" b="1" dirty="0"/>
              <a:t>parameterized </a:t>
            </a:r>
            <a:r>
              <a:rPr lang="en-US" b="1" dirty="0" smtClean="0"/>
              <a:t>constructor</a:t>
            </a:r>
            <a:endParaRPr lang="en-US" b="1" dirty="0"/>
          </a:p>
        </p:txBody>
      </p:sp>
    </p:spTree>
    <p:extLst>
      <p:ext uri="{BB962C8B-B14F-4D97-AF65-F5344CB8AC3E}">
        <p14:creationId xmlns:p14="http://schemas.microsoft.com/office/powerpoint/2010/main" val="361309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a:t>class </a:t>
            </a:r>
            <a:r>
              <a:rPr lang="en-US" dirty="0" smtClean="0"/>
              <a:t>Student{  </a:t>
            </a:r>
            <a:endParaRPr lang="en-US" dirty="0"/>
          </a:p>
          <a:p>
            <a:pPr algn="l"/>
            <a:r>
              <a:rPr lang="en-US" dirty="0" err="1"/>
              <a:t>int</a:t>
            </a:r>
            <a:r>
              <a:rPr lang="en-US" dirty="0"/>
              <a:t> id;  </a:t>
            </a:r>
          </a:p>
          <a:p>
            <a:pPr algn="l"/>
            <a:r>
              <a:rPr lang="en-US" dirty="0"/>
              <a:t>String name;  </a:t>
            </a:r>
          </a:p>
          <a:p>
            <a:pPr algn="l"/>
            <a:r>
              <a:rPr lang="en-US" smtClean="0"/>
              <a:t>Student(){id=101;name=“DFD”;}</a:t>
            </a:r>
            <a:endParaRPr lang="en-US" dirty="0"/>
          </a:p>
          <a:p>
            <a:pPr algn="l"/>
            <a:r>
              <a:rPr lang="en-US" dirty="0"/>
              <a:t>public static void main(String </a:t>
            </a:r>
            <a:r>
              <a:rPr lang="en-US" dirty="0" err="1"/>
              <a:t>args</a:t>
            </a:r>
            <a:r>
              <a:rPr lang="en-US" dirty="0"/>
              <a:t>[]){  </a:t>
            </a:r>
          </a:p>
          <a:p>
            <a:pPr algn="l"/>
            <a:r>
              <a:rPr lang="en-US" dirty="0"/>
              <a:t>Student3 s1=new Student3();  </a:t>
            </a:r>
          </a:p>
          <a:p>
            <a:pPr algn="l"/>
            <a:r>
              <a:rPr lang="en-US" dirty="0"/>
              <a:t>Student3 s2=new Student3();  </a:t>
            </a:r>
          </a:p>
          <a:p>
            <a:pPr algn="l"/>
            <a:r>
              <a:rPr lang="en-US" dirty="0"/>
              <a:t>s1.display();  </a:t>
            </a:r>
          </a:p>
          <a:p>
            <a:pPr algn="l"/>
            <a:r>
              <a:rPr lang="en-US" dirty="0"/>
              <a:t>s2.display();  </a:t>
            </a:r>
          </a:p>
          <a:p>
            <a:pPr algn="l"/>
            <a:r>
              <a:rPr lang="en-US" dirty="0"/>
              <a:t>}  </a:t>
            </a:r>
          </a:p>
          <a:p>
            <a:pPr algn="l"/>
            <a:r>
              <a:rPr lang="en-US" dirty="0" smtClean="0"/>
              <a:t>}</a:t>
            </a:r>
            <a:endParaRPr lang="en-US" dirty="0"/>
          </a:p>
        </p:txBody>
      </p:sp>
    </p:spTree>
    <p:extLst>
      <p:ext uri="{BB962C8B-B14F-4D97-AF65-F5344CB8AC3E}">
        <p14:creationId xmlns:p14="http://schemas.microsoft.com/office/powerpoint/2010/main" val="2578929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249251"/>
          </a:xfrm>
        </p:spPr>
        <p:txBody>
          <a:bodyPr>
            <a:normAutofit fontScale="90000"/>
          </a:bodyPr>
          <a:lstStyle/>
          <a:p>
            <a:r>
              <a:rPr lang="en-US" sz="4400" dirty="0"/>
              <a:t>Difference between constructor and method in java</a:t>
            </a:r>
            <a:br>
              <a:rPr lang="en-US" sz="4400" dirty="0"/>
            </a:br>
            <a:endParaRPr lang="en-US" sz="4400"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5337301"/>
              </p:ext>
            </p:extLst>
          </p:nvPr>
        </p:nvGraphicFramePr>
        <p:xfrm>
          <a:off x="-3" y="682579"/>
          <a:ext cx="12192002" cy="6175422"/>
        </p:xfrm>
        <a:graphic>
          <a:graphicData uri="http://schemas.openxmlformats.org/drawingml/2006/table">
            <a:tbl>
              <a:tblPr/>
              <a:tblGrid>
                <a:gridCol w="6096001"/>
                <a:gridCol w="6096001"/>
              </a:tblGrid>
              <a:tr h="635898">
                <a:tc>
                  <a:txBody>
                    <a:bodyPr/>
                    <a:lstStyle/>
                    <a:p>
                      <a:pPr algn="l" fontAlgn="t"/>
                      <a:r>
                        <a:rPr lang="en-US">
                          <a:solidFill>
                            <a:srgbClr val="000000"/>
                          </a:solidFill>
                          <a:effectLst/>
                          <a:latin typeface="times new roman" panose="02020603050405020304" pitchFamily="18" charset="0"/>
                        </a:rPr>
                        <a:t>Java Constructor</a:t>
                      </a:r>
                    </a:p>
                  </a:txBody>
                  <a:tcPr marL="47625" marR="47625" marT="47625" marB="47625">
                    <a:lnL w="9525" cap="flat" cmpd="sng" algn="ctr">
                      <a:solidFill>
                        <a:srgbClr val="40FDF1"/>
                      </a:solidFill>
                      <a:prstDash val="solid"/>
                      <a:round/>
                      <a:headEnd type="none" w="med" len="med"/>
                      <a:tailEnd type="none" w="med" len="med"/>
                    </a:lnL>
                    <a:lnR w="9525" cap="flat" cmpd="sng" algn="ctr">
                      <a:solidFill>
                        <a:srgbClr val="40FDF1"/>
                      </a:solidFill>
                      <a:prstDash val="solid"/>
                      <a:round/>
                      <a:headEnd type="none" w="med" len="med"/>
                      <a:tailEnd type="none" w="med" len="med"/>
                    </a:lnR>
                    <a:lnT w="9525" cap="flat" cmpd="sng" algn="ctr">
                      <a:solidFill>
                        <a:srgbClr val="40FDF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Java Method</a:t>
                      </a:r>
                    </a:p>
                  </a:txBody>
                  <a:tcPr marL="47625" marR="47625" marT="47625" marB="47625">
                    <a:lnL w="9525" cap="flat" cmpd="sng" algn="ctr">
                      <a:solidFill>
                        <a:srgbClr val="40FDF1"/>
                      </a:solidFill>
                      <a:prstDash val="solid"/>
                      <a:round/>
                      <a:headEnd type="none" w="med" len="med"/>
                      <a:tailEnd type="none" w="med" len="med"/>
                    </a:lnL>
                    <a:lnR w="9525" cap="flat" cmpd="sng" algn="ctr">
                      <a:solidFill>
                        <a:srgbClr val="40FDF1"/>
                      </a:solidFill>
                      <a:prstDash val="solid"/>
                      <a:round/>
                      <a:headEnd type="none" w="med" len="med"/>
                      <a:tailEnd type="none" w="med" len="med"/>
                    </a:lnR>
                    <a:lnT w="9525" cap="flat" cmpd="sng" algn="ctr">
                      <a:solidFill>
                        <a:srgbClr val="40FDF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107905">
                <a:tc>
                  <a:txBody>
                    <a:bodyPr/>
                    <a:lstStyle/>
                    <a:p>
                      <a:pPr fontAlgn="t"/>
                      <a:r>
                        <a:rPr lang="en-US" b="0" i="0">
                          <a:solidFill>
                            <a:srgbClr val="000000"/>
                          </a:solidFill>
                          <a:effectLst/>
                          <a:latin typeface="verdana" panose="020B0604030504040204" pitchFamily="34" charset="0"/>
                        </a:rPr>
                        <a:t>Constructor is used to initialize the state of an object.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Method is used to expose behaviour of an object.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107905">
                <a:tc>
                  <a:txBody>
                    <a:bodyPr/>
                    <a:lstStyle/>
                    <a:p>
                      <a:pPr fontAlgn="t"/>
                      <a:r>
                        <a:rPr lang="en-US" b="0" i="0">
                          <a:solidFill>
                            <a:srgbClr val="000000"/>
                          </a:solidFill>
                          <a:effectLst/>
                          <a:latin typeface="verdana" panose="020B0604030504040204" pitchFamily="34" charset="0"/>
                        </a:rPr>
                        <a:t>Constructor must not have return type.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Method must have return type.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35898">
                <a:tc>
                  <a:txBody>
                    <a:bodyPr/>
                    <a:lstStyle/>
                    <a:p>
                      <a:pPr fontAlgn="t"/>
                      <a:r>
                        <a:rPr lang="en-US" b="0" i="0">
                          <a:solidFill>
                            <a:srgbClr val="000000"/>
                          </a:solidFill>
                          <a:effectLst/>
                          <a:latin typeface="verdana" panose="020B0604030504040204" pitchFamily="34" charset="0"/>
                        </a:rPr>
                        <a:t>Constructor is invoked implicitly.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Method is invoked explicitly.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579911">
                <a:tc>
                  <a:txBody>
                    <a:bodyPr/>
                    <a:lstStyle/>
                    <a:p>
                      <a:pPr fontAlgn="t"/>
                      <a:r>
                        <a:rPr lang="en-US" b="0" i="0">
                          <a:solidFill>
                            <a:srgbClr val="000000"/>
                          </a:solidFill>
                          <a:effectLst/>
                          <a:latin typeface="verdana" panose="020B0604030504040204" pitchFamily="34" charset="0"/>
                        </a:rPr>
                        <a:t>The java compiler provides a default constructor if you don't have any constructor.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Method is not provided by compiler in any case.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107905">
                <a:tc>
                  <a:txBody>
                    <a:bodyPr/>
                    <a:lstStyle/>
                    <a:p>
                      <a:pPr fontAlgn="t"/>
                      <a:r>
                        <a:rPr lang="en-US" b="0" i="0">
                          <a:solidFill>
                            <a:srgbClr val="000000"/>
                          </a:solidFill>
                          <a:effectLst/>
                          <a:latin typeface="verdana" panose="020B0604030504040204" pitchFamily="34" charset="0"/>
                        </a:rPr>
                        <a:t>Constructor name must be same as the class 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Method name may or may not be same as class 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44238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0"/>
            <a:ext cx="9144000" cy="715248"/>
          </a:xfrm>
        </p:spPr>
        <p:txBody>
          <a:bodyPr>
            <a:normAutofit fontScale="90000"/>
          </a:bodyPr>
          <a:lstStyle/>
          <a:p>
            <a:r>
              <a:rPr lang="en-US" dirty="0" smtClean="0"/>
              <a:t>Access </a:t>
            </a:r>
            <a:r>
              <a:rPr lang="en-US" dirty="0" err="1" smtClean="0"/>
              <a:t>Specifier</a:t>
            </a:r>
            <a:r>
              <a:rPr lang="en-US" dirty="0" smtClean="0"/>
              <a:t> &amp; Modifiers</a:t>
            </a:r>
            <a:endParaRPr lang="en-US" dirty="0"/>
          </a:p>
        </p:txBody>
      </p:sp>
      <p:sp>
        <p:nvSpPr>
          <p:cNvPr id="3" name="Subtitle 2"/>
          <p:cNvSpPr>
            <a:spLocks noGrp="1"/>
          </p:cNvSpPr>
          <p:nvPr>
            <p:ph type="subTitle" idx="1"/>
          </p:nvPr>
        </p:nvSpPr>
        <p:spPr>
          <a:xfrm>
            <a:off x="0" y="715248"/>
            <a:ext cx="12192000" cy="6142752"/>
          </a:xfrm>
        </p:spPr>
        <p:txBody>
          <a:bodyPr/>
          <a:lstStyle/>
          <a:p>
            <a:r>
              <a:rPr lang="en-US" dirty="0">
                <a:solidFill>
                  <a:srgbClr val="FF0000"/>
                </a:solidFill>
              </a:rPr>
              <a:t>In old language like C++  public, private, protected, default are </a:t>
            </a:r>
            <a:r>
              <a:rPr lang="en-US" dirty="0" smtClean="0">
                <a:solidFill>
                  <a:srgbClr val="FF0000"/>
                </a:solidFill>
              </a:rPr>
              <a:t>considered </a:t>
            </a:r>
            <a:r>
              <a:rPr lang="en-US" dirty="0">
                <a:solidFill>
                  <a:srgbClr val="FF0000"/>
                </a:solidFill>
              </a:rPr>
              <a:t>as Access </a:t>
            </a:r>
            <a:r>
              <a:rPr lang="en-US" dirty="0" err="1">
                <a:solidFill>
                  <a:srgbClr val="FF0000"/>
                </a:solidFill>
              </a:rPr>
              <a:t>Specifier</a:t>
            </a:r>
            <a:r>
              <a:rPr lang="en-US" dirty="0">
                <a:solidFill>
                  <a:srgbClr val="FF0000"/>
                </a:solidFill>
              </a:rPr>
              <a:t>. Except this the remaining (like static) are </a:t>
            </a:r>
            <a:r>
              <a:rPr lang="en-US" dirty="0" smtClean="0">
                <a:solidFill>
                  <a:srgbClr val="FF0000"/>
                </a:solidFill>
              </a:rPr>
              <a:t>considered </a:t>
            </a:r>
            <a:r>
              <a:rPr lang="en-US" dirty="0">
                <a:solidFill>
                  <a:srgbClr val="FF0000"/>
                </a:solidFill>
              </a:rPr>
              <a:t>as Access Modifiers.</a:t>
            </a:r>
          </a:p>
          <a:p>
            <a:endParaRPr lang="en-US" dirty="0"/>
          </a:p>
          <a:p>
            <a:r>
              <a:rPr lang="en-US" dirty="0">
                <a:solidFill>
                  <a:schemeClr val="accent6">
                    <a:lumMod val="50000"/>
                  </a:schemeClr>
                </a:solidFill>
              </a:rPr>
              <a:t>But in java there is no terminology like </a:t>
            </a:r>
            <a:r>
              <a:rPr lang="en-US" dirty="0" err="1">
                <a:solidFill>
                  <a:schemeClr val="accent6">
                    <a:lumMod val="50000"/>
                  </a:schemeClr>
                </a:solidFill>
              </a:rPr>
              <a:t>specifier</a:t>
            </a:r>
            <a:r>
              <a:rPr lang="en-US" dirty="0">
                <a:solidFill>
                  <a:schemeClr val="accent6">
                    <a:lumMod val="50000"/>
                  </a:schemeClr>
                </a:solidFill>
              </a:rPr>
              <a:t>. all are by default considered as modifiers only</a:t>
            </a:r>
            <a:r>
              <a:rPr lang="en-US" dirty="0" smtClean="0">
                <a:solidFill>
                  <a:schemeClr val="accent6">
                    <a:lumMod val="50000"/>
                  </a:schemeClr>
                </a:solidFill>
              </a:rPr>
              <a:t>.</a:t>
            </a:r>
          </a:p>
          <a:p>
            <a:endParaRPr lang="en-US" dirty="0"/>
          </a:p>
        </p:txBody>
      </p:sp>
    </p:spTree>
    <p:extLst>
      <p:ext uri="{BB962C8B-B14F-4D97-AF65-F5344CB8AC3E}">
        <p14:creationId xmlns:p14="http://schemas.microsoft.com/office/powerpoint/2010/main" val="1079367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3638"/>
            <a:ext cx="12192000" cy="257577"/>
          </a:xfrm>
        </p:spPr>
        <p:txBody>
          <a:bodyPr>
            <a:normAutofit fontScale="90000"/>
          </a:bodyPr>
          <a:lstStyle/>
          <a:p>
            <a:r>
              <a:rPr lang="en-US" dirty="0"/>
              <a:t>Access </a:t>
            </a:r>
            <a:r>
              <a:rPr lang="en-US" dirty="0" smtClean="0"/>
              <a:t>Modifiers</a:t>
            </a:r>
            <a:endParaRPr lang="en-US" dirty="0"/>
          </a:p>
        </p:txBody>
      </p:sp>
      <p:sp>
        <p:nvSpPr>
          <p:cNvPr id="3" name="Subtitle 2"/>
          <p:cNvSpPr>
            <a:spLocks noGrp="1"/>
          </p:cNvSpPr>
          <p:nvPr>
            <p:ph type="subTitle" idx="1"/>
          </p:nvPr>
        </p:nvSpPr>
        <p:spPr>
          <a:xfrm>
            <a:off x="0" y="721215"/>
            <a:ext cx="12191999" cy="6136785"/>
          </a:xfrm>
        </p:spPr>
        <p:txBody>
          <a:bodyPr>
            <a:normAutofit/>
          </a:bodyPr>
          <a:lstStyle/>
          <a:p>
            <a:pPr algn="l"/>
            <a:r>
              <a:rPr lang="en-US" dirty="0"/>
              <a:t>Classes enable an object to access data variables </a:t>
            </a:r>
            <a:r>
              <a:rPr lang="en-US" dirty="0" smtClean="0"/>
              <a:t>or methods </a:t>
            </a:r>
            <a:r>
              <a:rPr lang="en-US" dirty="0"/>
              <a:t>of another class. For example, in a </a:t>
            </a:r>
            <a:r>
              <a:rPr lang="en-US" dirty="0" smtClean="0"/>
              <a:t>banking application </a:t>
            </a:r>
            <a:r>
              <a:rPr lang="en-US" dirty="0"/>
              <a:t>you might need to hide information, such </a:t>
            </a:r>
            <a:r>
              <a:rPr lang="en-US" dirty="0" smtClean="0"/>
              <a:t>as customer </a:t>
            </a:r>
            <a:r>
              <a:rPr lang="en-US" dirty="0"/>
              <a:t>balance, from unauthorized access by </a:t>
            </a:r>
            <a:r>
              <a:rPr lang="en-US" dirty="0" smtClean="0"/>
              <a:t>other classes </a:t>
            </a:r>
            <a:r>
              <a:rPr lang="en-US" dirty="0"/>
              <a:t>of the application. Within the Account class, the</a:t>
            </a:r>
          </a:p>
          <a:p>
            <a:pPr algn="l"/>
            <a:r>
              <a:rPr lang="en-US" dirty="0"/>
              <a:t>methods access the information, but outside the class </a:t>
            </a:r>
            <a:r>
              <a:rPr lang="en-US" dirty="0" smtClean="0"/>
              <a:t>you need </a:t>
            </a:r>
            <a:r>
              <a:rPr lang="en-US" dirty="0"/>
              <a:t>to restrict access to this </a:t>
            </a:r>
            <a:r>
              <a:rPr lang="en-US" dirty="0" smtClean="0"/>
              <a:t>information. </a:t>
            </a:r>
          </a:p>
          <a:p>
            <a:pPr algn="l"/>
            <a:r>
              <a:rPr lang="en-US" dirty="0" smtClean="0"/>
              <a:t>Java </a:t>
            </a:r>
            <a:r>
              <a:rPr lang="en-US" dirty="0"/>
              <a:t>provides access Modifiers </a:t>
            </a:r>
            <a:r>
              <a:rPr lang="en-US" dirty="0" smtClean="0"/>
              <a:t>to decide which </a:t>
            </a:r>
            <a:r>
              <a:rPr lang="en-US" dirty="0"/>
              <a:t>part of the class, such as data members </a:t>
            </a:r>
            <a:r>
              <a:rPr lang="en-US" dirty="0" smtClean="0"/>
              <a:t>and methods</a:t>
            </a:r>
            <a:r>
              <a:rPr lang="en-US" dirty="0"/>
              <a:t>, will be accessible to other classes or objects </a:t>
            </a:r>
            <a:r>
              <a:rPr lang="en-US" dirty="0" smtClean="0"/>
              <a:t>and how </a:t>
            </a:r>
            <a:r>
              <a:rPr lang="en-US" dirty="0"/>
              <a:t>the data members are used in other classes </a:t>
            </a:r>
            <a:r>
              <a:rPr lang="en-US" dirty="0" smtClean="0"/>
              <a:t>and objects.</a:t>
            </a:r>
          </a:p>
          <a:p>
            <a:r>
              <a:rPr lang="en-US" sz="3200" u="sng" dirty="0"/>
              <a:t>Access Modifiers</a:t>
            </a:r>
          </a:p>
          <a:p>
            <a:pPr algn="l"/>
            <a:r>
              <a:rPr lang="en-US" dirty="0"/>
              <a:t>An access Modifiers controls the access of class </a:t>
            </a:r>
            <a:r>
              <a:rPr lang="en-US" dirty="0" smtClean="0"/>
              <a:t>members and </a:t>
            </a:r>
            <a:r>
              <a:rPr lang="en-US" dirty="0"/>
              <a:t>variables by other objects. The various types of </a:t>
            </a:r>
            <a:r>
              <a:rPr lang="en-US" dirty="0" smtClean="0"/>
              <a:t>access </a:t>
            </a:r>
            <a:r>
              <a:rPr lang="en-US" dirty="0"/>
              <a:t>Modifiers in Java are</a:t>
            </a:r>
            <a:r>
              <a:rPr lang="en-US" dirty="0" smtClean="0"/>
              <a:t>:</a:t>
            </a:r>
            <a:endParaRPr lang="en-US" dirty="0"/>
          </a:p>
          <a:p>
            <a:pPr algn="l"/>
            <a:r>
              <a:rPr lang="en-US" dirty="0"/>
              <a:t>public</a:t>
            </a:r>
          </a:p>
          <a:p>
            <a:pPr algn="l"/>
            <a:r>
              <a:rPr lang="en-US" dirty="0"/>
              <a:t>private</a:t>
            </a:r>
          </a:p>
          <a:p>
            <a:pPr algn="l"/>
            <a:r>
              <a:rPr lang="en-US" dirty="0"/>
              <a:t>protected</a:t>
            </a:r>
          </a:p>
        </p:txBody>
      </p:sp>
    </p:spTree>
    <p:extLst>
      <p:ext uri="{BB962C8B-B14F-4D97-AF65-F5344CB8AC3E}">
        <p14:creationId xmlns:p14="http://schemas.microsoft.com/office/powerpoint/2010/main" val="3348721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2510"/>
            <a:ext cx="9144000" cy="371586"/>
          </a:xfrm>
        </p:spPr>
        <p:txBody>
          <a:bodyPr>
            <a:normAutofit fontScale="90000"/>
          </a:bodyPr>
          <a:lstStyle/>
          <a:p>
            <a:r>
              <a:rPr lang="en-US" dirty="0"/>
              <a:t>Types of Permitted Modifiers</a:t>
            </a:r>
          </a:p>
        </p:txBody>
      </p:sp>
      <p:sp>
        <p:nvSpPr>
          <p:cNvPr id="3" name="Subtitle 2"/>
          <p:cNvSpPr>
            <a:spLocks noGrp="1"/>
          </p:cNvSpPr>
          <p:nvPr>
            <p:ph type="subTitle" idx="1"/>
          </p:nvPr>
        </p:nvSpPr>
        <p:spPr>
          <a:xfrm>
            <a:off x="0" y="734096"/>
            <a:ext cx="12191999" cy="6123904"/>
          </a:xfrm>
        </p:spPr>
        <p:txBody>
          <a:bodyPr>
            <a:normAutofit/>
          </a:bodyPr>
          <a:lstStyle/>
          <a:p>
            <a:pPr algn="l"/>
            <a:r>
              <a:rPr lang="en-US" dirty="0" smtClean="0"/>
              <a:t>The various </a:t>
            </a:r>
            <a:r>
              <a:rPr lang="en-US" dirty="0"/>
              <a:t>modifiers permitted in Java are</a:t>
            </a:r>
            <a:r>
              <a:rPr lang="en-US" dirty="0" smtClean="0"/>
              <a:t>:</a:t>
            </a:r>
            <a:endParaRPr lang="en-US" dirty="0"/>
          </a:p>
          <a:p>
            <a:pPr algn="l"/>
            <a:r>
              <a:rPr lang="en-US" dirty="0"/>
              <a:t>static</a:t>
            </a:r>
          </a:p>
          <a:p>
            <a:pPr algn="l"/>
            <a:r>
              <a:rPr lang="en-US" dirty="0"/>
              <a:t>final</a:t>
            </a:r>
          </a:p>
          <a:p>
            <a:pPr algn="l"/>
            <a:r>
              <a:rPr lang="en-US" dirty="0"/>
              <a:t>abstract</a:t>
            </a:r>
          </a:p>
          <a:p>
            <a:pPr algn="l"/>
            <a:r>
              <a:rPr lang="en-US" dirty="0"/>
              <a:t>native</a:t>
            </a:r>
          </a:p>
          <a:p>
            <a:pPr algn="l"/>
            <a:r>
              <a:rPr lang="en-US" dirty="0"/>
              <a:t>synchronized</a:t>
            </a:r>
          </a:p>
        </p:txBody>
      </p:sp>
    </p:spTree>
    <p:extLst>
      <p:ext uri="{BB962C8B-B14F-4D97-AF65-F5344CB8AC3E}">
        <p14:creationId xmlns:p14="http://schemas.microsoft.com/office/powerpoint/2010/main" val="38612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2" y="682580"/>
            <a:ext cx="11513713" cy="779642"/>
          </a:xfrm>
        </p:spPr>
        <p:txBody>
          <a:bodyPr>
            <a:normAutofit fontScale="90000"/>
          </a:bodyPr>
          <a:lstStyle/>
          <a:p>
            <a:r>
              <a:rPr lang="en-US" dirty="0"/>
              <a:t>Why Java name for java language?</a:t>
            </a:r>
            <a:br>
              <a:rPr lang="en-US" dirty="0"/>
            </a:br>
            <a:endParaRPr lang="en-US" dirty="0"/>
          </a:p>
        </p:txBody>
      </p:sp>
      <p:sp>
        <p:nvSpPr>
          <p:cNvPr id="3" name="Subtitle 2"/>
          <p:cNvSpPr>
            <a:spLocks noGrp="1"/>
          </p:cNvSpPr>
          <p:nvPr>
            <p:ph type="subTitle" idx="1"/>
          </p:nvPr>
        </p:nvSpPr>
        <p:spPr>
          <a:xfrm>
            <a:off x="0" y="682580"/>
            <a:ext cx="12192000" cy="6175420"/>
          </a:xfrm>
        </p:spPr>
        <p:txBody>
          <a:bodyPr/>
          <a:lstStyle/>
          <a:p>
            <a:pPr algn="l"/>
            <a:r>
              <a:rPr lang="en-US" dirty="0"/>
              <a:t>7) </a:t>
            </a:r>
            <a:r>
              <a:rPr lang="en-US" b="1" dirty="0"/>
              <a:t>Why they </a:t>
            </a:r>
            <a:r>
              <a:rPr lang="en-US" b="1" dirty="0" err="1"/>
              <a:t>choosed</a:t>
            </a:r>
            <a:r>
              <a:rPr lang="en-US" b="1" dirty="0"/>
              <a:t> java name for java language?</a:t>
            </a:r>
            <a:r>
              <a:rPr lang="en-US" dirty="0"/>
              <a:t> The team gathered to choose a new name. The suggested words were "dynamic", "revolutionary", "Silk", "jolt", "DNA" etc</a:t>
            </a:r>
            <a:r>
              <a:rPr lang="en-US" dirty="0" smtClean="0"/>
              <a:t>.</a:t>
            </a:r>
          </a:p>
          <a:p>
            <a:pPr algn="l"/>
            <a:endParaRPr lang="en-US" dirty="0" smtClean="0"/>
          </a:p>
          <a:p>
            <a:pPr algn="l"/>
            <a:r>
              <a:rPr lang="en-US" dirty="0"/>
              <a:t>8) Java is an island of Indonesia where first coffee was produced (called java coffee</a:t>
            </a:r>
            <a:r>
              <a:rPr lang="en-US" dirty="0" smtClean="0"/>
              <a:t>).</a:t>
            </a:r>
          </a:p>
          <a:p>
            <a:pPr algn="l"/>
            <a:endParaRPr lang="en-US" dirty="0"/>
          </a:p>
          <a:p>
            <a:pPr algn="l"/>
            <a:r>
              <a:rPr lang="en-US" dirty="0" smtClean="0"/>
              <a:t>9) </a:t>
            </a:r>
            <a:r>
              <a:rPr lang="en-US" dirty="0"/>
              <a:t>Originally developed by James Gosling at Sun Microsystems (which is now a subsidiary of Oracle Corporation) and released in 1995</a:t>
            </a:r>
            <a:r>
              <a:rPr lang="en-US" dirty="0" smtClean="0"/>
              <a:t>.</a:t>
            </a:r>
          </a:p>
          <a:p>
            <a:pPr algn="l"/>
            <a:endParaRPr lang="en-US" dirty="0"/>
          </a:p>
          <a:p>
            <a:pPr algn="l"/>
            <a:r>
              <a:rPr lang="en-US" dirty="0"/>
              <a:t>11) In 1995, Time magazine called </a:t>
            </a:r>
            <a:r>
              <a:rPr lang="en-US" b="1" dirty="0"/>
              <a:t>Java one of the Ten Best </a:t>
            </a:r>
            <a:r>
              <a:rPr lang="en-US" b="1" dirty="0" smtClean="0"/>
              <a:t>Products </a:t>
            </a:r>
            <a:r>
              <a:rPr lang="en-US" b="1" dirty="0"/>
              <a:t>of 1995</a:t>
            </a:r>
            <a:r>
              <a:rPr lang="en-US" dirty="0" smtClean="0"/>
              <a:t>.</a:t>
            </a:r>
          </a:p>
          <a:p>
            <a:pPr algn="l"/>
            <a:endParaRPr lang="en-US" dirty="0"/>
          </a:p>
          <a:p>
            <a:pPr algn="l"/>
            <a:r>
              <a:rPr lang="en-US" dirty="0"/>
              <a:t>12) JDK 1.0 released in(January 23, 1996).</a:t>
            </a:r>
          </a:p>
          <a:p>
            <a:pPr algn="l"/>
            <a:endParaRPr lang="en-US" dirty="0"/>
          </a:p>
        </p:txBody>
      </p:sp>
    </p:spTree>
    <p:extLst>
      <p:ext uri="{BB962C8B-B14F-4D97-AF65-F5344CB8AC3E}">
        <p14:creationId xmlns:p14="http://schemas.microsoft.com/office/powerpoint/2010/main" val="1882108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3200" b="1" u="sng" dirty="0"/>
              <a:t>static</a:t>
            </a:r>
            <a:endParaRPr lang="en-US" b="1" u="sng" dirty="0"/>
          </a:p>
          <a:p>
            <a:pPr algn="l"/>
            <a:r>
              <a:rPr lang="en-US" dirty="0"/>
              <a:t>The static keyword is used with methods, </a:t>
            </a:r>
            <a:r>
              <a:rPr lang="en-US" dirty="0" smtClean="0"/>
              <a:t>variables, and </a:t>
            </a:r>
            <a:r>
              <a:rPr lang="en-US" dirty="0"/>
              <a:t>inner classes. The static keyword is used to define</a:t>
            </a:r>
          </a:p>
          <a:p>
            <a:pPr algn="l"/>
            <a:r>
              <a:rPr lang="en-US" dirty="0"/>
              <a:t>class variables and methods that belong to a class and </a:t>
            </a:r>
            <a:r>
              <a:rPr lang="en-US" dirty="0" smtClean="0"/>
              <a:t>not to </a:t>
            </a:r>
            <a:r>
              <a:rPr lang="en-US" dirty="0"/>
              <a:t>any particular instance of the class</a:t>
            </a:r>
            <a:r>
              <a:rPr lang="en-US" dirty="0" smtClean="0"/>
              <a:t>.</a:t>
            </a:r>
          </a:p>
          <a:p>
            <a:r>
              <a:rPr lang="en-US" sz="3200" b="1" u="sng" dirty="0"/>
              <a:t>final</a:t>
            </a:r>
          </a:p>
          <a:p>
            <a:pPr algn="l"/>
            <a:r>
              <a:rPr lang="en-US" dirty="0"/>
              <a:t>The final keyword is used with methods, variables, </a:t>
            </a:r>
            <a:r>
              <a:rPr lang="en-US" dirty="0" smtClean="0"/>
              <a:t>and classes</a:t>
            </a:r>
            <a:r>
              <a:rPr lang="en-US" dirty="0"/>
              <a:t>. The final keyword indicates that the </a:t>
            </a:r>
            <a:r>
              <a:rPr lang="en-US" dirty="0" smtClean="0"/>
              <a:t>data member </a:t>
            </a:r>
            <a:r>
              <a:rPr lang="en-US" dirty="0"/>
              <a:t>cannot be modified</a:t>
            </a:r>
            <a:r>
              <a:rPr lang="en-US" dirty="0" smtClean="0"/>
              <a:t>.</a:t>
            </a:r>
          </a:p>
          <a:p>
            <a:pPr algn="l"/>
            <a:r>
              <a:rPr lang="en-US" dirty="0"/>
              <a:t>The final keyword does not allow the class to </a:t>
            </a:r>
            <a:r>
              <a:rPr lang="en-US" dirty="0" smtClean="0"/>
              <a:t>be inherited </a:t>
            </a:r>
            <a:r>
              <a:rPr lang="en-US" dirty="0"/>
              <a:t>or modified</a:t>
            </a:r>
            <a:r>
              <a:rPr lang="en-US" dirty="0" smtClean="0"/>
              <a:t>.</a:t>
            </a:r>
          </a:p>
          <a:p>
            <a:r>
              <a:rPr lang="en-US" sz="3200" b="1" u="sng" dirty="0"/>
              <a:t>abstract</a:t>
            </a:r>
            <a:endParaRPr lang="en-US" b="1" u="sng" dirty="0"/>
          </a:p>
          <a:p>
            <a:pPr algn="l"/>
            <a:r>
              <a:rPr lang="en-US" dirty="0"/>
              <a:t>The abstract keyword is used to declare classes </a:t>
            </a:r>
            <a:r>
              <a:rPr lang="en-US" dirty="0" smtClean="0"/>
              <a:t>that only </a:t>
            </a:r>
            <a:r>
              <a:rPr lang="en-US" dirty="0"/>
              <a:t>define common properties and behavior of </a:t>
            </a:r>
            <a:r>
              <a:rPr lang="en-US" dirty="0" smtClean="0"/>
              <a:t>other classes</a:t>
            </a:r>
            <a:r>
              <a:rPr lang="en-US" dirty="0"/>
              <a:t>. A class declared as abstract cannot be instantiated.</a:t>
            </a:r>
          </a:p>
          <a:p>
            <a:pPr algn="l"/>
            <a:r>
              <a:rPr lang="en-US" dirty="0"/>
              <a:t>The abstract class contains the declaration of methods</a:t>
            </a:r>
            <a:r>
              <a:rPr lang="en-US" dirty="0" smtClean="0"/>
              <a:t>. These </a:t>
            </a:r>
            <a:r>
              <a:rPr lang="en-US" dirty="0"/>
              <a:t>methods are known as abstract methods. </a:t>
            </a:r>
            <a:r>
              <a:rPr lang="en-US" dirty="0" smtClean="0"/>
              <a:t>The abstract </a:t>
            </a:r>
            <a:r>
              <a:rPr lang="en-US" dirty="0"/>
              <a:t>method is defined in the subclass instead of </a:t>
            </a:r>
            <a:r>
              <a:rPr lang="en-US" dirty="0" smtClean="0"/>
              <a:t>being defined </a:t>
            </a:r>
            <a:r>
              <a:rPr lang="en-US" dirty="0"/>
              <a:t>in the abstract class.</a:t>
            </a:r>
          </a:p>
        </p:txBody>
      </p:sp>
    </p:spTree>
    <p:extLst>
      <p:ext uri="{BB962C8B-B14F-4D97-AF65-F5344CB8AC3E}">
        <p14:creationId xmlns:p14="http://schemas.microsoft.com/office/powerpoint/2010/main" val="1663120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sz="4000" b="1" u="sng" dirty="0"/>
              <a:t>native</a:t>
            </a:r>
          </a:p>
          <a:p>
            <a:pPr algn="l"/>
            <a:r>
              <a:rPr lang="en-US" dirty="0"/>
              <a:t>The native keyword is used only with methods. It </a:t>
            </a:r>
            <a:r>
              <a:rPr lang="en-US" dirty="0" smtClean="0"/>
              <a:t>is used </a:t>
            </a:r>
            <a:r>
              <a:rPr lang="en-US" dirty="0"/>
              <a:t>to inform the compiler that the method has </a:t>
            </a:r>
            <a:r>
              <a:rPr lang="en-US" dirty="0" smtClean="0"/>
              <a:t>been coded </a:t>
            </a:r>
            <a:r>
              <a:rPr lang="en-US" dirty="0"/>
              <a:t>in a programming language other than Java, such </a:t>
            </a:r>
            <a:r>
              <a:rPr lang="en-US" dirty="0" smtClean="0"/>
              <a:t>as C </a:t>
            </a:r>
            <a:r>
              <a:rPr lang="en-US" dirty="0"/>
              <a:t>or C++. The native keyword with a method </a:t>
            </a:r>
            <a:r>
              <a:rPr lang="en-US" dirty="0" smtClean="0"/>
              <a:t>indicates that </a:t>
            </a:r>
            <a:r>
              <a:rPr lang="en-US" dirty="0"/>
              <a:t>the method lies outside the Java Runtime</a:t>
            </a:r>
          </a:p>
          <a:p>
            <a:pPr algn="l"/>
            <a:r>
              <a:rPr lang="en-US" dirty="0"/>
              <a:t>Environment (JRE).</a:t>
            </a:r>
          </a:p>
          <a:p>
            <a:pPr algn="l"/>
            <a:r>
              <a:rPr lang="en-US" dirty="0"/>
              <a:t>The following code snippet shows how to declare a </a:t>
            </a:r>
            <a:r>
              <a:rPr lang="en-US" dirty="0" smtClean="0"/>
              <a:t>native modifier</a:t>
            </a:r>
            <a:r>
              <a:rPr lang="en-US" dirty="0"/>
              <a:t>:</a:t>
            </a:r>
          </a:p>
          <a:p>
            <a:pPr algn="l"/>
            <a:r>
              <a:rPr lang="en-US" dirty="0"/>
              <a:t>public native void </a:t>
            </a:r>
            <a:r>
              <a:rPr lang="en-US" dirty="0" err="1" smtClean="0"/>
              <a:t>nativeMethod</a:t>
            </a:r>
            <a:r>
              <a:rPr lang="en-US" dirty="0" smtClean="0"/>
              <a:t>(var1, var2</a:t>
            </a:r>
            <a:r>
              <a:rPr lang="en-US" dirty="0"/>
              <a:t>, . . .) </a:t>
            </a:r>
            <a:r>
              <a:rPr lang="en-US" dirty="0" smtClean="0"/>
              <a:t>;</a:t>
            </a:r>
          </a:p>
          <a:p>
            <a:pPr algn="l"/>
            <a:r>
              <a:rPr lang="en-US" dirty="0"/>
              <a:t>The native method makes a program </a:t>
            </a:r>
            <a:r>
              <a:rPr lang="en-US" dirty="0" smtClean="0"/>
              <a:t>platform dependent.</a:t>
            </a:r>
          </a:p>
          <a:p>
            <a:r>
              <a:rPr lang="en-US" sz="3200" b="1" u="sng" dirty="0"/>
              <a:t>synchronized</a:t>
            </a:r>
          </a:p>
          <a:p>
            <a:pPr algn="l"/>
            <a:r>
              <a:rPr lang="en-US" dirty="0"/>
              <a:t>The synchronized keyword is used for methods. </a:t>
            </a:r>
            <a:r>
              <a:rPr lang="en-US" dirty="0" smtClean="0"/>
              <a:t>The synchronized </a:t>
            </a:r>
            <a:r>
              <a:rPr lang="en-US" dirty="0"/>
              <a:t>keyword controls the access to a </a:t>
            </a:r>
            <a:r>
              <a:rPr lang="en-US" dirty="0" smtClean="0"/>
              <a:t>block of </a:t>
            </a:r>
            <a:r>
              <a:rPr lang="en-US" dirty="0"/>
              <a:t>code in a multithreaded programming environment. </a:t>
            </a:r>
            <a:r>
              <a:rPr lang="en-US" dirty="0" smtClean="0"/>
              <a:t>A thread </a:t>
            </a:r>
            <a:r>
              <a:rPr lang="en-US" dirty="0"/>
              <a:t>is a unit of execution within a process. </a:t>
            </a:r>
            <a:r>
              <a:rPr lang="en-US" dirty="0" smtClean="0"/>
              <a:t>Java supports multithreaded </a:t>
            </a:r>
            <a:r>
              <a:rPr lang="en-US" dirty="0"/>
              <a:t>programming and each </a:t>
            </a:r>
            <a:r>
              <a:rPr lang="en-US" dirty="0" smtClean="0"/>
              <a:t>thread defines </a:t>
            </a:r>
            <a:r>
              <a:rPr lang="en-US" dirty="0"/>
              <a:t>a separate path of execution.</a:t>
            </a:r>
          </a:p>
          <a:p>
            <a:pPr algn="l"/>
            <a:r>
              <a:rPr lang="en-US" dirty="0"/>
              <a:t>In a multithreaded program, you need to </a:t>
            </a:r>
            <a:r>
              <a:rPr lang="en-US" dirty="0" smtClean="0"/>
              <a:t>synchronize various </a:t>
            </a:r>
            <a:r>
              <a:rPr lang="en-US" dirty="0"/>
              <a:t>threads. As a result of synchronization, only </a:t>
            </a:r>
            <a:r>
              <a:rPr lang="en-US" dirty="0" smtClean="0"/>
              <a:t>one thread </a:t>
            </a:r>
            <a:r>
              <a:rPr lang="en-US" dirty="0"/>
              <a:t>can access a shared resource when two or </a:t>
            </a:r>
            <a:r>
              <a:rPr lang="en-US" dirty="0" smtClean="0"/>
              <a:t>more threads </a:t>
            </a:r>
            <a:r>
              <a:rPr lang="en-US" dirty="0"/>
              <a:t>need access to the resource at the same time. </a:t>
            </a:r>
            <a:r>
              <a:rPr lang="en-US" dirty="0" smtClean="0"/>
              <a:t>For example</a:t>
            </a:r>
            <a:r>
              <a:rPr lang="en-US" dirty="0"/>
              <a:t>, if multiple threads need to print a document</a:t>
            </a:r>
            <a:r>
              <a:rPr lang="en-US" dirty="0" smtClean="0"/>
              <a:t>, only </a:t>
            </a:r>
            <a:r>
              <a:rPr lang="en-US" dirty="0"/>
              <a:t>one thread can access the printer as the result </a:t>
            </a:r>
            <a:r>
              <a:rPr lang="en-US" dirty="0" smtClean="0"/>
              <a:t>of synchronization</a:t>
            </a:r>
            <a:r>
              <a:rPr lang="en-US" dirty="0"/>
              <a:t>.</a:t>
            </a:r>
          </a:p>
        </p:txBody>
      </p:sp>
    </p:spTree>
    <p:extLst>
      <p:ext uri="{BB962C8B-B14F-4D97-AF65-F5344CB8AC3E}">
        <p14:creationId xmlns:p14="http://schemas.microsoft.com/office/powerpoint/2010/main" val="1874459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32" y="1094703"/>
            <a:ext cx="9144000" cy="380397"/>
          </a:xfrm>
        </p:spPr>
        <p:txBody>
          <a:bodyPr>
            <a:normAutofit fontScale="90000"/>
          </a:bodyPr>
          <a:lstStyle/>
          <a:p>
            <a:r>
              <a:rPr lang="en-US" dirty="0"/>
              <a:t>Java Package</a:t>
            </a:r>
            <a:br>
              <a:rPr lang="en-US" dirty="0"/>
            </a:br>
            <a:endParaRPr lang="en-US" dirty="0"/>
          </a:p>
        </p:txBody>
      </p:sp>
      <p:sp>
        <p:nvSpPr>
          <p:cNvPr id="3" name="Subtitle 2"/>
          <p:cNvSpPr>
            <a:spLocks noGrp="1"/>
          </p:cNvSpPr>
          <p:nvPr>
            <p:ph type="subTitle" idx="1"/>
          </p:nvPr>
        </p:nvSpPr>
        <p:spPr>
          <a:xfrm>
            <a:off x="0" y="643944"/>
            <a:ext cx="12192000" cy="6214056"/>
          </a:xfrm>
        </p:spPr>
        <p:txBody>
          <a:bodyPr>
            <a:normAutofit/>
          </a:bodyPr>
          <a:lstStyle/>
          <a:p>
            <a:pPr algn="l"/>
            <a:r>
              <a:rPr lang="en-US" dirty="0"/>
              <a:t>A </a:t>
            </a:r>
            <a:r>
              <a:rPr lang="en-US" b="1" dirty="0"/>
              <a:t>java package</a:t>
            </a:r>
            <a:r>
              <a:rPr lang="en-US" dirty="0"/>
              <a:t> is a group of similar types of classes, interfaces and sub-packages.</a:t>
            </a:r>
          </a:p>
          <a:p>
            <a:pPr algn="l"/>
            <a:r>
              <a:rPr lang="en-US" dirty="0"/>
              <a:t>Package in java can be categorized in two form, built-in package and user-defined package.</a:t>
            </a:r>
          </a:p>
          <a:p>
            <a:pPr algn="l"/>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pPr algn="l"/>
            <a:endParaRPr lang="en-US" dirty="0" smtClean="0"/>
          </a:p>
          <a:p>
            <a:pPr algn="l"/>
            <a:endParaRPr lang="en-US" dirty="0"/>
          </a:p>
          <a:p>
            <a:r>
              <a:rPr lang="en-US" sz="3200" b="1" u="sng" dirty="0"/>
              <a:t>Access </a:t>
            </a:r>
            <a:r>
              <a:rPr lang="en-US" sz="3200" b="1" u="sng" dirty="0" smtClean="0"/>
              <a:t>Modifiers</a:t>
            </a:r>
          </a:p>
          <a:p>
            <a:pPr algn="l"/>
            <a:r>
              <a:rPr lang="en-US" sz="2800" dirty="0"/>
              <a:t>There are 4 types of java access modifiers:</a:t>
            </a:r>
          </a:p>
          <a:p>
            <a:pPr algn="l"/>
            <a:r>
              <a:rPr lang="en-US" sz="2800" dirty="0"/>
              <a:t>private</a:t>
            </a:r>
          </a:p>
          <a:p>
            <a:pPr algn="l"/>
            <a:r>
              <a:rPr lang="en-US" sz="2800" dirty="0"/>
              <a:t>default</a:t>
            </a:r>
          </a:p>
          <a:p>
            <a:pPr algn="l"/>
            <a:r>
              <a:rPr lang="en-US" sz="2800" dirty="0"/>
              <a:t>protected</a:t>
            </a:r>
          </a:p>
          <a:p>
            <a:pPr algn="l"/>
            <a:r>
              <a:rPr lang="en-US" sz="2800" dirty="0"/>
              <a:t>public</a:t>
            </a:r>
          </a:p>
          <a:p>
            <a:pPr algn="l"/>
            <a:endParaRPr lang="en-US" sz="3200" b="1" u="sng" dirty="0"/>
          </a:p>
          <a:p>
            <a:pPr algn="l"/>
            <a:endParaRPr lang="en-US" dirty="0"/>
          </a:p>
        </p:txBody>
      </p:sp>
    </p:spTree>
    <p:extLst>
      <p:ext uri="{BB962C8B-B14F-4D97-AF65-F5344CB8AC3E}">
        <p14:creationId xmlns:p14="http://schemas.microsoft.com/office/powerpoint/2010/main" val="2440003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0"/>
            <a:ext cx="12192001" cy="6858000"/>
          </a:xfrm>
        </p:spPr>
        <p:txBody>
          <a:bodyPr>
            <a:normAutofit/>
          </a:bodyPr>
          <a:lstStyle/>
          <a:p>
            <a:pPr algn="l"/>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6" y="769513"/>
            <a:ext cx="12067554" cy="5318974"/>
          </a:xfrm>
          <a:prstGeom prst="rect">
            <a:avLst/>
          </a:prstGeom>
        </p:spPr>
      </p:pic>
    </p:spTree>
    <p:extLst>
      <p:ext uri="{BB962C8B-B14F-4D97-AF65-F5344CB8AC3E}">
        <p14:creationId xmlns:p14="http://schemas.microsoft.com/office/powerpoint/2010/main" val="3133017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2011" y="141668"/>
            <a:ext cx="7087673" cy="612217"/>
          </a:xfrm>
        </p:spPr>
        <p:txBody>
          <a:bodyPr>
            <a:normAutofit fontScale="90000"/>
          </a:bodyPr>
          <a:lstStyle/>
          <a:p>
            <a:r>
              <a:rPr lang="en-US" dirty="0" err="1"/>
              <a:t>instanceof</a:t>
            </a:r>
            <a:r>
              <a:rPr lang="en-US" dirty="0"/>
              <a:t> Operator</a:t>
            </a:r>
          </a:p>
        </p:txBody>
      </p:sp>
      <p:sp>
        <p:nvSpPr>
          <p:cNvPr id="3" name="Subtitle 2"/>
          <p:cNvSpPr>
            <a:spLocks noGrp="1"/>
          </p:cNvSpPr>
          <p:nvPr>
            <p:ph type="subTitle" idx="1"/>
          </p:nvPr>
        </p:nvSpPr>
        <p:spPr>
          <a:xfrm>
            <a:off x="0" y="753885"/>
            <a:ext cx="12192000" cy="6104115"/>
          </a:xfrm>
        </p:spPr>
        <p:txBody>
          <a:bodyPr>
            <a:normAutofit/>
          </a:bodyPr>
          <a:lstStyle/>
          <a:p>
            <a:pPr algn="l"/>
            <a:r>
              <a:rPr lang="en-US" dirty="0"/>
              <a:t>In addition to the arithmetic operators, Java supports </a:t>
            </a:r>
            <a:r>
              <a:rPr lang="en-US" dirty="0" smtClean="0"/>
              <a:t>the </a:t>
            </a:r>
            <a:r>
              <a:rPr lang="en-US" i="1" dirty="0" err="1" smtClean="0"/>
              <a:t>instanceof</a:t>
            </a:r>
            <a:r>
              <a:rPr lang="en-US" i="1" dirty="0" smtClean="0"/>
              <a:t> </a:t>
            </a:r>
            <a:r>
              <a:rPr lang="en-US" dirty="0"/>
              <a:t>operator. The </a:t>
            </a:r>
            <a:r>
              <a:rPr lang="en-US" dirty="0" err="1"/>
              <a:t>instanceof</a:t>
            </a:r>
            <a:r>
              <a:rPr lang="en-US" dirty="0"/>
              <a:t> operator </a:t>
            </a:r>
            <a:r>
              <a:rPr lang="en-US" dirty="0" smtClean="0"/>
              <a:t>is used </a:t>
            </a:r>
            <a:r>
              <a:rPr lang="en-US" dirty="0"/>
              <a:t>to test whether an object is an instance of a </a:t>
            </a:r>
            <a:r>
              <a:rPr lang="en-US" dirty="0" smtClean="0"/>
              <a:t>specific class </a:t>
            </a:r>
            <a:r>
              <a:rPr lang="en-US" dirty="0"/>
              <a:t>at run time. The left-hand operand can be an </a:t>
            </a:r>
            <a:r>
              <a:rPr lang="en-US" dirty="0" smtClean="0"/>
              <a:t>object variable </a:t>
            </a:r>
            <a:r>
              <a:rPr lang="en-US" dirty="0"/>
              <a:t>or an array element. The right-hand operand of</a:t>
            </a:r>
          </a:p>
          <a:p>
            <a:pPr algn="l"/>
            <a:r>
              <a:rPr lang="en-US" dirty="0"/>
              <a:t>the </a:t>
            </a:r>
            <a:r>
              <a:rPr lang="en-US" dirty="0" err="1"/>
              <a:t>instanceof</a:t>
            </a:r>
            <a:r>
              <a:rPr lang="en-US" dirty="0"/>
              <a:t> operator can be a class or array type.</a:t>
            </a:r>
          </a:p>
          <a:p>
            <a:pPr algn="l"/>
            <a:r>
              <a:rPr lang="en-US" dirty="0" smtClean="0"/>
              <a:t>The syntax </a:t>
            </a:r>
            <a:r>
              <a:rPr lang="en-US" dirty="0"/>
              <a:t>of the </a:t>
            </a:r>
            <a:r>
              <a:rPr lang="en-US" dirty="0" err="1"/>
              <a:t>instanceof</a:t>
            </a:r>
            <a:r>
              <a:rPr lang="en-US" dirty="0"/>
              <a:t> operator is:</a:t>
            </a:r>
          </a:p>
          <a:p>
            <a:pPr algn="l"/>
            <a:r>
              <a:rPr lang="en-US" b="1" dirty="0"/>
              <a:t>op1 </a:t>
            </a:r>
            <a:r>
              <a:rPr lang="en-US" b="1" dirty="0" err="1"/>
              <a:t>instanceof</a:t>
            </a:r>
            <a:r>
              <a:rPr lang="en-US" b="1" dirty="0"/>
              <a:t> op2</a:t>
            </a:r>
          </a:p>
        </p:txBody>
      </p:sp>
    </p:spTree>
    <p:extLst>
      <p:ext uri="{BB962C8B-B14F-4D97-AF65-F5344CB8AC3E}">
        <p14:creationId xmlns:p14="http://schemas.microsoft.com/office/powerpoint/2010/main" val="13081772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3037"/>
            <a:ext cx="9144000" cy="489397"/>
          </a:xfrm>
        </p:spPr>
        <p:txBody>
          <a:bodyPr>
            <a:normAutofit fontScale="90000"/>
          </a:bodyPr>
          <a:lstStyle/>
          <a:p>
            <a:r>
              <a:rPr lang="en-US" dirty="0"/>
              <a:t>Polymorphism in Java</a:t>
            </a:r>
            <a:br>
              <a:rPr lang="en-US" dirty="0"/>
            </a:br>
            <a:endParaRPr lang="en-US" dirty="0"/>
          </a:p>
        </p:txBody>
      </p:sp>
      <p:sp>
        <p:nvSpPr>
          <p:cNvPr id="3" name="Subtitle 2"/>
          <p:cNvSpPr>
            <a:spLocks noGrp="1"/>
          </p:cNvSpPr>
          <p:nvPr>
            <p:ph type="subTitle" idx="1"/>
          </p:nvPr>
        </p:nvSpPr>
        <p:spPr>
          <a:xfrm>
            <a:off x="0" y="656823"/>
            <a:ext cx="12192000" cy="6201177"/>
          </a:xfrm>
        </p:spPr>
        <p:txBody>
          <a:bodyPr>
            <a:normAutofit/>
          </a:bodyPr>
          <a:lstStyle/>
          <a:p>
            <a:pPr algn="l"/>
            <a:r>
              <a:rPr lang="en-US" b="1" dirty="0" smtClean="0"/>
              <a:t>Polymorphism </a:t>
            </a:r>
            <a:r>
              <a:rPr lang="en-US" b="1" dirty="0"/>
              <a:t>in java</a:t>
            </a:r>
            <a:r>
              <a:rPr lang="en-US" dirty="0"/>
              <a:t> is a concept by which we can perform a </a:t>
            </a:r>
            <a:r>
              <a:rPr lang="en-US" i="1" dirty="0"/>
              <a:t>single action by different ways</a:t>
            </a:r>
            <a:r>
              <a:rPr lang="en-US" dirty="0"/>
              <a:t>. Polymorphism is derived from 2 </a:t>
            </a:r>
            <a:r>
              <a:rPr lang="en-US" dirty="0" err="1"/>
              <a:t>greek</a:t>
            </a:r>
            <a:r>
              <a:rPr lang="en-US" dirty="0"/>
              <a:t> words: poly and morphs. </a:t>
            </a:r>
            <a:endParaRPr lang="en-US" dirty="0" smtClean="0"/>
          </a:p>
          <a:p>
            <a:pPr algn="l"/>
            <a:r>
              <a:rPr lang="en-US" dirty="0" smtClean="0"/>
              <a:t>The </a:t>
            </a:r>
            <a:r>
              <a:rPr lang="en-US" dirty="0"/>
              <a:t>word "poly" means many and "morphs" means forms. So polymorphism means many forms</a:t>
            </a:r>
            <a:r>
              <a:rPr lang="en-US" dirty="0" smtClean="0"/>
              <a:t>.</a:t>
            </a:r>
          </a:p>
          <a:p>
            <a:pPr algn="l"/>
            <a:endParaRPr lang="en-US" dirty="0"/>
          </a:p>
          <a:p>
            <a:pPr algn="l"/>
            <a:r>
              <a:rPr lang="en-US" dirty="0"/>
              <a:t>There are two types of polymorphism in java: compile time polymorphism and runtime polymorphism. We can perform polymorphism in java by method overloading and method overriding</a:t>
            </a:r>
            <a:r>
              <a:rPr lang="en-US" dirty="0" smtClean="0"/>
              <a:t>.</a:t>
            </a:r>
          </a:p>
          <a:p>
            <a:pPr algn="l"/>
            <a:endParaRPr lang="en-US" dirty="0"/>
          </a:p>
          <a:p>
            <a:pPr algn="l"/>
            <a:endParaRPr lang="en-US" dirty="0"/>
          </a:p>
        </p:txBody>
      </p:sp>
    </p:spTree>
    <p:extLst>
      <p:ext uri="{BB962C8B-B14F-4D97-AF65-F5344CB8AC3E}">
        <p14:creationId xmlns:p14="http://schemas.microsoft.com/office/powerpoint/2010/main" val="28097876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2815"/>
            <a:ext cx="9144000" cy="165524"/>
          </a:xfrm>
        </p:spPr>
        <p:txBody>
          <a:bodyPr>
            <a:normAutofit fontScale="90000"/>
          </a:bodyPr>
          <a:lstStyle/>
          <a:p>
            <a:r>
              <a:rPr lang="en-US" dirty="0"/>
              <a:t>Overloading Methods</a:t>
            </a:r>
          </a:p>
        </p:txBody>
      </p:sp>
      <p:sp>
        <p:nvSpPr>
          <p:cNvPr id="3" name="Subtitle 2"/>
          <p:cNvSpPr>
            <a:spLocks noGrp="1"/>
          </p:cNvSpPr>
          <p:nvPr>
            <p:ph type="subTitle" idx="1"/>
          </p:nvPr>
        </p:nvSpPr>
        <p:spPr>
          <a:xfrm>
            <a:off x="0" y="708339"/>
            <a:ext cx="12191999" cy="6149661"/>
          </a:xfrm>
        </p:spPr>
        <p:txBody>
          <a:bodyPr>
            <a:normAutofit/>
          </a:bodyPr>
          <a:lstStyle/>
          <a:p>
            <a:pPr algn="l"/>
            <a:r>
              <a:rPr lang="en-US" dirty="0"/>
              <a:t>Method overloading is defined as the functionality </a:t>
            </a:r>
            <a:r>
              <a:rPr lang="en-US" dirty="0" smtClean="0"/>
              <a:t>that enables </a:t>
            </a:r>
            <a:r>
              <a:rPr lang="en-US" dirty="0"/>
              <a:t>you to define two or more methods with the </a:t>
            </a:r>
            <a:r>
              <a:rPr lang="en-US" dirty="0" smtClean="0"/>
              <a:t>same name </a:t>
            </a:r>
            <a:r>
              <a:rPr lang="en-US" dirty="0"/>
              <a:t>but with different signatures within the class. </a:t>
            </a:r>
            <a:r>
              <a:rPr lang="en-US" dirty="0" smtClean="0"/>
              <a:t>The methods </a:t>
            </a:r>
            <a:r>
              <a:rPr lang="en-US" dirty="0"/>
              <a:t>that share the same name, but have </a:t>
            </a:r>
            <a:r>
              <a:rPr lang="en-US" dirty="0" smtClean="0"/>
              <a:t>different signatures </a:t>
            </a:r>
            <a:r>
              <a:rPr lang="en-US" dirty="0"/>
              <a:t>are called overloaded methods. The signature </a:t>
            </a:r>
            <a:r>
              <a:rPr lang="en-US" dirty="0" smtClean="0"/>
              <a:t>of a </a:t>
            </a:r>
            <a:r>
              <a:rPr lang="en-US" dirty="0"/>
              <a:t>method consists of</a:t>
            </a:r>
            <a:r>
              <a:rPr lang="en-US" dirty="0" smtClean="0"/>
              <a:t>:</a:t>
            </a:r>
            <a:endParaRPr lang="en-US" dirty="0"/>
          </a:p>
          <a:p>
            <a:pPr algn="l"/>
            <a:r>
              <a:rPr lang="en-US" dirty="0"/>
              <a:t>The name of the method.</a:t>
            </a:r>
          </a:p>
          <a:p>
            <a:pPr algn="l"/>
            <a:r>
              <a:rPr lang="en-US" b="1" dirty="0"/>
              <a:t>The number of arguments it takes.</a:t>
            </a:r>
          </a:p>
          <a:p>
            <a:pPr algn="l"/>
            <a:r>
              <a:rPr lang="en-US" b="1" dirty="0"/>
              <a:t>The data type of the arguments.</a:t>
            </a:r>
          </a:p>
          <a:p>
            <a:pPr algn="l"/>
            <a:r>
              <a:rPr lang="en-US" b="1" dirty="0"/>
              <a:t>The order of the arguments.</a:t>
            </a:r>
          </a:p>
          <a:p>
            <a:pPr algn="l"/>
            <a:r>
              <a:rPr lang="en-US" dirty="0"/>
              <a:t>When an overloaded method is invoked, the Java </a:t>
            </a:r>
            <a:r>
              <a:rPr lang="en-US" dirty="0" smtClean="0"/>
              <a:t>compiler uses </a:t>
            </a:r>
            <a:r>
              <a:rPr lang="en-US" dirty="0"/>
              <a:t>the type or the number of arguments to </a:t>
            </a:r>
            <a:r>
              <a:rPr lang="en-US" dirty="0" smtClean="0"/>
              <a:t>determine which </a:t>
            </a:r>
            <a:r>
              <a:rPr lang="en-US" dirty="0"/>
              <a:t>copy of overloaded method to invoke. Therefore,</a:t>
            </a:r>
          </a:p>
          <a:p>
            <a:pPr algn="l"/>
            <a:r>
              <a:rPr lang="en-US" dirty="0"/>
              <a:t>overloaded methods must differ in the type or the </a:t>
            </a:r>
            <a:r>
              <a:rPr lang="en-US" dirty="0" smtClean="0"/>
              <a:t>number of </a:t>
            </a:r>
            <a:r>
              <a:rPr lang="en-US" dirty="0"/>
              <a:t>parameters. The return types of overloaded methods </a:t>
            </a:r>
            <a:r>
              <a:rPr lang="en-US" dirty="0" smtClean="0"/>
              <a:t>can be </a:t>
            </a:r>
            <a:r>
              <a:rPr lang="en-US" dirty="0"/>
              <a:t>different</a:t>
            </a:r>
            <a:r>
              <a:rPr lang="en-US" dirty="0" smtClean="0"/>
              <a:t>.</a:t>
            </a:r>
          </a:p>
          <a:p>
            <a:pPr algn="l"/>
            <a:r>
              <a:rPr lang="en-US" b="1" dirty="0"/>
              <a:t>public void multiply(</a:t>
            </a:r>
            <a:r>
              <a:rPr lang="en-US" b="1" dirty="0" err="1"/>
              <a:t>int</a:t>
            </a:r>
            <a:r>
              <a:rPr lang="en-US" b="1" dirty="0"/>
              <a:t> a, </a:t>
            </a:r>
            <a:r>
              <a:rPr lang="en-US" b="1" dirty="0" err="1"/>
              <a:t>int</a:t>
            </a:r>
            <a:r>
              <a:rPr lang="en-US" b="1" dirty="0"/>
              <a:t> b) </a:t>
            </a:r>
            <a:r>
              <a:rPr lang="en-US" b="1" dirty="0" smtClean="0"/>
              <a:t>//Multiply </a:t>
            </a:r>
            <a:r>
              <a:rPr lang="en-US" b="1" dirty="0"/>
              <a:t>two integers</a:t>
            </a:r>
          </a:p>
          <a:p>
            <a:pPr algn="l"/>
            <a:r>
              <a:rPr lang="en-US" b="1" dirty="0"/>
              <a:t>public void multiply(float a, </a:t>
            </a:r>
            <a:r>
              <a:rPr lang="en-US" b="1" dirty="0" err="1" smtClean="0"/>
              <a:t>floatb</a:t>
            </a:r>
            <a:r>
              <a:rPr lang="en-US" b="1" dirty="0"/>
              <a:t>) //Multiply two </a:t>
            </a:r>
            <a:r>
              <a:rPr lang="en-US" b="1" dirty="0" smtClean="0"/>
              <a:t>floats</a:t>
            </a:r>
            <a:endParaRPr lang="en-US" b="1" dirty="0"/>
          </a:p>
        </p:txBody>
      </p:sp>
    </p:spTree>
    <p:extLst>
      <p:ext uri="{BB962C8B-B14F-4D97-AF65-F5344CB8AC3E}">
        <p14:creationId xmlns:p14="http://schemas.microsoft.com/office/powerpoint/2010/main" val="65541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07583"/>
            <a:ext cx="9144000" cy="360609"/>
          </a:xfrm>
        </p:spPr>
        <p:txBody>
          <a:bodyPr>
            <a:normAutofit fontScale="90000"/>
          </a:bodyPr>
          <a:lstStyle/>
          <a:p>
            <a:r>
              <a:rPr lang="en-US" dirty="0"/>
              <a:t>Runtime Polymorphism in Java</a:t>
            </a:r>
            <a:br>
              <a:rPr lang="en-US" dirty="0"/>
            </a:br>
            <a:endParaRPr lang="en-US" b="1" dirty="0"/>
          </a:p>
        </p:txBody>
      </p:sp>
      <p:sp>
        <p:nvSpPr>
          <p:cNvPr id="3" name="Subtitle 2"/>
          <p:cNvSpPr>
            <a:spLocks noGrp="1"/>
          </p:cNvSpPr>
          <p:nvPr>
            <p:ph type="subTitle" idx="1"/>
          </p:nvPr>
        </p:nvSpPr>
        <p:spPr>
          <a:xfrm>
            <a:off x="0" y="669702"/>
            <a:ext cx="12192000" cy="6188298"/>
          </a:xfrm>
        </p:spPr>
        <p:txBody>
          <a:bodyPr>
            <a:normAutofit fontScale="92500" lnSpcReduction="10000"/>
          </a:bodyPr>
          <a:lstStyle/>
          <a:p>
            <a:pPr algn="l"/>
            <a:r>
              <a:rPr lang="en-US" b="1" dirty="0" smtClean="0"/>
              <a:t>Runtime </a:t>
            </a:r>
            <a:r>
              <a:rPr lang="en-US" b="1" dirty="0"/>
              <a:t>polymorphism</a:t>
            </a:r>
            <a:r>
              <a:rPr lang="en-US" dirty="0"/>
              <a:t> or </a:t>
            </a:r>
            <a:r>
              <a:rPr lang="en-US" b="1" dirty="0"/>
              <a:t>Dynamic Method Dispatch</a:t>
            </a:r>
            <a:r>
              <a:rPr lang="en-US" dirty="0"/>
              <a:t> is a process in which a call to an overridden method is resolved at runtime rather than </a:t>
            </a:r>
            <a:r>
              <a:rPr lang="en-US" dirty="0" smtClean="0"/>
              <a:t>compile-time.</a:t>
            </a:r>
          </a:p>
          <a:p>
            <a:pPr algn="l"/>
            <a:r>
              <a:rPr lang="en-US" dirty="0"/>
              <a:t>If subclass (child class) has the same method as declared in the parent class, it is known as </a:t>
            </a:r>
            <a:r>
              <a:rPr lang="en-US" b="1" dirty="0"/>
              <a:t>method overriding in java</a:t>
            </a:r>
            <a:r>
              <a:rPr lang="en-US" dirty="0" smtClean="0"/>
              <a:t>.</a:t>
            </a:r>
          </a:p>
          <a:p>
            <a:pPr algn="l"/>
            <a:r>
              <a:rPr lang="en-US" dirty="0" smtClean="0"/>
              <a:t>class employee	     {</a:t>
            </a:r>
          </a:p>
          <a:p>
            <a:pPr algn="l"/>
            <a:r>
              <a:rPr lang="en-US" dirty="0" smtClean="0"/>
              <a:t>			public void salary()</a:t>
            </a:r>
          </a:p>
          <a:p>
            <a:pPr algn="l"/>
            <a:r>
              <a:rPr lang="en-US" dirty="0" smtClean="0"/>
              <a:t>			{	</a:t>
            </a:r>
            <a:r>
              <a:rPr lang="en-US" dirty="0" err="1" smtClean="0"/>
              <a:t>S.o.p</a:t>
            </a:r>
            <a:r>
              <a:rPr lang="en-US" dirty="0" smtClean="0"/>
              <a:t>("Employee");}</a:t>
            </a:r>
          </a:p>
          <a:p>
            <a:pPr algn="l"/>
            <a:r>
              <a:rPr lang="en-US" dirty="0" smtClean="0"/>
              <a:t>	                   }</a:t>
            </a:r>
          </a:p>
          <a:p>
            <a:pPr algn="l"/>
            <a:r>
              <a:rPr lang="en-US" dirty="0" smtClean="0"/>
              <a:t>class </a:t>
            </a:r>
            <a:r>
              <a:rPr lang="en-US" dirty="0" err="1" smtClean="0"/>
              <a:t>regularEmp</a:t>
            </a:r>
            <a:r>
              <a:rPr lang="en-US" dirty="0" smtClean="0"/>
              <a:t> extends employee  {</a:t>
            </a:r>
          </a:p>
          <a:p>
            <a:pPr algn="l"/>
            <a:r>
              <a:rPr lang="en-US" dirty="0" smtClean="0"/>
              <a:t>					public void salary()  </a:t>
            </a:r>
          </a:p>
          <a:p>
            <a:pPr algn="l"/>
            <a:r>
              <a:rPr lang="en-US" dirty="0" smtClean="0"/>
              <a:t>					{  </a:t>
            </a:r>
            <a:r>
              <a:rPr lang="en-US" dirty="0" err="1" smtClean="0"/>
              <a:t>S.o.p</a:t>
            </a:r>
            <a:r>
              <a:rPr lang="en-US" dirty="0" smtClean="0"/>
              <a:t>("regular </a:t>
            </a:r>
            <a:r>
              <a:rPr lang="en-US" dirty="0" err="1" smtClean="0"/>
              <a:t>Emp</a:t>
            </a:r>
            <a:r>
              <a:rPr lang="en-US" dirty="0" smtClean="0"/>
              <a:t>");    }</a:t>
            </a:r>
          </a:p>
          <a:p>
            <a:pPr algn="l"/>
            <a:r>
              <a:rPr lang="en-US" dirty="0" smtClean="0"/>
              <a:t>				}</a:t>
            </a:r>
          </a:p>
          <a:p>
            <a:pPr algn="l"/>
            <a:r>
              <a:rPr lang="en-US" dirty="0" smtClean="0"/>
              <a:t>class </a:t>
            </a:r>
            <a:r>
              <a:rPr lang="en-US" dirty="0" err="1" smtClean="0"/>
              <a:t>guestEmp</a:t>
            </a:r>
            <a:r>
              <a:rPr lang="en-US" dirty="0" smtClean="0"/>
              <a:t> extends employee  {   public void salary()  { </a:t>
            </a:r>
            <a:r>
              <a:rPr lang="en-US" dirty="0" err="1" smtClean="0"/>
              <a:t>S.o.p</a:t>
            </a:r>
            <a:r>
              <a:rPr lang="en-US" dirty="0" smtClean="0"/>
              <a:t>("guest </a:t>
            </a:r>
            <a:r>
              <a:rPr lang="en-US" dirty="0" err="1" smtClean="0"/>
              <a:t>Emp</a:t>
            </a:r>
            <a:r>
              <a:rPr lang="en-US" dirty="0" smtClean="0"/>
              <a:t>");   }     }</a:t>
            </a:r>
          </a:p>
          <a:p>
            <a:pPr algn="l"/>
            <a:r>
              <a:rPr lang="en-US" dirty="0" smtClean="0"/>
              <a:t>class </a:t>
            </a:r>
            <a:r>
              <a:rPr lang="en-US" dirty="0" err="1" smtClean="0"/>
              <a:t>mainclass</a:t>
            </a:r>
            <a:r>
              <a:rPr lang="en-US" dirty="0" smtClean="0"/>
              <a:t>   {  </a:t>
            </a:r>
            <a:r>
              <a:rPr lang="en-US" dirty="0" err="1" smtClean="0"/>
              <a:t>p.s.v.m</a:t>
            </a:r>
            <a:r>
              <a:rPr lang="en-US" dirty="0" smtClean="0"/>
              <a:t>(String a[])   {</a:t>
            </a:r>
          </a:p>
          <a:p>
            <a:pPr algn="l"/>
            <a:r>
              <a:rPr lang="en-US" dirty="0" err="1" smtClean="0"/>
              <a:t>guestEmp</a:t>
            </a:r>
            <a:r>
              <a:rPr lang="en-US" dirty="0" smtClean="0"/>
              <a:t> g=new </a:t>
            </a:r>
            <a:r>
              <a:rPr lang="en-US" dirty="0" err="1" smtClean="0"/>
              <a:t>guestEmp</a:t>
            </a:r>
            <a:r>
              <a:rPr lang="en-US" dirty="0" smtClean="0"/>
              <a:t>();</a:t>
            </a:r>
          </a:p>
          <a:p>
            <a:pPr algn="l"/>
            <a:r>
              <a:rPr lang="en-US" dirty="0" err="1" smtClean="0"/>
              <a:t>g.salary</a:t>
            </a:r>
            <a:r>
              <a:rPr lang="en-US" dirty="0" smtClean="0"/>
              <a:t>();   }}</a:t>
            </a:r>
            <a:endParaRPr lang="en-US" dirty="0"/>
          </a:p>
        </p:txBody>
      </p:sp>
    </p:spTree>
    <p:extLst>
      <p:ext uri="{BB962C8B-B14F-4D97-AF65-F5344CB8AC3E}">
        <p14:creationId xmlns:p14="http://schemas.microsoft.com/office/powerpoint/2010/main" val="2539498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4152" y="1120461"/>
            <a:ext cx="9144000" cy="354639"/>
          </a:xfrm>
        </p:spPr>
        <p:txBody>
          <a:bodyPr>
            <a:normAutofit fontScale="90000"/>
          </a:bodyPr>
          <a:lstStyle/>
          <a:p>
            <a:r>
              <a:rPr lang="en-US" dirty="0"/>
              <a:t>Abstract class in Java</a:t>
            </a:r>
            <a:br>
              <a:rPr lang="en-US" dirty="0"/>
            </a:br>
            <a:endParaRPr lang="en-US" dirty="0"/>
          </a:p>
        </p:txBody>
      </p:sp>
      <p:sp>
        <p:nvSpPr>
          <p:cNvPr id="3" name="Subtitle 2"/>
          <p:cNvSpPr>
            <a:spLocks noGrp="1"/>
          </p:cNvSpPr>
          <p:nvPr>
            <p:ph type="subTitle" idx="1"/>
          </p:nvPr>
        </p:nvSpPr>
        <p:spPr>
          <a:xfrm>
            <a:off x="0" y="605307"/>
            <a:ext cx="12192000" cy="6143223"/>
          </a:xfrm>
        </p:spPr>
        <p:txBody>
          <a:bodyPr/>
          <a:lstStyle/>
          <a:p>
            <a:pPr algn="l"/>
            <a:r>
              <a:rPr lang="en-US" dirty="0" smtClean="0"/>
              <a:t>A </a:t>
            </a:r>
            <a:r>
              <a:rPr lang="en-US" dirty="0"/>
              <a:t>class that is declared with abstract keyword, is known as abstract class in java. It can have abstract and non-abstract methods (method with body</a:t>
            </a:r>
            <a:r>
              <a:rPr lang="en-US" dirty="0" smtClean="0"/>
              <a:t>).</a:t>
            </a:r>
          </a:p>
          <a:p>
            <a:pPr algn="l"/>
            <a:endParaRPr lang="en-US" dirty="0"/>
          </a:p>
          <a:p>
            <a:pPr algn="l"/>
            <a:r>
              <a:rPr lang="en-US" b="1" dirty="0"/>
              <a:t>Abstraction</a:t>
            </a:r>
            <a:r>
              <a:rPr lang="en-US" dirty="0"/>
              <a:t> is a process of hiding the implementation details and showing only functionality to the user.</a:t>
            </a:r>
          </a:p>
          <a:p>
            <a:pPr algn="l"/>
            <a:r>
              <a:rPr lang="en-US" dirty="0"/>
              <a:t>Another way, it shows only important things to the user and hides the internal details</a:t>
            </a:r>
          </a:p>
          <a:p>
            <a:pPr algn="l"/>
            <a:endParaRPr lang="en-US" dirty="0"/>
          </a:p>
          <a:p>
            <a:pPr algn="l"/>
            <a:r>
              <a:rPr lang="en-US" b="1" dirty="0"/>
              <a:t>Ways to achieve </a:t>
            </a:r>
            <a:r>
              <a:rPr lang="en-US" b="1" dirty="0" err="1"/>
              <a:t>Abstaction</a:t>
            </a:r>
            <a:endParaRPr lang="en-US" b="1" dirty="0"/>
          </a:p>
          <a:p>
            <a:pPr algn="l"/>
            <a:r>
              <a:rPr lang="en-US" dirty="0"/>
              <a:t>There are two ways to achieve abstraction in java</a:t>
            </a:r>
          </a:p>
          <a:p>
            <a:pPr algn="l"/>
            <a:r>
              <a:rPr lang="en-US" dirty="0"/>
              <a:t>Abstract class (0 to 100%)</a:t>
            </a:r>
          </a:p>
          <a:p>
            <a:pPr algn="l"/>
            <a:r>
              <a:rPr lang="en-US" dirty="0"/>
              <a:t>Interface (100</a:t>
            </a:r>
            <a:r>
              <a:rPr lang="en-US" dirty="0" smtClean="0"/>
              <a:t>%)</a:t>
            </a:r>
          </a:p>
          <a:p>
            <a:pPr algn="l"/>
            <a:r>
              <a:rPr lang="en-US" dirty="0"/>
              <a:t>A class that is declared as abstract is known as </a:t>
            </a:r>
            <a:r>
              <a:rPr lang="en-US" b="1" dirty="0"/>
              <a:t>abstract class</a:t>
            </a:r>
            <a:r>
              <a:rPr lang="en-US" dirty="0"/>
              <a:t>. It needs to be extended and its method implemented. It cannot be instantiated.</a:t>
            </a:r>
          </a:p>
          <a:p>
            <a:pPr algn="l"/>
            <a:endParaRPr lang="en-US" dirty="0"/>
          </a:p>
        </p:txBody>
      </p:sp>
    </p:spTree>
    <p:extLst>
      <p:ext uri="{BB962C8B-B14F-4D97-AF65-F5344CB8AC3E}">
        <p14:creationId xmlns:p14="http://schemas.microsoft.com/office/powerpoint/2010/main" val="2393253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fontScale="92500" lnSpcReduction="20000"/>
          </a:bodyPr>
          <a:lstStyle/>
          <a:p>
            <a:pPr algn="l"/>
            <a:r>
              <a:rPr lang="en-US" b="1" dirty="0" smtClean="0"/>
              <a:t>abstract </a:t>
            </a:r>
            <a:r>
              <a:rPr lang="en-US" b="1" dirty="0"/>
              <a:t>class salary</a:t>
            </a:r>
          </a:p>
          <a:p>
            <a:pPr algn="l"/>
            <a:r>
              <a:rPr lang="en-US" dirty="0"/>
              <a:t>{</a:t>
            </a:r>
          </a:p>
          <a:p>
            <a:pPr algn="l"/>
            <a:r>
              <a:rPr lang="en-US" dirty="0"/>
              <a:t> </a:t>
            </a:r>
            <a:r>
              <a:rPr lang="en-US" b="1" dirty="0"/>
              <a:t>abstract void PF();</a:t>
            </a:r>
          </a:p>
          <a:p>
            <a:pPr algn="l"/>
            <a:r>
              <a:rPr lang="en-US" dirty="0"/>
              <a:t> </a:t>
            </a:r>
            <a:r>
              <a:rPr lang="en-US" b="1" dirty="0"/>
              <a:t>void income</a:t>
            </a:r>
            <a:r>
              <a:rPr lang="en-US" b="1" dirty="0" smtClean="0"/>
              <a:t>()  </a:t>
            </a:r>
            <a:r>
              <a:rPr lang="en-US" dirty="0" smtClean="0"/>
              <a:t> </a:t>
            </a:r>
            <a:r>
              <a:rPr lang="en-US" dirty="0"/>
              <a:t>{</a:t>
            </a:r>
          </a:p>
          <a:p>
            <a:pPr algn="l"/>
            <a:r>
              <a:rPr lang="en-US" dirty="0"/>
              <a:t> </a:t>
            </a:r>
            <a:r>
              <a:rPr lang="en-US" dirty="0" err="1"/>
              <a:t>System.</a:t>
            </a:r>
            <a:r>
              <a:rPr lang="en-US" b="1" i="1" dirty="0" err="1"/>
              <a:t>out.println</a:t>
            </a:r>
            <a:r>
              <a:rPr lang="en-US" b="1" i="1" dirty="0"/>
              <a:t>("salary in abstract class");</a:t>
            </a:r>
          </a:p>
          <a:p>
            <a:pPr algn="l"/>
            <a:r>
              <a:rPr lang="en-US" dirty="0"/>
              <a:t> }</a:t>
            </a:r>
          </a:p>
          <a:p>
            <a:pPr algn="l"/>
            <a:r>
              <a:rPr lang="en-US" dirty="0" smtClean="0"/>
              <a:t>}</a:t>
            </a:r>
          </a:p>
          <a:p>
            <a:pPr algn="l"/>
            <a:endParaRPr lang="en-US" dirty="0"/>
          </a:p>
          <a:p>
            <a:pPr algn="l"/>
            <a:r>
              <a:rPr lang="en-US" b="1" dirty="0"/>
              <a:t>public class abstraction extends salary</a:t>
            </a:r>
            <a:r>
              <a:rPr lang="en-US" b="1" dirty="0" smtClean="0"/>
              <a:t>{</a:t>
            </a:r>
            <a:endParaRPr lang="en-US" b="1" dirty="0"/>
          </a:p>
          <a:p>
            <a:pPr algn="l"/>
            <a:r>
              <a:rPr lang="en-US" b="1" dirty="0"/>
              <a:t>public static void main(String[] </a:t>
            </a:r>
            <a:r>
              <a:rPr lang="en-US" b="1" dirty="0" err="1"/>
              <a:t>args</a:t>
            </a:r>
            <a:r>
              <a:rPr lang="en-US" b="1" dirty="0"/>
              <a:t>) </a:t>
            </a:r>
          </a:p>
          <a:p>
            <a:pPr algn="l"/>
            <a:r>
              <a:rPr lang="en-US" dirty="0"/>
              <a:t>{</a:t>
            </a:r>
          </a:p>
          <a:p>
            <a:pPr algn="l"/>
            <a:r>
              <a:rPr lang="en-US" dirty="0"/>
              <a:t>abstraction a=</a:t>
            </a:r>
            <a:r>
              <a:rPr lang="en-US" b="1" dirty="0"/>
              <a:t>new abstraction();</a:t>
            </a:r>
          </a:p>
          <a:p>
            <a:pPr algn="l"/>
            <a:r>
              <a:rPr lang="en-US" dirty="0"/>
              <a:t>a.PF();</a:t>
            </a:r>
          </a:p>
          <a:p>
            <a:pPr algn="l"/>
            <a:r>
              <a:rPr lang="en-US" dirty="0"/>
              <a:t>}</a:t>
            </a:r>
          </a:p>
          <a:p>
            <a:pPr algn="l"/>
            <a:r>
              <a:rPr lang="en-US" dirty="0"/>
              <a:t>@Override</a:t>
            </a:r>
          </a:p>
          <a:p>
            <a:pPr algn="l"/>
            <a:r>
              <a:rPr lang="en-US" b="1" dirty="0"/>
              <a:t>void PF() {</a:t>
            </a:r>
          </a:p>
          <a:p>
            <a:pPr algn="l"/>
            <a:r>
              <a:rPr lang="en-US" dirty="0" err="1"/>
              <a:t>System.</a:t>
            </a:r>
            <a:r>
              <a:rPr lang="en-US" b="1" i="1" dirty="0" err="1"/>
              <a:t>out.println</a:t>
            </a:r>
            <a:r>
              <a:rPr lang="en-US" b="1" i="1" dirty="0"/>
              <a:t>("Salary in child class</a:t>
            </a:r>
            <a:r>
              <a:rPr lang="en-US" b="1" i="1" dirty="0" smtClean="0"/>
              <a:t>");</a:t>
            </a:r>
            <a:endParaRPr lang="en-US" dirty="0"/>
          </a:p>
          <a:p>
            <a:pPr algn="l"/>
            <a:r>
              <a:rPr lang="en-US" dirty="0"/>
              <a:t>}</a:t>
            </a:r>
          </a:p>
          <a:p>
            <a:pPr algn="l"/>
            <a:r>
              <a:rPr lang="en-US" dirty="0" smtClean="0"/>
              <a:t>}</a:t>
            </a:r>
            <a:endParaRPr lang="en-US" dirty="0"/>
          </a:p>
        </p:txBody>
      </p:sp>
    </p:spTree>
    <p:extLst>
      <p:ext uri="{BB962C8B-B14F-4D97-AF65-F5344CB8AC3E}">
        <p14:creationId xmlns:p14="http://schemas.microsoft.com/office/powerpoint/2010/main" val="271459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3600" b="1" dirty="0"/>
              <a:t>Java Version History</a:t>
            </a:r>
          </a:p>
          <a:p>
            <a:pPr algn="l"/>
            <a:r>
              <a:rPr lang="en-US" dirty="0"/>
              <a:t>There are many java versions that has been released.</a:t>
            </a:r>
          </a:p>
          <a:p>
            <a:pPr algn="l"/>
            <a:r>
              <a:rPr lang="en-US" dirty="0"/>
              <a:t>JDK Alpha and Beta (1995)</a:t>
            </a:r>
          </a:p>
          <a:p>
            <a:pPr algn="l"/>
            <a:r>
              <a:rPr lang="en-US" dirty="0"/>
              <a:t>JDK 1.0 (23rd Jan, 1996)</a:t>
            </a:r>
          </a:p>
          <a:p>
            <a:pPr algn="l"/>
            <a:r>
              <a:rPr lang="en-US" dirty="0"/>
              <a:t>JDK 1.1 (19th Feb, 1997)</a:t>
            </a:r>
          </a:p>
          <a:p>
            <a:pPr algn="l"/>
            <a:r>
              <a:rPr lang="en-US" dirty="0"/>
              <a:t>J2SE 1.2 (8th Dec, 1998)</a:t>
            </a:r>
          </a:p>
          <a:p>
            <a:pPr algn="l"/>
            <a:r>
              <a:rPr lang="en-US" dirty="0"/>
              <a:t>J2SE 1.3 (8th May, 2000)</a:t>
            </a:r>
          </a:p>
          <a:p>
            <a:pPr algn="l"/>
            <a:r>
              <a:rPr lang="en-US" dirty="0"/>
              <a:t>J2SE 1.4 (6th Feb, 2002)</a:t>
            </a:r>
          </a:p>
          <a:p>
            <a:pPr algn="l"/>
            <a:r>
              <a:rPr lang="en-US" dirty="0"/>
              <a:t>J2SE 5.0 (30th Sep, 2004)</a:t>
            </a:r>
          </a:p>
          <a:p>
            <a:pPr algn="l"/>
            <a:r>
              <a:rPr lang="en-US" dirty="0"/>
              <a:t>Java SE 6 (11th Dec, 2006)</a:t>
            </a:r>
          </a:p>
          <a:p>
            <a:pPr algn="l"/>
            <a:r>
              <a:rPr lang="en-US" dirty="0"/>
              <a:t>Java SE 7 (28th July, 2011</a:t>
            </a:r>
            <a:r>
              <a:rPr lang="en-US" dirty="0" smtClean="0"/>
              <a:t>)</a:t>
            </a:r>
          </a:p>
          <a:p>
            <a:pPr algn="l"/>
            <a:r>
              <a:rPr lang="pt-BR" dirty="0"/>
              <a:t>Java SE 8 (March 18, </a:t>
            </a:r>
            <a:r>
              <a:rPr lang="pt-BR" dirty="0" smtClean="0"/>
              <a:t>2014)</a:t>
            </a:r>
            <a:endParaRPr lang="en-US" dirty="0"/>
          </a:p>
          <a:p>
            <a:pPr algn="l"/>
            <a:endParaRPr lang="en-US" dirty="0"/>
          </a:p>
        </p:txBody>
      </p:sp>
    </p:spTree>
    <p:extLst>
      <p:ext uri="{BB962C8B-B14F-4D97-AF65-F5344CB8AC3E}">
        <p14:creationId xmlns:p14="http://schemas.microsoft.com/office/powerpoint/2010/main" val="1237758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3188"/>
            <a:ext cx="9144000" cy="419033"/>
          </a:xfrm>
        </p:spPr>
        <p:txBody>
          <a:bodyPr>
            <a:normAutofit fontScale="90000"/>
          </a:bodyPr>
          <a:lstStyle/>
          <a:p>
            <a:r>
              <a:rPr lang="en-US" dirty="0"/>
              <a:t>Interface in Java</a:t>
            </a:r>
            <a:br>
              <a:rPr lang="en-US" dirty="0"/>
            </a:br>
            <a:endParaRPr lang="en-US" dirty="0"/>
          </a:p>
        </p:txBody>
      </p:sp>
      <p:sp>
        <p:nvSpPr>
          <p:cNvPr id="3" name="Subtitle 2"/>
          <p:cNvSpPr>
            <a:spLocks noGrp="1"/>
          </p:cNvSpPr>
          <p:nvPr>
            <p:ph type="subTitle" idx="1"/>
          </p:nvPr>
        </p:nvSpPr>
        <p:spPr>
          <a:xfrm>
            <a:off x="0" y="528034"/>
            <a:ext cx="12192000" cy="6329966"/>
          </a:xfrm>
        </p:spPr>
        <p:txBody>
          <a:bodyPr>
            <a:normAutofit fontScale="92500" lnSpcReduction="10000"/>
          </a:bodyPr>
          <a:lstStyle/>
          <a:p>
            <a:pPr algn="l"/>
            <a:r>
              <a:rPr lang="en-US" dirty="0"/>
              <a:t>An </a:t>
            </a:r>
            <a:r>
              <a:rPr lang="en-US" b="1" dirty="0"/>
              <a:t>interface in java</a:t>
            </a:r>
            <a:r>
              <a:rPr lang="en-US" dirty="0"/>
              <a:t> is a blueprint of a class. It has static constants and abstract methods only.</a:t>
            </a:r>
          </a:p>
          <a:p>
            <a:pPr algn="l"/>
            <a:r>
              <a:rPr lang="en-US" dirty="0"/>
              <a:t>The interface in java is </a:t>
            </a:r>
            <a:r>
              <a:rPr lang="en-US" b="1" dirty="0"/>
              <a:t>a mechanism to achieve fully abstraction</a:t>
            </a:r>
            <a:r>
              <a:rPr lang="en-US" dirty="0"/>
              <a:t>. There can be only abstract methods in the java interface not method body. It is used to achieve fully abstraction and multiple inheritance in Java</a:t>
            </a:r>
            <a:r>
              <a:rPr lang="en-US" dirty="0" smtClean="0"/>
              <a:t>.</a:t>
            </a:r>
          </a:p>
          <a:p>
            <a:pPr algn="l"/>
            <a:endParaRPr lang="en-US" dirty="0"/>
          </a:p>
          <a:p>
            <a:pPr algn="l"/>
            <a:r>
              <a:rPr lang="en-US" dirty="0"/>
              <a:t> </a:t>
            </a:r>
            <a:r>
              <a:rPr lang="en-US" b="1" dirty="0"/>
              <a:t>interface salary {</a:t>
            </a:r>
          </a:p>
          <a:p>
            <a:pPr algn="l"/>
            <a:r>
              <a:rPr lang="en-US" dirty="0"/>
              <a:t> </a:t>
            </a:r>
            <a:r>
              <a:rPr lang="en-US" b="1" dirty="0"/>
              <a:t>void PF</a:t>
            </a:r>
            <a:r>
              <a:rPr lang="en-US" b="1" dirty="0" smtClean="0"/>
              <a:t>();</a:t>
            </a:r>
            <a:endParaRPr lang="en-US" dirty="0"/>
          </a:p>
          <a:p>
            <a:pPr algn="l"/>
            <a:r>
              <a:rPr lang="en-US" dirty="0"/>
              <a:t>}</a:t>
            </a:r>
          </a:p>
          <a:p>
            <a:pPr algn="l"/>
            <a:r>
              <a:rPr lang="en-US" b="1" dirty="0"/>
              <a:t>public class abstraction implements salary{</a:t>
            </a:r>
          </a:p>
          <a:p>
            <a:pPr algn="l"/>
            <a:r>
              <a:rPr lang="en-US" b="1" dirty="0"/>
              <a:t>public void PF() {</a:t>
            </a:r>
          </a:p>
          <a:p>
            <a:pPr algn="l"/>
            <a:r>
              <a:rPr lang="en-US" dirty="0" err="1"/>
              <a:t>System.</a:t>
            </a:r>
            <a:r>
              <a:rPr lang="en-US" b="1" i="1" dirty="0" err="1"/>
              <a:t>out.println</a:t>
            </a:r>
            <a:r>
              <a:rPr lang="en-US" b="1" i="1" dirty="0"/>
              <a:t>("salary with interface</a:t>
            </a:r>
            <a:r>
              <a:rPr lang="en-US" b="1" i="1" dirty="0" smtClean="0"/>
              <a:t>");</a:t>
            </a:r>
            <a:endParaRPr lang="en-US" dirty="0"/>
          </a:p>
          <a:p>
            <a:pPr algn="l"/>
            <a:r>
              <a:rPr lang="en-US" dirty="0"/>
              <a:t>}</a:t>
            </a:r>
          </a:p>
          <a:p>
            <a:pPr algn="l"/>
            <a:r>
              <a:rPr lang="en-US" b="1" dirty="0"/>
              <a:t>public static void main(String[] </a:t>
            </a:r>
            <a:r>
              <a:rPr lang="en-US" b="1" dirty="0" err="1"/>
              <a:t>args</a:t>
            </a:r>
            <a:r>
              <a:rPr lang="en-US" b="1" dirty="0"/>
              <a:t>) </a:t>
            </a:r>
          </a:p>
          <a:p>
            <a:pPr algn="l"/>
            <a:r>
              <a:rPr lang="en-US" dirty="0"/>
              <a:t>{</a:t>
            </a:r>
          </a:p>
          <a:p>
            <a:pPr algn="l"/>
            <a:r>
              <a:rPr lang="en-US" dirty="0"/>
              <a:t>abstraction a=</a:t>
            </a:r>
            <a:r>
              <a:rPr lang="en-US" b="1" dirty="0"/>
              <a:t>new abstraction();</a:t>
            </a:r>
          </a:p>
          <a:p>
            <a:pPr algn="l"/>
            <a:r>
              <a:rPr lang="en-US" dirty="0"/>
              <a:t>a.PF();</a:t>
            </a:r>
          </a:p>
          <a:p>
            <a:pPr algn="l"/>
            <a:r>
              <a:rPr lang="en-US" dirty="0" smtClean="0"/>
              <a:t>}</a:t>
            </a:r>
            <a:r>
              <a:rPr lang="en-US" dirty="0"/>
              <a:t> </a:t>
            </a:r>
            <a:r>
              <a:rPr lang="en-US" dirty="0" smtClean="0"/>
              <a:t>   }</a:t>
            </a:r>
            <a:endParaRPr lang="en-US" dirty="0"/>
          </a:p>
        </p:txBody>
      </p:sp>
    </p:spTree>
    <p:extLst>
      <p:ext uri="{BB962C8B-B14F-4D97-AF65-F5344CB8AC3E}">
        <p14:creationId xmlns:p14="http://schemas.microsoft.com/office/powerpoint/2010/main" val="250623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123"/>
            <a:ext cx="9144000" cy="328881"/>
          </a:xfrm>
        </p:spPr>
        <p:txBody>
          <a:bodyPr>
            <a:normAutofit fontScale="90000"/>
          </a:bodyPr>
          <a:lstStyle/>
          <a:p>
            <a:r>
              <a:rPr lang="en-US" b="1" dirty="0"/>
              <a:t>Default Interface Methods</a:t>
            </a:r>
            <a:endParaRPr lang="en-US" dirty="0"/>
          </a:p>
        </p:txBody>
      </p:sp>
      <p:sp>
        <p:nvSpPr>
          <p:cNvPr id="3" name="Subtitle 2"/>
          <p:cNvSpPr>
            <a:spLocks noGrp="1"/>
          </p:cNvSpPr>
          <p:nvPr>
            <p:ph type="subTitle" idx="1"/>
          </p:nvPr>
        </p:nvSpPr>
        <p:spPr>
          <a:xfrm>
            <a:off x="0" y="592428"/>
            <a:ext cx="12192000" cy="6265572"/>
          </a:xfrm>
        </p:spPr>
        <p:txBody>
          <a:bodyPr>
            <a:normAutofit/>
          </a:bodyPr>
          <a:lstStyle/>
          <a:p>
            <a:pPr algn="l"/>
            <a:r>
              <a:rPr lang="en-US" dirty="0"/>
              <a:t>A </a:t>
            </a:r>
            <a:r>
              <a:rPr lang="en-US" dirty="0" smtClean="0"/>
              <a:t>default method </a:t>
            </a:r>
            <a:r>
              <a:rPr lang="en-US" dirty="0"/>
              <a:t>lets you define a default implementation for an interface method. In other </a:t>
            </a:r>
            <a:r>
              <a:rPr lang="en-US" dirty="0" smtClean="0"/>
              <a:t>words, by </a:t>
            </a:r>
            <a:r>
              <a:rPr lang="en-US" dirty="0"/>
              <a:t>use of a default method, it is now possible for an interface method to provide a body,</a:t>
            </a:r>
          </a:p>
          <a:p>
            <a:pPr algn="l"/>
            <a:r>
              <a:rPr lang="en-US" dirty="0" smtClean="0"/>
              <a:t>rather </a:t>
            </a:r>
            <a:r>
              <a:rPr lang="en-US" dirty="0"/>
              <a:t>than being abstract</a:t>
            </a:r>
            <a:r>
              <a:rPr lang="en-US" dirty="0" smtClean="0"/>
              <a:t>.</a:t>
            </a:r>
          </a:p>
          <a:p>
            <a:pPr algn="l"/>
            <a:endParaRPr lang="en-US" dirty="0"/>
          </a:p>
          <a:p>
            <a:pPr algn="l"/>
            <a:r>
              <a:rPr lang="en-US" dirty="0"/>
              <a:t>public interface </a:t>
            </a:r>
            <a:r>
              <a:rPr lang="en-US" dirty="0" err="1"/>
              <a:t>MyIF</a:t>
            </a:r>
            <a:r>
              <a:rPr lang="en-US" dirty="0"/>
              <a:t> {</a:t>
            </a:r>
          </a:p>
          <a:p>
            <a:pPr algn="l"/>
            <a:r>
              <a:rPr lang="en-US" dirty="0"/>
              <a:t>// This is a "normal" interface method declaration.</a:t>
            </a:r>
          </a:p>
          <a:p>
            <a:pPr algn="l"/>
            <a:r>
              <a:rPr lang="en-US" dirty="0"/>
              <a:t>// It does NOT define a default implementation.</a:t>
            </a:r>
          </a:p>
          <a:p>
            <a:pPr algn="l"/>
            <a:r>
              <a:rPr lang="en-US" dirty="0" err="1"/>
              <a:t>int</a:t>
            </a:r>
            <a:r>
              <a:rPr lang="en-US" dirty="0"/>
              <a:t> </a:t>
            </a:r>
            <a:r>
              <a:rPr lang="en-US" dirty="0" err="1"/>
              <a:t>getNumber</a:t>
            </a:r>
            <a:r>
              <a:rPr lang="en-US" dirty="0"/>
              <a:t>();</a:t>
            </a:r>
          </a:p>
          <a:p>
            <a:pPr algn="l"/>
            <a:r>
              <a:rPr lang="en-US" dirty="0"/>
              <a:t>// This is a default method. Notice that it provides</a:t>
            </a:r>
          </a:p>
          <a:p>
            <a:pPr algn="l"/>
            <a:r>
              <a:rPr lang="en-US" dirty="0"/>
              <a:t>// a default implementation.</a:t>
            </a:r>
          </a:p>
          <a:p>
            <a:pPr algn="l"/>
            <a:r>
              <a:rPr lang="en-US" dirty="0"/>
              <a:t>default String </a:t>
            </a:r>
            <a:r>
              <a:rPr lang="en-US" dirty="0" err="1"/>
              <a:t>getString</a:t>
            </a:r>
            <a:r>
              <a:rPr lang="en-US" dirty="0"/>
              <a:t>() {</a:t>
            </a:r>
          </a:p>
          <a:p>
            <a:pPr algn="l"/>
            <a:r>
              <a:rPr lang="en-US" dirty="0"/>
              <a:t>return "Default String";</a:t>
            </a:r>
          </a:p>
          <a:p>
            <a:pPr algn="l"/>
            <a:r>
              <a:rPr lang="en-US" dirty="0"/>
              <a:t>}</a:t>
            </a:r>
          </a:p>
          <a:p>
            <a:pPr algn="l"/>
            <a:r>
              <a:rPr lang="en-US" dirty="0"/>
              <a:t>}</a:t>
            </a:r>
          </a:p>
        </p:txBody>
      </p:sp>
    </p:spTree>
    <p:extLst>
      <p:ext uri="{BB962C8B-B14F-4D97-AF65-F5344CB8AC3E}">
        <p14:creationId xmlns:p14="http://schemas.microsoft.com/office/powerpoint/2010/main" val="3102433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91"/>
            <a:ext cx="9144000" cy="625095"/>
          </a:xfrm>
        </p:spPr>
        <p:txBody>
          <a:bodyPr>
            <a:normAutofit fontScale="90000"/>
          </a:bodyPr>
          <a:lstStyle/>
          <a:p>
            <a:r>
              <a:rPr lang="en-US" b="1" dirty="0"/>
              <a:t>static Methods in an Interface</a:t>
            </a:r>
            <a:endParaRPr lang="en-US" dirty="0"/>
          </a:p>
        </p:txBody>
      </p:sp>
      <p:sp>
        <p:nvSpPr>
          <p:cNvPr id="3" name="Subtitle 2"/>
          <p:cNvSpPr>
            <a:spLocks noGrp="1"/>
          </p:cNvSpPr>
          <p:nvPr>
            <p:ph type="subTitle" idx="1"/>
          </p:nvPr>
        </p:nvSpPr>
        <p:spPr>
          <a:xfrm>
            <a:off x="0" y="579549"/>
            <a:ext cx="12192000" cy="6278451"/>
          </a:xfrm>
        </p:spPr>
        <p:txBody>
          <a:bodyPr/>
          <a:lstStyle/>
          <a:p>
            <a:pPr algn="l"/>
            <a:r>
              <a:rPr lang="en-US" dirty="0"/>
              <a:t>Like </a:t>
            </a:r>
            <a:r>
              <a:rPr lang="en-US" b="1" dirty="0"/>
              <a:t>static </a:t>
            </a:r>
            <a:r>
              <a:rPr lang="en-US" dirty="0"/>
              <a:t>methods in a class, a </a:t>
            </a:r>
            <a:r>
              <a:rPr lang="en-US" b="1" dirty="0"/>
              <a:t>static </a:t>
            </a:r>
            <a:r>
              <a:rPr lang="en-US" dirty="0"/>
              <a:t>method defined by an interface can </a:t>
            </a:r>
            <a:r>
              <a:rPr lang="en-US" dirty="0" smtClean="0"/>
              <a:t>be called </a:t>
            </a:r>
            <a:r>
              <a:rPr lang="en-US" dirty="0"/>
              <a:t>independently of any object. Thus, no implementation of the interface is </a:t>
            </a:r>
            <a:r>
              <a:rPr lang="en-US" dirty="0" smtClean="0"/>
              <a:t>necessary, and </a:t>
            </a:r>
            <a:r>
              <a:rPr lang="en-US" dirty="0"/>
              <a:t>no instance of the interface is required, in order to call a </a:t>
            </a:r>
            <a:r>
              <a:rPr lang="en-US" b="1" dirty="0"/>
              <a:t>static </a:t>
            </a:r>
            <a:r>
              <a:rPr lang="en-US" dirty="0"/>
              <a:t>method. Instead, </a:t>
            </a:r>
            <a:r>
              <a:rPr lang="en-US" dirty="0" smtClean="0"/>
              <a:t>a </a:t>
            </a:r>
            <a:r>
              <a:rPr lang="en-US" b="1" dirty="0" smtClean="0"/>
              <a:t>static </a:t>
            </a:r>
            <a:r>
              <a:rPr lang="en-US" dirty="0"/>
              <a:t>method is called by specifying the interface name, followed by a </a:t>
            </a:r>
            <a:r>
              <a:rPr lang="en-US" dirty="0" smtClean="0"/>
              <a:t>period</a:t>
            </a:r>
            <a:r>
              <a:rPr lang="en-US" dirty="0"/>
              <a:t>, followed </a:t>
            </a:r>
            <a:r>
              <a:rPr lang="en-US" dirty="0" smtClean="0"/>
              <a:t>by the </a:t>
            </a:r>
            <a:r>
              <a:rPr lang="en-US" dirty="0"/>
              <a:t>method name</a:t>
            </a:r>
            <a:r>
              <a:rPr lang="en-US" dirty="0" smtClean="0"/>
              <a:t>.</a:t>
            </a:r>
          </a:p>
          <a:p>
            <a:pPr algn="l"/>
            <a:endParaRPr lang="en-US" dirty="0"/>
          </a:p>
          <a:p>
            <a:pPr algn="l"/>
            <a:endParaRPr lang="en-US" dirty="0" smtClean="0"/>
          </a:p>
          <a:p>
            <a:pPr algn="l"/>
            <a:r>
              <a:rPr lang="en-US" b="1" dirty="0"/>
              <a:t>static </a:t>
            </a:r>
            <a:r>
              <a:rPr lang="en-US" dirty="0"/>
              <a:t>interface methods are not inherited by either an </a:t>
            </a:r>
            <a:r>
              <a:rPr lang="en-US" dirty="0" smtClean="0"/>
              <a:t>implementing class </a:t>
            </a:r>
            <a:r>
              <a:rPr lang="en-US" dirty="0"/>
              <a:t>or a </a:t>
            </a:r>
            <a:r>
              <a:rPr lang="en-US" dirty="0" err="1"/>
              <a:t>subinterface</a:t>
            </a:r>
            <a:r>
              <a:rPr lang="en-US" dirty="0"/>
              <a:t>.</a:t>
            </a:r>
          </a:p>
        </p:txBody>
      </p:sp>
    </p:spTree>
    <p:extLst>
      <p:ext uri="{BB962C8B-B14F-4D97-AF65-F5344CB8AC3E}">
        <p14:creationId xmlns:p14="http://schemas.microsoft.com/office/powerpoint/2010/main" val="13926968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908"/>
            <a:ext cx="9144000" cy="573580"/>
          </a:xfrm>
        </p:spPr>
        <p:txBody>
          <a:bodyPr>
            <a:normAutofit fontScale="90000"/>
          </a:bodyPr>
          <a:lstStyle/>
          <a:p>
            <a:r>
              <a:rPr lang="en-US" dirty="0"/>
              <a:t>Inner </a:t>
            </a:r>
            <a:r>
              <a:rPr lang="en-US" dirty="0" smtClean="0"/>
              <a:t>Class</a:t>
            </a:r>
            <a:endParaRPr lang="en-US" dirty="0"/>
          </a:p>
        </p:txBody>
      </p:sp>
      <p:sp>
        <p:nvSpPr>
          <p:cNvPr id="3" name="Subtitle 2"/>
          <p:cNvSpPr>
            <a:spLocks noGrp="1"/>
          </p:cNvSpPr>
          <p:nvPr>
            <p:ph type="subTitle" idx="1"/>
          </p:nvPr>
        </p:nvSpPr>
        <p:spPr>
          <a:xfrm>
            <a:off x="0" y="528034"/>
            <a:ext cx="12192000" cy="6329966"/>
          </a:xfrm>
        </p:spPr>
        <p:txBody>
          <a:bodyPr/>
          <a:lstStyle/>
          <a:p>
            <a:pPr algn="l"/>
            <a:r>
              <a:rPr lang="en-US" b="1" dirty="0"/>
              <a:t>Java inner class</a:t>
            </a:r>
            <a:r>
              <a:rPr lang="en-US" dirty="0"/>
              <a:t> or nested class is a class i.e. declared inside the class or interface.</a:t>
            </a:r>
          </a:p>
          <a:p>
            <a:pPr algn="l"/>
            <a:r>
              <a:rPr lang="en-US" dirty="0"/>
              <a:t>We use inner classes to logically group classes and interfaces in one place so that it can be more readable and maintainable.</a:t>
            </a:r>
          </a:p>
          <a:p>
            <a:pPr algn="l"/>
            <a:r>
              <a:rPr lang="en-US" dirty="0"/>
              <a:t>Additionally, it can access all the members of outer class including private data members and methods.</a:t>
            </a:r>
          </a:p>
          <a:p>
            <a:pPr algn="l"/>
            <a:endParaRPr lang="en-US" dirty="0" smtClean="0"/>
          </a:p>
          <a:p>
            <a:pPr algn="l"/>
            <a:r>
              <a:rPr lang="en-US" dirty="0"/>
              <a:t>Advantage of java inner classes</a:t>
            </a:r>
          </a:p>
          <a:p>
            <a:pPr algn="l"/>
            <a:r>
              <a:rPr lang="en-US" dirty="0"/>
              <a:t>There are basically three advantages of inner classes in java. They are as follows:</a:t>
            </a:r>
          </a:p>
          <a:p>
            <a:pPr algn="l"/>
            <a:r>
              <a:rPr lang="en-US" dirty="0"/>
              <a:t>1) Nested classes represent a special type of relationship that is </a:t>
            </a:r>
            <a:r>
              <a:rPr lang="en-US" b="1" dirty="0"/>
              <a:t>it can access all the members (data members and methods) of outer class</a:t>
            </a:r>
            <a:r>
              <a:rPr lang="en-US" dirty="0"/>
              <a:t> including private.</a:t>
            </a:r>
          </a:p>
          <a:p>
            <a:pPr algn="l"/>
            <a:r>
              <a:rPr lang="en-US" dirty="0"/>
              <a:t>2) Nested classes are used </a:t>
            </a:r>
            <a:r>
              <a:rPr lang="en-US" b="1" dirty="0"/>
              <a:t>to develop more readable and maintainable code</a:t>
            </a:r>
            <a:r>
              <a:rPr lang="en-US" dirty="0"/>
              <a:t> because it logically group classes and interfaces in one place only.</a:t>
            </a:r>
          </a:p>
          <a:p>
            <a:pPr algn="l"/>
            <a:r>
              <a:rPr lang="en-US" dirty="0"/>
              <a:t>3) </a:t>
            </a:r>
            <a:r>
              <a:rPr lang="en-US" b="1" dirty="0"/>
              <a:t>Code Optimization</a:t>
            </a:r>
            <a:r>
              <a:rPr lang="en-US" dirty="0"/>
              <a:t>: It requires less code to write.</a:t>
            </a:r>
          </a:p>
          <a:p>
            <a:pPr algn="l"/>
            <a:endParaRPr lang="en-US" dirty="0"/>
          </a:p>
        </p:txBody>
      </p:sp>
    </p:spTree>
    <p:extLst>
      <p:ext uri="{BB962C8B-B14F-4D97-AF65-F5344CB8AC3E}">
        <p14:creationId xmlns:p14="http://schemas.microsoft.com/office/powerpoint/2010/main" val="15143722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Difference between nested class and inner class in Java</a:t>
            </a:r>
          </a:p>
          <a:p>
            <a:pPr algn="l"/>
            <a:r>
              <a:rPr lang="en-US" dirty="0"/>
              <a:t>Inner class is a part of nested class. Non-static nested classes are known as inner classes.</a:t>
            </a:r>
          </a:p>
          <a:p>
            <a:pPr algn="l"/>
            <a:endParaRPr lang="en-US" dirty="0" smtClean="0"/>
          </a:p>
          <a:p>
            <a:r>
              <a:rPr lang="en-US" b="1" dirty="0"/>
              <a:t>Types of Nested classes</a:t>
            </a:r>
          </a:p>
          <a:p>
            <a:pPr algn="l"/>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5669543"/>
              </p:ext>
            </p:extLst>
          </p:nvPr>
        </p:nvGraphicFramePr>
        <p:xfrm>
          <a:off x="-1" y="1880316"/>
          <a:ext cx="12192000" cy="4932610"/>
        </p:xfrm>
        <a:graphic>
          <a:graphicData uri="http://schemas.openxmlformats.org/drawingml/2006/table">
            <a:tbl>
              <a:tblPr/>
              <a:tblGrid>
                <a:gridCol w="6096000"/>
                <a:gridCol w="6096000"/>
              </a:tblGrid>
              <a:tr h="895877">
                <a:tc>
                  <a:txBody>
                    <a:bodyPr/>
                    <a:lstStyle/>
                    <a:p>
                      <a:pPr algn="l" fontAlgn="t"/>
                      <a:r>
                        <a:rPr lang="en-US" dirty="0">
                          <a:solidFill>
                            <a:srgbClr val="FFFFFF"/>
                          </a:solidFill>
                          <a:effectLst/>
                          <a:latin typeface="times new roman" panose="02020603050405020304" pitchFamily="18" charset="0"/>
                        </a:rPr>
                        <a:t>Type</a:t>
                      </a:r>
                    </a:p>
                  </a:txBody>
                  <a:tcPr marL="47625" marR="47625" marT="47625" marB="47625">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95948E"/>
                    </a:solidFill>
                  </a:tcPr>
                </a:tc>
                <a:tc>
                  <a:txBody>
                    <a:bodyPr/>
                    <a:lstStyle/>
                    <a:p>
                      <a:pPr algn="l" fontAlgn="t"/>
                      <a:r>
                        <a:rPr lang="en-US">
                          <a:solidFill>
                            <a:srgbClr val="FFFFFF"/>
                          </a:solidFill>
                          <a:effectLst/>
                          <a:latin typeface="times new roman" panose="02020603050405020304" pitchFamily="18" charset="0"/>
                        </a:rPr>
                        <a:t>Description</a:t>
                      </a:r>
                    </a:p>
                  </a:txBody>
                  <a:tcPr marL="47625" marR="47625" marT="47625" marB="47625">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95948E"/>
                    </a:solidFill>
                  </a:tcPr>
                </a:tc>
              </a:tr>
              <a:tr h="808559">
                <a:tc>
                  <a:txBody>
                    <a:bodyPr/>
                    <a:lstStyle/>
                    <a:p>
                      <a:pPr fontAlgn="t"/>
                      <a:r>
                        <a:rPr lang="en-US" b="0" i="0" u="none" strike="noStrike" dirty="0">
                          <a:solidFill>
                            <a:srgbClr val="008000"/>
                          </a:solidFill>
                          <a:effectLst/>
                          <a:latin typeface="verdana" panose="020B0604030504040204" pitchFamily="34" charset="0"/>
                        </a:rPr>
                        <a:t>Member Inner Class</a:t>
                      </a:r>
                      <a:endParaRPr lang="en-US"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A class created within class and outside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146971">
                <a:tc>
                  <a:txBody>
                    <a:bodyPr/>
                    <a:lstStyle/>
                    <a:p>
                      <a:pPr fontAlgn="t"/>
                      <a:r>
                        <a:rPr lang="en-US" b="0" i="0" u="none" strike="noStrike" dirty="0" err="1">
                          <a:solidFill>
                            <a:srgbClr val="008000"/>
                          </a:solidFill>
                          <a:effectLst/>
                          <a:latin typeface="verdana" panose="020B0604030504040204" pitchFamily="34" charset="0"/>
                        </a:rPr>
                        <a:t>Annonymous</a:t>
                      </a:r>
                      <a:r>
                        <a:rPr lang="en-US" b="0" i="0" u="none" strike="noStrike" dirty="0">
                          <a:solidFill>
                            <a:srgbClr val="008000"/>
                          </a:solidFill>
                          <a:effectLst/>
                          <a:latin typeface="verdana" panose="020B0604030504040204" pitchFamily="34" charset="0"/>
                        </a:rPr>
                        <a:t> Inner Class</a:t>
                      </a:r>
                      <a:endParaRPr lang="en-US"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4E1"/>
                    </a:solidFill>
                  </a:tcPr>
                </a:tc>
                <a:tc>
                  <a:txBody>
                    <a:bodyPr/>
                    <a:lstStyle/>
                    <a:p>
                      <a:pPr fontAlgn="t"/>
                      <a:r>
                        <a:rPr lang="en-US" b="0" i="0" dirty="0">
                          <a:solidFill>
                            <a:srgbClr val="000000"/>
                          </a:solidFill>
                          <a:effectLst/>
                          <a:latin typeface="verdana" panose="020B0604030504040204" pitchFamily="34" charset="0"/>
                        </a:rPr>
                        <a:t>A class created for implementing interface or extending class. Its name is decided by the java compiler.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4E1"/>
                    </a:solidFill>
                  </a:tcPr>
                </a:tc>
              </a:tr>
              <a:tr h="464085">
                <a:tc>
                  <a:txBody>
                    <a:bodyPr/>
                    <a:lstStyle/>
                    <a:p>
                      <a:pPr fontAlgn="t"/>
                      <a:r>
                        <a:rPr lang="en-US" b="0" i="0" u="none" strike="noStrike" dirty="0">
                          <a:solidFill>
                            <a:srgbClr val="008000"/>
                          </a:solidFill>
                          <a:effectLst/>
                          <a:latin typeface="verdana" panose="020B0604030504040204" pitchFamily="34" charset="0"/>
                        </a:rPr>
                        <a:t>Local Inner Class</a:t>
                      </a:r>
                      <a:endParaRPr lang="en-US"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A class created within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08559">
                <a:tc>
                  <a:txBody>
                    <a:bodyPr/>
                    <a:lstStyle/>
                    <a:p>
                      <a:pPr fontAlgn="t"/>
                      <a:r>
                        <a:rPr lang="en-US" b="0" i="0" u="none" strike="noStrike" dirty="0">
                          <a:solidFill>
                            <a:srgbClr val="008000"/>
                          </a:solidFill>
                          <a:effectLst/>
                          <a:latin typeface="verdana" panose="020B0604030504040204" pitchFamily="34" charset="0"/>
                        </a:rPr>
                        <a:t>Static Nested Class</a:t>
                      </a:r>
                      <a:endParaRPr lang="en-US"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4E1"/>
                    </a:solidFill>
                  </a:tcPr>
                </a:tc>
                <a:tc>
                  <a:txBody>
                    <a:bodyPr/>
                    <a:lstStyle/>
                    <a:p>
                      <a:pPr fontAlgn="t"/>
                      <a:r>
                        <a:rPr lang="en-US" b="0" i="0">
                          <a:solidFill>
                            <a:srgbClr val="000000"/>
                          </a:solidFill>
                          <a:effectLst/>
                          <a:latin typeface="verdana" panose="020B0604030504040204" pitchFamily="34" charset="0"/>
                        </a:rPr>
                        <a:t>A static class created within class.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4E1"/>
                    </a:solidFill>
                  </a:tcPr>
                </a:tc>
              </a:tr>
              <a:tr h="808559">
                <a:tc>
                  <a:txBody>
                    <a:bodyPr/>
                    <a:lstStyle/>
                    <a:p>
                      <a:pPr fontAlgn="t"/>
                      <a:r>
                        <a:rPr lang="en-US" b="0" i="0" u="none" strike="noStrike" dirty="0">
                          <a:solidFill>
                            <a:srgbClr val="008000"/>
                          </a:solidFill>
                          <a:effectLst/>
                          <a:latin typeface="verdana" panose="020B0604030504040204" pitchFamily="34" charset="0"/>
                        </a:rPr>
                        <a:t>Nested Interface</a:t>
                      </a:r>
                      <a:endParaRPr lang="en-US"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An interface created within class or interface.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21330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061"/>
            <a:ext cx="9144000" cy="463640"/>
          </a:xfrm>
        </p:spPr>
        <p:txBody>
          <a:bodyPr>
            <a:normAutofit fontScale="90000"/>
          </a:bodyPr>
          <a:lstStyle/>
          <a:p>
            <a:r>
              <a:rPr lang="en-US" dirty="0"/>
              <a:t>Member inner </a:t>
            </a:r>
            <a:r>
              <a:rPr lang="en-US" dirty="0" smtClean="0"/>
              <a:t>class</a:t>
            </a:r>
            <a:endParaRPr lang="en-US" dirty="0"/>
          </a:p>
        </p:txBody>
      </p:sp>
      <p:sp>
        <p:nvSpPr>
          <p:cNvPr id="3" name="Subtitle 2"/>
          <p:cNvSpPr>
            <a:spLocks noGrp="1"/>
          </p:cNvSpPr>
          <p:nvPr>
            <p:ph type="subTitle" idx="1"/>
          </p:nvPr>
        </p:nvSpPr>
        <p:spPr>
          <a:xfrm>
            <a:off x="0" y="463639"/>
            <a:ext cx="12192000" cy="6394361"/>
          </a:xfrm>
        </p:spPr>
        <p:txBody>
          <a:bodyPr>
            <a:normAutofit fontScale="92500" lnSpcReduction="20000"/>
          </a:bodyPr>
          <a:lstStyle/>
          <a:p>
            <a:pPr algn="l"/>
            <a:r>
              <a:rPr lang="en-US" dirty="0" smtClean="0"/>
              <a:t>A </a:t>
            </a:r>
            <a:r>
              <a:rPr lang="en-US" dirty="0"/>
              <a:t>class that is declared inside a class but outside a method is known as member inner class.</a:t>
            </a:r>
          </a:p>
          <a:p>
            <a:pPr algn="l"/>
            <a:endParaRPr lang="en-US" dirty="0" smtClean="0"/>
          </a:p>
          <a:p>
            <a:pPr algn="l"/>
            <a:r>
              <a:rPr lang="en-US" b="1" dirty="0" smtClean="0"/>
              <a:t>Invocation </a:t>
            </a:r>
            <a:r>
              <a:rPr lang="en-US" b="1" dirty="0"/>
              <a:t>of Member Inner </a:t>
            </a:r>
            <a:r>
              <a:rPr lang="en-US" b="1" dirty="0" smtClean="0"/>
              <a:t>class</a:t>
            </a:r>
            <a:endParaRPr lang="en-US" b="1" dirty="0"/>
          </a:p>
          <a:p>
            <a:pPr algn="l"/>
            <a:r>
              <a:rPr lang="en-US" dirty="0"/>
              <a:t>From within the class</a:t>
            </a:r>
          </a:p>
          <a:p>
            <a:pPr algn="l"/>
            <a:r>
              <a:rPr lang="en-US" dirty="0"/>
              <a:t>From outside the </a:t>
            </a:r>
            <a:r>
              <a:rPr lang="en-US" dirty="0" smtClean="0"/>
              <a:t>class</a:t>
            </a:r>
          </a:p>
          <a:p>
            <a:pPr algn="l"/>
            <a:r>
              <a:rPr lang="en-US" b="1" dirty="0"/>
              <a:t>class</a:t>
            </a:r>
            <a:r>
              <a:rPr lang="en-US" dirty="0"/>
              <a:t> TestMemberOuter1{  </a:t>
            </a:r>
          </a:p>
          <a:p>
            <a:pPr algn="l"/>
            <a:r>
              <a:rPr lang="en-US" dirty="0"/>
              <a:t> </a:t>
            </a:r>
            <a:r>
              <a:rPr lang="en-US" b="1" dirty="0"/>
              <a:t>private</a:t>
            </a:r>
            <a:r>
              <a:rPr lang="en-US" dirty="0"/>
              <a:t> </a:t>
            </a:r>
            <a:r>
              <a:rPr lang="en-US" b="1" dirty="0" err="1"/>
              <a:t>int</a:t>
            </a:r>
            <a:r>
              <a:rPr lang="en-US" dirty="0"/>
              <a:t> data=30;  </a:t>
            </a:r>
          </a:p>
          <a:p>
            <a:pPr algn="l"/>
            <a:r>
              <a:rPr lang="en-US" dirty="0"/>
              <a:t> </a:t>
            </a:r>
            <a:r>
              <a:rPr lang="en-US" b="1" dirty="0"/>
              <a:t>class</a:t>
            </a:r>
            <a:r>
              <a:rPr lang="en-US" dirty="0"/>
              <a:t> Inner{  </a:t>
            </a:r>
          </a:p>
          <a:p>
            <a:pPr algn="l"/>
            <a:r>
              <a:rPr lang="en-US" dirty="0"/>
              <a:t>  </a:t>
            </a:r>
            <a:r>
              <a:rPr lang="en-US" b="1" dirty="0"/>
              <a:t>void</a:t>
            </a:r>
            <a:r>
              <a:rPr lang="en-US" dirty="0"/>
              <a:t> </a:t>
            </a:r>
            <a:r>
              <a:rPr lang="en-US" dirty="0" err="1"/>
              <a:t>msg</a:t>
            </a:r>
            <a:r>
              <a:rPr lang="en-US" dirty="0"/>
              <a:t>(){</a:t>
            </a:r>
            <a:r>
              <a:rPr lang="en-US" dirty="0" err="1"/>
              <a:t>System.out.println</a:t>
            </a:r>
            <a:r>
              <a:rPr lang="en-US" dirty="0"/>
              <a:t>("data is "+data);}  </a:t>
            </a:r>
          </a:p>
          <a:p>
            <a:pPr algn="l"/>
            <a:r>
              <a:rPr lang="en-US" dirty="0"/>
              <a:t> }  </a:t>
            </a:r>
          </a:p>
          <a:p>
            <a:pPr algn="l"/>
            <a:r>
              <a:rPr lang="en-US" dirty="0"/>
              <a:t> </a:t>
            </a:r>
            <a:r>
              <a:rPr lang="en-US" b="1" dirty="0"/>
              <a:t>void</a:t>
            </a:r>
            <a:r>
              <a:rPr lang="en-US" dirty="0"/>
              <a:t> display(){  </a:t>
            </a:r>
          </a:p>
          <a:p>
            <a:pPr algn="l"/>
            <a:r>
              <a:rPr lang="en-US" dirty="0"/>
              <a:t>  Inner in=</a:t>
            </a:r>
            <a:r>
              <a:rPr lang="en-US" b="1" dirty="0"/>
              <a:t>new</a:t>
            </a:r>
            <a:r>
              <a:rPr lang="en-US" dirty="0"/>
              <a:t> Inner();  </a:t>
            </a:r>
          </a:p>
          <a:p>
            <a:pPr algn="l"/>
            <a:r>
              <a:rPr lang="en-US" dirty="0"/>
              <a:t>  in.msg();  </a:t>
            </a:r>
            <a:r>
              <a:rPr lang="en-US" dirty="0" smtClean="0"/>
              <a:t> </a:t>
            </a:r>
            <a:r>
              <a:rPr lang="en-US" dirty="0"/>
              <a:t> }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TestMemberOuter1 </a:t>
            </a:r>
            <a:r>
              <a:rPr lang="en-US" dirty="0" err="1"/>
              <a:t>obj</a:t>
            </a:r>
            <a:r>
              <a:rPr lang="en-US" dirty="0"/>
              <a:t>=</a:t>
            </a:r>
            <a:r>
              <a:rPr lang="en-US" b="1" dirty="0"/>
              <a:t>new</a:t>
            </a:r>
            <a:r>
              <a:rPr lang="en-US" dirty="0"/>
              <a:t> TestMemberOuter1();  </a:t>
            </a:r>
          </a:p>
          <a:p>
            <a:pPr algn="l"/>
            <a:r>
              <a:rPr lang="en-US" dirty="0"/>
              <a:t>  </a:t>
            </a:r>
            <a:r>
              <a:rPr lang="en-US" dirty="0" err="1"/>
              <a:t>obj.display</a:t>
            </a:r>
            <a:r>
              <a:rPr lang="en-US" dirty="0"/>
              <a:t>();  </a:t>
            </a:r>
          </a:p>
          <a:p>
            <a:pPr algn="l"/>
            <a:r>
              <a:rPr lang="en-US" dirty="0"/>
              <a:t> }  </a:t>
            </a:r>
            <a:r>
              <a:rPr lang="en-US" dirty="0" smtClean="0"/>
              <a:t>  }</a:t>
            </a:r>
            <a:endParaRPr lang="en-US" dirty="0"/>
          </a:p>
          <a:p>
            <a:pPr algn="l"/>
            <a:endParaRPr lang="en-US" dirty="0"/>
          </a:p>
        </p:txBody>
      </p:sp>
    </p:spTree>
    <p:extLst>
      <p:ext uri="{BB962C8B-B14F-4D97-AF65-F5344CB8AC3E}">
        <p14:creationId xmlns:p14="http://schemas.microsoft.com/office/powerpoint/2010/main" val="2484696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818"/>
            <a:ext cx="9144000" cy="419033"/>
          </a:xfrm>
        </p:spPr>
        <p:txBody>
          <a:bodyPr>
            <a:normAutofit fontScale="90000"/>
          </a:bodyPr>
          <a:lstStyle/>
          <a:p>
            <a:r>
              <a:rPr lang="en-US" dirty="0" smtClean="0"/>
              <a:t>Anonymous </a:t>
            </a:r>
            <a:r>
              <a:rPr lang="en-US" dirty="0"/>
              <a:t>inner </a:t>
            </a:r>
            <a:r>
              <a:rPr lang="en-US" dirty="0" smtClean="0"/>
              <a:t>class</a:t>
            </a:r>
            <a:endParaRPr lang="en-US" dirty="0"/>
          </a:p>
        </p:txBody>
      </p:sp>
      <p:sp>
        <p:nvSpPr>
          <p:cNvPr id="3" name="Subtitle 2"/>
          <p:cNvSpPr>
            <a:spLocks noGrp="1"/>
          </p:cNvSpPr>
          <p:nvPr>
            <p:ph type="subTitle" idx="1"/>
          </p:nvPr>
        </p:nvSpPr>
        <p:spPr>
          <a:xfrm>
            <a:off x="0" y="650851"/>
            <a:ext cx="12192000" cy="6207149"/>
          </a:xfrm>
        </p:spPr>
        <p:txBody>
          <a:bodyPr>
            <a:normAutofit fontScale="85000" lnSpcReduction="20000"/>
          </a:bodyPr>
          <a:lstStyle/>
          <a:p>
            <a:pPr algn="l"/>
            <a:r>
              <a:rPr lang="en-US" dirty="0"/>
              <a:t>A class that have no name is known as </a:t>
            </a:r>
            <a:r>
              <a:rPr lang="en-US" dirty="0" smtClean="0"/>
              <a:t>anonymous </a:t>
            </a:r>
            <a:r>
              <a:rPr lang="en-US" dirty="0"/>
              <a:t>inner </a:t>
            </a:r>
            <a:r>
              <a:rPr lang="en-US" dirty="0" smtClean="0"/>
              <a:t>class.</a:t>
            </a:r>
          </a:p>
          <a:p>
            <a:pPr algn="l"/>
            <a:r>
              <a:rPr lang="en-US" dirty="0" smtClean="0"/>
              <a:t>Anonymous </a:t>
            </a:r>
            <a:r>
              <a:rPr lang="en-US" dirty="0"/>
              <a:t>class can be created by:</a:t>
            </a:r>
          </a:p>
          <a:p>
            <a:pPr algn="l"/>
            <a:r>
              <a:rPr lang="en-US" dirty="0"/>
              <a:t>Class (may be abstract class also).</a:t>
            </a:r>
          </a:p>
          <a:p>
            <a:pPr algn="l"/>
            <a:r>
              <a:rPr lang="en-US" dirty="0" smtClean="0"/>
              <a:t>Interface.</a:t>
            </a:r>
          </a:p>
          <a:p>
            <a:pPr algn="l"/>
            <a:endParaRPr lang="en-US" dirty="0"/>
          </a:p>
          <a:p>
            <a:pPr algn="l"/>
            <a:r>
              <a:rPr lang="en-US" b="1" dirty="0"/>
              <a:t>abstract</a:t>
            </a:r>
            <a:r>
              <a:rPr lang="en-US" dirty="0"/>
              <a:t> </a:t>
            </a:r>
            <a:r>
              <a:rPr lang="en-US" b="1" dirty="0"/>
              <a:t>class</a:t>
            </a:r>
            <a:r>
              <a:rPr lang="en-US" dirty="0"/>
              <a:t> Person{  </a:t>
            </a:r>
          </a:p>
          <a:p>
            <a:pPr algn="l"/>
            <a:r>
              <a:rPr lang="en-US" dirty="0"/>
              <a:t>  </a:t>
            </a:r>
            <a:r>
              <a:rPr lang="en-US" b="1" dirty="0"/>
              <a:t>abstract</a:t>
            </a:r>
            <a:r>
              <a:rPr lang="en-US" dirty="0"/>
              <a:t> </a:t>
            </a:r>
            <a:r>
              <a:rPr lang="en-US" b="1" dirty="0"/>
              <a:t>void</a:t>
            </a:r>
            <a:r>
              <a:rPr lang="en-US" dirty="0"/>
              <a:t> eat();  </a:t>
            </a:r>
          </a:p>
          <a:p>
            <a:pPr algn="l"/>
            <a:r>
              <a:rPr lang="en-US" dirty="0"/>
              <a:t>}  </a:t>
            </a:r>
          </a:p>
          <a:p>
            <a:pPr algn="l"/>
            <a:r>
              <a:rPr lang="en-US" dirty="0"/>
              <a:t>  </a:t>
            </a:r>
          </a:p>
          <a:p>
            <a:pPr algn="l"/>
            <a:r>
              <a:rPr lang="en-US" b="1" dirty="0"/>
              <a:t>class</a:t>
            </a:r>
            <a:r>
              <a:rPr lang="en-US" dirty="0"/>
              <a:t> </a:t>
            </a:r>
            <a:r>
              <a:rPr lang="en-US" dirty="0" err="1"/>
              <a:t>TestAnnonymousInner</a:t>
            </a:r>
            <a:r>
              <a:rPr lang="en-US" dirty="0"/>
              <a:t>{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Person p=</a:t>
            </a:r>
            <a:r>
              <a:rPr lang="en-US" b="1" dirty="0"/>
              <a:t>new</a:t>
            </a:r>
            <a:r>
              <a:rPr lang="en-US" dirty="0"/>
              <a:t> Person(){  </a:t>
            </a:r>
          </a:p>
          <a:p>
            <a:pPr algn="l"/>
            <a:r>
              <a:rPr lang="en-US" dirty="0"/>
              <a:t>  </a:t>
            </a:r>
            <a:r>
              <a:rPr lang="en-US" b="1" dirty="0"/>
              <a:t>void</a:t>
            </a:r>
            <a:r>
              <a:rPr lang="en-US" dirty="0"/>
              <a:t> eat(){</a:t>
            </a:r>
            <a:r>
              <a:rPr lang="en-US" dirty="0" err="1"/>
              <a:t>System.out.println</a:t>
            </a:r>
            <a:r>
              <a:rPr lang="en-US" dirty="0"/>
              <a:t>("nice fruits");}  </a:t>
            </a:r>
          </a:p>
          <a:p>
            <a:pPr algn="l"/>
            <a:r>
              <a:rPr lang="en-US" dirty="0"/>
              <a:t>  };  </a:t>
            </a:r>
          </a:p>
          <a:p>
            <a:pPr algn="l"/>
            <a:r>
              <a:rPr lang="en-US" dirty="0"/>
              <a:t>  </a:t>
            </a:r>
          </a:p>
          <a:p>
            <a:pPr algn="l"/>
            <a:r>
              <a:rPr lang="en-US" dirty="0"/>
              <a:t>  </a:t>
            </a:r>
            <a:r>
              <a:rPr lang="en-US" dirty="0" err="1"/>
              <a:t>p.eat</a:t>
            </a:r>
            <a:r>
              <a:rPr lang="en-US" dirty="0"/>
              <a:t>();  </a:t>
            </a:r>
          </a:p>
          <a:p>
            <a:pPr algn="l"/>
            <a:r>
              <a:rPr lang="en-US" dirty="0"/>
              <a:t> }  </a:t>
            </a:r>
          </a:p>
          <a:p>
            <a:pPr algn="l"/>
            <a:r>
              <a:rPr lang="en-US" dirty="0"/>
              <a:t>}</a:t>
            </a:r>
          </a:p>
          <a:p>
            <a:pPr algn="l"/>
            <a:endParaRPr lang="en-US" dirty="0"/>
          </a:p>
          <a:p>
            <a:pPr algn="l"/>
            <a:endParaRPr lang="en-US" dirty="0"/>
          </a:p>
        </p:txBody>
      </p:sp>
    </p:spTree>
    <p:extLst>
      <p:ext uri="{BB962C8B-B14F-4D97-AF65-F5344CB8AC3E}">
        <p14:creationId xmlns:p14="http://schemas.microsoft.com/office/powerpoint/2010/main" val="18579335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
            <a:ext cx="9144000" cy="663732"/>
          </a:xfrm>
        </p:spPr>
        <p:txBody>
          <a:bodyPr>
            <a:normAutofit fontScale="90000"/>
          </a:bodyPr>
          <a:lstStyle/>
          <a:p>
            <a:r>
              <a:rPr lang="en-US" dirty="0"/>
              <a:t>Local inner </a:t>
            </a:r>
            <a:r>
              <a:rPr lang="en-US" dirty="0" smtClean="0"/>
              <a:t>class</a:t>
            </a:r>
            <a:endParaRPr lang="en-US" dirty="0"/>
          </a:p>
        </p:txBody>
      </p:sp>
      <p:sp>
        <p:nvSpPr>
          <p:cNvPr id="3" name="Subtitle 2"/>
          <p:cNvSpPr>
            <a:spLocks noGrp="1"/>
          </p:cNvSpPr>
          <p:nvPr>
            <p:ph type="subTitle" idx="1"/>
          </p:nvPr>
        </p:nvSpPr>
        <p:spPr>
          <a:xfrm>
            <a:off x="0" y="489397"/>
            <a:ext cx="12192000" cy="6368603"/>
          </a:xfrm>
        </p:spPr>
        <p:txBody>
          <a:bodyPr>
            <a:normAutofit fontScale="92500" lnSpcReduction="20000"/>
          </a:bodyPr>
          <a:lstStyle/>
          <a:p>
            <a:pPr algn="l"/>
            <a:r>
              <a:rPr lang="en-US" dirty="0" smtClean="0"/>
              <a:t>A </a:t>
            </a:r>
            <a:r>
              <a:rPr lang="en-US" dirty="0"/>
              <a:t>class that is created inside a method is known as local inner class. If you want to invoke the methods of local inner </a:t>
            </a:r>
            <a:r>
              <a:rPr lang="en-US" dirty="0" smtClean="0"/>
              <a:t>class</a:t>
            </a:r>
            <a:r>
              <a:rPr lang="en-US" dirty="0"/>
              <a:t>, you must instantiate this class inside the method</a:t>
            </a:r>
            <a:r>
              <a:rPr lang="en-US" dirty="0" smtClean="0"/>
              <a:t>.</a:t>
            </a:r>
          </a:p>
          <a:p>
            <a:pPr algn="l"/>
            <a:endParaRPr lang="en-US" dirty="0"/>
          </a:p>
          <a:p>
            <a:pPr algn="l"/>
            <a:r>
              <a:rPr lang="en-US" b="1" dirty="0"/>
              <a:t>public</a:t>
            </a:r>
            <a:r>
              <a:rPr lang="en-US" dirty="0"/>
              <a:t> </a:t>
            </a:r>
            <a:r>
              <a:rPr lang="en-US" b="1" dirty="0"/>
              <a:t>class</a:t>
            </a:r>
            <a:r>
              <a:rPr lang="en-US" dirty="0"/>
              <a:t> localInner1{  </a:t>
            </a:r>
          </a:p>
          <a:p>
            <a:pPr algn="l"/>
            <a:r>
              <a:rPr lang="en-US" dirty="0"/>
              <a:t> </a:t>
            </a:r>
            <a:r>
              <a:rPr lang="en-US" b="1" dirty="0"/>
              <a:t>private</a:t>
            </a:r>
            <a:r>
              <a:rPr lang="en-US" dirty="0"/>
              <a:t> </a:t>
            </a:r>
            <a:r>
              <a:rPr lang="en-US" b="1" dirty="0" err="1"/>
              <a:t>int</a:t>
            </a:r>
            <a:r>
              <a:rPr lang="en-US" dirty="0"/>
              <a:t> data=30;//instance variable  </a:t>
            </a:r>
          </a:p>
          <a:p>
            <a:pPr algn="l"/>
            <a:r>
              <a:rPr lang="en-US" dirty="0"/>
              <a:t> </a:t>
            </a:r>
            <a:r>
              <a:rPr lang="en-US" b="1" dirty="0"/>
              <a:t>void</a:t>
            </a:r>
            <a:r>
              <a:rPr lang="en-US" dirty="0"/>
              <a:t> display(){  </a:t>
            </a:r>
          </a:p>
          <a:p>
            <a:pPr algn="l"/>
            <a:r>
              <a:rPr lang="en-US" dirty="0"/>
              <a:t>  </a:t>
            </a:r>
            <a:r>
              <a:rPr lang="en-US" b="1" dirty="0"/>
              <a:t>class</a:t>
            </a:r>
            <a:r>
              <a:rPr lang="en-US" dirty="0"/>
              <a:t> Local{  </a:t>
            </a:r>
          </a:p>
          <a:p>
            <a:pPr algn="l"/>
            <a:r>
              <a:rPr lang="en-US" dirty="0"/>
              <a:t>   </a:t>
            </a:r>
            <a:r>
              <a:rPr lang="en-US" b="1" dirty="0"/>
              <a:t>void</a:t>
            </a:r>
            <a:r>
              <a:rPr lang="en-US" dirty="0"/>
              <a:t> </a:t>
            </a:r>
            <a:r>
              <a:rPr lang="en-US" dirty="0" err="1"/>
              <a:t>msg</a:t>
            </a:r>
            <a:r>
              <a:rPr lang="en-US" dirty="0"/>
              <a:t>(){</a:t>
            </a:r>
            <a:r>
              <a:rPr lang="en-US" dirty="0" err="1"/>
              <a:t>System.out.println</a:t>
            </a:r>
            <a:r>
              <a:rPr lang="en-US" dirty="0"/>
              <a:t>(data);}  </a:t>
            </a:r>
          </a:p>
          <a:p>
            <a:pPr algn="l"/>
            <a:r>
              <a:rPr lang="en-US" dirty="0"/>
              <a:t>  }  </a:t>
            </a:r>
          </a:p>
          <a:p>
            <a:pPr algn="l"/>
            <a:r>
              <a:rPr lang="en-US" dirty="0"/>
              <a:t>  Local l=</a:t>
            </a:r>
            <a:r>
              <a:rPr lang="en-US" b="1" dirty="0"/>
              <a:t>new</a:t>
            </a:r>
            <a:r>
              <a:rPr lang="en-US" dirty="0"/>
              <a:t> Local();  </a:t>
            </a:r>
          </a:p>
          <a:p>
            <a:pPr algn="l"/>
            <a:r>
              <a:rPr lang="en-US" dirty="0"/>
              <a:t>  l.msg();  </a:t>
            </a:r>
          </a:p>
          <a:p>
            <a:pPr algn="l"/>
            <a:r>
              <a:rPr lang="en-US" dirty="0"/>
              <a:t> }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localInner1 </a:t>
            </a:r>
            <a:r>
              <a:rPr lang="en-US" dirty="0" err="1"/>
              <a:t>obj</a:t>
            </a:r>
            <a:r>
              <a:rPr lang="en-US" dirty="0"/>
              <a:t>=</a:t>
            </a:r>
            <a:r>
              <a:rPr lang="en-US" b="1" dirty="0"/>
              <a:t>new</a:t>
            </a:r>
            <a:r>
              <a:rPr lang="en-US" dirty="0"/>
              <a:t> localInner1();  </a:t>
            </a:r>
          </a:p>
          <a:p>
            <a:pPr algn="l"/>
            <a:r>
              <a:rPr lang="en-US" dirty="0"/>
              <a:t>  </a:t>
            </a:r>
            <a:r>
              <a:rPr lang="en-US" dirty="0" err="1"/>
              <a:t>obj.display</a:t>
            </a:r>
            <a:r>
              <a:rPr lang="en-US" dirty="0"/>
              <a:t>();  </a:t>
            </a:r>
          </a:p>
          <a:p>
            <a:pPr algn="l"/>
            <a:r>
              <a:rPr lang="en-US" dirty="0"/>
              <a:t> }  </a:t>
            </a:r>
          </a:p>
          <a:p>
            <a:pPr algn="l"/>
            <a:r>
              <a:rPr lang="en-US" dirty="0"/>
              <a:t>}</a:t>
            </a:r>
          </a:p>
          <a:p>
            <a:pPr algn="l"/>
            <a:endParaRPr lang="en-US" dirty="0"/>
          </a:p>
        </p:txBody>
      </p:sp>
    </p:spTree>
    <p:extLst>
      <p:ext uri="{BB962C8B-B14F-4D97-AF65-F5344CB8AC3E}">
        <p14:creationId xmlns:p14="http://schemas.microsoft.com/office/powerpoint/2010/main" val="36446395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91"/>
            <a:ext cx="9144000" cy="650853"/>
          </a:xfrm>
        </p:spPr>
        <p:txBody>
          <a:bodyPr>
            <a:normAutofit fontScale="90000"/>
          </a:bodyPr>
          <a:lstStyle/>
          <a:p>
            <a:r>
              <a:rPr lang="en-US" dirty="0"/>
              <a:t>static nested class</a:t>
            </a:r>
            <a:br>
              <a:rPr lang="en-US" dirty="0"/>
            </a:br>
            <a:r>
              <a:rPr lang="en-US" dirty="0"/>
              <a:t>static nested class</a:t>
            </a:r>
            <a:br>
              <a:rPr lang="en-US" dirty="0"/>
            </a:br>
            <a:r>
              <a:rPr lang="en-US" dirty="0"/>
              <a:t>static nested class</a:t>
            </a:r>
            <a:br>
              <a:rPr lang="en-US" dirty="0"/>
            </a:br>
            <a:r>
              <a:rPr lang="en-US" dirty="0"/>
              <a:t>static nested class</a:t>
            </a:r>
            <a:br>
              <a:rPr lang="en-US" dirty="0"/>
            </a:br>
            <a:r>
              <a:rPr lang="en-US" dirty="0"/>
              <a:t>static nested class</a:t>
            </a:r>
          </a:p>
        </p:txBody>
      </p:sp>
      <p:sp>
        <p:nvSpPr>
          <p:cNvPr id="3" name="Subtitle 2"/>
          <p:cNvSpPr>
            <a:spLocks noGrp="1"/>
          </p:cNvSpPr>
          <p:nvPr>
            <p:ph type="subTitle" idx="1"/>
          </p:nvPr>
        </p:nvSpPr>
        <p:spPr>
          <a:xfrm>
            <a:off x="0" y="515155"/>
            <a:ext cx="12191999" cy="6342845"/>
          </a:xfrm>
        </p:spPr>
        <p:txBody>
          <a:bodyPr>
            <a:normAutofit/>
          </a:bodyPr>
          <a:lstStyle/>
          <a:p>
            <a:pPr algn="l"/>
            <a:r>
              <a:rPr lang="en-US" dirty="0"/>
              <a:t>A static class that is created inside a class is known as static nested class. It cannot access the non-static members.</a:t>
            </a:r>
          </a:p>
          <a:p>
            <a:pPr algn="l"/>
            <a:r>
              <a:rPr lang="en-US" dirty="0"/>
              <a:t>It can access static data members of outer class including private.</a:t>
            </a:r>
          </a:p>
          <a:p>
            <a:pPr algn="l"/>
            <a:r>
              <a:rPr lang="en-US" dirty="0"/>
              <a:t>static nested class cannot access non-static (instance) data member or method.</a:t>
            </a:r>
          </a:p>
          <a:p>
            <a:pPr algn="l"/>
            <a:r>
              <a:rPr lang="en-US" b="1" dirty="0"/>
              <a:t>class</a:t>
            </a:r>
            <a:r>
              <a:rPr lang="en-US" dirty="0"/>
              <a:t> TestOuter1{  </a:t>
            </a:r>
          </a:p>
          <a:p>
            <a:pPr algn="l"/>
            <a:r>
              <a:rPr lang="en-US" dirty="0"/>
              <a:t>  </a:t>
            </a:r>
            <a:r>
              <a:rPr lang="en-US" b="1" dirty="0"/>
              <a:t>static</a:t>
            </a:r>
            <a:r>
              <a:rPr lang="en-US" dirty="0"/>
              <a:t> </a:t>
            </a:r>
            <a:r>
              <a:rPr lang="en-US" b="1" dirty="0" err="1"/>
              <a:t>int</a:t>
            </a:r>
            <a:r>
              <a:rPr lang="en-US" dirty="0"/>
              <a:t> data=30;  </a:t>
            </a:r>
          </a:p>
          <a:p>
            <a:pPr algn="l"/>
            <a:r>
              <a:rPr lang="en-US" dirty="0"/>
              <a:t>  </a:t>
            </a:r>
            <a:r>
              <a:rPr lang="en-US" b="1" dirty="0"/>
              <a:t>static</a:t>
            </a:r>
            <a:r>
              <a:rPr lang="en-US" dirty="0"/>
              <a:t> </a:t>
            </a:r>
            <a:r>
              <a:rPr lang="en-US" b="1" dirty="0"/>
              <a:t>class</a:t>
            </a:r>
            <a:r>
              <a:rPr lang="en-US" dirty="0"/>
              <a:t> Inner{  </a:t>
            </a:r>
          </a:p>
          <a:p>
            <a:pPr algn="l"/>
            <a:r>
              <a:rPr lang="en-US" dirty="0"/>
              <a:t>   </a:t>
            </a:r>
            <a:r>
              <a:rPr lang="en-US" b="1" dirty="0"/>
              <a:t>void</a:t>
            </a:r>
            <a:r>
              <a:rPr lang="en-US" dirty="0"/>
              <a:t> </a:t>
            </a:r>
            <a:r>
              <a:rPr lang="en-US" dirty="0" err="1"/>
              <a:t>msg</a:t>
            </a:r>
            <a:r>
              <a:rPr lang="en-US" dirty="0"/>
              <a:t>(){</a:t>
            </a:r>
            <a:r>
              <a:rPr lang="en-US" dirty="0" err="1"/>
              <a:t>System.out.println</a:t>
            </a:r>
            <a:r>
              <a:rPr lang="en-US" dirty="0"/>
              <a:t>("data is "+data);}  </a:t>
            </a:r>
          </a:p>
          <a:p>
            <a:pPr algn="l"/>
            <a:r>
              <a:rPr lang="en-US" dirty="0"/>
              <a:t>  }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TestOuter1.Inner </a:t>
            </a:r>
            <a:r>
              <a:rPr lang="en-US" dirty="0" err="1"/>
              <a:t>obj</a:t>
            </a:r>
            <a:r>
              <a:rPr lang="en-US" dirty="0"/>
              <a:t>=</a:t>
            </a:r>
            <a:r>
              <a:rPr lang="en-US" b="1" dirty="0"/>
              <a:t>new</a:t>
            </a:r>
            <a:r>
              <a:rPr lang="en-US" dirty="0"/>
              <a:t> TestOuter1.Inner();  </a:t>
            </a:r>
          </a:p>
          <a:p>
            <a:pPr algn="l"/>
            <a:r>
              <a:rPr lang="en-US" dirty="0"/>
              <a:t>  obj.msg();  </a:t>
            </a:r>
          </a:p>
          <a:p>
            <a:pPr algn="l"/>
            <a:r>
              <a:rPr lang="en-US" dirty="0"/>
              <a:t>  }  </a:t>
            </a:r>
          </a:p>
          <a:p>
            <a:pPr algn="l"/>
            <a:r>
              <a:rPr lang="en-US" dirty="0" smtClean="0"/>
              <a:t>}</a:t>
            </a:r>
            <a:endParaRPr lang="en-US" dirty="0"/>
          </a:p>
        </p:txBody>
      </p:sp>
    </p:spTree>
    <p:extLst>
      <p:ext uri="{BB962C8B-B14F-4D97-AF65-F5344CB8AC3E}">
        <p14:creationId xmlns:p14="http://schemas.microsoft.com/office/powerpoint/2010/main" val="40493322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304"/>
            <a:ext cx="9144000" cy="560701"/>
          </a:xfrm>
        </p:spPr>
        <p:txBody>
          <a:bodyPr>
            <a:normAutofit fontScale="90000"/>
          </a:bodyPr>
          <a:lstStyle/>
          <a:p>
            <a:r>
              <a:rPr lang="en-US" dirty="0"/>
              <a:t>Nested </a:t>
            </a:r>
            <a:r>
              <a:rPr lang="en-US" dirty="0" smtClean="0"/>
              <a:t>Interface</a:t>
            </a:r>
            <a:endParaRPr lang="en-US" dirty="0"/>
          </a:p>
        </p:txBody>
      </p:sp>
      <p:sp>
        <p:nvSpPr>
          <p:cNvPr id="3" name="Subtitle 2"/>
          <p:cNvSpPr>
            <a:spLocks noGrp="1"/>
          </p:cNvSpPr>
          <p:nvPr>
            <p:ph type="subTitle" idx="1"/>
          </p:nvPr>
        </p:nvSpPr>
        <p:spPr>
          <a:xfrm>
            <a:off x="0" y="579549"/>
            <a:ext cx="12192000" cy="6278451"/>
          </a:xfrm>
        </p:spPr>
        <p:txBody>
          <a:bodyPr>
            <a:normAutofit lnSpcReduction="10000"/>
          </a:bodyPr>
          <a:lstStyle/>
          <a:p>
            <a:pPr algn="l"/>
            <a:r>
              <a:rPr lang="en-US" dirty="0"/>
              <a:t>An interface i.e. declared within another interface or class is known as nested interface. The nested interfaces are used to group related interfaces so that they can be easy to maintain. The nested interface </a:t>
            </a:r>
            <a:r>
              <a:rPr lang="en-US" dirty="0" smtClean="0"/>
              <a:t>must </a:t>
            </a:r>
            <a:r>
              <a:rPr lang="en-US" dirty="0"/>
              <a:t>be referred by the outer interface or class. It can't be accessed directly</a:t>
            </a:r>
            <a:r>
              <a:rPr lang="en-US" dirty="0" smtClean="0"/>
              <a:t>.</a:t>
            </a:r>
          </a:p>
          <a:p>
            <a:pPr algn="l"/>
            <a:r>
              <a:rPr lang="en-US" b="1" dirty="0"/>
              <a:t>interface</a:t>
            </a:r>
            <a:r>
              <a:rPr lang="en-US" dirty="0"/>
              <a:t> Showable{  </a:t>
            </a:r>
          </a:p>
          <a:p>
            <a:pPr algn="l"/>
            <a:r>
              <a:rPr lang="en-US" dirty="0"/>
              <a:t>  </a:t>
            </a:r>
            <a:r>
              <a:rPr lang="en-US" b="1" dirty="0"/>
              <a:t>void</a:t>
            </a:r>
            <a:r>
              <a:rPr lang="en-US" dirty="0"/>
              <a:t> show();  </a:t>
            </a:r>
          </a:p>
          <a:p>
            <a:pPr algn="l"/>
            <a:r>
              <a:rPr lang="en-US" dirty="0"/>
              <a:t>  </a:t>
            </a:r>
            <a:r>
              <a:rPr lang="en-US" b="1" dirty="0"/>
              <a:t>interface</a:t>
            </a:r>
            <a:r>
              <a:rPr lang="en-US" dirty="0"/>
              <a:t> Message{  </a:t>
            </a:r>
          </a:p>
          <a:p>
            <a:pPr algn="l"/>
            <a:r>
              <a:rPr lang="en-US" dirty="0"/>
              <a:t>   </a:t>
            </a:r>
            <a:r>
              <a:rPr lang="en-US" b="1" dirty="0"/>
              <a:t>void</a:t>
            </a:r>
            <a:r>
              <a:rPr lang="en-US" dirty="0"/>
              <a:t> </a:t>
            </a:r>
            <a:r>
              <a:rPr lang="en-US" dirty="0" err="1"/>
              <a:t>msg</a:t>
            </a:r>
            <a:r>
              <a:rPr lang="en-US" dirty="0"/>
              <a:t>();  </a:t>
            </a:r>
          </a:p>
          <a:p>
            <a:pPr algn="l"/>
            <a:r>
              <a:rPr lang="en-US" dirty="0"/>
              <a:t>  }  </a:t>
            </a:r>
          </a:p>
          <a:p>
            <a:pPr algn="l"/>
            <a:r>
              <a:rPr lang="en-US" dirty="0"/>
              <a:t>}  </a:t>
            </a:r>
          </a:p>
          <a:p>
            <a:pPr algn="l"/>
            <a:r>
              <a:rPr lang="en-US" b="1" dirty="0"/>
              <a:t>class</a:t>
            </a:r>
            <a:r>
              <a:rPr lang="en-US" dirty="0"/>
              <a:t> TestNestedInterface1 </a:t>
            </a:r>
            <a:r>
              <a:rPr lang="en-US" b="1" dirty="0"/>
              <a:t>implements</a:t>
            </a:r>
            <a:r>
              <a:rPr lang="en-US" dirty="0"/>
              <a:t> </a:t>
            </a:r>
            <a:r>
              <a:rPr lang="en-US" dirty="0" err="1"/>
              <a:t>Showable.Message</a:t>
            </a:r>
            <a:r>
              <a:rPr lang="en-US" dirty="0"/>
              <a:t>{  </a:t>
            </a:r>
          </a:p>
          <a:p>
            <a:pPr algn="l"/>
            <a:r>
              <a:rPr lang="en-US" dirty="0"/>
              <a:t> </a:t>
            </a:r>
            <a:r>
              <a:rPr lang="en-US" b="1" dirty="0"/>
              <a:t>public</a:t>
            </a:r>
            <a:r>
              <a:rPr lang="en-US" dirty="0"/>
              <a:t> </a:t>
            </a:r>
            <a:r>
              <a:rPr lang="en-US" b="1" dirty="0"/>
              <a:t>void</a:t>
            </a:r>
            <a:r>
              <a:rPr lang="en-US" dirty="0"/>
              <a:t> </a:t>
            </a:r>
            <a:r>
              <a:rPr lang="en-US" dirty="0" err="1"/>
              <a:t>msg</a:t>
            </a:r>
            <a:r>
              <a:rPr lang="en-US" dirty="0"/>
              <a:t>(){</a:t>
            </a:r>
            <a:r>
              <a:rPr lang="en-US" dirty="0" err="1"/>
              <a:t>System.out.println</a:t>
            </a:r>
            <a:r>
              <a:rPr lang="en-US" dirty="0"/>
              <a:t>("Hello nested interface");}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a:t>
            </a:r>
            <a:r>
              <a:rPr lang="en-US" dirty="0" err="1"/>
              <a:t>Showable.Message</a:t>
            </a:r>
            <a:r>
              <a:rPr lang="en-US" dirty="0"/>
              <a:t> message=</a:t>
            </a:r>
            <a:r>
              <a:rPr lang="en-US" b="1" dirty="0"/>
              <a:t>new</a:t>
            </a:r>
            <a:r>
              <a:rPr lang="en-US" dirty="0"/>
              <a:t> TestNestedInterface1</a:t>
            </a:r>
            <a:r>
              <a:rPr lang="en-US" dirty="0" smtClean="0"/>
              <a:t>();</a:t>
            </a:r>
          </a:p>
          <a:p>
            <a:pPr algn="l"/>
            <a:r>
              <a:rPr lang="en-US" dirty="0"/>
              <a:t>  message.msg();  </a:t>
            </a:r>
          </a:p>
          <a:p>
            <a:pPr algn="l"/>
            <a:r>
              <a:rPr lang="en-US" dirty="0"/>
              <a:t> }  </a:t>
            </a:r>
            <a:r>
              <a:rPr lang="en-US" dirty="0" smtClean="0"/>
              <a:t> }</a:t>
            </a:r>
            <a:endParaRPr lang="en-US" dirty="0"/>
          </a:p>
          <a:p>
            <a:pPr algn="l"/>
            <a:endParaRPr lang="en-US" dirty="0"/>
          </a:p>
        </p:txBody>
      </p:sp>
    </p:spTree>
    <p:extLst>
      <p:ext uri="{BB962C8B-B14F-4D97-AF65-F5344CB8AC3E}">
        <p14:creationId xmlns:p14="http://schemas.microsoft.com/office/powerpoint/2010/main" val="320691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136478"/>
            <a:ext cx="9144000" cy="575694"/>
          </a:xfrm>
        </p:spPr>
        <p:txBody>
          <a:bodyPr>
            <a:normAutofit fontScale="90000"/>
          </a:bodyPr>
          <a:lstStyle/>
          <a:p>
            <a:r>
              <a:rPr lang="en-US" dirty="0"/>
              <a:t>Types of Java Applications</a:t>
            </a:r>
          </a:p>
        </p:txBody>
      </p:sp>
      <p:sp>
        <p:nvSpPr>
          <p:cNvPr id="3" name="Subtitle 2"/>
          <p:cNvSpPr>
            <a:spLocks noGrp="1"/>
          </p:cNvSpPr>
          <p:nvPr>
            <p:ph type="subTitle" idx="1"/>
          </p:nvPr>
        </p:nvSpPr>
        <p:spPr>
          <a:xfrm>
            <a:off x="0" y="712172"/>
            <a:ext cx="12192000" cy="6145828"/>
          </a:xfrm>
        </p:spPr>
        <p:txBody>
          <a:bodyPr>
            <a:normAutofit/>
          </a:bodyPr>
          <a:lstStyle/>
          <a:p>
            <a:pPr algn="l"/>
            <a:r>
              <a:rPr lang="en-US" b="1" dirty="0"/>
              <a:t>1) Standalone Application</a:t>
            </a:r>
          </a:p>
          <a:p>
            <a:pPr algn="l"/>
            <a:r>
              <a:rPr lang="en-US" dirty="0"/>
              <a:t>It is also known as desktop application or window-based application. An application that we need to install on every machine such as media player, antivirus etc. AWT and Swing are used in java for creating standalone applications</a:t>
            </a:r>
            <a:r>
              <a:rPr lang="en-US" dirty="0" smtClean="0"/>
              <a:t>.</a:t>
            </a:r>
          </a:p>
          <a:p>
            <a:pPr algn="l"/>
            <a:r>
              <a:rPr lang="en-US" b="1" dirty="0"/>
              <a:t>2) Web Application</a:t>
            </a:r>
          </a:p>
          <a:p>
            <a:pPr algn="l"/>
            <a:r>
              <a:rPr lang="en-US" dirty="0"/>
              <a:t>An application that runs on the server side and creates dynamic page, is called web application. Currently, servlet, </a:t>
            </a:r>
            <a:r>
              <a:rPr lang="en-US" dirty="0" err="1"/>
              <a:t>jsp</a:t>
            </a:r>
            <a:r>
              <a:rPr lang="en-US" dirty="0"/>
              <a:t>, struts, </a:t>
            </a:r>
            <a:r>
              <a:rPr lang="en-US" dirty="0" err="1"/>
              <a:t>jsf</a:t>
            </a:r>
            <a:r>
              <a:rPr lang="en-US" dirty="0"/>
              <a:t> etc. technologies are used for creating web applications in java</a:t>
            </a:r>
            <a:r>
              <a:rPr lang="en-US" dirty="0" smtClean="0"/>
              <a:t>.</a:t>
            </a:r>
          </a:p>
          <a:p>
            <a:pPr algn="l"/>
            <a:r>
              <a:rPr lang="en-US" b="1" dirty="0"/>
              <a:t>3) Enterprise Application</a:t>
            </a:r>
          </a:p>
          <a:p>
            <a:pPr algn="l"/>
            <a:r>
              <a:rPr lang="en-US" dirty="0"/>
              <a:t>An application that is distributed in nature, such as banking applications etc. It has the advantage of high level security, load balancing and clustering. In java, EJB is used for creating enterprise applications.</a:t>
            </a:r>
          </a:p>
          <a:p>
            <a:pPr algn="l"/>
            <a:r>
              <a:rPr lang="en-US" b="1" dirty="0"/>
              <a:t>4) Mobile Application</a:t>
            </a:r>
          </a:p>
          <a:p>
            <a:pPr algn="l"/>
            <a:r>
              <a:rPr lang="en-US" dirty="0"/>
              <a:t>An application that is created for mobile devices. Currently Android and Java ME are used for creating mobile applications</a:t>
            </a:r>
            <a:r>
              <a:rPr lang="en-US" dirty="0" smtClean="0"/>
              <a:t>.</a:t>
            </a:r>
            <a:endParaRPr lang="en-US" dirty="0"/>
          </a:p>
        </p:txBody>
      </p:sp>
    </p:spTree>
    <p:extLst>
      <p:ext uri="{BB962C8B-B14F-4D97-AF65-F5344CB8AC3E}">
        <p14:creationId xmlns:p14="http://schemas.microsoft.com/office/powerpoint/2010/main" val="4277861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030"/>
            <a:ext cx="12192000" cy="689490"/>
          </a:xfrm>
        </p:spPr>
        <p:txBody>
          <a:bodyPr>
            <a:noAutofit/>
          </a:bodyPr>
          <a:lstStyle/>
          <a:p>
            <a:r>
              <a:rPr lang="en-US" sz="4800" dirty="0"/>
              <a:t>Command Line </a:t>
            </a:r>
            <a:r>
              <a:rPr lang="en-US" sz="4800" dirty="0" smtClean="0"/>
              <a:t>Arguments</a:t>
            </a:r>
            <a:endParaRPr lang="en-US" sz="4800" dirty="0"/>
          </a:p>
        </p:txBody>
      </p:sp>
      <p:sp>
        <p:nvSpPr>
          <p:cNvPr id="3" name="Subtitle 2"/>
          <p:cNvSpPr>
            <a:spLocks noGrp="1"/>
          </p:cNvSpPr>
          <p:nvPr>
            <p:ph type="subTitle" idx="1"/>
          </p:nvPr>
        </p:nvSpPr>
        <p:spPr>
          <a:xfrm>
            <a:off x="0" y="792520"/>
            <a:ext cx="12192000" cy="6065480"/>
          </a:xfrm>
        </p:spPr>
        <p:txBody>
          <a:bodyPr/>
          <a:lstStyle/>
          <a:p>
            <a:pPr algn="l"/>
            <a:r>
              <a:rPr lang="en-US" dirty="0"/>
              <a:t>The java command-line argument is an argument i.e. passed at the time of running the java program.</a:t>
            </a:r>
          </a:p>
          <a:p>
            <a:pPr algn="l"/>
            <a:r>
              <a:rPr lang="en-US" dirty="0"/>
              <a:t>The arguments passed from the console can be received in the java program and it can be used as an input.</a:t>
            </a:r>
          </a:p>
          <a:p>
            <a:pPr algn="l"/>
            <a:endParaRPr lang="en-US" dirty="0" smtClean="0"/>
          </a:p>
          <a:p>
            <a:pPr algn="l"/>
            <a:r>
              <a:rPr lang="en-US" b="1" dirty="0"/>
              <a:t>class</a:t>
            </a:r>
            <a:r>
              <a:rPr lang="en-US" dirty="0"/>
              <a:t> A{  </a:t>
            </a:r>
          </a:p>
          <a:p>
            <a:pPr algn="l"/>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b="1" dirty="0"/>
              <a:t>for</a:t>
            </a:r>
            <a:r>
              <a:rPr lang="en-US" dirty="0"/>
              <a:t>(</a:t>
            </a:r>
            <a:r>
              <a:rPr lang="en-US" b="1" dirty="0" err="1"/>
              <a:t>int</a:t>
            </a:r>
            <a:r>
              <a:rPr lang="en-US" dirty="0"/>
              <a:t> </a:t>
            </a:r>
            <a:r>
              <a:rPr lang="en-US" dirty="0" err="1"/>
              <a:t>i</a:t>
            </a:r>
            <a:r>
              <a:rPr lang="en-US" dirty="0"/>
              <a:t>=0;i&lt;</a:t>
            </a:r>
            <a:r>
              <a:rPr lang="en-US" dirty="0" err="1"/>
              <a:t>args.length;i</a:t>
            </a:r>
            <a:r>
              <a:rPr lang="en-US" dirty="0"/>
              <a:t>++)  </a:t>
            </a:r>
          </a:p>
          <a:p>
            <a:pPr algn="l"/>
            <a:r>
              <a:rPr lang="en-US" dirty="0" err="1"/>
              <a:t>System.out.println</a:t>
            </a:r>
            <a:r>
              <a:rPr lang="en-US" dirty="0"/>
              <a:t>(</a:t>
            </a:r>
            <a:r>
              <a:rPr lang="en-US" dirty="0" err="1"/>
              <a:t>args</a:t>
            </a:r>
            <a:r>
              <a:rPr lang="en-US" dirty="0"/>
              <a:t>[</a:t>
            </a:r>
            <a:r>
              <a:rPr lang="en-US" dirty="0" err="1"/>
              <a:t>i</a:t>
            </a:r>
            <a:r>
              <a:rPr lang="en-US" dirty="0"/>
              <a:t>]);  </a:t>
            </a:r>
          </a:p>
          <a:p>
            <a:pPr algn="l"/>
            <a:r>
              <a:rPr lang="en-US" dirty="0"/>
              <a:t>}  </a:t>
            </a:r>
          </a:p>
          <a:p>
            <a:pPr algn="l"/>
            <a:r>
              <a:rPr lang="en-US" dirty="0"/>
              <a:t>} </a:t>
            </a:r>
          </a:p>
          <a:p>
            <a:pPr algn="l"/>
            <a:endParaRPr lang="en-US" dirty="0"/>
          </a:p>
        </p:txBody>
      </p:sp>
    </p:spTree>
    <p:extLst>
      <p:ext uri="{BB962C8B-B14F-4D97-AF65-F5344CB8AC3E}">
        <p14:creationId xmlns:p14="http://schemas.microsoft.com/office/powerpoint/2010/main" val="20504094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424"/>
            <a:ext cx="9144000" cy="483428"/>
          </a:xfrm>
        </p:spPr>
        <p:txBody>
          <a:bodyPr>
            <a:normAutofit fontScale="90000"/>
          </a:bodyPr>
          <a:lstStyle/>
          <a:p>
            <a:r>
              <a:rPr lang="en-US" dirty="0" smtClean="0"/>
              <a:t>static</a:t>
            </a:r>
            <a:endParaRPr lang="en-US" dirty="0"/>
          </a:p>
        </p:txBody>
      </p:sp>
      <p:sp>
        <p:nvSpPr>
          <p:cNvPr id="3" name="Subtitle 2"/>
          <p:cNvSpPr>
            <a:spLocks noGrp="1"/>
          </p:cNvSpPr>
          <p:nvPr>
            <p:ph type="subTitle" idx="1"/>
          </p:nvPr>
        </p:nvSpPr>
        <p:spPr>
          <a:xfrm>
            <a:off x="0" y="502276"/>
            <a:ext cx="12192000" cy="6355724"/>
          </a:xfrm>
        </p:spPr>
        <p:txBody>
          <a:bodyPr/>
          <a:lstStyle/>
          <a:p>
            <a:pPr algn="l"/>
            <a:r>
              <a:rPr lang="en-US" dirty="0"/>
              <a:t>The static keyword in java is used for memory management mainly. We can apply java static keyword with variables, methods, blocks and nested class. The static keyword belongs to the class than instance of the class.</a:t>
            </a:r>
          </a:p>
          <a:p>
            <a:pPr algn="l"/>
            <a:endParaRPr lang="en-US" dirty="0"/>
          </a:p>
          <a:p>
            <a:pPr algn="l"/>
            <a:r>
              <a:rPr lang="en-US" b="1" dirty="0"/>
              <a:t>The static can </a:t>
            </a:r>
            <a:r>
              <a:rPr lang="en-US" b="1" dirty="0" smtClean="0"/>
              <a:t>be</a:t>
            </a:r>
            <a:endParaRPr lang="en-US" b="1" dirty="0"/>
          </a:p>
          <a:p>
            <a:pPr algn="l"/>
            <a:r>
              <a:rPr lang="en-US" dirty="0"/>
              <a:t>variable (also known as class variable)</a:t>
            </a:r>
          </a:p>
          <a:p>
            <a:pPr algn="l"/>
            <a:r>
              <a:rPr lang="en-US" dirty="0"/>
              <a:t>method (also known as class method)</a:t>
            </a:r>
          </a:p>
          <a:p>
            <a:pPr algn="l"/>
            <a:r>
              <a:rPr lang="en-US" dirty="0"/>
              <a:t>block</a:t>
            </a:r>
          </a:p>
          <a:p>
            <a:pPr algn="l"/>
            <a:r>
              <a:rPr lang="en-US" dirty="0"/>
              <a:t>nested class</a:t>
            </a:r>
          </a:p>
        </p:txBody>
      </p:sp>
    </p:spTree>
    <p:extLst>
      <p:ext uri="{BB962C8B-B14F-4D97-AF65-F5344CB8AC3E}">
        <p14:creationId xmlns:p14="http://schemas.microsoft.com/office/powerpoint/2010/main" val="24424768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0456"/>
            <a:ext cx="9144000" cy="406151"/>
          </a:xfrm>
        </p:spPr>
        <p:txBody>
          <a:bodyPr>
            <a:normAutofit fontScale="90000"/>
          </a:bodyPr>
          <a:lstStyle/>
          <a:p>
            <a:r>
              <a:rPr lang="en-US" dirty="0" smtClean="0"/>
              <a:t>static variable</a:t>
            </a:r>
            <a:endParaRPr lang="en-US" dirty="0"/>
          </a:p>
        </p:txBody>
      </p:sp>
      <p:sp>
        <p:nvSpPr>
          <p:cNvPr id="3" name="Subtitle 2"/>
          <p:cNvSpPr>
            <a:spLocks noGrp="1"/>
          </p:cNvSpPr>
          <p:nvPr>
            <p:ph type="subTitle" idx="1"/>
          </p:nvPr>
        </p:nvSpPr>
        <p:spPr>
          <a:xfrm>
            <a:off x="0" y="386364"/>
            <a:ext cx="12191999" cy="6471636"/>
          </a:xfrm>
        </p:spPr>
        <p:txBody>
          <a:bodyPr>
            <a:normAutofit/>
          </a:bodyPr>
          <a:lstStyle/>
          <a:p>
            <a:pPr algn="l"/>
            <a:r>
              <a:rPr lang="en-US" dirty="0" smtClean="0"/>
              <a:t>If </a:t>
            </a:r>
            <a:r>
              <a:rPr lang="en-US" dirty="0"/>
              <a:t>you declare any variable as static, it is known static variable.</a:t>
            </a:r>
          </a:p>
          <a:p>
            <a:pPr algn="l"/>
            <a:r>
              <a:rPr lang="en-US" dirty="0"/>
              <a:t>The static variable can be used to refer the common property of all objects (that is not unique for each object) e.g. company name of employees</a:t>
            </a:r>
            <a:r>
              <a:rPr lang="en-US" dirty="0" smtClean="0"/>
              <a:t>, college </a:t>
            </a:r>
            <a:r>
              <a:rPr lang="en-US" dirty="0"/>
              <a:t>name of students etc.</a:t>
            </a:r>
          </a:p>
          <a:p>
            <a:pPr algn="l"/>
            <a:r>
              <a:rPr lang="en-US" dirty="0"/>
              <a:t>The static variable gets memory only once in class area at the time of class loading.</a:t>
            </a:r>
          </a:p>
          <a:p>
            <a:pPr algn="l"/>
            <a:r>
              <a:rPr lang="en-US" b="1" dirty="0"/>
              <a:t>Advantage of static variable</a:t>
            </a:r>
          </a:p>
          <a:p>
            <a:pPr algn="l"/>
            <a:r>
              <a:rPr lang="en-US" dirty="0"/>
              <a:t>It makes your program </a:t>
            </a:r>
            <a:r>
              <a:rPr lang="en-US" b="1" dirty="0"/>
              <a:t>memory efficient</a:t>
            </a:r>
            <a:r>
              <a:rPr lang="en-US" dirty="0"/>
              <a:t> (</a:t>
            </a:r>
            <a:r>
              <a:rPr lang="en-US" dirty="0" err="1"/>
              <a:t>i.e</a:t>
            </a:r>
            <a:r>
              <a:rPr lang="en-US" dirty="0"/>
              <a:t> it saves memory).</a:t>
            </a:r>
          </a:p>
          <a:p>
            <a:pPr algn="l"/>
            <a:r>
              <a:rPr lang="en-US" dirty="0"/>
              <a:t>class Student{  </a:t>
            </a:r>
          </a:p>
          <a:p>
            <a:pPr algn="l"/>
            <a:r>
              <a:rPr lang="en-US" dirty="0"/>
              <a:t>     </a:t>
            </a:r>
            <a:r>
              <a:rPr lang="en-US" dirty="0" err="1"/>
              <a:t>int</a:t>
            </a:r>
            <a:r>
              <a:rPr lang="en-US" dirty="0"/>
              <a:t> </a:t>
            </a:r>
            <a:r>
              <a:rPr lang="en-US" dirty="0" err="1"/>
              <a:t>rollno</a:t>
            </a:r>
            <a:r>
              <a:rPr lang="en-US" dirty="0"/>
              <a:t>;  </a:t>
            </a:r>
          </a:p>
          <a:p>
            <a:pPr algn="l"/>
            <a:r>
              <a:rPr lang="en-US" dirty="0"/>
              <a:t>     String name;  </a:t>
            </a:r>
          </a:p>
          <a:p>
            <a:pPr algn="l"/>
            <a:r>
              <a:rPr lang="en-US" dirty="0"/>
              <a:t>     String college="ITS";  </a:t>
            </a:r>
            <a:r>
              <a:rPr lang="en-US" dirty="0" smtClean="0"/>
              <a:t> }  </a:t>
            </a:r>
            <a:endParaRPr lang="en-US" dirty="0"/>
          </a:p>
          <a:p>
            <a:pPr algn="l"/>
            <a:r>
              <a:rPr lang="en-US" dirty="0"/>
              <a:t>Suppose there are 500 students in my college, now all instance data members will get memory each time when object is </a:t>
            </a:r>
            <a:r>
              <a:rPr lang="en-US" dirty="0" err="1"/>
              <a:t>created.All</a:t>
            </a:r>
            <a:r>
              <a:rPr lang="en-US" dirty="0"/>
              <a:t> student have its unique </a:t>
            </a:r>
            <a:r>
              <a:rPr lang="en-US" dirty="0" err="1"/>
              <a:t>rollno</a:t>
            </a:r>
            <a:r>
              <a:rPr lang="en-US" dirty="0"/>
              <a:t> and name so instance data member is </a:t>
            </a:r>
            <a:r>
              <a:rPr lang="en-US" dirty="0" err="1"/>
              <a:t>good.Here</a:t>
            </a:r>
            <a:r>
              <a:rPr lang="en-US" dirty="0"/>
              <a:t>, college refers to the common property of all objects</a:t>
            </a:r>
            <a:r>
              <a:rPr lang="en-US" dirty="0" smtClean="0"/>
              <a:t>. If </a:t>
            </a:r>
            <a:r>
              <a:rPr lang="en-US" dirty="0"/>
              <a:t>we make it </a:t>
            </a:r>
            <a:r>
              <a:rPr lang="en-US" dirty="0" err="1"/>
              <a:t>static,this</a:t>
            </a:r>
            <a:r>
              <a:rPr lang="en-US" dirty="0"/>
              <a:t> field will get memory only once</a:t>
            </a:r>
            <a:r>
              <a:rPr lang="en-US" dirty="0" smtClean="0"/>
              <a:t>.</a:t>
            </a:r>
            <a:endParaRPr lang="en-US" dirty="0"/>
          </a:p>
          <a:p>
            <a:pPr algn="l"/>
            <a:r>
              <a:rPr lang="en-US" b="1" dirty="0"/>
              <a:t>Java static property is shared to all objects.</a:t>
            </a:r>
          </a:p>
        </p:txBody>
      </p:sp>
    </p:spTree>
    <p:extLst>
      <p:ext uri="{BB962C8B-B14F-4D97-AF65-F5344CB8AC3E}">
        <p14:creationId xmlns:p14="http://schemas.microsoft.com/office/powerpoint/2010/main" val="19000620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059"/>
            <a:ext cx="9144000" cy="534942"/>
          </a:xfrm>
        </p:spPr>
        <p:txBody>
          <a:bodyPr>
            <a:normAutofit fontScale="90000"/>
          </a:bodyPr>
          <a:lstStyle/>
          <a:p>
            <a:r>
              <a:rPr lang="en-US" dirty="0"/>
              <a:t>static </a:t>
            </a:r>
            <a:r>
              <a:rPr lang="en-US" dirty="0" smtClean="0"/>
              <a:t>method</a:t>
            </a:r>
            <a:endParaRPr lang="en-US" dirty="0"/>
          </a:p>
        </p:txBody>
      </p:sp>
      <p:sp>
        <p:nvSpPr>
          <p:cNvPr id="3" name="Subtitle 2"/>
          <p:cNvSpPr>
            <a:spLocks noGrp="1"/>
          </p:cNvSpPr>
          <p:nvPr>
            <p:ph type="subTitle" idx="1"/>
          </p:nvPr>
        </p:nvSpPr>
        <p:spPr>
          <a:xfrm>
            <a:off x="0" y="631065"/>
            <a:ext cx="12192000" cy="6226935"/>
          </a:xfrm>
        </p:spPr>
        <p:txBody>
          <a:bodyPr>
            <a:normAutofit/>
          </a:bodyPr>
          <a:lstStyle/>
          <a:p>
            <a:pPr algn="l"/>
            <a:r>
              <a:rPr lang="en-US" dirty="0" smtClean="0"/>
              <a:t>If </a:t>
            </a:r>
            <a:r>
              <a:rPr lang="en-US" dirty="0"/>
              <a:t>you apply static keyword with any method, it is known as static method.</a:t>
            </a:r>
          </a:p>
          <a:p>
            <a:pPr algn="l"/>
            <a:endParaRPr lang="en-US" dirty="0"/>
          </a:p>
          <a:p>
            <a:pPr algn="l"/>
            <a:r>
              <a:rPr lang="en-US" dirty="0"/>
              <a:t>A static method belongs to the class rather than object of a class.</a:t>
            </a:r>
          </a:p>
          <a:p>
            <a:pPr algn="l"/>
            <a:r>
              <a:rPr lang="en-US" dirty="0"/>
              <a:t>A static method can be invoked without the need for creating an instance of a class</a:t>
            </a:r>
            <a:r>
              <a:rPr lang="en-US" dirty="0" smtClean="0"/>
              <a:t>.</a:t>
            </a:r>
          </a:p>
          <a:p>
            <a:pPr algn="l"/>
            <a:r>
              <a:rPr lang="en-US" dirty="0"/>
              <a:t>They can only directly call other </a:t>
            </a:r>
            <a:r>
              <a:rPr lang="en-US" b="1" dirty="0"/>
              <a:t>static </a:t>
            </a:r>
            <a:r>
              <a:rPr lang="en-US" dirty="0"/>
              <a:t>methods.</a:t>
            </a:r>
          </a:p>
          <a:p>
            <a:pPr algn="l"/>
            <a:r>
              <a:rPr lang="en-US" dirty="0" smtClean="0"/>
              <a:t>They </a:t>
            </a:r>
            <a:r>
              <a:rPr lang="en-US" dirty="0"/>
              <a:t>can only directly access </a:t>
            </a:r>
            <a:r>
              <a:rPr lang="en-US" b="1" dirty="0"/>
              <a:t>static </a:t>
            </a:r>
            <a:r>
              <a:rPr lang="en-US" dirty="0"/>
              <a:t>data.</a:t>
            </a:r>
          </a:p>
        </p:txBody>
      </p:sp>
    </p:spTree>
    <p:extLst>
      <p:ext uri="{BB962C8B-B14F-4D97-AF65-F5344CB8AC3E}">
        <p14:creationId xmlns:p14="http://schemas.microsoft.com/office/powerpoint/2010/main" val="294605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544"/>
            <a:ext cx="9144000" cy="560701"/>
          </a:xfrm>
        </p:spPr>
        <p:txBody>
          <a:bodyPr>
            <a:normAutofit fontScale="90000"/>
          </a:bodyPr>
          <a:lstStyle/>
          <a:p>
            <a:r>
              <a:rPr lang="en-US" dirty="0"/>
              <a:t>static </a:t>
            </a:r>
            <a:r>
              <a:rPr lang="en-US" dirty="0" smtClean="0"/>
              <a:t>block</a:t>
            </a:r>
            <a:endParaRPr lang="en-US" dirty="0"/>
          </a:p>
        </p:txBody>
      </p:sp>
      <p:sp>
        <p:nvSpPr>
          <p:cNvPr id="3" name="Subtitle 2"/>
          <p:cNvSpPr>
            <a:spLocks noGrp="1"/>
          </p:cNvSpPr>
          <p:nvPr>
            <p:ph type="subTitle" idx="1"/>
          </p:nvPr>
        </p:nvSpPr>
        <p:spPr>
          <a:xfrm>
            <a:off x="0" y="515155"/>
            <a:ext cx="12192000" cy="6342845"/>
          </a:xfrm>
        </p:spPr>
        <p:txBody>
          <a:bodyPr/>
          <a:lstStyle/>
          <a:p>
            <a:pPr algn="l"/>
            <a:r>
              <a:rPr lang="en-US" dirty="0"/>
              <a:t>Is used to initialize the static data member.</a:t>
            </a:r>
          </a:p>
          <a:p>
            <a:pPr algn="l"/>
            <a:r>
              <a:rPr lang="en-US" dirty="0"/>
              <a:t>It is executed before main method at the time of </a:t>
            </a:r>
            <a:r>
              <a:rPr lang="en-US" dirty="0" err="1"/>
              <a:t>classloading</a:t>
            </a:r>
            <a:r>
              <a:rPr lang="en-US" dirty="0"/>
              <a:t>.</a:t>
            </a:r>
          </a:p>
          <a:p>
            <a:pPr algn="l"/>
            <a:endParaRPr lang="en-US" dirty="0"/>
          </a:p>
        </p:txBody>
      </p:sp>
    </p:spTree>
    <p:extLst>
      <p:ext uri="{BB962C8B-B14F-4D97-AF65-F5344CB8AC3E}">
        <p14:creationId xmlns:p14="http://schemas.microsoft.com/office/powerpoint/2010/main" val="25298224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0453"/>
            <a:ext cx="9144000" cy="470549"/>
          </a:xfrm>
        </p:spPr>
        <p:txBody>
          <a:bodyPr>
            <a:normAutofit fontScale="90000"/>
          </a:bodyPr>
          <a:lstStyle/>
          <a:p>
            <a:r>
              <a:rPr lang="en-US" dirty="0" smtClean="0"/>
              <a:t>Wrapper Class</a:t>
            </a:r>
            <a:endParaRPr lang="en-US" dirty="0"/>
          </a:p>
        </p:txBody>
      </p:sp>
      <p:sp>
        <p:nvSpPr>
          <p:cNvPr id="3" name="Subtitle 2"/>
          <p:cNvSpPr>
            <a:spLocks noGrp="1"/>
          </p:cNvSpPr>
          <p:nvPr>
            <p:ph type="subTitle" idx="1"/>
          </p:nvPr>
        </p:nvSpPr>
        <p:spPr>
          <a:xfrm>
            <a:off x="0" y="741002"/>
            <a:ext cx="12192000" cy="6116998"/>
          </a:xfrm>
        </p:spPr>
        <p:txBody>
          <a:bodyPr/>
          <a:lstStyle/>
          <a:p>
            <a:pPr algn="l"/>
            <a:r>
              <a:rPr lang="en-US" b="1" dirty="0"/>
              <a:t>Wrapper class in java</a:t>
            </a:r>
            <a:r>
              <a:rPr lang="en-US" dirty="0"/>
              <a:t> provides the mechanism </a:t>
            </a:r>
            <a:r>
              <a:rPr lang="en-US" i="1" dirty="0"/>
              <a:t>to convert primitive into object and object into primitive</a:t>
            </a:r>
            <a:r>
              <a:rPr lang="en-US" dirty="0" smtClean="0"/>
              <a:t>.</a:t>
            </a:r>
          </a:p>
          <a:p>
            <a:pPr algn="l"/>
            <a:endParaRPr lang="en-US" dirty="0"/>
          </a:p>
          <a:p>
            <a:pPr algn="l"/>
            <a:r>
              <a:rPr lang="en-US" dirty="0"/>
              <a:t>Since J2SE 5.0, </a:t>
            </a:r>
            <a:r>
              <a:rPr lang="en-US" b="1" dirty="0"/>
              <a:t>autoboxing</a:t>
            </a:r>
            <a:r>
              <a:rPr lang="en-US" dirty="0"/>
              <a:t> and </a:t>
            </a:r>
            <a:r>
              <a:rPr lang="en-US" b="1" dirty="0"/>
              <a:t>unboxing</a:t>
            </a:r>
            <a:r>
              <a:rPr lang="en-US" dirty="0"/>
              <a:t> feature converts primitive into object and object into primitive automatically. The automatic conversion of primitive into object is known and autoboxing </a:t>
            </a:r>
            <a:r>
              <a:rPr lang="en-US" dirty="0" smtClean="0"/>
              <a:t>and object to primitive </a:t>
            </a:r>
            <a:r>
              <a:rPr lang="en-US" dirty="0"/>
              <a:t>unboxing</a:t>
            </a:r>
            <a:r>
              <a:rPr lang="en-US" dirty="0" smtClean="0"/>
              <a:t>.</a:t>
            </a:r>
          </a:p>
          <a:p>
            <a:pPr algn="l"/>
            <a:endParaRPr lang="en-US" dirty="0"/>
          </a:p>
          <a:p>
            <a:pPr algn="l"/>
            <a:r>
              <a:rPr lang="en-US" dirty="0"/>
              <a:t>One of the eight classes of </a:t>
            </a:r>
            <a:r>
              <a:rPr lang="en-US" i="1" dirty="0"/>
              <a:t>java.lang</a:t>
            </a:r>
            <a:r>
              <a:rPr lang="en-US" dirty="0"/>
              <a:t> package are known as wrapper class in java. </a:t>
            </a:r>
          </a:p>
          <a:p>
            <a:pPr algn="l"/>
            <a:endParaRPr lang="en-US" dirty="0"/>
          </a:p>
        </p:txBody>
      </p:sp>
    </p:spTree>
    <p:extLst>
      <p:ext uri="{BB962C8B-B14F-4D97-AF65-F5344CB8AC3E}">
        <p14:creationId xmlns:p14="http://schemas.microsoft.com/office/powerpoint/2010/main" val="9503324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82"/>
            <a:ext cx="12192000" cy="6870881"/>
          </a:xfrm>
          <a:prstGeom prst="rect">
            <a:avLst/>
          </a:prstGeom>
        </p:spPr>
      </p:pic>
    </p:spTree>
    <p:extLst>
      <p:ext uri="{BB962C8B-B14F-4D97-AF65-F5344CB8AC3E}">
        <p14:creationId xmlns:p14="http://schemas.microsoft.com/office/powerpoint/2010/main" val="29237962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0" y="6117465"/>
            <a:ext cx="12192000" cy="748534"/>
          </a:xfrm>
        </p:spPr>
        <p:txBody>
          <a:bodyPr>
            <a:normAutofit lnSpcReduction="10000"/>
          </a:bodyPr>
          <a:lstStyle/>
          <a:p>
            <a:pPr algn="l"/>
            <a:r>
              <a:rPr lang="en-US" dirty="0"/>
              <a:t>The data that arrives from other applications or DB comes as text and It can be converted to objects or primitive data types using Wrapper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 y="-18509"/>
            <a:ext cx="12165123" cy="6135974"/>
          </a:xfrm>
          <a:prstGeom prst="rect">
            <a:avLst/>
          </a:prstGeom>
        </p:spPr>
      </p:pic>
    </p:spTree>
    <p:extLst>
      <p:ext uri="{BB962C8B-B14F-4D97-AF65-F5344CB8AC3E}">
        <p14:creationId xmlns:p14="http://schemas.microsoft.com/office/powerpoint/2010/main" val="35620057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err="1"/>
              <a:t>int</a:t>
            </a:r>
            <a:r>
              <a:rPr lang="en-US" b="1" dirty="0"/>
              <a:t>  x = 25</a:t>
            </a:r>
            <a:r>
              <a:rPr lang="en-US" b="1" dirty="0" smtClean="0"/>
              <a:t>;</a:t>
            </a:r>
            <a:endParaRPr lang="en-US" b="1" dirty="0"/>
          </a:p>
          <a:p>
            <a:pPr algn="l"/>
            <a:r>
              <a:rPr lang="en-US" b="1" dirty="0"/>
              <a:t>Integer  y = new Integer(33</a:t>
            </a:r>
            <a:r>
              <a:rPr lang="en-US" b="1" dirty="0" smtClean="0"/>
              <a:t>);</a:t>
            </a:r>
          </a:p>
          <a:p>
            <a:pPr algn="l"/>
            <a:r>
              <a:rPr lang="en-US" dirty="0"/>
              <a:t>The first statement declares an </a:t>
            </a:r>
            <a:r>
              <a:rPr lang="en-US" dirty="0" err="1"/>
              <a:t>int</a:t>
            </a:r>
            <a:r>
              <a:rPr lang="en-US" dirty="0"/>
              <a:t> variable named x and initializes it with the value 25. The second statement instantiates an Integer object. The object is initialized with the value 33 and a reference to the </a:t>
            </a:r>
            <a:r>
              <a:rPr lang="en-US" dirty="0" smtClean="0"/>
              <a:t>object </a:t>
            </a:r>
            <a:r>
              <a:rPr lang="en-US" dirty="0"/>
              <a:t>is assigned to the object variable </a:t>
            </a:r>
            <a:r>
              <a:rPr lang="en-US" dirty="0" smtClean="0"/>
              <a:t>y.</a:t>
            </a:r>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4362"/>
            <a:ext cx="12192000" cy="4753638"/>
          </a:xfrm>
          <a:prstGeom prst="rect">
            <a:avLst/>
          </a:prstGeom>
        </p:spPr>
      </p:pic>
    </p:spTree>
    <p:extLst>
      <p:ext uri="{BB962C8B-B14F-4D97-AF65-F5344CB8AC3E}">
        <p14:creationId xmlns:p14="http://schemas.microsoft.com/office/powerpoint/2010/main" val="16505136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3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3" y="206061"/>
            <a:ext cx="9144000" cy="515155"/>
          </a:xfrm>
        </p:spPr>
        <p:txBody>
          <a:bodyPr>
            <a:normAutofit fontScale="90000"/>
          </a:bodyPr>
          <a:lstStyle/>
          <a:p>
            <a:r>
              <a:rPr lang="en-US" dirty="0" smtClean="0"/>
              <a:t>JVM</a:t>
            </a:r>
            <a:endParaRPr lang="en-US" dirty="0"/>
          </a:p>
        </p:txBody>
      </p:sp>
      <p:sp>
        <p:nvSpPr>
          <p:cNvPr id="6" name="Subtitle 5"/>
          <p:cNvSpPr>
            <a:spLocks noGrp="1"/>
          </p:cNvSpPr>
          <p:nvPr>
            <p:ph type="subTitle" idx="1"/>
          </p:nvPr>
        </p:nvSpPr>
        <p:spPr>
          <a:xfrm>
            <a:off x="0" y="721216"/>
            <a:ext cx="12192000" cy="6136784"/>
          </a:xfrm>
        </p:spPr>
        <p:txBody>
          <a:bodyPr/>
          <a:lstStyle/>
          <a:p>
            <a:pPr algn="l"/>
            <a:r>
              <a:rPr lang="en-US" dirty="0"/>
              <a:t>JVM (Java Virtual Machine) is an abstract machine. It is a specification that provides runtime environment in which java </a:t>
            </a:r>
            <a:r>
              <a:rPr lang="en-US" dirty="0" err="1"/>
              <a:t>bytecode</a:t>
            </a:r>
            <a:r>
              <a:rPr lang="en-US" dirty="0"/>
              <a:t> can be executed</a:t>
            </a:r>
            <a:r>
              <a:rPr lang="en-US" dirty="0" smtClean="0"/>
              <a:t>.</a:t>
            </a:r>
          </a:p>
          <a:p>
            <a:pPr algn="l"/>
            <a:r>
              <a:rPr lang="en-US" dirty="0"/>
              <a:t>JVMs are available for many hardware and software platforms. JVM, JRE and JDK are platform dependent because configuration of each OS </a:t>
            </a:r>
            <a:r>
              <a:rPr lang="en-US" dirty="0" smtClean="0"/>
              <a:t>differs</a:t>
            </a:r>
            <a:r>
              <a:rPr lang="en-US" dirty="0"/>
              <a:t>. But, Java is platform independent</a:t>
            </a:r>
            <a:r>
              <a:rPr lang="en-US" dirty="0" smtClean="0"/>
              <a:t>.</a:t>
            </a:r>
          </a:p>
          <a:p>
            <a:pPr algn="l"/>
            <a:endParaRPr lang="en-US" dirty="0" smtClean="0"/>
          </a:p>
          <a:p>
            <a:pPr algn="l"/>
            <a:r>
              <a:rPr lang="en-US" dirty="0"/>
              <a:t>The JVM performs following main tasks</a:t>
            </a:r>
            <a:r>
              <a:rPr lang="en-US" dirty="0" smtClean="0"/>
              <a:t>:</a:t>
            </a:r>
          </a:p>
          <a:p>
            <a:pPr algn="l"/>
            <a:r>
              <a:rPr lang="en-US" b="1" dirty="0" smtClean="0"/>
              <a:t>Loads </a:t>
            </a:r>
            <a:r>
              <a:rPr lang="en-US" b="1" dirty="0"/>
              <a:t>code</a:t>
            </a:r>
          </a:p>
          <a:p>
            <a:pPr algn="l"/>
            <a:r>
              <a:rPr lang="en-US" b="1" dirty="0"/>
              <a:t>Verifies code</a:t>
            </a:r>
          </a:p>
          <a:p>
            <a:pPr algn="l"/>
            <a:r>
              <a:rPr lang="en-US" b="1" dirty="0"/>
              <a:t>Executes code</a:t>
            </a:r>
          </a:p>
          <a:p>
            <a:pPr algn="l"/>
            <a:r>
              <a:rPr lang="en-US" b="1" dirty="0"/>
              <a:t>Provides runtime environment</a:t>
            </a:r>
          </a:p>
          <a:p>
            <a:pPr algn="l"/>
            <a:endParaRPr lang="en-US" dirty="0"/>
          </a:p>
        </p:txBody>
      </p:sp>
    </p:spTree>
    <p:extLst>
      <p:ext uri="{BB962C8B-B14F-4D97-AF65-F5344CB8AC3E}">
        <p14:creationId xmlns:p14="http://schemas.microsoft.com/office/powerpoint/2010/main" val="1583506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968500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
            <a:ext cx="9144000" cy="715248"/>
          </a:xfrm>
        </p:spPr>
        <p:txBody>
          <a:bodyPr>
            <a:normAutofit fontScale="90000"/>
          </a:bodyPr>
          <a:lstStyle/>
          <a:p>
            <a:r>
              <a:rPr lang="en-US" dirty="0"/>
              <a:t>Primitive to Wrapper</a:t>
            </a:r>
          </a:p>
        </p:txBody>
      </p:sp>
      <p:sp>
        <p:nvSpPr>
          <p:cNvPr id="3" name="Subtitle 2"/>
          <p:cNvSpPr>
            <a:spLocks noGrp="1"/>
          </p:cNvSpPr>
          <p:nvPr>
            <p:ph type="subTitle" idx="1"/>
          </p:nvPr>
        </p:nvSpPr>
        <p:spPr>
          <a:xfrm>
            <a:off x="0" y="715244"/>
            <a:ext cx="12192000" cy="6142756"/>
          </a:xfrm>
        </p:spPr>
        <p:txBody>
          <a:bodyPr/>
          <a:lstStyle/>
          <a:p>
            <a:pPr algn="l"/>
            <a:r>
              <a:rPr lang="en-US" b="1" dirty="0"/>
              <a:t>public</a:t>
            </a:r>
            <a:r>
              <a:rPr lang="en-US" dirty="0"/>
              <a:t> </a:t>
            </a:r>
            <a:r>
              <a:rPr lang="en-US" b="1" dirty="0"/>
              <a:t>class</a:t>
            </a:r>
            <a:r>
              <a:rPr lang="en-US" dirty="0"/>
              <a:t> WrapperExample1{  </a:t>
            </a:r>
          </a:p>
          <a:p>
            <a:pPr algn="l"/>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//Converting </a:t>
            </a:r>
            <a:r>
              <a:rPr lang="en-US" dirty="0" err="1"/>
              <a:t>int</a:t>
            </a:r>
            <a:r>
              <a:rPr lang="en-US" dirty="0"/>
              <a:t> into Integer  </a:t>
            </a:r>
          </a:p>
          <a:p>
            <a:pPr algn="l"/>
            <a:r>
              <a:rPr lang="en-US" b="1" dirty="0" err="1"/>
              <a:t>int</a:t>
            </a:r>
            <a:r>
              <a:rPr lang="en-US" dirty="0"/>
              <a:t> a=20;  </a:t>
            </a:r>
          </a:p>
          <a:p>
            <a:pPr algn="l"/>
            <a:r>
              <a:rPr lang="en-US" dirty="0"/>
              <a:t>Integer </a:t>
            </a:r>
            <a:r>
              <a:rPr lang="en-US" dirty="0" err="1"/>
              <a:t>i</a:t>
            </a:r>
            <a:r>
              <a:rPr lang="en-US" dirty="0"/>
              <a:t>=</a:t>
            </a:r>
            <a:r>
              <a:rPr lang="en-US" dirty="0" err="1"/>
              <a:t>Integer.valueOf</a:t>
            </a:r>
            <a:r>
              <a:rPr lang="en-US" dirty="0"/>
              <a:t>(a);//converting </a:t>
            </a:r>
            <a:r>
              <a:rPr lang="en-US" dirty="0" err="1"/>
              <a:t>int</a:t>
            </a:r>
            <a:r>
              <a:rPr lang="en-US" dirty="0"/>
              <a:t> into Integer  </a:t>
            </a:r>
          </a:p>
          <a:p>
            <a:pPr algn="l"/>
            <a:r>
              <a:rPr lang="en-US" dirty="0"/>
              <a:t>Integer j=a;//autoboxing, now compiler will write </a:t>
            </a:r>
            <a:r>
              <a:rPr lang="en-US" dirty="0" err="1"/>
              <a:t>Integer.valueOf</a:t>
            </a:r>
            <a:r>
              <a:rPr lang="en-US" dirty="0"/>
              <a:t>(a) internally  </a:t>
            </a:r>
          </a:p>
          <a:p>
            <a:pPr algn="l"/>
            <a:r>
              <a:rPr lang="en-US" dirty="0" err="1"/>
              <a:t>System.out.println</a:t>
            </a:r>
            <a:r>
              <a:rPr lang="en-US" dirty="0"/>
              <a:t>(a+" "+</a:t>
            </a:r>
            <a:r>
              <a:rPr lang="en-US" dirty="0" err="1"/>
              <a:t>i</a:t>
            </a:r>
            <a:r>
              <a:rPr lang="en-US" dirty="0"/>
              <a:t>+" "+j);  </a:t>
            </a:r>
          </a:p>
          <a:p>
            <a:pPr algn="l"/>
            <a:r>
              <a:rPr lang="en-US" dirty="0"/>
              <a:t>}}  </a:t>
            </a:r>
          </a:p>
          <a:p>
            <a:pPr algn="l"/>
            <a:endParaRPr lang="en-US" dirty="0"/>
          </a:p>
        </p:txBody>
      </p:sp>
    </p:spTree>
    <p:extLst>
      <p:ext uri="{BB962C8B-B14F-4D97-AF65-F5344CB8AC3E}">
        <p14:creationId xmlns:p14="http://schemas.microsoft.com/office/powerpoint/2010/main" val="736214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
            <a:ext cx="9144000" cy="702369"/>
          </a:xfrm>
        </p:spPr>
        <p:txBody>
          <a:bodyPr>
            <a:normAutofit fontScale="90000"/>
          </a:bodyPr>
          <a:lstStyle/>
          <a:p>
            <a:r>
              <a:rPr lang="en-US" dirty="0"/>
              <a:t>Wrapper to </a:t>
            </a:r>
            <a:r>
              <a:rPr lang="en-US" dirty="0" smtClean="0"/>
              <a:t>Primitive</a:t>
            </a:r>
            <a:endParaRPr lang="en-US" dirty="0"/>
          </a:p>
        </p:txBody>
      </p:sp>
      <p:sp>
        <p:nvSpPr>
          <p:cNvPr id="3" name="Subtitle 2"/>
          <p:cNvSpPr>
            <a:spLocks noGrp="1"/>
          </p:cNvSpPr>
          <p:nvPr>
            <p:ph type="subTitle" idx="1"/>
          </p:nvPr>
        </p:nvSpPr>
        <p:spPr>
          <a:xfrm>
            <a:off x="0" y="605307"/>
            <a:ext cx="12192000" cy="6252693"/>
          </a:xfrm>
        </p:spPr>
        <p:txBody>
          <a:bodyPr/>
          <a:lstStyle/>
          <a:p>
            <a:pPr algn="l"/>
            <a:r>
              <a:rPr lang="en-US" b="1" dirty="0"/>
              <a:t>public</a:t>
            </a:r>
            <a:r>
              <a:rPr lang="en-US" dirty="0"/>
              <a:t> </a:t>
            </a:r>
            <a:r>
              <a:rPr lang="en-US" b="1" dirty="0"/>
              <a:t>class</a:t>
            </a:r>
            <a:r>
              <a:rPr lang="en-US" dirty="0"/>
              <a:t> WrapperExample2{    </a:t>
            </a:r>
          </a:p>
          <a:p>
            <a:pPr algn="l"/>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//Converting Integer to </a:t>
            </a:r>
            <a:r>
              <a:rPr lang="en-US" dirty="0" err="1"/>
              <a:t>int</a:t>
            </a:r>
            <a:r>
              <a:rPr lang="en-US" dirty="0"/>
              <a:t>    </a:t>
            </a:r>
          </a:p>
          <a:p>
            <a:pPr algn="l"/>
            <a:r>
              <a:rPr lang="en-US" dirty="0"/>
              <a:t>Integer a=</a:t>
            </a:r>
            <a:r>
              <a:rPr lang="en-US" b="1" dirty="0"/>
              <a:t>new</a:t>
            </a:r>
            <a:r>
              <a:rPr lang="en-US" dirty="0"/>
              <a:t> Integer(3);    </a:t>
            </a:r>
          </a:p>
          <a:p>
            <a:pPr algn="l"/>
            <a:r>
              <a:rPr lang="en-US" b="1" dirty="0" err="1"/>
              <a:t>int</a:t>
            </a:r>
            <a:r>
              <a:rPr lang="en-US" dirty="0"/>
              <a:t> </a:t>
            </a:r>
            <a:r>
              <a:rPr lang="en-US" dirty="0" err="1"/>
              <a:t>i</a:t>
            </a:r>
            <a:r>
              <a:rPr lang="en-US" dirty="0"/>
              <a:t>=</a:t>
            </a:r>
            <a:r>
              <a:rPr lang="en-US" dirty="0" err="1"/>
              <a:t>a.intValue</a:t>
            </a:r>
            <a:r>
              <a:rPr lang="en-US" dirty="0"/>
              <a:t>();//converting Integer to </a:t>
            </a:r>
            <a:r>
              <a:rPr lang="en-US" dirty="0" err="1"/>
              <a:t>int</a:t>
            </a:r>
            <a:r>
              <a:rPr lang="en-US" dirty="0"/>
              <a:t>  </a:t>
            </a:r>
          </a:p>
          <a:p>
            <a:pPr algn="l"/>
            <a:r>
              <a:rPr lang="en-US" b="1" dirty="0" err="1"/>
              <a:t>int</a:t>
            </a:r>
            <a:r>
              <a:rPr lang="en-US" dirty="0"/>
              <a:t> j=a;//unboxing, now compiler will write </a:t>
            </a:r>
            <a:r>
              <a:rPr lang="en-US" dirty="0" err="1"/>
              <a:t>a.intValue</a:t>
            </a:r>
            <a:r>
              <a:rPr lang="en-US" dirty="0"/>
              <a:t>() internally    </a:t>
            </a:r>
          </a:p>
          <a:p>
            <a:pPr algn="l"/>
            <a:r>
              <a:rPr lang="en-US" dirty="0"/>
              <a:t>    </a:t>
            </a:r>
          </a:p>
          <a:p>
            <a:pPr algn="l"/>
            <a:r>
              <a:rPr lang="en-US" dirty="0" err="1"/>
              <a:t>System.out.println</a:t>
            </a:r>
            <a:r>
              <a:rPr lang="en-US" dirty="0"/>
              <a:t>(a+" "+</a:t>
            </a:r>
            <a:r>
              <a:rPr lang="en-US" dirty="0" err="1"/>
              <a:t>i</a:t>
            </a:r>
            <a:r>
              <a:rPr lang="en-US" dirty="0"/>
              <a:t>+" "+j);    </a:t>
            </a:r>
          </a:p>
          <a:p>
            <a:pPr algn="l"/>
            <a:r>
              <a:rPr lang="en-US" dirty="0"/>
              <a:t>}}    </a:t>
            </a:r>
          </a:p>
          <a:p>
            <a:pPr algn="l"/>
            <a:endParaRPr lang="en-US" dirty="0"/>
          </a:p>
        </p:txBody>
      </p:sp>
    </p:spTree>
    <p:extLst>
      <p:ext uri="{BB962C8B-B14F-4D97-AF65-F5344CB8AC3E}">
        <p14:creationId xmlns:p14="http://schemas.microsoft.com/office/powerpoint/2010/main" val="10589131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
            <a:ext cx="9144000" cy="689490"/>
          </a:xfrm>
        </p:spPr>
        <p:txBody>
          <a:bodyPr>
            <a:normAutofit fontScale="90000"/>
          </a:bodyPr>
          <a:lstStyle/>
          <a:p>
            <a:r>
              <a:rPr lang="en-US" dirty="0"/>
              <a:t>Variable Argument (</a:t>
            </a:r>
            <a:r>
              <a:rPr lang="en-US" dirty="0" err="1"/>
              <a:t>Varargs</a:t>
            </a:r>
            <a:r>
              <a:rPr lang="en-US" dirty="0" smtClean="0"/>
              <a:t>)</a:t>
            </a:r>
            <a:endParaRPr lang="en-US" b="1" dirty="0"/>
          </a:p>
        </p:txBody>
      </p:sp>
      <p:sp>
        <p:nvSpPr>
          <p:cNvPr id="3" name="Subtitle 2"/>
          <p:cNvSpPr>
            <a:spLocks noGrp="1"/>
          </p:cNvSpPr>
          <p:nvPr>
            <p:ph type="subTitle" idx="1"/>
          </p:nvPr>
        </p:nvSpPr>
        <p:spPr>
          <a:xfrm>
            <a:off x="0" y="689485"/>
            <a:ext cx="12192000" cy="6168515"/>
          </a:xfrm>
        </p:spPr>
        <p:txBody>
          <a:bodyPr>
            <a:normAutofit fontScale="92500" lnSpcReduction="20000"/>
          </a:bodyPr>
          <a:lstStyle/>
          <a:p>
            <a:pPr algn="l"/>
            <a:r>
              <a:rPr lang="en-US" dirty="0"/>
              <a:t>The </a:t>
            </a:r>
            <a:r>
              <a:rPr lang="en-US" dirty="0" err="1" smtClean="0"/>
              <a:t>varargs</a:t>
            </a:r>
            <a:r>
              <a:rPr lang="en-US" dirty="0" smtClean="0"/>
              <a:t> </a:t>
            </a:r>
            <a:r>
              <a:rPr lang="en-US" dirty="0"/>
              <a:t>allows the method to accept zero or </a:t>
            </a:r>
            <a:r>
              <a:rPr lang="en-US" dirty="0" smtClean="0"/>
              <a:t>multiple </a:t>
            </a:r>
            <a:r>
              <a:rPr lang="en-US" dirty="0"/>
              <a:t>arguments. Before </a:t>
            </a:r>
            <a:r>
              <a:rPr lang="en-US" dirty="0" err="1"/>
              <a:t>varargs</a:t>
            </a:r>
            <a:r>
              <a:rPr lang="en-US" dirty="0"/>
              <a:t> either we use overloaded method or take an array as the method parameter but it was not considered good because it leads to the maintenance problem. If we don't know how many argument we will have to pass in the method, </a:t>
            </a:r>
            <a:r>
              <a:rPr lang="en-US" dirty="0" err="1"/>
              <a:t>varargs</a:t>
            </a:r>
            <a:r>
              <a:rPr lang="en-US" dirty="0"/>
              <a:t> is the better approach</a:t>
            </a:r>
            <a:r>
              <a:rPr lang="en-US" dirty="0" smtClean="0"/>
              <a:t>.</a:t>
            </a:r>
          </a:p>
          <a:p>
            <a:pPr algn="l"/>
            <a:r>
              <a:rPr lang="en-US" b="1" dirty="0"/>
              <a:t>Advantage of </a:t>
            </a:r>
            <a:r>
              <a:rPr lang="en-US" b="1" dirty="0" err="1"/>
              <a:t>Varargs</a:t>
            </a:r>
            <a:r>
              <a:rPr lang="en-US" b="1" dirty="0"/>
              <a:t>:</a:t>
            </a:r>
          </a:p>
          <a:p>
            <a:pPr algn="l"/>
            <a:r>
              <a:rPr lang="en-US" dirty="0"/>
              <a:t>We don't have to provide overloaded methods so less code</a:t>
            </a:r>
            <a:r>
              <a:rPr lang="en-US" dirty="0" smtClean="0"/>
              <a:t>.</a:t>
            </a:r>
            <a:endParaRPr lang="en-US" dirty="0"/>
          </a:p>
          <a:p>
            <a:pPr algn="l"/>
            <a:r>
              <a:rPr lang="en-US" b="1" dirty="0"/>
              <a:t>class</a:t>
            </a:r>
            <a:r>
              <a:rPr lang="en-US" dirty="0"/>
              <a:t> </a:t>
            </a:r>
            <a:r>
              <a:rPr lang="en-US" dirty="0" err="1" smtClean="0"/>
              <a:t>VarargsExample</a:t>
            </a:r>
            <a:r>
              <a:rPr lang="en-US" dirty="0" smtClean="0"/>
              <a:t>{</a:t>
            </a:r>
            <a:r>
              <a:rPr lang="en-US" dirty="0"/>
              <a:t>  </a:t>
            </a:r>
          </a:p>
          <a:p>
            <a:pPr algn="l"/>
            <a:r>
              <a:rPr lang="en-US" dirty="0"/>
              <a:t> </a:t>
            </a:r>
            <a:r>
              <a:rPr lang="en-US" b="1" dirty="0"/>
              <a:t>static</a:t>
            </a:r>
            <a:r>
              <a:rPr lang="en-US" dirty="0"/>
              <a:t> </a:t>
            </a:r>
            <a:r>
              <a:rPr lang="en-US" b="1" dirty="0"/>
              <a:t>void</a:t>
            </a:r>
            <a:r>
              <a:rPr lang="en-US" dirty="0"/>
              <a:t> display(String... values){  </a:t>
            </a:r>
          </a:p>
          <a:p>
            <a:pPr algn="l"/>
            <a:r>
              <a:rPr lang="en-US" dirty="0"/>
              <a:t>  </a:t>
            </a:r>
            <a:r>
              <a:rPr lang="en-US" dirty="0" err="1"/>
              <a:t>System.out.println</a:t>
            </a:r>
            <a:r>
              <a:rPr lang="en-US" dirty="0"/>
              <a:t>("display method invoked ");  </a:t>
            </a:r>
          </a:p>
          <a:p>
            <a:pPr algn="l"/>
            <a:r>
              <a:rPr lang="en-US" dirty="0"/>
              <a:t>  </a:t>
            </a:r>
            <a:r>
              <a:rPr lang="en-US" b="1" dirty="0"/>
              <a:t>for</a:t>
            </a:r>
            <a:r>
              <a:rPr lang="en-US" dirty="0"/>
              <a:t>(String s:values){  </a:t>
            </a:r>
          </a:p>
          <a:p>
            <a:pPr algn="l"/>
            <a:r>
              <a:rPr lang="en-US" dirty="0"/>
              <a:t>   </a:t>
            </a:r>
            <a:r>
              <a:rPr lang="en-US" dirty="0" err="1"/>
              <a:t>System.out.println</a:t>
            </a:r>
            <a:r>
              <a:rPr lang="en-US" dirty="0"/>
              <a:t>(s);  </a:t>
            </a:r>
          </a:p>
          <a:p>
            <a:pPr algn="l"/>
            <a:r>
              <a:rPr lang="en-US" dirty="0"/>
              <a:t>  }   }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display();//zero argument   </a:t>
            </a:r>
          </a:p>
          <a:p>
            <a:pPr algn="l"/>
            <a:r>
              <a:rPr lang="en-US" dirty="0"/>
              <a:t> display("hello");//one argument   </a:t>
            </a:r>
          </a:p>
          <a:p>
            <a:pPr algn="l"/>
            <a:r>
              <a:rPr lang="en-US" dirty="0"/>
              <a:t> display("my","name","is","</a:t>
            </a:r>
            <a:r>
              <a:rPr lang="en-US" dirty="0" err="1"/>
              <a:t>varargs</a:t>
            </a:r>
            <a:r>
              <a:rPr lang="en-US" dirty="0"/>
              <a:t>");//four arguments  </a:t>
            </a:r>
          </a:p>
          <a:p>
            <a:pPr algn="l"/>
            <a:r>
              <a:rPr lang="en-US" dirty="0"/>
              <a:t> } </a:t>
            </a:r>
            <a:r>
              <a:rPr lang="en-US" dirty="0" smtClean="0"/>
              <a:t>}</a:t>
            </a:r>
            <a:endParaRPr lang="en-US" dirty="0"/>
          </a:p>
        </p:txBody>
      </p:sp>
    </p:spTree>
    <p:extLst>
      <p:ext uri="{BB962C8B-B14F-4D97-AF65-F5344CB8AC3E}">
        <p14:creationId xmlns:p14="http://schemas.microsoft.com/office/powerpoint/2010/main" val="12059870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5"/>
            <a:ext cx="9144000" cy="702369"/>
          </a:xfrm>
        </p:spPr>
        <p:txBody>
          <a:bodyPr>
            <a:normAutofit fontScale="90000"/>
          </a:bodyPr>
          <a:lstStyle/>
          <a:p>
            <a:r>
              <a:rPr lang="en-US" dirty="0"/>
              <a:t>Static Import</a:t>
            </a:r>
            <a:r>
              <a:rPr lang="en-US" dirty="0" smtClean="0"/>
              <a:t>:</a:t>
            </a:r>
            <a:endParaRPr lang="en-US" dirty="0"/>
          </a:p>
        </p:txBody>
      </p:sp>
      <p:sp>
        <p:nvSpPr>
          <p:cNvPr id="3" name="Subtitle 2"/>
          <p:cNvSpPr>
            <a:spLocks noGrp="1"/>
          </p:cNvSpPr>
          <p:nvPr>
            <p:ph type="subTitle" idx="1"/>
          </p:nvPr>
        </p:nvSpPr>
        <p:spPr>
          <a:xfrm>
            <a:off x="0" y="515155"/>
            <a:ext cx="12192000" cy="6342845"/>
          </a:xfrm>
        </p:spPr>
        <p:txBody>
          <a:bodyPr>
            <a:normAutofit/>
          </a:bodyPr>
          <a:lstStyle/>
          <a:p>
            <a:pPr algn="l"/>
            <a:r>
              <a:rPr lang="en-US" dirty="0"/>
              <a:t>The static import feature of Java </a:t>
            </a:r>
            <a:r>
              <a:rPr lang="en-US" dirty="0" smtClean="0"/>
              <a:t> </a:t>
            </a:r>
            <a:r>
              <a:rPr lang="en-US" dirty="0"/>
              <a:t>facilitate the java programmer to access any static member of a class directly. There is no need to qualify it by the class name</a:t>
            </a:r>
            <a:r>
              <a:rPr lang="en-US" dirty="0" smtClean="0"/>
              <a:t>.</a:t>
            </a:r>
          </a:p>
          <a:p>
            <a:r>
              <a:rPr lang="en-US" b="1" dirty="0"/>
              <a:t>Advantage of static import:</a:t>
            </a:r>
          </a:p>
          <a:p>
            <a:pPr algn="l"/>
            <a:r>
              <a:rPr lang="en-US" dirty="0"/>
              <a:t>Less coding is required if you have access any static member of a class oftenly.</a:t>
            </a:r>
          </a:p>
          <a:p>
            <a:r>
              <a:rPr lang="en-US" b="1" dirty="0"/>
              <a:t>Disadvantage of static import:</a:t>
            </a:r>
          </a:p>
          <a:p>
            <a:pPr algn="l"/>
            <a:r>
              <a:rPr lang="en-US" dirty="0"/>
              <a:t>If you overuse the static import feature, it makes the program unreadable and unmaintainable.</a:t>
            </a:r>
          </a:p>
          <a:p>
            <a:pPr algn="l"/>
            <a:endParaRPr lang="en-US" dirty="0"/>
          </a:p>
          <a:p>
            <a:pPr algn="l"/>
            <a:r>
              <a:rPr lang="en-US" b="1" dirty="0"/>
              <a:t>import</a:t>
            </a:r>
            <a:r>
              <a:rPr lang="en-US" dirty="0"/>
              <a:t> </a:t>
            </a:r>
            <a:r>
              <a:rPr lang="en-US" b="1" dirty="0"/>
              <a:t>static</a:t>
            </a:r>
            <a:r>
              <a:rPr lang="en-US" dirty="0"/>
              <a:t> </a:t>
            </a:r>
            <a:r>
              <a:rPr lang="en-US" dirty="0" err="1"/>
              <a:t>java.lang.System</a:t>
            </a:r>
            <a:r>
              <a:rPr lang="en-US" dirty="0"/>
              <a:t>.*;    </a:t>
            </a:r>
          </a:p>
          <a:p>
            <a:pPr algn="l"/>
            <a:r>
              <a:rPr lang="en-US" b="1" dirty="0"/>
              <a:t>class</a:t>
            </a:r>
            <a:r>
              <a:rPr lang="en-US" dirty="0"/>
              <a:t> </a:t>
            </a:r>
            <a:r>
              <a:rPr lang="en-US" dirty="0" err="1"/>
              <a:t>StaticImportExample</a:t>
            </a:r>
            <a:r>
              <a:rPr lang="en-US" dirty="0"/>
              <a:t>{  </a:t>
            </a:r>
          </a:p>
          <a:p>
            <a:pPr algn="l"/>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l"/>
            <a:r>
              <a:rPr lang="en-US" dirty="0"/>
              <a:t>   </a:t>
            </a:r>
            <a:r>
              <a:rPr lang="en-US" dirty="0" err="1"/>
              <a:t>out.println</a:t>
            </a:r>
            <a:r>
              <a:rPr lang="en-US" dirty="0"/>
              <a:t>("Hello");//Now no need of </a:t>
            </a:r>
            <a:r>
              <a:rPr lang="en-US" dirty="0" err="1"/>
              <a:t>System.out</a:t>
            </a:r>
            <a:r>
              <a:rPr lang="en-US" dirty="0"/>
              <a:t>  </a:t>
            </a:r>
          </a:p>
          <a:p>
            <a:pPr algn="l"/>
            <a:r>
              <a:rPr lang="en-US" dirty="0"/>
              <a:t>   </a:t>
            </a:r>
            <a:r>
              <a:rPr lang="en-US" dirty="0" err="1"/>
              <a:t>out.println</a:t>
            </a:r>
            <a:r>
              <a:rPr lang="en-US" dirty="0"/>
              <a:t>("Java"); </a:t>
            </a:r>
          </a:p>
          <a:p>
            <a:pPr algn="l"/>
            <a:r>
              <a:rPr lang="en-US" dirty="0"/>
              <a:t> }   </a:t>
            </a:r>
          </a:p>
          <a:p>
            <a:pPr algn="l"/>
            <a:r>
              <a:rPr lang="en-US" dirty="0"/>
              <a:t>} </a:t>
            </a:r>
          </a:p>
        </p:txBody>
      </p:sp>
    </p:spTree>
    <p:extLst>
      <p:ext uri="{BB962C8B-B14F-4D97-AF65-F5344CB8AC3E}">
        <p14:creationId xmlns:p14="http://schemas.microsoft.com/office/powerpoint/2010/main" val="1036807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9091"/>
            <a:ext cx="9144000" cy="406155"/>
          </a:xfrm>
        </p:spPr>
        <p:txBody>
          <a:bodyPr>
            <a:normAutofit fontScale="90000"/>
          </a:bodyPr>
          <a:lstStyle/>
          <a:p>
            <a:r>
              <a:rPr lang="en-US" dirty="0" smtClean="0"/>
              <a:t>String</a:t>
            </a:r>
            <a:endParaRPr lang="en-US" dirty="0"/>
          </a:p>
        </p:txBody>
      </p:sp>
      <p:sp>
        <p:nvSpPr>
          <p:cNvPr id="3" name="Subtitle 2"/>
          <p:cNvSpPr>
            <a:spLocks noGrp="1"/>
          </p:cNvSpPr>
          <p:nvPr>
            <p:ph type="subTitle" idx="1"/>
          </p:nvPr>
        </p:nvSpPr>
        <p:spPr>
          <a:xfrm>
            <a:off x="0" y="715246"/>
            <a:ext cx="12192000" cy="6142754"/>
          </a:xfrm>
        </p:spPr>
        <p:txBody>
          <a:bodyPr/>
          <a:lstStyle/>
          <a:p>
            <a:pPr algn="l"/>
            <a:r>
              <a:rPr lang="en-US" dirty="0"/>
              <a:t>The java String is immutable i.e. it cannot be changed but a new instance is created. For mutable </a:t>
            </a:r>
            <a:r>
              <a:rPr lang="en-US" dirty="0" smtClean="0"/>
              <a:t>class</a:t>
            </a:r>
            <a:r>
              <a:rPr lang="en-US" dirty="0"/>
              <a:t>, you can use </a:t>
            </a:r>
            <a:r>
              <a:rPr lang="en-US" dirty="0" err="1"/>
              <a:t>StringBuffer</a:t>
            </a:r>
            <a:r>
              <a:rPr lang="en-US" dirty="0"/>
              <a:t> and </a:t>
            </a:r>
            <a:r>
              <a:rPr lang="en-US" dirty="0" err="1"/>
              <a:t>StringBuilder</a:t>
            </a:r>
            <a:r>
              <a:rPr lang="en-US" dirty="0"/>
              <a:t> </a:t>
            </a:r>
            <a:r>
              <a:rPr lang="en-US" dirty="0" smtClean="0"/>
              <a:t>class.</a:t>
            </a:r>
            <a:endParaRPr lang="en-US" sz="2800" b="1" dirty="0"/>
          </a:p>
          <a:p>
            <a:pPr algn="l"/>
            <a:r>
              <a:rPr lang="en-US" sz="2800" b="1" dirty="0"/>
              <a:t>There are two ways to create String object:</a:t>
            </a:r>
            <a:endParaRPr lang="en-US" b="1" dirty="0"/>
          </a:p>
          <a:p>
            <a:pPr algn="l"/>
            <a:r>
              <a:rPr lang="en-US" dirty="0"/>
              <a:t>By string literal</a:t>
            </a:r>
          </a:p>
          <a:p>
            <a:pPr algn="l"/>
            <a:r>
              <a:rPr lang="en-US" dirty="0"/>
              <a:t>By new </a:t>
            </a:r>
            <a:r>
              <a:rPr lang="en-US" dirty="0" smtClean="0"/>
              <a:t>keyword</a:t>
            </a:r>
          </a:p>
          <a:p>
            <a:pPr algn="l"/>
            <a:r>
              <a:rPr lang="en-US" b="1" u="sng" dirty="0" smtClean="0"/>
              <a:t>literal</a:t>
            </a:r>
          </a:p>
          <a:p>
            <a:pPr algn="l"/>
            <a:r>
              <a:rPr lang="en-US" dirty="0"/>
              <a:t>String s1="Welcome";  </a:t>
            </a:r>
          </a:p>
          <a:p>
            <a:pPr algn="l"/>
            <a:r>
              <a:rPr lang="en-US" dirty="0"/>
              <a:t>String s2="Welcome";//will not create new instance </a:t>
            </a:r>
          </a:p>
          <a:p>
            <a:pPr algn="l"/>
            <a:endParaRPr lang="en-US" dirty="0" smtClean="0"/>
          </a:p>
          <a:p>
            <a:pPr algn="l"/>
            <a:r>
              <a:rPr lang="en-US" b="1" u="sng" dirty="0"/>
              <a:t>new keyword</a:t>
            </a:r>
          </a:p>
          <a:p>
            <a:pPr algn="l"/>
            <a:r>
              <a:rPr lang="en-US" dirty="0"/>
              <a:t>String </a:t>
            </a:r>
            <a:r>
              <a:rPr lang="en-US" dirty="0" smtClean="0"/>
              <a:t>s1=new String(“Welcome”);</a:t>
            </a:r>
            <a:r>
              <a:rPr lang="en-US" dirty="0"/>
              <a:t> </a:t>
            </a:r>
          </a:p>
          <a:p>
            <a:pPr algn="l"/>
            <a:r>
              <a:rPr lang="en-US" dirty="0"/>
              <a:t>String </a:t>
            </a:r>
            <a:r>
              <a:rPr lang="en-US" dirty="0" smtClean="0"/>
              <a:t>s2=new </a:t>
            </a:r>
            <a:r>
              <a:rPr lang="en-US" dirty="0"/>
              <a:t>String("Welcome");//creates two objects</a:t>
            </a:r>
            <a:endParaRPr lang="en-US" dirty="0" smtClean="0"/>
          </a:p>
          <a:p>
            <a:pPr algn="l"/>
            <a:endParaRPr lang="en-US" dirty="0"/>
          </a:p>
        </p:txBody>
      </p:sp>
    </p:spTree>
    <p:extLst>
      <p:ext uri="{BB962C8B-B14F-4D97-AF65-F5344CB8AC3E}">
        <p14:creationId xmlns:p14="http://schemas.microsoft.com/office/powerpoint/2010/main" val="39710280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309092"/>
            <a:ext cx="9144000" cy="444791"/>
          </a:xfrm>
        </p:spPr>
        <p:txBody>
          <a:bodyPr>
            <a:normAutofit fontScale="90000"/>
          </a:bodyPr>
          <a:lstStyle/>
          <a:p>
            <a:r>
              <a:rPr lang="en-US" dirty="0"/>
              <a:t>Immutable </a:t>
            </a:r>
            <a:r>
              <a:rPr lang="en-US" dirty="0" smtClean="0"/>
              <a:t>String</a:t>
            </a:r>
            <a:endParaRPr lang="en-US" dirty="0"/>
          </a:p>
        </p:txBody>
      </p:sp>
      <p:sp>
        <p:nvSpPr>
          <p:cNvPr id="3" name="Subtitle 2"/>
          <p:cNvSpPr>
            <a:spLocks noGrp="1"/>
          </p:cNvSpPr>
          <p:nvPr>
            <p:ph type="subTitle" idx="1"/>
          </p:nvPr>
        </p:nvSpPr>
        <p:spPr>
          <a:xfrm>
            <a:off x="0" y="753883"/>
            <a:ext cx="12192000" cy="6104117"/>
          </a:xfrm>
        </p:spPr>
        <p:txBody>
          <a:bodyPr>
            <a:normAutofit/>
          </a:bodyPr>
          <a:lstStyle/>
          <a:p>
            <a:pPr algn="l"/>
            <a:r>
              <a:rPr lang="en-US" b="1" dirty="0"/>
              <a:t>string objects are immutable</a:t>
            </a:r>
            <a:r>
              <a:rPr lang="en-US" dirty="0"/>
              <a:t>. Immutable simply means unmodifiable or unchangeable.</a:t>
            </a:r>
          </a:p>
          <a:p>
            <a:pPr algn="l"/>
            <a:r>
              <a:rPr lang="en-US" dirty="0"/>
              <a:t>Once string object is created its data or state can't be changed but a new string object is created.</a:t>
            </a:r>
          </a:p>
          <a:p>
            <a:pPr algn="l"/>
            <a:r>
              <a:rPr lang="en-US" dirty="0"/>
              <a:t>class </a:t>
            </a:r>
            <a:r>
              <a:rPr lang="en-US" dirty="0" err="1" smtClean="0"/>
              <a:t>dem</a:t>
            </a:r>
            <a:r>
              <a:rPr lang="en-US" dirty="0" smtClean="0"/>
              <a:t>  {</a:t>
            </a:r>
            <a:endParaRPr lang="en-US" dirty="0"/>
          </a:p>
          <a:p>
            <a:pPr algn="l"/>
            <a:r>
              <a:rPr lang="en-US" dirty="0"/>
              <a:t>public static void main(String </a:t>
            </a:r>
            <a:r>
              <a:rPr lang="en-US" dirty="0" err="1"/>
              <a:t>aa</a:t>
            </a:r>
            <a:r>
              <a:rPr lang="en-US" dirty="0"/>
              <a:t>[])</a:t>
            </a:r>
          </a:p>
          <a:p>
            <a:pPr algn="l"/>
            <a:r>
              <a:rPr lang="en-US" dirty="0" smtClean="0"/>
              <a:t>{  String </a:t>
            </a:r>
            <a:r>
              <a:rPr lang="en-US" dirty="0"/>
              <a:t>s1="Hello";</a:t>
            </a:r>
          </a:p>
          <a:p>
            <a:pPr algn="l"/>
            <a:r>
              <a:rPr lang="en-US" dirty="0"/>
              <a:t>String s2</a:t>
            </a:r>
            <a:r>
              <a:rPr lang="en-US" dirty="0" smtClean="0"/>
              <a:t>=“everyone";</a:t>
            </a:r>
            <a:endParaRPr lang="en-US" dirty="0"/>
          </a:p>
          <a:p>
            <a:pPr algn="l"/>
            <a:r>
              <a:rPr lang="en-US" dirty="0"/>
              <a:t>s1.concat(s2);</a:t>
            </a:r>
          </a:p>
          <a:p>
            <a:pPr algn="l"/>
            <a:r>
              <a:rPr lang="en-US" dirty="0" err="1"/>
              <a:t>System.out.println</a:t>
            </a:r>
            <a:r>
              <a:rPr lang="en-US" dirty="0"/>
              <a:t>(s1);</a:t>
            </a:r>
          </a:p>
          <a:p>
            <a:pPr algn="l"/>
            <a:r>
              <a:rPr lang="en-US" dirty="0" smtClean="0"/>
              <a:t>} }</a:t>
            </a:r>
          </a:p>
          <a:p>
            <a:pPr algn="l"/>
            <a:endParaRPr lang="en-US" dirty="0" smtClean="0"/>
          </a:p>
          <a:p>
            <a:pPr algn="l"/>
            <a:r>
              <a:rPr lang="en-US" dirty="0" smtClean="0"/>
              <a:t>Is the given example only “</a:t>
            </a:r>
            <a:r>
              <a:rPr lang="en-US" b="1" u="sng" dirty="0" smtClean="0"/>
              <a:t>Hello</a:t>
            </a:r>
            <a:r>
              <a:rPr lang="en-US" dirty="0" smtClean="0"/>
              <a:t>” will be printed.</a:t>
            </a:r>
            <a:r>
              <a:rPr lang="en-US" dirty="0"/>
              <a:t> </a:t>
            </a:r>
            <a:r>
              <a:rPr lang="en-US" dirty="0" smtClean="0"/>
              <a:t>Because s1 is String and string is immutable it can’t change.</a:t>
            </a:r>
          </a:p>
        </p:txBody>
      </p:sp>
    </p:spTree>
    <p:extLst>
      <p:ext uri="{BB962C8B-B14F-4D97-AF65-F5344CB8AC3E}">
        <p14:creationId xmlns:p14="http://schemas.microsoft.com/office/powerpoint/2010/main" val="34585903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0690"/>
            <a:ext cx="9144000" cy="783710"/>
          </a:xfrm>
        </p:spPr>
        <p:txBody>
          <a:bodyPr>
            <a:normAutofit fontScale="90000"/>
          </a:bodyPr>
          <a:lstStyle/>
          <a:p>
            <a:r>
              <a:rPr lang="en-US" dirty="0"/>
              <a:t>String </a:t>
            </a:r>
            <a:r>
              <a:rPr lang="en-US" dirty="0" smtClean="0"/>
              <a:t>comparison</a:t>
            </a:r>
            <a:endParaRPr lang="en-US" dirty="0"/>
          </a:p>
        </p:txBody>
      </p:sp>
      <p:sp>
        <p:nvSpPr>
          <p:cNvPr id="3" name="Subtitle 2"/>
          <p:cNvSpPr>
            <a:spLocks noGrp="1"/>
          </p:cNvSpPr>
          <p:nvPr>
            <p:ph type="subTitle" idx="1"/>
          </p:nvPr>
        </p:nvSpPr>
        <p:spPr>
          <a:xfrm>
            <a:off x="0" y="914400"/>
            <a:ext cx="12192000" cy="5943600"/>
          </a:xfrm>
        </p:spPr>
        <p:txBody>
          <a:bodyPr>
            <a:normAutofit fontScale="92500" lnSpcReduction="20000"/>
          </a:bodyPr>
          <a:lstStyle/>
          <a:p>
            <a:pPr algn="l"/>
            <a:r>
              <a:rPr lang="en-US" dirty="0" smtClean="0"/>
              <a:t>1.equals()</a:t>
            </a:r>
          </a:p>
          <a:p>
            <a:pPr algn="l"/>
            <a:r>
              <a:rPr lang="en-US" dirty="0" smtClean="0"/>
              <a:t>2. ==</a:t>
            </a:r>
          </a:p>
          <a:p>
            <a:pPr algn="l"/>
            <a:endParaRPr lang="en-US" dirty="0" smtClean="0"/>
          </a:p>
          <a:p>
            <a:pPr algn="l"/>
            <a:r>
              <a:rPr lang="en-US" dirty="0" smtClean="0"/>
              <a:t>equals() method is used to compare value of the string..</a:t>
            </a:r>
            <a:endParaRPr lang="en-US" dirty="0"/>
          </a:p>
          <a:p>
            <a:pPr algn="l"/>
            <a:r>
              <a:rPr lang="en-US" dirty="0"/>
              <a:t>class demo</a:t>
            </a:r>
          </a:p>
          <a:p>
            <a:pPr algn="l"/>
            <a:r>
              <a:rPr lang="en-US" dirty="0" smtClean="0"/>
              <a:t>{   public </a:t>
            </a:r>
            <a:r>
              <a:rPr lang="en-US" dirty="0"/>
              <a:t>static void main(String </a:t>
            </a:r>
            <a:r>
              <a:rPr lang="en-US" dirty="0" err="1"/>
              <a:t>aa</a:t>
            </a:r>
            <a:r>
              <a:rPr lang="en-US" dirty="0"/>
              <a:t>[])</a:t>
            </a:r>
          </a:p>
          <a:p>
            <a:pPr algn="l"/>
            <a:r>
              <a:rPr lang="en-US" dirty="0"/>
              <a:t>{</a:t>
            </a:r>
          </a:p>
          <a:p>
            <a:pPr algn="l"/>
            <a:r>
              <a:rPr lang="en-US" dirty="0"/>
              <a:t>String s1="Hello";</a:t>
            </a:r>
          </a:p>
          <a:p>
            <a:pPr algn="l"/>
            <a:r>
              <a:rPr lang="en-US" dirty="0"/>
              <a:t>String s2="Hello</a:t>
            </a:r>
            <a:r>
              <a:rPr lang="en-US" dirty="0" smtClean="0"/>
              <a:t>";</a:t>
            </a:r>
          </a:p>
          <a:p>
            <a:pPr algn="l"/>
            <a:r>
              <a:rPr lang="en-US" dirty="0" smtClean="0"/>
              <a:t>String s3=“hello”;</a:t>
            </a:r>
            <a:endParaRPr lang="en-US" dirty="0"/>
          </a:p>
          <a:p>
            <a:pPr algn="l"/>
            <a:r>
              <a:rPr lang="en-US" dirty="0" err="1" smtClean="0"/>
              <a:t>System.out.println</a:t>
            </a:r>
            <a:r>
              <a:rPr lang="en-US" dirty="0" smtClean="0"/>
              <a:t>(s1.equals(s2));</a:t>
            </a:r>
            <a:endParaRPr lang="en-US" dirty="0"/>
          </a:p>
          <a:p>
            <a:pPr algn="l"/>
            <a:r>
              <a:rPr lang="en-US" dirty="0" err="1" smtClean="0"/>
              <a:t>System.out.println</a:t>
            </a:r>
            <a:r>
              <a:rPr lang="en-US" dirty="0" smtClean="0"/>
              <a:t>(s1.equals(s3));</a:t>
            </a:r>
            <a:endParaRPr lang="en-US" dirty="0"/>
          </a:p>
          <a:p>
            <a:pPr algn="l"/>
            <a:r>
              <a:rPr lang="en-US" dirty="0" smtClean="0"/>
              <a:t>}  }</a:t>
            </a:r>
          </a:p>
          <a:p>
            <a:pPr algn="l"/>
            <a:r>
              <a:rPr lang="en-US" dirty="0" smtClean="0"/>
              <a:t>Output:</a:t>
            </a:r>
          </a:p>
          <a:p>
            <a:pPr algn="l"/>
            <a:r>
              <a:rPr lang="en-US" dirty="0" smtClean="0"/>
              <a:t>true </a:t>
            </a:r>
          </a:p>
          <a:p>
            <a:pPr algn="l"/>
            <a:r>
              <a:rPr lang="en-US" dirty="0" smtClean="0"/>
              <a:t>false</a:t>
            </a:r>
          </a:p>
          <a:p>
            <a:pPr algn="l"/>
            <a:endParaRPr lang="en-US" dirty="0"/>
          </a:p>
        </p:txBody>
      </p:sp>
    </p:spTree>
    <p:extLst>
      <p:ext uri="{BB962C8B-B14F-4D97-AF65-F5344CB8AC3E}">
        <p14:creationId xmlns:p14="http://schemas.microsoft.com/office/powerpoint/2010/main" val="38047878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193182"/>
            <a:ext cx="9144000" cy="419033"/>
          </a:xfrm>
        </p:spPr>
        <p:txBody>
          <a:bodyPr>
            <a:normAutofit fontScale="90000"/>
          </a:bodyPr>
          <a:lstStyle/>
          <a:p>
            <a:r>
              <a:rPr lang="en-US" dirty="0" smtClean="0"/>
              <a:t>==</a:t>
            </a:r>
            <a:endParaRPr lang="en-US" dirty="0"/>
          </a:p>
        </p:txBody>
      </p:sp>
      <p:sp>
        <p:nvSpPr>
          <p:cNvPr id="3" name="Subtitle 2"/>
          <p:cNvSpPr>
            <a:spLocks noGrp="1"/>
          </p:cNvSpPr>
          <p:nvPr>
            <p:ph type="subTitle" idx="1"/>
          </p:nvPr>
        </p:nvSpPr>
        <p:spPr>
          <a:xfrm>
            <a:off x="0" y="425003"/>
            <a:ext cx="12192000" cy="6432997"/>
          </a:xfrm>
        </p:spPr>
        <p:txBody>
          <a:bodyPr/>
          <a:lstStyle/>
          <a:p>
            <a:pPr algn="l"/>
            <a:r>
              <a:rPr lang="en-US" dirty="0" smtClean="0"/>
              <a:t>== is used to compare reference of the string</a:t>
            </a:r>
          </a:p>
          <a:p>
            <a:pPr algn="l"/>
            <a:endParaRPr lang="en-US" dirty="0"/>
          </a:p>
          <a:p>
            <a:pPr algn="l"/>
            <a:r>
              <a:rPr lang="en-US" dirty="0" smtClean="0"/>
              <a:t>class demo {</a:t>
            </a:r>
            <a:endParaRPr lang="en-US" dirty="0"/>
          </a:p>
          <a:p>
            <a:pPr algn="l"/>
            <a:r>
              <a:rPr lang="en-US" dirty="0"/>
              <a:t>public static void main(String </a:t>
            </a:r>
            <a:r>
              <a:rPr lang="en-US" dirty="0" err="1"/>
              <a:t>aa</a:t>
            </a:r>
            <a:r>
              <a:rPr lang="en-US" dirty="0"/>
              <a:t>[])</a:t>
            </a:r>
          </a:p>
          <a:p>
            <a:pPr algn="l"/>
            <a:r>
              <a:rPr lang="en-US" dirty="0"/>
              <a:t>{</a:t>
            </a:r>
          </a:p>
          <a:p>
            <a:pPr algn="l"/>
            <a:r>
              <a:rPr lang="en-US" dirty="0"/>
              <a:t>String s1="Hello";</a:t>
            </a:r>
          </a:p>
          <a:p>
            <a:pPr algn="l"/>
            <a:r>
              <a:rPr lang="en-US" dirty="0"/>
              <a:t>String s2="Hello";</a:t>
            </a:r>
          </a:p>
          <a:p>
            <a:pPr algn="l"/>
            <a:r>
              <a:rPr lang="en-US" dirty="0"/>
              <a:t>String s3=new String("Hello");</a:t>
            </a:r>
          </a:p>
          <a:p>
            <a:pPr algn="l"/>
            <a:r>
              <a:rPr lang="en-US" dirty="0"/>
              <a:t>String s4=new String("Hello</a:t>
            </a:r>
            <a:r>
              <a:rPr lang="en-US" dirty="0" smtClean="0"/>
              <a:t>");</a:t>
            </a:r>
            <a:endParaRPr lang="en-US" dirty="0"/>
          </a:p>
          <a:p>
            <a:pPr algn="l"/>
            <a:r>
              <a:rPr lang="en-US" dirty="0" err="1"/>
              <a:t>System.out.println</a:t>
            </a:r>
            <a:r>
              <a:rPr lang="en-US" dirty="0"/>
              <a:t>(s1==s2</a:t>
            </a:r>
            <a:r>
              <a:rPr lang="en-US" dirty="0" smtClean="0"/>
              <a:t>);</a:t>
            </a:r>
            <a:endParaRPr lang="en-US" dirty="0"/>
          </a:p>
          <a:p>
            <a:pPr algn="l"/>
            <a:r>
              <a:rPr lang="en-US" dirty="0" err="1"/>
              <a:t>System.out.println</a:t>
            </a:r>
            <a:r>
              <a:rPr lang="en-US" dirty="0"/>
              <a:t>(s3==s4);</a:t>
            </a:r>
          </a:p>
          <a:p>
            <a:pPr algn="l"/>
            <a:r>
              <a:rPr lang="en-US" dirty="0" smtClean="0"/>
              <a:t>} }</a:t>
            </a:r>
          </a:p>
          <a:p>
            <a:pPr algn="l"/>
            <a:endParaRPr lang="en-US" dirty="0"/>
          </a:p>
          <a:p>
            <a:pPr algn="l"/>
            <a:endParaRPr lang="en-US" dirty="0"/>
          </a:p>
        </p:txBody>
      </p:sp>
    </p:spTree>
    <p:extLst>
      <p:ext uri="{BB962C8B-B14F-4D97-AF65-F5344CB8AC3E}">
        <p14:creationId xmlns:p14="http://schemas.microsoft.com/office/powerpoint/2010/main" val="26493739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98" y="0"/>
            <a:ext cx="12192000" cy="573580"/>
          </a:xfrm>
        </p:spPr>
        <p:txBody>
          <a:bodyPr>
            <a:normAutofit fontScale="90000"/>
          </a:bodyPr>
          <a:lstStyle/>
          <a:p>
            <a:r>
              <a:rPr lang="en-US" sz="4400" dirty="0" smtClean="0"/>
              <a:t>Difference b/t String &amp; </a:t>
            </a:r>
            <a:r>
              <a:rPr lang="en-US" sz="4400" dirty="0" err="1" smtClean="0"/>
              <a:t>StringBuffer</a:t>
            </a:r>
            <a:endParaRPr lang="en-US" sz="4400" dirty="0"/>
          </a:p>
        </p:txBody>
      </p:sp>
      <p:sp>
        <p:nvSpPr>
          <p:cNvPr id="3" name="Subtitle 2"/>
          <p:cNvSpPr>
            <a:spLocks noGrp="1"/>
          </p:cNvSpPr>
          <p:nvPr>
            <p:ph type="subTitle" idx="1"/>
          </p:nvPr>
        </p:nvSpPr>
        <p:spPr>
          <a:xfrm>
            <a:off x="0" y="573580"/>
            <a:ext cx="12192000" cy="6284420"/>
          </a:xfrm>
        </p:spPr>
        <p:txBody>
          <a:bodyPr>
            <a:normAutofit/>
          </a:bodyPr>
          <a:lstStyle/>
          <a:p>
            <a:pPr algn="l"/>
            <a:r>
              <a:rPr lang="en-US" dirty="0"/>
              <a:t>String s=new String</a:t>
            </a:r>
            <a:r>
              <a:rPr lang="en-US" dirty="0" smtClean="0"/>
              <a:t>(“hello");</a:t>
            </a:r>
            <a:endParaRPr lang="en-US" dirty="0"/>
          </a:p>
          <a:p>
            <a:pPr algn="l"/>
            <a:r>
              <a:rPr lang="en-US" dirty="0" err="1"/>
              <a:t>s.concat</a:t>
            </a:r>
            <a:r>
              <a:rPr lang="en-US" dirty="0" smtClean="0"/>
              <a:t>(“everyone");</a:t>
            </a:r>
            <a:endParaRPr lang="en-US" dirty="0"/>
          </a:p>
          <a:p>
            <a:pPr algn="l"/>
            <a:r>
              <a:rPr lang="en-US" dirty="0" err="1"/>
              <a:t>s.o.p</a:t>
            </a:r>
            <a:r>
              <a:rPr lang="en-US" dirty="0"/>
              <a:t>(s</a:t>
            </a:r>
            <a:r>
              <a:rPr lang="en-US" dirty="0" smtClean="0"/>
              <a:t>);//hello</a:t>
            </a:r>
            <a:endParaRPr lang="en-US" dirty="0"/>
          </a:p>
          <a:p>
            <a:pPr algn="l"/>
            <a:endParaRPr lang="en-US" dirty="0"/>
          </a:p>
          <a:p>
            <a:pPr algn="l"/>
            <a:r>
              <a:rPr lang="en-US" dirty="0" err="1"/>
              <a:t>StringBuffer</a:t>
            </a:r>
            <a:r>
              <a:rPr lang="en-US" dirty="0"/>
              <a:t> </a:t>
            </a:r>
            <a:r>
              <a:rPr lang="en-US" dirty="0" err="1"/>
              <a:t>ss</a:t>
            </a:r>
            <a:r>
              <a:rPr lang="en-US" dirty="0"/>
              <a:t>=new </a:t>
            </a:r>
            <a:r>
              <a:rPr lang="en-US" dirty="0" err="1"/>
              <a:t>StringBuffer</a:t>
            </a:r>
            <a:r>
              <a:rPr lang="en-US" dirty="0" smtClean="0"/>
              <a:t>(“hello");</a:t>
            </a:r>
            <a:endParaRPr lang="en-US" dirty="0"/>
          </a:p>
          <a:p>
            <a:pPr algn="l"/>
            <a:r>
              <a:rPr lang="en-US" dirty="0" err="1" smtClean="0"/>
              <a:t>ss.concat</a:t>
            </a:r>
            <a:r>
              <a:rPr lang="en-US" dirty="0" smtClean="0"/>
              <a:t>(“everyone");</a:t>
            </a:r>
            <a:endParaRPr lang="en-US" dirty="0"/>
          </a:p>
          <a:p>
            <a:pPr algn="l"/>
            <a:r>
              <a:rPr lang="en-US" dirty="0" err="1" smtClean="0"/>
              <a:t>s.o.p</a:t>
            </a:r>
            <a:r>
              <a:rPr lang="en-US" dirty="0" smtClean="0"/>
              <a:t>(</a:t>
            </a:r>
            <a:r>
              <a:rPr lang="en-US" smtClean="0"/>
              <a:t>ss);//</a:t>
            </a:r>
            <a:r>
              <a:rPr lang="en-US" dirty="0" err="1" smtClean="0"/>
              <a:t>helloeveryone</a:t>
            </a:r>
            <a:endParaRPr lang="en-US" dirty="0" smtClean="0"/>
          </a:p>
          <a:p>
            <a:pPr algn="l"/>
            <a:r>
              <a:rPr lang="en-US" dirty="0"/>
              <a:t>1. once we create a </a:t>
            </a:r>
            <a:r>
              <a:rPr lang="en-US" dirty="0" smtClean="0"/>
              <a:t>String </a:t>
            </a:r>
            <a:r>
              <a:rPr lang="en-US" dirty="0"/>
              <a:t>object we can't perform any changes in the existing object. if we are trying to perform any changes with those changes a new object will be created. this non changeable nature is nothing but immutability of the string object.</a:t>
            </a:r>
          </a:p>
          <a:p>
            <a:pPr algn="l"/>
            <a:endParaRPr lang="en-US" dirty="0"/>
          </a:p>
          <a:p>
            <a:pPr algn="l"/>
            <a:r>
              <a:rPr lang="en-US" dirty="0"/>
              <a:t>2. once we create a </a:t>
            </a:r>
            <a:r>
              <a:rPr lang="en-US" dirty="0" err="1"/>
              <a:t>StringBuffer</a:t>
            </a:r>
            <a:r>
              <a:rPr lang="en-US" dirty="0"/>
              <a:t> object we can perform any type of changes in the existing object. this changeable is nothing but mutability of the </a:t>
            </a:r>
            <a:r>
              <a:rPr lang="en-US" dirty="0" err="1"/>
              <a:t>StringBuffer</a:t>
            </a:r>
            <a:r>
              <a:rPr lang="en-US" dirty="0"/>
              <a:t> object.</a:t>
            </a:r>
          </a:p>
        </p:txBody>
      </p:sp>
    </p:spTree>
    <p:extLst>
      <p:ext uri="{BB962C8B-B14F-4D97-AF65-F5344CB8AC3E}">
        <p14:creationId xmlns:p14="http://schemas.microsoft.com/office/powerpoint/2010/main" val="1116556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73" y="305695"/>
            <a:ext cx="7603338" cy="6019309"/>
          </a:xfrm>
          <a:prstGeom prst="rect">
            <a:avLst/>
          </a:prstGeom>
        </p:spPr>
      </p:pic>
    </p:spTree>
    <p:extLst>
      <p:ext uri="{BB962C8B-B14F-4D97-AF65-F5344CB8AC3E}">
        <p14:creationId xmlns:p14="http://schemas.microsoft.com/office/powerpoint/2010/main" val="2751575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141668"/>
            <a:ext cx="9144000" cy="702369"/>
          </a:xfrm>
        </p:spPr>
        <p:txBody>
          <a:bodyPr>
            <a:normAutofit fontScale="90000"/>
          </a:bodyPr>
          <a:lstStyle/>
          <a:p>
            <a:r>
              <a:rPr lang="en-US" dirty="0" err="1"/>
              <a:t>StringBuffer</a:t>
            </a:r>
            <a:r>
              <a:rPr lang="en-US" dirty="0"/>
              <a:t> class</a:t>
            </a:r>
            <a:r>
              <a:rPr lang="en-US" dirty="0" smtClean="0"/>
              <a:t>:</a:t>
            </a:r>
            <a:endParaRPr lang="en-US" dirty="0"/>
          </a:p>
        </p:txBody>
      </p:sp>
      <p:sp>
        <p:nvSpPr>
          <p:cNvPr id="3" name="Subtitle 2"/>
          <p:cNvSpPr>
            <a:spLocks noGrp="1"/>
          </p:cNvSpPr>
          <p:nvPr>
            <p:ph type="subTitle" idx="1"/>
          </p:nvPr>
        </p:nvSpPr>
        <p:spPr>
          <a:xfrm>
            <a:off x="0" y="702369"/>
            <a:ext cx="12192000" cy="6155631"/>
          </a:xfrm>
        </p:spPr>
        <p:txBody>
          <a:bodyPr/>
          <a:lstStyle/>
          <a:p>
            <a:pPr algn="l"/>
            <a:endParaRPr lang="en-US" dirty="0"/>
          </a:p>
          <a:p>
            <a:pPr algn="l"/>
            <a:r>
              <a:rPr lang="en-US" dirty="0"/>
              <a:t>The </a:t>
            </a:r>
            <a:r>
              <a:rPr lang="en-US" dirty="0" err="1"/>
              <a:t>StringBuffer</a:t>
            </a:r>
            <a:r>
              <a:rPr lang="en-US" dirty="0"/>
              <a:t> class is used to created mutable (modifiable) string. The </a:t>
            </a:r>
            <a:r>
              <a:rPr lang="en-US" dirty="0" err="1"/>
              <a:t>StringBuffer</a:t>
            </a:r>
            <a:r>
              <a:rPr lang="en-US" dirty="0"/>
              <a:t> class is same as String except it is mutable i.e. it can be changed</a:t>
            </a:r>
            <a:r>
              <a:rPr lang="en-US" dirty="0" smtClean="0"/>
              <a:t>.</a:t>
            </a:r>
          </a:p>
          <a:p>
            <a:pPr algn="l"/>
            <a:r>
              <a:rPr lang="en-US" dirty="0" err="1"/>
              <a:t>StringBuffer</a:t>
            </a:r>
            <a:r>
              <a:rPr lang="en-US" dirty="0"/>
              <a:t> class is thread-safe i.e. multiple threads cannot access it simultaneously .So it is safe and will result in an order</a:t>
            </a:r>
            <a:r>
              <a:rPr lang="en-US" dirty="0" smtClean="0"/>
              <a:t>.</a:t>
            </a:r>
          </a:p>
          <a:p>
            <a:pPr algn="l"/>
            <a:endParaRPr lang="en-US" dirty="0" smtClean="0"/>
          </a:p>
          <a:p>
            <a:pPr algn="l"/>
            <a:r>
              <a:rPr lang="en-US" dirty="0" smtClean="0"/>
              <a:t>class DFD{  </a:t>
            </a:r>
            <a:endParaRPr lang="en-US" dirty="0"/>
          </a:p>
          <a:p>
            <a:pPr algn="l"/>
            <a:r>
              <a:rPr lang="en-US" dirty="0"/>
              <a:t>public static void main(String </a:t>
            </a:r>
            <a:r>
              <a:rPr lang="en-US" dirty="0" err="1"/>
              <a:t>args</a:t>
            </a:r>
            <a:r>
              <a:rPr lang="en-US" dirty="0"/>
              <a:t>[]){  </a:t>
            </a:r>
          </a:p>
          <a:p>
            <a:pPr algn="l"/>
            <a:r>
              <a:rPr lang="en-US" dirty="0" err="1"/>
              <a:t>StringBuffer</a:t>
            </a:r>
            <a:r>
              <a:rPr lang="en-US" dirty="0"/>
              <a:t> </a:t>
            </a:r>
            <a:r>
              <a:rPr lang="en-US" dirty="0" err="1" smtClean="0"/>
              <a:t>sb</a:t>
            </a:r>
            <a:r>
              <a:rPr lang="en-US" dirty="0" smtClean="0"/>
              <a:t>=new </a:t>
            </a:r>
            <a:r>
              <a:rPr lang="en-US" dirty="0" err="1"/>
              <a:t>StringBuffer</a:t>
            </a:r>
            <a:r>
              <a:rPr lang="en-US" dirty="0"/>
              <a:t>("Hello ");  </a:t>
            </a:r>
          </a:p>
          <a:p>
            <a:pPr algn="l"/>
            <a:r>
              <a:rPr lang="en-US" dirty="0" err="1"/>
              <a:t>sb.append</a:t>
            </a:r>
            <a:r>
              <a:rPr lang="en-US" dirty="0"/>
              <a:t>("Java</a:t>
            </a:r>
            <a:r>
              <a:rPr lang="en-US" dirty="0" smtClean="0"/>
              <a:t>");</a:t>
            </a:r>
            <a:endParaRPr lang="en-US" dirty="0"/>
          </a:p>
          <a:p>
            <a:pPr algn="l"/>
            <a:r>
              <a:rPr lang="en-US" dirty="0" err="1" smtClean="0"/>
              <a:t>System.out.println</a:t>
            </a:r>
            <a:r>
              <a:rPr lang="en-US" dirty="0" smtClean="0"/>
              <a:t>(</a:t>
            </a:r>
            <a:r>
              <a:rPr lang="en-US" dirty="0" err="1" smtClean="0"/>
              <a:t>sb</a:t>
            </a:r>
            <a:r>
              <a:rPr lang="en-US" dirty="0" smtClean="0"/>
              <a:t>);</a:t>
            </a:r>
            <a:endParaRPr lang="en-US" dirty="0"/>
          </a:p>
          <a:p>
            <a:pPr algn="l"/>
            <a:r>
              <a:rPr lang="en-US" dirty="0"/>
              <a:t>}  </a:t>
            </a:r>
          </a:p>
          <a:p>
            <a:pPr algn="l"/>
            <a:r>
              <a:rPr lang="en-US" dirty="0"/>
              <a:t>} </a:t>
            </a:r>
          </a:p>
        </p:txBody>
      </p:sp>
    </p:spTree>
    <p:extLst>
      <p:ext uri="{BB962C8B-B14F-4D97-AF65-F5344CB8AC3E}">
        <p14:creationId xmlns:p14="http://schemas.microsoft.com/office/powerpoint/2010/main" val="20538481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5668" y="0"/>
            <a:ext cx="9144000" cy="856915"/>
          </a:xfrm>
        </p:spPr>
        <p:txBody>
          <a:bodyPr>
            <a:normAutofit fontScale="90000"/>
          </a:bodyPr>
          <a:lstStyle/>
          <a:p>
            <a:r>
              <a:rPr lang="en-US" dirty="0" err="1"/>
              <a:t>StringBuilder</a:t>
            </a:r>
            <a:r>
              <a:rPr lang="en-US" dirty="0"/>
              <a:t> class</a:t>
            </a:r>
            <a:r>
              <a:rPr lang="en-US" dirty="0" smtClean="0"/>
              <a:t>:</a:t>
            </a:r>
            <a:endParaRPr lang="en-US" dirty="0"/>
          </a:p>
        </p:txBody>
      </p:sp>
      <p:sp>
        <p:nvSpPr>
          <p:cNvPr id="3" name="Subtitle 2"/>
          <p:cNvSpPr>
            <a:spLocks noGrp="1"/>
          </p:cNvSpPr>
          <p:nvPr>
            <p:ph type="subTitle" idx="1"/>
          </p:nvPr>
        </p:nvSpPr>
        <p:spPr>
          <a:xfrm>
            <a:off x="0" y="856915"/>
            <a:ext cx="12192000" cy="6001085"/>
          </a:xfrm>
        </p:spPr>
        <p:txBody>
          <a:bodyPr>
            <a:normAutofit/>
          </a:bodyPr>
          <a:lstStyle/>
          <a:p>
            <a:pPr algn="l"/>
            <a:endParaRPr lang="en-US" dirty="0"/>
          </a:p>
          <a:p>
            <a:pPr algn="l"/>
            <a:r>
              <a:rPr lang="en-US" dirty="0"/>
              <a:t>The </a:t>
            </a:r>
            <a:r>
              <a:rPr lang="en-US" dirty="0" err="1"/>
              <a:t>StringBuilder</a:t>
            </a:r>
            <a:r>
              <a:rPr lang="en-US" dirty="0"/>
              <a:t> class is used to create mutable (modifiable) string. The </a:t>
            </a:r>
            <a:r>
              <a:rPr lang="en-US" dirty="0" err="1"/>
              <a:t>StringBuilder</a:t>
            </a:r>
            <a:r>
              <a:rPr lang="en-US" dirty="0"/>
              <a:t> class is same as </a:t>
            </a:r>
            <a:r>
              <a:rPr lang="en-US" dirty="0" err="1"/>
              <a:t>StringBuffer</a:t>
            </a:r>
            <a:r>
              <a:rPr lang="en-US" dirty="0"/>
              <a:t> class except that it is non-synchronized</a:t>
            </a:r>
            <a:r>
              <a:rPr lang="en-US" dirty="0" smtClean="0"/>
              <a:t>.</a:t>
            </a:r>
          </a:p>
          <a:p>
            <a:pPr algn="l"/>
            <a:endParaRPr lang="en-US" dirty="0"/>
          </a:p>
          <a:p>
            <a:pPr algn="l"/>
            <a:r>
              <a:rPr lang="en-US" dirty="0"/>
              <a:t>class DFD{  </a:t>
            </a:r>
          </a:p>
          <a:p>
            <a:pPr algn="l"/>
            <a:r>
              <a:rPr lang="en-US" dirty="0"/>
              <a:t>public static void main(String </a:t>
            </a:r>
            <a:r>
              <a:rPr lang="en-US" dirty="0" err="1"/>
              <a:t>args</a:t>
            </a:r>
            <a:r>
              <a:rPr lang="en-US" dirty="0"/>
              <a:t>[]){  </a:t>
            </a:r>
          </a:p>
          <a:p>
            <a:pPr algn="l"/>
            <a:r>
              <a:rPr lang="en-US" dirty="0" err="1"/>
              <a:t>StringBuilder</a:t>
            </a:r>
            <a:r>
              <a:rPr lang="en-US" dirty="0"/>
              <a:t> </a:t>
            </a:r>
            <a:r>
              <a:rPr lang="en-US" dirty="0" err="1"/>
              <a:t>sb</a:t>
            </a:r>
            <a:r>
              <a:rPr lang="en-US" dirty="0"/>
              <a:t>=new </a:t>
            </a:r>
            <a:r>
              <a:rPr lang="en-US" dirty="0" err="1"/>
              <a:t>StringBuilder</a:t>
            </a:r>
            <a:r>
              <a:rPr lang="en-US" dirty="0"/>
              <a:t>("Hello ");  </a:t>
            </a:r>
          </a:p>
          <a:p>
            <a:pPr algn="l"/>
            <a:r>
              <a:rPr lang="en-US" dirty="0" err="1"/>
              <a:t>sb.append</a:t>
            </a:r>
            <a:r>
              <a:rPr lang="en-US" dirty="0"/>
              <a:t>("Java"); </a:t>
            </a:r>
          </a:p>
          <a:p>
            <a:pPr algn="l"/>
            <a:r>
              <a:rPr lang="en-US" dirty="0" err="1"/>
              <a:t>System.out.println</a:t>
            </a:r>
            <a:r>
              <a:rPr lang="en-US" dirty="0"/>
              <a:t>(</a:t>
            </a:r>
            <a:r>
              <a:rPr lang="en-US" dirty="0" err="1"/>
              <a:t>sb</a:t>
            </a:r>
            <a:r>
              <a:rPr lang="en-US" dirty="0"/>
              <a:t>);</a:t>
            </a:r>
          </a:p>
          <a:p>
            <a:pPr algn="l"/>
            <a:r>
              <a:rPr lang="en-US" dirty="0"/>
              <a:t>}  </a:t>
            </a:r>
          </a:p>
          <a:p>
            <a:pPr algn="l"/>
            <a:r>
              <a:rPr lang="en-US" dirty="0"/>
              <a:t>} </a:t>
            </a:r>
          </a:p>
        </p:txBody>
      </p:sp>
    </p:spTree>
    <p:extLst>
      <p:ext uri="{BB962C8B-B14F-4D97-AF65-F5344CB8AC3E}">
        <p14:creationId xmlns:p14="http://schemas.microsoft.com/office/powerpoint/2010/main" val="36178842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5155"/>
            <a:ext cx="12192000" cy="637974"/>
          </a:xfrm>
        </p:spPr>
        <p:txBody>
          <a:bodyPr>
            <a:normAutofit fontScale="90000"/>
          </a:bodyPr>
          <a:lstStyle/>
          <a:p>
            <a:r>
              <a:rPr lang="en-US" sz="4400" dirty="0" smtClean="0"/>
              <a:t>Differences between </a:t>
            </a:r>
            <a:r>
              <a:rPr lang="en-US" sz="4400" dirty="0" err="1" smtClean="0"/>
              <a:t>StringBuffer</a:t>
            </a:r>
            <a:r>
              <a:rPr lang="en-US" sz="4400" dirty="0" smtClean="0"/>
              <a:t> &amp; </a:t>
            </a:r>
            <a:r>
              <a:rPr lang="en-US" sz="4400" dirty="0" err="1" smtClean="0"/>
              <a:t>StringBuilder</a:t>
            </a:r>
            <a:r>
              <a:rPr lang="en-US" sz="4400" dirty="0" smtClean="0"/>
              <a:t/>
            </a:r>
            <a:br>
              <a:rPr lang="en-US" sz="4400" dirty="0" smtClean="0"/>
            </a:br>
            <a:endParaRPr lang="en-US" sz="4400" dirty="0"/>
          </a:p>
        </p:txBody>
      </p:sp>
      <p:sp>
        <p:nvSpPr>
          <p:cNvPr id="3" name="Subtitle 2"/>
          <p:cNvSpPr>
            <a:spLocks noGrp="1"/>
          </p:cNvSpPr>
          <p:nvPr>
            <p:ph type="subTitle" idx="1"/>
          </p:nvPr>
        </p:nvSpPr>
        <p:spPr>
          <a:xfrm>
            <a:off x="0" y="734096"/>
            <a:ext cx="12192000" cy="6123904"/>
          </a:xfrm>
        </p:spPr>
        <p:txBody>
          <a:bodyPr>
            <a:normAutofit/>
          </a:bodyPr>
          <a:lstStyle/>
          <a:p>
            <a:r>
              <a:rPr lang="en-US" b="1" dirty="0" err="1" smtClean="0"/>
              <a:t>StringBuffer</a:t>
            </a:r>
            <a:endParaRPr lang="en-US" b="1" dirty="0"/>
          </a:p>
          <a:p>
            <a:pPr algn="l"/>
            <a:r>
              <a:rPr lang="en-US" dirty="0"/>
              <a:t>1. Every method present in </a:t>
            </a:r>
            <a:r>
              <a:rPr lang="en-US" dirty="0" err="1"/>
              <a:t>StringBuffer</a:t>
            </a:r>
            <a:r>
              <a:rPr lang="en-US" dirty="0"/>
              <a:t> is synchronized</a:t>
            </a:r>
            <a:r>
              <a:rPr lang="en-US" dirty="0" smtClean="0"/>
              <a:t>.</a:t>
            </a:r>
            <a:endParaRPr lang="en-US" dirty="0"/>
          </a:p>
          <a:p>
            <a:pPr algn="l"/>
            <a:r>
              <a:rPr lang="en-US" dirty="0"/>
              <a:t>2. At a time only one threads are allow to operate on </a:t>
            </a:r>
            <a:r>
              <a:rPr lang="en-US" dirty="0" err="1"/>
              <a:t>StringBuffer</a:t>
            </a:r>
            <a:r>
              <a:rPr lang="en-US" dirty="0"/>
              <a:t> object and hence </a:t>
            </a:r>
            <a:r>
              <a:rPr lang="en-US" dirty="0" err="1"/>
              <a:t>StringBuffer</a:t>
            </a:r>
            <a:r>
              <a:rPr lang="en-US" dirty="0"/>
              <a:t> object is Thread safe.</a:t>
            </a:r>
          </a:p>
          <a:p>
            <a:pPr algn="l"/>
            <a:r>
              <a:rPr lang="en-US" dirty="0"/>
              <a:t>3. It increase waiting time of threads and hence relatively performance is low.</a:t>
            </a:r>
          </a:p>
          <a:p>
            <a:pPr algn="l"/>
            <a:r>
              <a:rPr lang="en-US" dirty="0"/>
              <a:t>4. Introduced in 1.0 </a:t>
            </a:r>
            <a:r>
              <a:rPr lang="en-US" dirty="0" smtClean="0"/>
              <a:t>version</a:t>
            </a:r>
            <a:endParaRPr lang="en-US" dirty="0"/>
          </a:p>
          <a:p>
            <a:r>
              <a:rPr lang="en-US" b="1" dirty="0" err="1"/>
              <a:t>StringBuilder</a:t>
            </a:r>
            <a:endParaRPr lang="en-US" b="1" dirty="0"/>
          </a:p>
          <a:p>
            <a:pPr algn="l"/>
            <a:r>
              <a:rPr lang="en-US" dirty="0"/>
              <a:t>1. No method present in </a:t>
            </a:r>
            <a:r>
              <a:rPr lang="en-US" dirty="0" err="1"/>
              <a:t>StringBuilder</a:t>
            </a:r>
            <a:r>
              <a:rPr lang="en-US" dirty="0"/>
              <a:t> is synchronized.</a:t>
            </a:r>
          </a:p>
          <a:p>
            <a:pPr algn="l"/>
            <a:r>
              <a:rPr lang="en-US" dirty="0"/>
              <a:t>2. At a time multiple threads are allow to operate on </a:t>
            </a:r>
            <a:r>
              <a:rPr lang="en-US" dirty="0" err="1"/>
              <a:t>StringBuilder</a:t>
            </a:r>
            <a:r>
              <a:rPr lang="en-US" dirty="0"/>
              <a:t> object and hence </a:t>
            </a:r>
            <a:r>
              <a:rPr lang="en-US" dirty="0" err="1"/>
              <a:t>StringBuilder</a:t>
            </a:r>
            <a:r>
              <a:rPr lang="en-US" dirty="0"/>
              <a:t> object is not Thread safe.</a:t>
            </a:r>
          </a:p>
          <a:p>
            <a:pPr algn="l"/>
            <a:r>
              <a:rPr lang="en-US" dirty="0"/>
              <a:t>3. Threads are not required to wait to operate on </a:t>
            </a:r>
            <a:r>
              <a:rPr lang="en-US" dirty="0" err="1"/>
              <a:t>StringBuilder</a:t>
            </a:r>
            <a:r>
              <a:rPr lang="en-US" dirty="0"/>
              <a:t> object and hence relatively performance is high.</a:t>
            </a:r>
          </a:p>
          <a:p>
            <a:pPr algn="l"/>
            <a:r>
              <a:rPr lang="en-US" dirty="0"/>
              <a:t>4. Introduced in 1.5 version.</a:t>
            </a:r>
          </a:p>
        </p:txBody>
      </p:sp>
    </p:spTree>
    <p:extLst>
      <p:ext uri="{BB962C8B-B14F-4D97-AF65-F5344CB8AC3E}">
        <p14:creationId xmlns:p14="http://schemas.microsoft.com/office/powerpoint/2010/main" val="36679560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5566" y="0"/>
            <a:ext cx="9144000" cy="766763"/>
          </a:xfrm>
        </p:spPr>
        <p:txBody>
          <a:bodyPr>
            <a:normAutofit fontScale="90000"/>
          </a:bodyPr>
          <a:lstStyle/>
          <a:p>
            <a:r>
              <a:rPr lang="en-US" dirty="0"/>
              <a:t>Exception Handling in </a:t>
            </a:r>
            <a:r>
              <a:rPr lang="en-US" dirty="0" smtClean="0"/>
              <a:t>Java</a:t>
            </a:r>
            <a:endParaRPr lang="en-US" dirty="0"/>
          </a:p>
        </p:txBody>
      </p:sp>
      <p:sp>
        <p:nvSpPr>
          <p:cNvPr id="3" name="Subtitle 2"/>
          <p:cNvSpPr>
            <a:spLocks noGrp="1"/>
          </p:cNvSpPr>
          <p:nvPr>
            <p:ph type="subTitle" idx="1"/>
          </p:nvPr>
        </p:nvSpPr>
        <p:spPr>
          <a:xfrm>
            <a:off x="0" y="669701"/>
            <a:ext cx="12192000" cy="6188299"/>
          </a:xfrm>
        </p:spPr>
        <p:txBody>
          <a:bodyPr>
            <a:normAutofit/>
          </a:bodyPr>
          <a:lstStyle/>
          <a:p>
            <a:pPr algn="l"/>
            <a:r>
              <a:rPr lang="en-US" dirty="0"/>
              <a:t>An </a:t>
            </a:r>
            <a:r>
              <a:rPr lang="en-US" i="1" dirty="0"/>
              <a:t>exception </a:t>
            </a:r>
            <a:r>
              <a:rPr lang="en-US" dirty="0"/>
              <a:t>is an </a:t>
            </a:r>
            <a:r>
              <a:rPr lang="en-US" dirty="0" smtClean="0"/>
              <a:t>abnormal condition </a:t>
            </a:r>
            <a:r>
              <a:rPr lang="en-US" dirty="0"/>
              <a:t>that arises in a code sequence at run time. In other words, an exception is a </a:t>
            </a:r>
            <a:r>
              <a:rPr lang="en-US" dirty="0" smtClean="0"/>
              <a:t>runtime error</a:t>
            </a:r>
            <a:r>
              <a:rPr lang="en-US" dirty="0"/>
              <a:t>.</a:t>
            </a:r>
          </a:p>
          <a:p>
            <a:pPr algn="l"/>
            <a:r>
              <a:rPr lang="en-US" dirty="0"/>
              <a:t>The exception handling in java is one of the powerful mechanism to handle the runtime errors so that normal flow of the application can be maintained</a:t>
            </a:r>
            <a:r>
              <a:rPr lang="en-US" dirty="0" smtClean="0"/>
              <a:t>.</a:t>
            </a:r>
          </a:p>
          <a:p>
            <a:pPr algn="l"/>
            <a:r>
              <a:rPr lang="en-US" dirty="0"/>
              <a:t>exception is an event that disrupts the normal flow of the program. It is an object which is thrown at </a:t>
            </a:r>
            <a:r>
              <a:rPr lang="en-US" dirty="0" smtClean="0"/>
              <a:t>runtime.</a:t>
            </a:r>
          </a:p>
          <a:p>
            <a:pPr algn="l"/>
            <a:endParaRPr lang="en-US" dirty="0" smtClean="0"/>
          </a:p>
          <a:p>
            <a:pPr algn="l"/>
            <a:r>
              <a:rPr lang="en-US" dirty="0" smtClean="0"/>
              <a:t>There </a:t>
            </a:r>
            <a:r>
              <a:rPr lang="en-US" dirty="0"/>
              <a:t>are mainly two types of exceptions: checked and </a:t>
            </a:r>
            <a:r>
              <a:rPr lang="en-US" dirty="0" err="1" smtClean="0"/>
              <a:t>uncheckedException</a:t>
            </a:r>
            <a:r>
              <a:rPr lang="en-US" dirty="0" smtClean="0"/>
              <a:t>.</a:t>
            </a:r>
          </a:p>
          <a:p>
            <a:pPr algn="l"/>
            <a:r>
              <a:rPr lang="en-US" dirty="0" smtClean="0"/>
              <a:t>1</a:t>
            </a:r>
            <a:r>
              <a:rPr lang="en-US" dirty="0"/>
              <a:t>) Checked </a:t>
            </a:r>
            <a:r>
              <a:rPr lang="en-US" dirty="0" smtClean="0"/>
              <a:t>Exception</a:t>
            </a:r>
            <a:endParaRPr lang="en-US" dirty="0"/>
          </a:p>
          <a:p>
            <a:pPr algn="l"/>
            <a:r>
              <a:rPr lang="en-US" dirty="0"/>
              <a:t>The classes that extend Throwable class except </a:t>
            </a:r>
            <a:r>
              <a:rPr lang="en-US" dirty="0" err="1" smtClean="0"/>
              <a:t>RuntimeException</a:t>
            </a:r>
            <a:r>
              <a:rPr lang="en-US" dirty="0" smtClean="0"/>
              <a:t>. Checked </a:t>
            </a:r>
            <a:r>
              <a:rPr lang="en-US" dirty="0"/>
              <a:t>exceptions are checked at compile-time</a:t>
            </a:r>
            <a:r>
              <a:rPr lang="en-US" dirty="0" smtClean="0"/>
              <a:t>.</a:t>
            </a:r>
            <a:endParaRPr lang="en-US" dirty="0"/>
          </a:p>
          <a:p>
            <a:pPr algn="l"/>
            <a:r>
              <a:rPr lang="en-US" dirty="0"/>
              <a:t>2) Unchecked </a:t>
            </a:r>
            <a:r>
              <a:rPr lang="en-US" dirty="0" smtClean="0"/>
              <a:t>Exception</a:t>
            </a:r>
            <a:endParaRPr lang="en-US" dirty="0"/>
          </a:p>
          <a:p>
            <a:pPr algn="l"/>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pPr algn="l"/>
            <a:endParaRPr lang="en-US" dirty="0"/>
          </a:p>
        </p:txBody>
      </p:sp>
    </p:spTree>
    <p:extLst>
      <p:ext uri="{BB962C8B-B14F-4D97-AF65-F5344CB8AC3E}">
        <p14:creationId xmlns:p14="http://schemas.microsoft.com/office/powerpoint/2010/main" val="29330801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18940"/>
            <a:ext cx="12192000" cy="6639059"/>
          </a:xfrm>
        </p:spPr>
        <p:txBody>
          <a:bodyPr>
            <a:normAutofit/>
          </a:bodyPr>
          <a:lstStyle/>
          <a:p>
            <a:pPr algn="l"/>
            <a:r>
              <a:rPr lang="en-US" b="1" dirty="0" err="1"/>
              <a:t>Throwable</a:t>
            </a:r>
            <a:r>
              <a:rPr lang="en-US" b="1" dirty="0"/>
              <a:t> </a:t>
            </a:r>
            <a:r>
              <a:rPr lang="en-US" dirty="0"/>
              <a:t>is at </a:t>
            </a:r>
            <a:r>
              <a:rPr lang="en-US" dirty="0" smtClean="0"/>
              <a:t>the top </a:t>
            </a:r>
            <a:r>
              <a:rPr lang="en-US" dirty="0"/>
              <a:t>of the exception class hierarchy. Immediately below </a:t>
            </a:r>
            <a:r>
              <a:rPr lang="en-US" b="1" dirty="0" err="1"/>
              <a:t>Throwable</a:t>
            </a:r>
            <a:r>
              <a:rPr lang="en-US" b="1" dirty="0"/>
              <a:t> </a:t>
            </a:r>
            <a:r>
              <a:rPr lang="en-US" dirty="0"/>
              <a:t>are two subclasses </a:t>
            </a:r>
            <a:r>
              <a:rPr lang="en-US" dirty="0" smtClean="0"/>
              <a:t>that partition </a:t>
            </a:r>
            <a:r>
              <a:rPr lang="en-US" dirty="0"/>
              <a:t>exceptions into two distinct branches. One branch is headed by </a:t>
            </a:r>
            <a:r>
              <a:rPr lang="en-US" b="1" dirty="0"/>
              <a:t>Exception</a:t>
            </a:r>
            <a:r>
              <a:rPr lang="en-US" dirty="0"/>
              <a:t>. </a:t>
            </a:r>
            <a:r>
              <a:rPr lang="en-US" dirty="0" smtClean="0"/>
              <a:t>This class </a:t>
            </a:r>
            <a:r>
              <a:rPr lang="en-US" dirty="0"/>
              <a:t>is used for exceptional conditions that user programs should catch</a:t>
            </a:r>
            <a:r>
              <a:rPr lang="en-US" dirty="0" smtClean="0"/>
              <a:t>.</a:t>
            </a:r>
          </a:p>
          <a:p>
            <a:pPr algn="l"/>
            <a:r>
              <a:rPr lang="en-US" dirty="0"/>
              <a:t>Exceptions of type </a:t>
            </a:r>
            <a:r>
              <a:rPr lang="en-US" b="1" dirty="0"/>
              <a:t>Error </a:t>
            </a:r>
            <a:r>
              <a:rPr lang="en-US" dirty="0"/>
              <a:t>are </a:t>
            </a:r>
            <a:r>
              <a:rPr lang="en-US" dirty="0" smtClean="0"/>
              <a:t>used by </a:t>
            </a:r>
            <a:r>
              <a:rPr lang="en-US" dirty="0"/>
              <a:t>the Java run-time </a:t>
            </a:r>
            <a:r>
              <a:rPr lang="en-US" dirty="0" smtClean="0"/>
              <a:t>system. </a:t>
            </a:r>
            <a:r>
              <a:rPr lang="en-US" dirty="0"/>
              <a:t>Stack overflow is an example of such an error.</a:t>
            </a:r>
          </a:p>
        </p:txBody>
      </p:sp>
    </p:spTree>
    <p:extLst>
      <p:ext uri="{BB962C8B-B14F-4D97-AF65-F5344CB8AC3E}">
        <p14:creationId xmlns:p14="http://schemas.microsoft.com/office/powerpoint/2010/main" val="15408638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u="sng" dirty="0"/>
              <a:t>try </a:t>
            </a:r>
            <a:r>
              <a:rPr lang="en-US" b="1" u="sng" dirty="0" smtClean="0"/>
              <a:t>block</a:t>
            </a:r>
            <a:endParaRPr lang="en-US" dirty="0"/>
          </a:p>
          <a:p>
            <a:pPr algn="l"/>
            <a:r>
              <a:rPr lang="en-US" dirty="0"/>
              <a:t>Enclose the code that catch block</a:t>
            </a:r>
          </a:p>
          <a:p>
            <a:pPr algn="l"/>
            <a:endParaRPr lang="en-US" dirty="0"/>
          </a:p>
          <a:p>
            <a:pPr algn="l"/>
            <a:r>
              <a:rPr lang="en-US" b="1" u="sng" dirty="0"/>
              <a:t>Catch block </a:t>
            </a:r>
            <a:r>
              <a:rPr lang="en-US" dirty="0"/>
              <a:t>is used to handle the Exception. It must be used after the try </a:t>
            </a:r>
            <a:r>
              <a:rPr lang="en-US" dirty="0" err="1"/>
              <a:t>block.might</a:t>
            </a:r>
            <a:r>
              <a:rPr lang="en-US" dirty="0"/>
              <a:t> throw an exception in try block</a:t>
            </a:r>
            <a:r>
              <a:rPr lang="en-US" dirty="0" smtClean="0"/>
              <a:t>.</a:t>
            </a:r>
          </a:p>
          <a:p>
            <a:pPr algn="l"/>
            <a:endParaRPr lang="en-US" dirty="0"/>
          </a:p>
          <a:p>
            <a:pPr algn="l"/>
            <a:r>
              <a:rPr lang="en-US" b="1" u="sng" dirty="0"/>
              <a:t>finally </a:t>
            </a:r>
            <a:r>
              <a:rPr lang="en-US" b="1" u="sng" dirty="0" smtClean="0"/>
              <a:t>block</a:t>
            </a:r>
            <a:endParaRPr lang="en-US" dirty="0"/>
          </a:p>
          <a:p>
            <a:pPr algn="l"/>
            <a:r>
              <a:rPr lang="en-US" dirty="0"/>
              <a:t>The finally block is a block that is always executed. It is mainly used to perform some important tasks such as closing connection</a:t>
            </a:r>
          </a:p>
        </p:txBody>
      </p:sp>
    </p:spTree>
    <p:extLst>
      <p:ext uri="{BB962C8B-B14F-4D97-AF65-F5344CB8AC3E}">
        <p14:creationId xmlns:p14="http://schemas.microsoft.com/office/powerpoint/2010/main" val="24573994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1"/>
          </a:xfrm>
        </p:spPr>
        <p:txBody>
          <a:bodyPr>
            <a:normAutofit fontScale="85000" lnSpcReduction="20000"/>
          </a:bodyPr>
          <a:lstStyle/>
          <a:p>
            <a:pPr algn="l"/>
            <a:r>
              <a:rPr lang="en-US" b="1" u="sng" dirty="0"/>
              <a:t>throw </a:t>
            </a:r>
            <a:r>
              <a:rPr lang="en-US" b="1" u="sng" dirty="0" smtClean="0"/>
              <a:t>keyword</a:t>
            </a:r>
            <a:endParaRPr lang="en-US" b="1" u="sng" dirty="0"/>
          </a:p>
          <a:p>
            <a:pPr algn="l"/>
            <a:r>
              <a:rPr lang="en-US" b="1" dirty="0"/>
              <a:t>throw</a:t>
            </a:r>
            <a:r>
              <a:rPr lang="en-US" dirty="0"/>
              <a:t> is a keyword in java which is used to throw an exception manually. Using throw keyword, you can throw an exception from any method or block. But, that exception must be of type </a:t>
            </a:r>
            <a:r>
              <a:rPr lang="en-US" b="1" dirty="0" err="1"/>
              <a:t>java.lang.Throwable</a:t>
            </a:r>
            <a:r>
              <a:rPr lang="en-US" dirty="0"/>
              <a:t> class or it’s sub classes</a:t>
            </a:r>
            <a:r>
              <a:rPr lang="en-US" dirty="0" smtClean="0"/>
              <a:t>.</a:t>
            </a:r>
          </a:p>
          <a:p>
            <a:pPr algn="l"/>
            <a:r>
              <a:rPr lang="en-US" dirty="0" smtClean="0"/>
              <a:t>import </a:t>
            </a:r>
            <a:r>
              <a:rPr lang="en-US" dirty="0" err="1"/>
              <a:t>java.util.Scanner</a:t>
            </a:r>
            <a:r>
              <a:rPr lang="en-US" dirty="0"/>
              <a:t>;</a:t>
            </a:r>
          </a:p>
          <a:p>
            <a:pPr algn="l"/>
            <a:r>
              <a:rPr lang="en-US" dirty="0"/>
              <a:t>class age extends Exception</a:t>
            </a:r>
          </a:p>
          <a:p>
            <a:pPr algn="l"/>
            <a:r>
              <a:rPr lang="en-US" dirty="0"/>
              <a:t>{</a:t>
            </a:r>
          </a:p>
          <a:p>
            <a:pPr algn="l"/>
            <a:r>
              <a:rPr lang="en-US" dirty="0"/>
              <a:t>	age(String s)	{	}    </a:t>
            </a:r>
            <a:r>
              <a:rPr lang="en-US" dirty="0" smtClean="0"/>
              <a:t>}</a:t>
            </a:r>
            <a:endParaRPr lang="en-US" dirty="0"/>
          </a:p>
          <a:p>
            <a:pPr algn="l"/>
            <a:r>
              <a:rPr lang="en-US" dirty="0"/>
              <a:t>class </a:t>
            </a:r>
            <a:r>
              <a:rPr lang="en-US" dirty="0" err="1"/>
              <a:t>userDefinedException</a:t>
            </a:r>
            <a:r>
              <a:rPr lang="en-US" dirty="0"/>
              <a:t>  {</a:t>
            </a:r>
          </a:p>
          <a:p>
            <a:pPr algn="l"/>
            <a:r>
              <a:rPr lang="en-US" dirty="0"/>
              <a:t>	public void accept() {</a:t>
            </a:r>
          </a:p>
          <a:p>
            <a:pPr algn="l"/>
            <a:r>
              <a:rPr lang="en-US" dirty="0"/>
              <a:t>		try{		</a:t>
            </a:r>
            <a:r>
              <a:rPr lang="en-US" dirty="0" err="1"/>
              <a:t>int</a:t>
            </a:r>
            <a:r>
              <a:rPr lang="en-US" dirty="0"/>
              <a:t> a;</a:t>
            </a:r>
          </a:p>
          <a:p>
            <a:pPr algn="l"/>
            <a:r>
              <a:rPr lang="en-US" dirty="0"/>
              <a:t>		Scanner </a:t>
            </a:r>
            <a:r>
              <a:rPr lang="en-US" dirty="0" err="1"/>
              <a:t>sc</a:t>
            </a:r>
            <a:r>
              <a:rPr lang="en-US" dirty="0"/>
              <a:t>=new Scanner(System.in);</a:t>
            </a:r>
          </a:p>
          <a:p>
            <a:pPr algn="l"/>
            <a:r>
              <a:rPr lang="en-US" dirty="0"/>
              <a:t>		</a:t>
            </a:r>
            <a:r>
              <a:rPr lang="en-US" dirty="0" err="1"/>
              <a:t>System.out.println</a:t>
            </a:r>
            <a:r>
              <a:rPr lang="en-US" dirty="0"/>
              <a:t>("</a:t>
            </a:r>
            <a:r>
              <a:rPr lang="en-US" dirty="0" err="1"/>
              <a:t>Plz</a:t>
            </a:r>
            <a:r>
              <a:rPr lang="en-US" dirty="0"/>
              <a:t> Enter your age");</a:t>
            </a:r>
          </a:p>
          <a:p>
            <a:pPr algn="l"/>
            <a:r>
              <a:rPr lang="en-US" dirty="0"/>
              <a:t>		a=</a:t>
            </a:r>
            <a:r>
              <a:rPr lang="en-US" dirty="0" err="1"/>
              <a:t>sc.nextInt</a:t>
            </a:r>
            <a:r>
              <a:rPr lang="en-US" dirty="0"/>
              <a:t>();</a:t>
            </a:r>
          </a:p>
          <a:p>
            <a:pPr algn="l"/>
            <a:r>
              <a:rPr lang="en-US" dirty="0"/>
              <a:t>		if(a&lt;18) { throw new age("Invalid age"); }</a:t>
            </a:r>
          </a:p>
          <a:p>
            <a:pPr algn="l"/>
            <a:r>
              <a:rPr lang="en-US" dirty="0"/>
              <a:t>		else {	</a:t>
            </a:r>
            <a:r>
              <a:rPr lang="en-US" dirty="0" err="1"/>
              <a:t>System.out.println</a:t>
            </a:r>
            <a:r>
              <a:rPr lang="en-US" dirty="0"/>
              <a:t>("Welcome");</a:t>
            </a:r>
          </a:p>
          <a:p>
            <a:pPr algn="l"/>
            <a:r>
              <a:rPr lang="en-US" dirty="0"/>
              <a:t>		}} </a:t>
            </a:r>
          </a:p>
          <a:p>
            <a:pPr algn="l"/>
            <a:r>
              <a:rPr lang="en-US" dirty="0"/>
              <a:t>		catch(age e){</a:t>
            </a:r>
            <a:r>
              <a:rPr lang="en-US" dirty="0" err="1"/>
              <a:t>System.out.println</a:t>
            </a:r>
            <a:r>
              <a:rPr lang="en-US" dirty="0"/>
              <a:t>("Exception handled::"+e);}  }</a:t>
            </a:r>
          </a:p>
          <a:p>
            <a:pPr algn="l"/>
            <a:r>
              <a:rPr lang="en-US" dirty="0"/>
              <a:t>	public static void main(String </a:t>
            </a:r>
            <a:r>
              <a:rPr lang="en-US" dirty="0" err="1"/>
              <a:t>ss</a:t>
            </a:r>
            <a:r>
              <a:rPr lang="en-US" dirty="0"/>
              <a:t>[]) throws age {</a:t>
            </a:r>
          </a:p>
          <a:p>
            <a:pPr algn="l"/>
            <a:r>
              <a:rPr lang="en-US" dirty="0"/>
              <a:t>		</a:t>
            </a:r>
            <a:r>
              <a:rPr lang="en-US" dirty="0" err="1"/>
              <a:t>userDefinedException</a:t>
            </a:r>
            <a:r>
              <a:rPr lang="en-US" dirty="0"/>
              <a:t> u=new </a:t>
            </a:r>
            <a:r>
              <a:rPr lang="en-US" dirty="0" err="1"/>
              <a:t>userDefinedException</a:t>
            </a:r>
            <a:r>
              <a:rPr lang="en-US" dirty="0"/>
              <a:t>();</a:t>
            </a:r>
          </a:p>
          <a:p>
            <a:pPr algn="l"/>
            <a:r>
              <a:rPr lang="en-US" dirty="0"/>
              <a:t>		</a:t>
            </a:r>
            <a:r>
              <a:rPr lang="en-US" dirty="0" err="1"/>
              <a:t>u.accept</a:t>
            </a:r>
            <a:r>
              <a:rPr lang="en-US" dirty="0"/>
              <a:t>();	} }</a:t>
            </a:r>
          </a:p>
        </p:txBody>
      </p:sp>
    </p:spTree>
    <p:extLst>
      <p:ext uri="{BB962C8B-B14F-4D97-AF65-F5344CB8AC3E}">
        <p14:creationId xmlns:p14="http://schemas.microsoft.com/office/powerpoint/2010/main" val="27701062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753884"/>
          </a:xfrm>
        </p:spPr>
        <p:txBody>
          <a:bodyPr>
            <a:normAutofit fontScale="90000"/>
          </a:bodyPr>
          <a:lstStyle/>
          <a:p>
            <a:r>
              <a:rPr lang="en-US" dirty="0"/>
              <a:t>throws </a:t>
            </a:r>
            <a:r>
              <a:rPr lang="en-US" dirty="0" smtClean="0"/>
              <a:t>keyword</a:t>
            </a:r>
            <a:endParaRPr lang="en-US" dirty="0"/>
          </a:p>
        </p:txBody>
      </p:sp>
      <p:sp>
        <p:nvSpPr>
          <p:cNvPr id="3" name="Subtitle 2"/>
          <p:cNvSpPr>
            <a:spLocks noGrp="1"/>
          </p:cNvSpPr>
          <p:nvPr>
            <p:ph type="subTitle" idx="1"/>
          </p:nvPr>
        </p:nvSpPr>
        <p:spPr>
          <a:xfrm>
            <a:off x="0" y="882673"/>
            <a:ext cx="12192000" cy="5975327"/>
          </a:xfrm>
        </p:spPr>
        <p:txBody>
          <a:bodyPr>
            <a:normAutofit/>
          </a:bodyPr>
          <a:lstStyle/>
          <a:p>
            <a:pPr algn="l"/>
            <a:r>
              <a:rPr lang="en-US" b="1" dirty="0"/>
              <a:t>throws</a:t>
            </a:r>
            <a:r>
              <a:rPr lang="en-US" dirty="0"/>
              <a:t> is also a keyword in java which is used in the method signature to indicate that this method may throw mentioned exceptions. The caller to such methods must handle the mentioned exceptions either using try-catch blocks or using throws keyword. </a:t>
            </a:r>
          </a:p>
        </p:txBody>
      </p:sp>
    </p:spTree>
    <p:extLst>
      <p:ext uri="{BB962C8B-B14F-4D97-AF65-F5344CB8AC3E}">
        <p14:creationId xmlns:p14="http://schemas.microsoft.com/office/powerpoint/2010/main" val="42804709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805400"/>
          </a:xfrm>
        </p:spPr>
        <p:txBody>
          <a:bodyPr>
            <a:normAutofit/>
          </a:bodyPr>
          <a:lstStyle/>
          <a:p>
            <a:r>
              <a:rPr lang="en-US" sz="4800" dirty="0" smtClean="0"/>
              <a:t>Difference b/t Exception and Error</a:t>
            </a:r>
            <a:endParaRPr lang="en-US" sz="4800" dirty="0"/>
          </a:p>
        </p:txBody>
      </p:sp>
      <p:sp>
        <p:nvSpPr>
          <p:cNvPr id="3" name="Subtitle 2"/>
          <p:cNvSpPr>
            <a:spLocks noGrp="1"/>
          </p:cNvSpPr>
          <p:nvPr>
            <p:ph type="subTitle" idx="1"/>
          </p:nvPr>
        </p:nvSpPr>
        <p:spPr>
          <a:xfrm>
            <a:off x="0" y="805401"/>
            <a:ext cx="12192000" cy="6052600"/>
          </a:xfrm>
        </p:spPr>
        <p:txBody>
          <a:bodyPr>
            <a:normAutofit fontScale="92500" lnSpcReduction="20000"/>
          </a:bodyPr>
          <a:lstStyle/>
          <a:p>
            <a:pPr algn="l"/>
            <a:r>
              <a:rPr lang="en-US" dirty="0" smtClean="0"/>
              <a:t>Throwable class </a:t>
            </a:r>
            <a:r>
              <a:rPr lang="en-US" dirty="0"/>
              <a:t>acts as root for java exception </a:t>
            </a:r>
            <a:r>
              <a:rPr lang="en-US" dirty="0" smtClean="0"/>
              <a:t>hierarchy.</a:t>
            </a:r>
          </a:p>
          <a:p>
            <a:pPr algn="l"/>
            <a:r>
              <a:rPr lang="en-US" b="1" dirty="0"/>
              <a:t>Exception</a:t>
            </a:r>
            <a:r>
              <a:rPr lang="en-US" dirty="0"/>
              <a:t> are caused by our program and this is recoverable.</a:t>
            </a:r>
          </a:p>
          <a:p>
            <a:pPr algn="l"/>
            <a:endParaRPr lang="en-US" dirty="0"/>
          </a:p>
          <a:p>
            <a:pPr algn="l"/>
            <a:r>
              <a:rPr lang="en-US" dirty="0"/>
              <a:t>Example:</a:t>
            </a:r>
          </a:p>
          <a:p>
            <a:pPr algn="l"/>
            <a:r>
              <a:rPr lang="en-US" dirty="0"/>
              <a:t>For Example if our program requirement is to read data from D:\\demo.txt file at runtime if the D:\\demo.txt file is not available the we get </a:t>
            </a:r>
            <a:r>
              <a:rPr lang="en-US" dirty="0" err="1"/>
              <a:t>FileNotFoundException</a:t>
            </a:r>
            <a:r>
              <a:rPr lang="en-US" dirty="0"/>
              <a:t>.</a:t>
            </a:r>
          </a:p>
          <a:p>
            <a:pPr algn="l"/>
            <a:endParaRPr lang="en-US" dirty="0"/>
          </a:p>
          <a:p>
            <a:pPr algn="l"/>
            <a:r>
              <a:rPr lang="en-US" dirty="0"/>
              <a:t>If </a:t>
            </a:r>
            <a:r>
              <a:rPr lang="en-US" dirty="0" err="1"/>
              <a:t>FileNotFoundException</a:t>
            </a:r>
            <a:r>
              <a:rPr lang="en-US" dirty="0"/>
              <a:t> occurs then we can read another file and rest of the program will be continued normally</a:t>
            </a:r>
            <a:r>
              <a:rPr lang="en-US" dirty="0" smtClean="0"/>
              <a:t>.</a:t>
            </a:r>
          </a:p>
          <a:p>
            <a:pPr algn="l"/>
            <a:endParaRPr lang="en-US" dirty="0"/>
          </a:p>
          <a:p>
            <a:pPr algn="l"/>
            <a:r>
              <a:rPr lang="en-US" b="1" dirty="0"/>
              <a:t>Error</a:t>
            </a:r>
            <a:r>
              <a:rPr lang="en-US" dirty="0"/>
              <a:t> are not caused by our program these are due to lack of system resources.</a:t>
            </a:r>
          </a:p>
          <a:p>
            <a:pPr algn="l"/>
            <a:r>
              <a:rPr lang="en-US" dirty="0"/>
              <a:t>error are non recoverable.</a:t>
            </a:r>
          </a:p>
          <a:p>
            <a:pPr algn="l"/>
            <a:endParaRPr lang="en-US" dirty="0"/>
          </a:p>
          <a:p>
            <a:pPr algn="l"/>
            <a:r>
              <a:rPr lang="en-US" dirty="0"/>
              <a:t>Example:</a:t>
            </a:r>
          </a:p>
          <a:p>
            <a:pPr algn="l"/>
            <a:r>
              <a:rPr lang="en-US" dirty="0"/>
              <a:t>For Example if </a:t>
            </a:r>
            <a:r>
              <a:rPr lang="en-US" dirty="0" err="1"/>
              <a:t>OutOfMemory</a:t>
            </a:r>
            <a:r>
              <a:rPr lang="en-US" dirty="0"/>
              <a:t> error occurs being a programmer we can't do anything and the program will be terminated abnormally.</a:t>
            </a:r>
          </a:p>
          <a:p>
            <a:pPr algn="l"/>
            <a:r>
              <a:rPr lang="en-US" dirty="0" smtClean="0"/>
              <a:t>System </a:t>
            </a:r>
            <a:r>
              <a:rPr lang="en-US" dirty="0"/>
              <a:t>admin </a:t>
            </a:r>
            <a:r>
              <a:rPr lang="en-US" dirty="0" smtClean="0"/>
              <a:t>or </a:t>
            </a:r>
            <a:r>
              <a:rPr lang="en-US" dirty="0"/>
              <a:t>server admin is responsible to increase heap memory.</a:t>
            </a:r>
          </a:p>
        </p:txBody>
      </p:sp>
    </p:spTree>
    <p:extLst>
      <p:ext uri="{BB962C8B-B14F-4D97-AF65-F5344CB8AC3E}">
        <p14:creationId xmlns:p14="http://schemas.microsoft.com/office/powerpoint/2010/main" val="42553771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59946"/>
          </a:xfrm>
        </p:spPr>
        <p:txBody>
          <a:bodyPr>
            <a:noAutofit/>
          </a:bodyPr>
          <a:lstStyle/>
          <a:p>
            <a:r>
              <a:rPr lang="en-US" sz="3200" dirty="0"/>
              <a:t>Difference b/t fully checked and partially checked exception.</a:t>
            </a:r>
            <a:br>
              <a:rPr lang="en-US" sz="3200" dirty="0"/>
            </a:br>
            <a:endParaRPr lang="en-US" sz="3200" dirty="0"/>
          </a:p>
        </p:txBody>
      </p:sp>
      <p:sp>
        <p:nvSpPr>
          <p:cNvPr id="3" name="Subtitle 2"/>
          <p:cNvSpPr>
            <a:spLocks noGrp="1"/>
          </p:cNvSpPr>
          <p:nvPr>
            <p:ph type="subTitle" idx="1"/>
          </p:nvPr>
        </p:nvSpPr>
        <p:spPr>
          <a:xfrm>
            <a:off x="0" y="772732"/>
            <a:ext cx="12192000" cy="6085268"/>
          </a:xfrm>
        </p:spPr>
        <p:txBody>
          <a:bodyPr>
            <a:normAutofit/>
          </a:bodyPr>
          <a:lstStyle/>
          <a:p>
            <a:pPr algn="l"/>
            <a:endParaRPr lang="en-US" dirty="0"/>
          </a:p>
          <a:p>
            <a:pPr algn="l"/>
            <a:r>
              <a:rPr lang="en-US" dirty="0"/>
              <a:t>A checked exception is said to </a:t>
            </a:r>
            <a:r>
              <a:rPr lang="en-US"/>
              <a:t>be </a:t>
            </a:r>
            <a:r>
              <a:rPr lang="en-US" smtClean="0"/>
              <a:t>fully </a:t>
            </a:r>
            <a:r>
              <a:rPr lang="en-US" dirty="0"/>
              <a:t>checked exception if and only if its child classes also checked.</a:t>
            </a:r>
          </a:p>
          <a:p>
            <a:pPr algn="l"/>
            <a:r>
              <a:rPr lang="en-US" dirty="0"/>
              <a:t>EX:</a:t>
            </a:r>
          </a:p>
          <a:p>
            <a:pPr algn="l"/>
            <a:r>
              <a:rPr lang="en-US" dirty="0" err="1"/>
              <a:t>IOException</a:t>
            </a:r>
            <a:endParaRPr lang="en-US" dirty="0"/>
          </a:p>
          <a:p>
            <a:pPr algn="l"/>
            <a:r>
              <a:rPr lang="en-US" dirty="0" err="1"/>
              <a:t>InteruptedException</a:t>
            </a:r>
            <a:endParaRPr lang="en-US" dirty="0"/>
          </a:p>
          <a:p>
            <a:pPr algn="l"/>
            <a:endParaRPr lang="en-US" dirty="0"/>
          </a:p>
          <a:p>
            <a:pPr algn="l"/>
            <a:r>
              <a:rPr lang="en-US" dirty="0"/>
              <a:t>A checked exception is said to be partially checked exception if and only if some of its child classes are Unchecked.</a:t>
            </a:r>
          </a:p>
          <a:p>
            <a:pPr algn="l"/>
            <a:r>
              <a:rPr lang="en-US" dirty="0"/>
              <a:t>The only possible partially checked exception in java are.</a:t>
            </a:r>
          </a:p>
          <a:p>
            <a:pPr algn="l"/>
            <a:r>
              <a:rPr lang="en-US" dirty="0"/>
              <a:t>EX:</a:t>
            </a:r>
          </a:p>
          <a:p>
            <a:pPr algn="l"/>
            <a:r>
              <a:rPr lang="en-US" dirty="0"/>
              <a:t>Exception</a:t>
            </a:r>
          </a:p>
          <a:p>
            <a:pPr algn="l"/>
            <a:r>
              <a:rPr lang="en-US" dirty="0"/>
              <a:t>Throwable</a:t>
            </a:r>
          </a:p>
        </p:txBody>
      </p:sp>
    </p:spTree>
    <p:extLst>
      <p:ext uri="{BB962C8B-B14F-4D97-AF65-F5344CB8AC3E}">
        <p14:creationId xmlns:p14="http://schemas.microsoft.com/office/powerpoint/2010/main" val="2095291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5379</TotalTime>
  <Words>7924</Words>
  <Application>Microsoft Office PowerPoint</Application>
  <PresentationFormat>Widescreen</PresentationFormat>
  <Paragraphs>1098</Paragraphs>
  <Slides>116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116</vt:i4>
      </vt:variant>
    </vt:vector>
  </HeadingPairs>
  <TitlesOfParts>
    <vt:vector size="122" baseType="lpstr">
      <vt:lpstr>Arial</vt:lpstr>
      <vt:lpstr>Calibri</vt:lpstr>
      <vt:lpstr>Calibri Light</vt:lpstr>
      <vt:lpstr>times new roman</vt:lpstr>
      <vt:lpstr>verdana</vt:lpstr>
      <vt:lpstr>Office Theme</vt:lpstr>
      <vt:lpstr>JAVA</vt:lpstr>
      <vt:lpstr>What is Java? </vt:lpstr>
      <vt:lpstr>History of Java </vt:lpstr>
      <vt:lpstr>PowerPoint Presentation</vt:lpstr>
      <vt:lpstr>Why Java name for java language? </vt:lpstr>
      <vt:lpstr>PowerPoint Presentation</vt:lpstr>
      <vt:lpstr>Types of Java Applications</vt:lpstr>
      <vt:lpstr>JVM</vt:lpstr>
      <vt:lpstr>PowerPoint Presentation</vt:lpstr>
      <vt:lpstr>JRE</vt:lpstr>
      <vt:lpstr>PowerPoint Presentation</vt:lpstr>
      <vt:lpstr>Object-Oriented </vt:lpstr>
      <vt:lpstr>Data Types</vt:lpstr>
      <vt:lpstr>Primitive Data Types </vt:lpstr>
      <vt:lpstr>non-primitive data types</vt:lpstr>
      <vt:lpstr>Keywords</vt:lpstr>
      <vt:lpstr>PowerPoint Presentation</vt:lpstr>
      <vt:lpstr>Defining Variables</vt:lpstr>
      <vt:lpstr>PowerPoint Presentation</vt:lpstr>
      <vt:lpstr>Declaring Variables</vt:lpstr>
      <vt:lpstr>Types of Variables</vt:lpstr>
      <vt:lpstr>final variable</vt:lpstr>
      <vt:lpstr>Manipulating Variables</vt:lpstr>
      <vt:lpstr>PowerPoint Presentation</vt:lpstr>
      <vt:lpstr>PowerPoint Presentation</vt:lpstr>
      <vt:lpstr>PowerPoint Presentation</vt:lpstr>
      <vt:lpstr>PowerPoint Presentation</vt:lpstr>
      <vt:lpstr>Casting and Conversion</vt:lpstr>
      <vt:lpstr>PowerPoint Presentation</vt:lpstr>
      <vt:lpstr>Using Conditional Statements</vt:lpstr>
      <vt:lpstr>The switch Statement</vt:lpstr>
      <vt:lpstr>Using Looping Statements</vt:lpstr>
      <vt:lpstr>The while Loop</vt:lpstr>
      <vt:lpstr>The break Statement</vt:lpstr>
      <vt:lpstr>Using Arrays</vt:lpstr>
      <vt:lpstr>PowerPoint Presentation</vt:lpstr>
      <vt:lpstr>PowerPoint Presentation</vt:lpstr>
      <vt:lpstr>PowerPoint Presentation</vt:lpstr>
      <vt:lpstr>Naming convention </vt:lpstr>
      <vt:lpstr>PowerPoint Presentation</vt:lpstr>
      <vt:lpstr>Adding Methods to a Class</vt:lpstr>
      <vt:lpstr>PowerPoint Presentation</vt:lpstr>
      <vt:lpstr>Method That Returns a Value</vt:lpstr>
      <vt:lpstr>Constructor in Java</vt:lpstr>
      <vt:lpstr>PowerPoint Presentation</vt:lpstr>
      <vt:lpstr>Difference between constructor and method in java </vt:lpstr>
      <vt:lpstr>Access Specifier &amp; Modifiers</vt:lpstr>
      <vt:lpstr>Access Modifiers</vt:lpstr>
      <vt:lpstr>Types of Permitted Modifiers</vt:lpstr>
      <vt:lpstr>PowerPoint Presentation</vt:lpstr>
      <vt:lpstr>PowerPoint Presentation</vt:lpstr>
      <vt:lpstr>Java Package </vt:lpstr>
      <vt:lpstr>PowerPoint Presentation</vt:lpstr>
      <vt:lpstr>instanceof Operator</vt:lpstr>
      <vt:lpstr>Polymorphism in Java </vt:lpstr>
      <vt:lpstr>Overloading Methods</vt:lpstr>
      <vt:lpstr>Runtime Polymorphism in Java </vt:lpstr>
      <vt:lpstr>Abstract class in Java </vt:lpstr>
      <vt:lpstr>PowerPoint Presentation</vt:lpstr>
      <vt:lpstr>Interface in Java </vt:lpstr>
      <vt:lpstr>Default Interface Methods</vt:lpstr>
      <vt:lpstr>static Methods in an Interface</vt:lpstr>
      <vt:lpstr>Inner Class</vt:lpstr>
      <vt:lpstr>PowerPoint Presentation</vt:lpstr>
      <vt:lpstr>Member inner class</vt:lpstr>
      <vt:lpstr>Anonymous inner class</vt:lpstr>
      <vt:lpstr>Local inner class</vt:lpstr>
      <vt:lpstr>static nested class static nested class static nested class static nested class static nested class</vt:lpstr>
      <vt:lpstr>Nested Interface</vt:lpstr>
      <vt:lpstr>Command Line Arguments</vt:lpstr>
      <vt:lpstr>static</vt:lpstr>
      <vt:lpstr>static variable</vt:lpstr>
      <vt:lpstr>static method</vt:lpstr>
      <vt:lpstr>static block</vt:lpstr>
      <vt:lpstr>Wrapper Class</vt:lpstr>
      <vt:lpstr>PowerPoint Presentation</vt:lpstr>
      <vt:lpstr>PowerPoint Presentation</vt:lpstr>
      <vt:lpstr>PowerPoint Presentation</vt:lpstr>
      <vt:lpstr>PowerPoint Presentation</vt:lpstr>
      <vt:lpstr>PowerPoint Presentation</vt:lpstr>
      <vt:lpstr>Primitive to Wrapper</vt:lpstr>
      <vt:lpstr>Wrapper to Primitive</vt:lpstr>
      <vt:lpstr>Variable Argument (Varargs)</vt:lpstr>
      <vt:lpstr>Static Import:</vt:lpstr>
      <vt:lpstr>String</vt:lpstr>
      <vt:lpstr>Immutable String</vt:lpstr>
      <vt:lpstr>String comparison</vt:lpstr>
      <vt:lpstr>==</vt:lpstr>
      <vt:lpstr>Difference b/t String &amp; StringBuffer</vt:lpstr>
      <vt:lpstr>StringBuffer class:</vt:lpstr>
      <vt:lpstr>StringBuilder class:</vt:lpstr>
      <vt:lpstr>Differences between StringBuffer &amp; StringBuilder </vt:lpstr>
      <vt:lpstr>Exception Handling in Java</vt:lpstr>
      <vt:lpstr>PowerPoint Presentation</vt:lpstr>
      <vt:lpstr>PowerPoint Presentation</vt:lpstr>
      <vt:lpstr>PowerPoint Presentation</vt:lpstr>
      <vt:lpstr>throws keyword</vt:lpstr>
      <vt:lpstr>Difference b/t Exception and Error</vt:lpstr>
      <vt:lpstr>Difference b/t fully checked and partially checked exception. </vt:lpstr>
      <vt:lpstr>PowerPoint Presentation</vt:lpstr>
      <vt:lpstr>Thread</vt:lpstr>
      <vt:lpstr>PowerPoint Presentation</vt:lpstr>
      <vt:lpstr>Implementing Runnable</vt:lpstr>
      <vt:lpstr>Extending Thread</vt:lpstr>
      <vt:lpstr>MultiThreading in Java</vt:lpstr>
      <vt:lpstr>The join() method</vt:lpstr>
      <vt:lpstr>Daemon</vt:lpstr>
      <vt:lpstr>Thread Priority</vt:lpstr>
      <vt:lpstr>Synchronization in Java</vt:lpstr>
      <vt:lpstr>Input and Output in Java</vt:lpstr>
      <vt:lpstr>Byte Streams and Character Streams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pawanAyra</dc:creator>
  <cp:lastModifiedBy>pawan arya</cp:lastModifiedBy>
  <cp:revision>596</cp:revision>
  <dcterms:created xsi:type="dcterms:W3CDTF">2014-11-19T10:18:00Z</dcterms:created>
  <dcterms:modified xsi:type="dcterms:W3CDTF">2015-10-16T04:55:26Z</dcterms:modified>
</cp:coreProperties>
</file>