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2" r:id="rId47"/>
    <p:sldId id="303" r:id="rId48"/>
    <p:sldId id="301" r:id="rId49"/>
    <p:sldId id="304" r:id="rId50"/>
    <p:sldId id="305" r:id="rId51"/>
    <p:sldId id="306" r:id="rId52"/>
    <p:sldId id="307" r:id="rId53"/>
    <p:sldId id="308" r:id="rId54"/>
    <p:sldId id="309" r:id="rId55"/>
    <p:sldId id="311" r:id="rId56"/>
    <p:sldId id="312" r:id="rId57"/>
    <p:sldId id="313" r:id="rId58"/>
    <p:sldId id="314" r:id="rId59"/>
    <p:sldId id="315" r:id="rId60"/>
    <p:sldId id="316" r:id="rId61"/>
    <p:sldId id="317" r:id="rId62"/>
    <p:sldId id="318"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DE579E-ADA9-4A88-8562-314C540C6E92}" type="datetimeFigureOut">
              <a:rPr lang="en-US" smtClean="0"/>
              <a:t>15/01/2016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71B5E-EC1D-4B55-89FB-794D16E521E6}" type="slidenum">
              <a:rPr lang="en-US" smtClean="0"/>
              <a:t>‹#›</a:t>
            </a:fld>
            <a:endParaRPr lang="en-US"/>
          </a:p>
        </p:txBody>
      </p:sp>
    </p:spTree>
    <p:extLst>
      <p:ext uri="{BB962C8B-B14F-4D97-AF65-F5344CB8AC3E}">
        <p14:creationId xmlns:p14="http://schemas.microsoft.com/office/powerpoint/2010/main" val="2082168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E579E-ADA9-4A88-8562-314C540C6E92}" type="datetimeFigureOut">
              <a:rPr lang="en-US" smtClean="0"/>
              <a:t>15/01/2016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71B5E-EC1D-4B55-89FB-794D16E521E6}" type="slidenum">
              <a:rPr lang="en-US" smtClean="0"/>
              <a:t>‹#›</a:t>
            </a:fld>
            <a:endParaRPr lang="en-US"/>
          </a:p>
        </p:txBody>
      </p:sp>
    </p:spTree>
    <p:extLst>
      <p:ext uri="{BB962C8B-B14F-4D97-AF65-F5344CB8AC3E}">
        <p14:creationId xmlns:p14="http://schemas.microsoft.com/office/powerpoint/2010/main" val="511037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E579E-ADA9-4A88-8562-314C540C6E92}" type="datetimeFigureOut">
              <a:rPr lang="en-US" smtClean="0"/>
              <a:t>15/01/2016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71B5E-EC1D-4B55-89FB-794D16E521E6}" type="slidenum">
              <a:rPr lang="en-US" smtClean="0"/>
              <a:t>‹#›</a:t>
            </a:fld>
            <a:endParaRPr lang="en-US"/>
          </a:p>
        </p:txBody>
      </p:sp>
    </p:spTree>
    <p:extLst>
      <p:ext uri="{BB962C8B-B14F-4D97-AF65-F5344CB8AC3E}">
        <p14:creationId xmlns:p14="http://schemas.microsoft.com/office/powerpoint/2010/main" val="3047604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E579E-ADA9-4A88-8562-314C540C6E92}" type="datetimeFigureOut">
              <a:rPr lang="en-US" smtClean="0"/>
              <a:t>15/01/2016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71B5E-EC1D-4B55-89FB-794D16E521E6}" type="slidenum">
              <a:rPr lang="en-US" smtClean="0"/>
              <a:t>‹#›</a:t>
            </a:fld>
            <a:endParaRPr lang="en-US"/>
          </a:p>
        </p:txBody>
      </p:sp>
    </p:spTree>
    <p:extLst>
      <p:ext uri="{BB962C8B-B14F-4D97-AF65-F5344CB8AC3E}">
        <p14:creationId xmlns:p14="http://schemas.microsoft.com/office/powerpoint/2010/main" val="2142142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DE579E-ADA9-4A88-8562-314C540C6E92}" type="datetimeFigureOut">
              <a:rPr lang="en-US" smtClean="0"/>
              <a:t>15/01/2016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71B5E-EC1D-4B55-89FB-794D16E521E6}" type="slidenum">
              <a:rPr lang="en-US" smtClean="0"/>
              <a:t>‹#›</a:t>
            </a:fld>
            <a:endParaRPr lang="en-US"/>
          </a:p>
        </p:txBody>
      </p:sp>
    </p:spTree>
    <p:extLst>
      <p:ext uri="{BB962C8B-B14F-4D97-AF65-F5344CB8AC3E}">
        <p14:creationId xmlns:p14="http://schemas.microsoft.com/office/powerpoint/2010/main" val="3496933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DE579E-ADA9-4A88-8562-314C540C6E92}" type="datetimeFigureOut">
              <a:rPr lang="en-US" smtClean="0"/>
              <a:t>15/01/2016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071B5E-EC1D-4B55-89FB-794D16E521E6}" type="slidenum">
              <a:rPr lang="en-US" smtClean="0"/>
              <a:t>‹#›</a:t>
            </a:fld>
            <a:endParaRPr lang="en-US"/>
          </a:p>
        </p:txBody>
      </p:sp>
    </p:spTree>
    <p:extLst>
      <p:ext uri="{BB962C8B-B14F-4D97-AF65-F5344CB8AC3E}">
        <p14:creationId xmlns:p14="http://schemas.microsoft.com/office/powerpoint/2010/main" val="3754524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DE579E-ADA9-4A88-8562-314C540C6E92}" type="datetimeFigureOut">
              <a:rPr lang="en-US" smtClean="0"/>
              <a:t>15/01/2016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071B5E-EC1D-4B55-89FB-794D16E521E6}" type="slidenum">
              <a:rPr lang="en-US" smtClean="0"/>
              <a:t>‹#›</a:t>
            </a:fld>
            <a:endParaRPr lang="en-US"/>
          </a:p>
        </p:txBody>
      </p:sp>
    </p:spTree>
    <p:extLst>
      <p:ext uri="{BB962C8B-B14F-4D97-AF65-F5344CB8AC3E}">
        <p14:creationId xmlns:p14="http://schemas.microsoft.com/office/powerpoint/2010/main" val="704207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DE579E-ADA9-4A88-8562-314C540C6E92}" type="datetimeFigureOut">
              <a:rPr lang="en-US" smtClean="0"/>
              <a:t>15/01/2016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071B5E-EC1D-4B55-89FB-794D16E521E6}" type="slidenum">
              <a:rPr lang="en-US" smtClean="0"/>
              <a:t>‹#›</a:t>
            </a:fld>
            <a:endParaRPr lang="en-US"/>
          </a:p>
        </p:txBody>
      </p:sp>
    </p:spTree>
    <p:extLst>
      <p:ext uri="{BB962C8B-B14F-4D97-AF65-F5344CB8AC3E}">
        <p14:creationId xmlns:p14="http://schemas.microsoft.com/office/powerpoint/2010/main" val="3750794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E579E-ADA9-4A88-8562-314C540C6E92}" type="datetimeFigureOut">
              <a:rPr lang="en-US" smtClean="0"/>
              <a:t>15/01/2016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071B5E-EC1D-4B55-89FB-794D16E521E6}" type="slidenum">
              <a:rPr lang="en-US" smtClean="0"/>
              <a:t>‹#›</a:t>
            </a:fld>
            <a:endParaRPr lang="en-US"/>
          </a:p>
        </p:txBody>
      </p:sp>
    </p:spTree>
    <p:extLst>
      <p:ext uri="{BB962C8B-B14F-4D97-AF65-F5344CB8AC3E}">
        <p14:creationId xmlns:p14="http://schemas.microsoft.com/office/powerpoint/2010/main" val="3483083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E579E-ADA9-4A88-8562-314C540C6E92}" type="datetimeFigureOut">
              <a:rPr lang="en-US" smtClean="0"/>
              <a:t>15/01/2016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071B5E-EC1D-4B55-89FB-794D16E521E6}" type="slidenum">
              <a:rPr lang="en-US" smtClean="0"/>
              <a:t>‹#›</a:t>
            </a:fld>
            <a:endParaRPr lang="en-US"/>
          </a:p>
        </p:txBody>
      </p:sp>
    </p:spTree>
    <p:extLst>
      <p:ext uri="{BB962C8B-B14F-4D97-AF65-F5344CB8AC3E}">
        <p14:creationId xmlns:p14="http://schemas.microsoft.com/office/powerpoint/2010/main" val="2393971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E579E-ADA9-4A88-8562-314C540C6E92}" type="datetimeFigureOut">
              <a:rPr lang="en-US" smtClean="0"/>
              <a:t>15/01/2016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071B5E-EC1D-4B55-89FB-794D16E521E6}" type="slidenum">
              <a:rPr lang="en-US" smtClean="0"/>
              <a:t>‹#›</a:t>
            </a:fld>
            <a:endParaRPr lang="en-US"/>
          </a:p>
        </p:txBody>
      </p:sp>
    </p:spTree>
    <p:extLst>
      <p:ext uri="{BB962C8B-B14F-4D97-AF65-F5344CB8AC3E}">
        <p14:creationId xmlns:p14="http://schemas.microsoft.com/office/powerpoint/2010/main" val="854650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E579E-ADA9-4A88-8562-314C540C6E92}" type="datetimeFigureOut">
              <a:rPr lang="en-US" smtClean="0"/>
              <a:t>15/01/2016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071B5E-EC1D-4B55-89FB-794D16E521E6}" type="slidenum">
              <a:rPr lang="en-US" smtClean="0"/>
              <a:t>‹#›</a:t>
            </a:fld>
            <a:endParaRPr lang="en-US"/>
          </a:p>
        </p:txBody>
      </p:sp>
    </p:spTree>
    <p:extLst>
      <p:ext uri="{BB962C8B-B14F-4D97-AF65-F5344CB8AC3E}">
        <p14:creationId xmlns:p14="http://schemas.microsoft.com/office/powerpoint/2010/main" val="2591550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hyperlink" Target="file:///C:\Users\pawan\Desktop\java\util\java\util\Queue.html" TargetMode="Externa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1425" y="193183"/>
            <a:ext cx="9144000" cy="573580"/>
          </a:xfrm>
        </p:spPr>
        <p:txBody>
          <a:bodyPr>
            <a:normAutofit fontScale="90000"/>
          </a:bodyPr>
          <a:lstStyle/>
          <a:p>
            <a:r>
              <a:rPr lang="en-US" dirty="0" smtClean="0"/>
              <a:t>Need of Collection</a:t>
            </a:r>
            <a:endParaRPr lang="en-US" dirty="0"/>
          </a:p>
        </p:txBody>
      </p:sp>
      <p:sp>
        <p:nvSpPr>
          <p:cNvPr id="3" name="Subtitle 2"/>
          <p:cNvSpPr>
            <a:spLocks noGrp="1"/>
          </p:cNvSpPr>
          <p:nvPr>
            <p:ph type="subTitle" idx="1"/>
          </p:nvPr>
        </p:nvSpPr>
        <p:spPr>
          <a:xfrm>
            <a:off x="0" y="676611"/>
            <a:ext cx="12192000" cy="6181389"/>
          </a:xfrm>
        </p:spPr>
        <p:txBody>
          <a:bodyPr/>
          <a:lstStyle/>
          <a:p>
            <a:r>
              <a:rPr lang="en-US" b="1" dirty="0" smtClean="0"/>
              <a:t>Limitation of Array are overcome in Collection:</a:t>
            </a:r>
          </a:p>
          <a:p>
            <a:r>
              <a:rPr lang="en-US" dirty="0" smtClean="0"/>
              <a:t>Collection is growable in nature </a:t>
            </a:r>
            <a:r>
              <a:rPr lang="en-US" dirty="0" err="1" smtClean="0"/>
              <a:t>i.e</a:t>
            </a:r>
            <a:r>
              <a:rPr lang="en-US" dirty="0" smtClean="0"/>
              <a:t> increase or decrease there size.</a:t>
            </a:r>
          </a:p>
          <a:p>
            <a:r>
              <a:rPr lang="en-US" dirty="0" smtClean="0"/>
              <a:t>Collection can hold both homogeneous and heterogeneous data.</a:t>
            </a:r>
          </a:p>
          <a:p>
            <a:endParaRPr lang="en-US" dirty="0"/>
          </a:p>
        </p:txBody>
      </p:sp>
    </p:spTree>
    <p:extLst>
      <p:ext uri="{BB962C8B-B14F-4D97-AF65-F5344CB8AC3E}">
        <p14:creationId xmlns:p14="http://schemas.microsoft.com/office/powerpoint/2010/main" val="19132149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5212" y="193182"/>
            <a:ext cx="9144000" cy="625095"/>
          </a:xfrm>
        </p:spPr>
        <p:txBody>
          <a:bodyPr>
            <a:normAutofit fontScale="90000"/>
          </a:bodyPr>
          <a:lstStyle/>
          <a:p>
            <a:r>
              <a:rPr lang="en-US" dirty="0" err="1" smtClean="0"/>
              <a:t>ArrayList</a:t>
            </a:r>
            <a:endParaRPr lang="en-US" dirty="0"/>
          </a:p>
        </p:txBody>
      </p:sp>
      <p:sp>
        <p:nvSpPr>
          <p:cNvPr id="3" name="Subtitle 2"/>
          <p:cNvSpPr>
            <a:spLocks noGrp="1"/>
          </p:cNvSpPr>
          <p:nvPr>
            <p:ph type="subTitle" idx="1"/>
          </p:nvPr>
        </p:nvSpPr>
        <p:spPr>
          <a:xfrm>
            <a:off x="0" y="695459"/>
            <a:ext cx="12192000" cy="6162541"/>
          </a:xfrm>
        </p:spPr>
        <p:txBody>
          <a:bodyPr/>
          <a:lstStyle/>
          <a:p>
            <a:pPr algn="l"/>
            <a:r>
              <a:rPr lang="en-US" dirty="0" smtClean="0"/>
              <a:t>Resizable</a:t>
            </a:r>
            <a:endParaRPr lang="en-US" dirty="0"/>
          </a:p>
          <a:p>
            <a:pPr algn="l"/>
            <a:r>
              <a:rPr lang="en-US" dirty="0"/>
              <a:t>Duplicates are allowed</a:t>
            </a:r>
          </a:p>
          <a:p>
            <a:pPr algn="l"/>
            <a:r>
              <a:rPr lang="en-US" dirty="0"/>
              <a:t>Insertion order is preserved</a:t>
            </a:r>
          </a:p>
          <a:p>
            <a:pPr algn="l"/>
            <a:r>
              <a:rPr lang="en-US" dirty="0"/>
              <a:t>Heterogeneous Objects are allowed [except </a:t>
            </a:r>
            <a:r>
              <a:rPr lang="en-US" dirty="0" err="1" smtClean="0"/>
              <a:t>TreeSet</a:t>
            </a:r>
            <a:r>
              <a:rPr lang="en-US" dirty="0" smtClean="0"/>
              <a:t> </a:t>
            </a:r>
            <a:r>
              <a:rPr lang="en-US" dirty="0"/>
              <a:t>and </a:t>
            </a:r>
            <a:r>
              <a:rPr lang="en-US" dirty="0" err="1"/>
              <a:t>TreeMap</a:t>
            </a:r>
            <a:r>
              <a:rPr lang="en-US" dirty="0"/>
              <a:t> everywhere heterogeneous objects are allowed].</a:t>
            </a:r>
          </a:p>
          <a:p>
            <a:pPr algn="l"/>
            <a:r>
              <a:rPr lang="en-US" dirty="0"/>
              <a:t>Null insertion is </a:t>
            </a:r>
            <a:r>
              <a:rPr lang="en-US" dirty="0" smtClean="0"/>
              <a:t>possible.</a:t>
            </a:r>
            <a:endParaRPr lang="en-US" dirty="0"/>
          </a:p>
          <a:p>
            <a:r>
              <a:rPr lang="en-US" b="1" u="sng" dirty="0"/>
              <a:t>Constructors</a:t>
            </a:r>
          </a:p>
          <a:p>
            <a:pPr algn="l"/>
            <a:r>
              <a:rPr lang="en-US" b="1" dirty="0" err="1"/>
              <a:t>ArrayList</a:t>
            </a:r>
            <a:r>
              <a:rPr lang="en-US" b="1" dirty="0"/>
              <a:t> al=new </a:t>
            </a:r>
            <a:r>
              <a:rPr lang="en-US" b="1" dirty="0" err="1"/>
              <a:t>ArrayList</a:t>
            </a:r>
            <a:r>
              <a:rPr lang="en-US" b="1" dirty="0"/>
              <a:t>();</a:t>
            </a:r>
          </a:p>
          <a:p>
            <a:pPr algn="l"/>
            <a:r>
              <a:rPr lang="en-US" dirty="0"/>
              <a:t>Create an empty Array </a:t>
            </a:r>
            <a:r>
              <a:rPr lang="en-US" dirty="0" smtClean="0"/>
              <a:t>list </a:t>
            </a:r>
            <a:r>
              <a:rPr lang="en-US" dirty="0"/>
              <a:t>object with default initial capacity 10.</a:t>
            </a:r>
          </a:p>
          <a:p>
            <a:pPr algn="l"/>
            <a:r>
              <a:rPr lang="en-US" dirty="0"/>
              <a:t>Once Array List reaches its max capacity a new Array List will be created with new </a:t>
            </a:r>
            <a:r>
              <a:rPr lang="en-US" dirty="0" smtClean="0"/>
              <a:t>capacity</a:t>
            </a:r>
            <a:r>
              <a:rPr lang="en-US" dirty="0"/>
              <a:t>=(</a:t>
            </a:r>
            <a:r>
              <a:rPr lang="en-US" dirty="0" err="1"/>
              <a:t>currentCapacity</a:t>
            </a:r>
            <a:r>
              <a:rPr lang="en-US" dirty="0"/>
              <a:t> *3/2)+</a:t>
            </a:r>
            <a:r>
              <a:rPr lang="en-US" dirty="0" smtClean="0"/>
              <a:t>1.</a:t>
            </a:r>
          </a:p>
          <a:p>
            <a:pPr algn="l"/>
            <a:r>
              <a:rPr lang="en-US" b="1" dirty="0" err="1"/>
              <a:t>ArrayList</a:t>
            </a:r>
            <a:r>
              <a:rPr lang="en-US" b="1" dirty="0"/>
              <a:t> al=new </a:t>
            </a:r>
            <a:r>
              <a:rPr lang="en-US" b="1" dirty="0" err="1" smtClean="0"/>
              <a:t>ArrayList</a:t>
            </a:r>
            <a:r>
              <a:rPr lang="en-US" b="1" dirty="0" smtClean="0"/>
              <a:t>(</a:t>
            </a:r>
            <a:r>
              <a:rPr lang="en-US" b="1" dirty="0" err="1" smtClean="0"/>
              <a:t>int</a:t>
            </a:r>
            <a:r>
              <a:rPr lang="en-US" b="1" dirty="0" smtClean="0"/>
              <a:t> </a:t>
            </a:r>
            <a:r>
              <a:rPr lang="en-US" b="1" dirty="0" err="1" smtClean="0"/>
              <a:t>InitialCapacity</a:t>
            </a:r>
            <a:r>
              <a:rPr lang="en-US" b="1" dirty="0" smtClean="0"/>
              <a:t>);</a:t>
            </a:r>
          </a:p>
          <a:p>
            <a:pPr algn="l"/>
            <a:r>
              <a:rPr lang="en-US" b="1" dirty="0" err="1"/>
              <a:t>ArrayList</a:t>
            </a:r>
            <a:r>
              <a:rPr lang="en-US" b="1" dirty="0"/>
              <a:t> al=new </a:t>
            </a:r>
            <a:r>
              <a:rPr lang="en-US" b="1" dirty="0" err="1" smtClean="0"/>
              <a:t>ArrayList</a:t>
            </a:r>
            <a:r>
              <a:rPr lang="en-US" b="1" dirty="0" smtClean="0"/>
              <a:t>(Collection c);</a:t>
            </a:r>
            <a:endParaRPr lang="en-US" b="1" dirty="0"/>
          </a:p>
          <a:p>
            <a:pPr algn="l"/>
            <a:endParaRPr lang="en-US" dirty="0"/>
          </a:p>
          <a:p>
            <a:pPr algn="l"/>
            <a:endParaRPr lang="en-US" dirty="0" smtClean="0"/>
          </a:p>
        </p:txBody>
      </p:sp>
    </p:spTree>
    <p:extLst>
      <p:ext uri="{BB962C8B-B14F-4D97-AF65-F5344CB8AC3E}">
        <p14:creationId xmlns:p14="http://schemas.microsoft.com/office/powerpoint/2010/main" val="338593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fontScale="92500" lnSpcReduction="20000"/>
          </a:bodyPr>
          <a:lstStyle/>
          <a:p>
            <a:pPr algn="l"/>
            <a:r>
              <a:rPr lang="en-US" dirty="0"/>
              <a:t>import </a:t>
            </a:r>
            <a:r>
              <a:rPr lang="en-US" dirty="0" err="1"/>
              <a:t>java.util</a:t>
            </a:r>
            <a:r>
              <a:rPr lang="en-US" dirty="0"/>
              <a:t>.*;</a:t>
            </a:r>
          </a:p>
          <a:p>
            <a:pPr algn="l"/>
            <a:r>
              <a:rPr lang="en-US" dirty="0"/>
              <a:t>class </a:t>
            </a:r>
            <a:r>
              <a:rPr lang="en-US" dirty="0" err="1"/>
              <a:t>ArrayListDemo</a:t>
            </a:r>
            <a:endParaRPr lang="en-US" dirty="0"/>
          </a:p>
          <a:p>
            <a:pPr algn="l"/>
            <a:endParaRPr lang="en-US" dirty="0"/>
          </a:p>
          <a:p>
            <a:pPr algn="l"/>
            <a:r>
              <a:rPr lang="en-US" dirty="0"/>
              <a:t>{</a:t>
            </a:r>
          </a:p>
          <a:p>
            <a:pPr algn="l"/>
            <a:r>
              <a:rPr lang="en-US" dirty="0"/>
              <a:t>public static void main(String as[])</a:t>
            </a:r>
          </a:p>
          <a:p>
            <a:pPr algn="l"/>
            <a:r>
              <a:rPr lang="en-US" dirty="0"/>
              <a:t>{</a:t>
            </a:r>
          </a:p>
          <a:p>
            <a:pPr algn="l"/>
            <a:r>
              <a:rPr lang="en-US" dirty="0" err="1"/>
              <a:t>ArrayList</a:t>
            </a:r>
            <a:r>
              <a:rPr lang="en-US" dirty="0"/>
              <a:t> al=new </a:t>
            </a:r>
            <a:r>
              <a:rPr lang="en-US" dirty="0" err="1"/>
              <a:t>ArrayList</a:t>
            </a:r>
            <a:r>
              <a:rPr lang="en-US" dirty="0"/>
              <a:t>();</a:t>
            </a:r>
          </a:p>
          <a:p>
            <a:pPr algn="l"/>
            <a:r>
              <a:rPr lang="en-US" dirty="0" err="1"/>
              <a:t>al.add</a:t>
            </a:r>
            <a:r>
              <a:rPr lang="en-US" dirty="0" smtClean="0"/>
              <a:t>(“ABC");</a:t>
            </a:r>
            <a:endParaRPr lang="en-US" dirty="0"/>
          </a:p>
          <a:p>
            <a:pPr algn="l"/>
            <a:r>
              <a:rPr lang="en-US" dirty="0" err="1"/>
              <a:t>al.add</a:t>
            </a:r>
            <a:r>
              <a:rPr lang="en-US" dirty="0"/>
              <a:t>(25);</a:t>
            </a:r>
          </a:p>
          <a:p>
            <a:pPr algn="l"/>
            <a:r>
              <a:rPr lang="en-US" dirty="0" err="1"/>
              <a:t>System.out.println</a:t>
            </a:r>
            <a:r>
              <a:rPr lang="en-US" dirty="0"/>
              <a:t>(al);</a:t>
            </a:r>
          </a:p>
          <a:p>
            <a:pPr algn="l"/>
            <a:r>
              <a:rPr lang="en-US" dirty="0" err="1"/>
              <a:t>al.add</a:t>
            </a:r>
            <a:r>
              <a:rPr lang="en-US" dirty="0"/>
              <a:t>(null);</a:t>
            </a:r>
          </a:p>
          <a:p>
            <a:pPr algn="l"/>
            <a:r>
              <a:rPr lang="en-US" dirty="0" err="1"/>
              <a:t>al.add</a:t>
            </a:r>
            <a:r>
              <a:rPr lang="en-US" dirty="0"/>
              <a:t>(1,"Technology");</a:t>
            </a:r>
          </a:p>
          <a:p>
            <a:pPr algn="l"/>
            <a:r>
              <a:rPr lang="en-US" dirty="0" err="1"/>
              <a:t>System.out.println</a:t>
            </a:r>
            <a:r>
              <a:rPr lang="en-US" dirty="0"/>
              <a:t>(al);</a:t>
            </a:r>
          </a:p>
          <a:p>
            <a:pPr algn="l"/>
            <a:r>
              <a:rPr lang="en-US" dirty="0" err="1"/>
              <a:t>al.remove</a:t>
            </a:r>
            <a:r>
              <a:rPr lang="en-US" dirty="0"/>
              <a:t>(2);</a:t>
            </a:r>
          </a:p>
          <a:p>
            <a:pPr algn="l"/>
            <a:endParaRPr lang="en-US" dirty="0"/>
          </a:p>
          <a:p>
            <a:pPr algn="l"/>
            <a:r>
              <a:rPr lang="en-US" dirty="0" err="1"/>
              <a:t>System.out.println</a:t>
            </a:r>
            <a:r>
              <a:rPr lang="en-US" dirty="0"/>
              <a:t>(al);</a:t>
            </a:r>
          </a:p>
          <a:p>
            <a:pPr algn="l"/>
            <a:r>
              <a:rPr lang="en-US" dirty="0"/>
              <a:t>}</a:t>
            </a:r>
          </a:p>
          <a:p>
            <a:pPr algn="l"/>
            <a:r>
              <a:rPr lang="en-US" dirty="0"/>
              <a:t>}</a:t>
            </a:r>
          </a:p>
        </p:txBody>
      </p:sp>
    </p:spTree>
    <p:extLst>
      <p:ext uri="{BB962C8B-B14F-4D97-AF65-F5344CB8AC3E}">
        <p14:creationId xmlns:p14="http://schemas.microsoft.com/office/powerpoint/2010/main" val="40752957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7577"/>
            <a:ext cx="9144000" cy="509186"/>
          </a:xfrm>
        </p:spPr>
        <p:txBody>
          <a:bodyPr>
            <a:normAutofit fontScale="90000"/>
          </a:bodyPr>
          <a:lstStyle/>
          <a:p>
            <a:r>
              <a:rPr lang="en-US" dirty="0" err="1" smtClean="0"/>
              <a:t>LinkedList</a:t>
            </a:r>
            <a:endParaRPr lang="en-US" dirty="0"/>
          </a:p>
        </p:txBody>
      </p:sp>
      <p:sp>
        <p:nvSpPr>
          <p:cNvPr id="3" name="Subtitle 2"/>
          <p:cNvSpPr>
            <a:spLocks noGrp="1"/>
          </p:cNvSpPr>
          <p:nvPr>
            <p:ph type="subTitle" idx="1"/>
          </p:nvPr>
        </p:nvSpPr>
        <p:spPr>
          <a:xfrm>
            <a:off x="0" y="766763"/>
            <a:ext cx="12192000" cy="6091237"/>
          </a:xfrm>
        </p:spPr>
        <p:txBody>
          <a:bodyPr/>
          <a:lstStyle/>
          <a:p>
            <a:pPr algn="l"/>
            <a:endParaRPr lang="en-US" dirty="0"/>
          </a:p>
          <a:p>
            <a:pPr algn="l"/>
            <a:r>
              <a:rPr lang="en-US" dirty="0"/>
              <a:t>Double Linked List.</a:t>
            </a:r>
          </a:p>
          <a:p>
            <a:pPr algn="l"/>
            <a:r>
              <a:rPr lang="en-US" dirty="0"/>
              <a:t>Insertion order is preserved.</a:t>
            </a:r>
          </a:p>
          <a:p>
            <a:pPr algn="l"/>
            <a:r>
              <a:rPr lang="en-US" dirty="0"/>
              <a:t>Duplicates are allowed.</a:t>
            </a:r>
          </a:p>
          <a:p>
            <a:pPr algn="l"/>
            <a:r>
              <a:rPr lang="en-US" dirty="0"/>
              <a:t>Heterogeneous Objects are allowed.</a:t>
            </a:r>
          </a:p>
          <a:p>
            <a:pPr algn="l"/>
            <a:r>
              <a:rPr lang="en-US" dirty="0"/>
              <a:t>Null insertion is possible</a:t>
            </a:r>
            <a:r>
              <a:rPr lang="en-US" dirty="0" smtClean="0"/>
              <a:t>.</a:t>
            </a:r>
          </a:p>
          <a:p>
            <a:pPr algn="l"/>
            <a:r>
              <a:rPr lang="en-US" dirty="0" smtClean="0"/>
              <a:t>Not random access</a:t>
            </a:r>
          </a:p>
          <a:p>
            <a:pPr algn="l"/>
            <a:endParaRPr lang="en-US" dirty="0" smtClean="0"/>
          </a:p>
          <a:p>
            <a:r>
              <a:rPr lang="en-US" b="1" u="sng" dirty="0" smtClean="0"/>
              <a:t>Constructor</a:t>
            </a:r>
          </a:p>
          <a:p>
            <a:pPr algn="l"/>
            <a:r>
              <a:rPr lang="en-US" b="1" dirty="0" err="1" smtClean="0"/>
              <a:t>LinkedList</a:t>
            </a:r>
            <a:r>
              <a:rPr lang="en-US" b="1" dirty="0" smtClean="0"/>
              <a:t> </a:t>
            </a:r>
            <a:r>
              <a:rPr lang="en-US" b="1" dirty="0" err="1" smtClean="0"/>
              <a:t>ll</a:t>
            </a:r>
            <a:r>
              <a:rPr lang="en-US" b="1" dirty="0" smtClean="0"/>
              <a:t>=new </a:t>
            </a:r>
            <a:r>
              <a:rPr lang="en-US" b="1" dirty="0" err="1"/>
              <a:t>LinkedList</a:t>
            </a:r>
            <a:r>
              <a:rPr lang="en-US" b="1" dirty="0"/>
              <a:t> </a:t>
            </a:r>
            <a:r>
              <a:rPr lang="en-US" b="1" dirty="0" smtClean="0"/>
              <a:t>();</a:t>
            </a:r>
            <a:endParaRPr lang="en-US" b="1" dirty="0"/>
          </a:p>
          <a:p>
            <a:pPr algn="l"/>
            <a:r>
              <a:rPr lang="en-US" b="1" dirty="0" err="1"/>
              <a:t>LinkedList</a:t>
            </a:r>
            <a:r>
              <a:rPr lang="en-US" b="1" dirty="0"/>
              <a:t> </a:t>
            </a:r>
            <a:r>
              <a:rPr lang="en-US" b="1" dirty="0" err="1" smtClean="0"/>
              <a:t>ll</a:t>
            </a:r>
            <a:r>
              <a:rPr lang="en-US" b="1" dirty="0" smtClean="0"/>
              <a:t>=new </a:t>
            </a:r>
            <a:r>
              <a:rPr lang="en-US" b="1" dirty="0" err="1"/>
              <a:t>LinkedList</a:t>
            </a:r>
            <a:r>
              <a:rPr lang="en-US" b="1" dirty="0"/>
              <a:t> </a:t>
            </a:r>
            <a:r>
              <a:rPr lang="en-US" b="1" dirty="0" smtClean="0"/>
              <a:t>(Collection c);</a:t>
            </a:r>
            <a:endParaRPr lang="en-US" b="1" dirty="0"/>
          </a:p>
          <a:p>
            <a:pPr algn="l"/>
            <a:endParaRPr lang="en-US" dirty="0"/>
          </a:p>
        </p:txBody>
      </p:sp>
    </p:spTree>
    <p:extLst>
      <p:ext uri="{BB962C8B-B14F-4D97-AF65-F5344CB8AC3E}">
        <p14:creationId xmlns:p14="http://schemas.microsoft.com/office/powerpoint/2010/main" val="16870564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7999"/>
          </a:xfrm>
        </p:spPr>
        <p:txBody>
          <a:bodyPr>
            <a:normAutofit/>
          </a:bodyPr>
          <a:lstStyle/>
          <a:p>
            <a:pPr algn="l"/>
            <a:r>
              <a:rPr lang="en-US" dirty="0"/>
              <a:t>some specific methods</a:t>
            </a:r>
          </a:p>
          <a:p>
            <a:pPr algn="l"/>
            <a:r>
              <a:rPr lang="en-US" dirty="0"/>
              <a:t>void </a:t>
            </a:r>
            <a:r>
              <a:rPr lang="en-US" dirty="0" err="1"/>
              <a:t>addFirst</a:t>
            </a:r>
            <a:r>
              <a:rPr lang="en-US" dirty="0"/>
              <a:t>();</a:t>
            </a:r>
          </a:p>
          <a:p>
            <a:pPr algn="l"/>
            <a:r>
              <a:rPr lang="en-US" dirty="0"/>
              <a:t>void </a:t>
            </a:r>
            <a:r>
              <a:rPr lang="en-US" dirty="0" err="1"/>
              <a:t>addLast</a:t>
            </a:r>
            <a:r>
              <a:rPr lang="en-US" dirty="0"/>
              <a:t>();</a:t>
            </a:r>
          </a:p>
          <a:p>
            <a:pPr algn="l"/>
            <a:r>
              <a:rPr lang="en-US" dirty="0"/>
              <a:t>Object </a:t>
            </a:r>
            <a:r>
              <a:rPr lang="en-US" dirty="0" err="1"/>
              <a:t>getFirst</a:t>
            </a:r>
            <a:r>
              <a:rPr lang="en-US" dirty="0"/>
              <a:t>();</a:t>
            </a:r>
          </a:p>
          <a:p>
            <a:pPr algn="l"/>
            <a:r>
              <a:rPr lang="en-US" dirty="0"/>
              <a:t>Object </a:t>
            </a:r>
            <a:r>
              <a:rPr lang="en-US" dirty="0" err="1"/>
              <a:t>getLast</a:t>
            </a:r>
            <a:r>
              <a:rPr lang="en-US" dirty="0"/>
              <a:t>();</a:t>
            </a:r>
          </a:p>
          <a:p>
            <a:pPr algn="l"/>
            <a:r>
              <a:rPr lang="en-US" dirty="0"/>
              <a:t>Object </a:t>
            </a:r>
            <a:r>
              <a:rPr lang="en-US" dirty="0" err="1"/>
              <a:t>removeFirst</a:t>
            </a:r>
            <a:r>
              <a:rPr lang="en-US" dirty="0"/>
              <a:t>();</a:t>
            </a:r>
          </a:p>
          <a:p>
            <a:pPr algn="l"/>
            <a:r>
              <a:rPr lang="en-US" dirty="0"/>
              <a:t>Object </a:t>
            </a:r>
            <a:r>
              <a:rPr lang="en-US" dirty="0" err="1"/>
              <a:t>removeLast</a:t>
            </a:r>
            <a:r>
              <a:rPr lang="en-US" dirty="0"/>
              <a:t>();</a:t>
            </a:r>
          </a:p>
        </p:txBody>
      </p:sp>
    </p:spTree>
    <p:extLst>
      <p:ext uri="{BB962C8B-B14F-4D97-AF65-F5344CB8AC3E}">
        <p14:creationId xmlns:p14="http://schemas.microsoft.com/office/powerpoint/2010/main" val="33296782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fontScale="92500" lnSpcReduction="10000"/>
          </a:bodyPr>
          <a:lstStyle/>
          <a:p>
            <a:pPr algn="l"/>
            <a:r>
              <a:rPr lang="en-US" dirty="0"/>
              <a:t>import </a:t>
            </a:r>
            <a:r>
              <a:rPr lang="en-US" dirty="0" err="1"/>
              <a:t>java.util</a:t>
            </a:r>
            <a:r>
              <a:rPr lang="en-US" dirty="0"/>
              <a:t>.*;</a:t>
            </a:r>
          </a:p>
          <a:p>
            <a:pPr algn="l"/>
            <a:r>
              <a:rPr lang="en-US" dirty="0"/>
              <a:t>class </a:t>
            </a:r>
            <a:r>
              <a:rPr lang="en-US" dirty="0" err="1" smtClean="0"/>
              <a:t>LinkedListDemo</a:t>
            </a:r>
            <a:endParaRPr lang="en-US" dirty="0"/>
          </a:p>
          <a:p>
            <a:pPr algn="l"/>
            <a:endParaRPr lang="en-US" dirty="0"/>
          </a:p>
          <a:p>
            <a:pPr algn="l"/>
            <a:r>
              <a:rPr lang="en-US" dirty="0"/>
              <a:t>{</a:t>
            </a:r>
          </a:p>
          <a:p>
            <a:pPr algn="l"/>
            <a:r>
              <a:rPr lang="en-US" dirty="0"/>
              <a:t>public static void main(String as[])</a:t>
            </a:r>
          </a:p>
          <a:p>
            <a:pPr algn="l"/>
            <a:r>
              <a:rPr lang="en-US" dirty="0"/>
              <a:t>{</a:t>
            </a:r>
          </a:p>
          <a:p>
            <a:pPr algn="l"/>
            <a:r>
              <a:rPr lang="en-US" dirty="0" err="1"/>
              <a:t>LinkedList</a:t>
            </a:r>
            <a:r>
              <a:rPr lang="en-US" dirty="0"/>
              <a:t> </a:t>
            </a:r>
            <a:r>
              <a:rPr lang="en-US" dirty="0" err="1"/>
              <a:t>ll</a:t>
            </a:r>
            <a:r>
              <a:rPr lang="en-US" dirty="0"/>
              <a:t>=new </a:t>
            </a:r>
            <a:r>
              <a:rPr lang="en-US" dirty="0" err="1"/>
              <a:t>LinkedList</a:t>
            </a:r>
            <a:r>
              <a:rPr lang="en-US" dirty="0"/>
              <a:t>();</a:t>
            </a:r>
          </a:p>
          <a:p>
            <a:pPr algn="l"/>
            <a:r>
              <a:rPr lang="en-US" dirty="0" err="1"/>
              <a:t>ll.add</a:t>
            </a:r>
            <a:r>
              <a:rPr lang="en-US" dirty="0" smtClean="0"/>
              <a:t>(“</a:t>
            </a:r>
            <a:r>
              <a:rPr lang="en-US" dirty="0" err="1" smtClean="0"/>
              <a:t>anup</a:t>
            </a:r>
            <a:r>
              <a:rPr lang="en-US" dirty="0" smtClean="0"/>
              <a:t>");</a:t>
            </a:r>
            <a:endParaRPr lang="en-US" dirty="0"/>
          </a:p>
          <a:p>
            <a:pPr algn="l"/>
            <a:r>
              <a:rPr lang="en-US" dirty="0" err="1"/>
              <a:t>ll.add</a:t>
            </a:r>
            <a:r>
              <a:rPr lang="en-US" dirty="0"/>
              <a:t>(25);</a:t>
            </a:r>
          </a:p>
          <a:p>
            <a:pPr algn="l"/>
            <a:r>
              <a:rPr lang="en-US" dirty="0" err="1"/>
              <a:t>ll.set</a:t>
            </a:r>
            <a:r>
              <a:rPr lang="en-US" dirty="0"/>
              <a:t>(0</a:t>
            </a:r>
            <a:r>
              <a:rPr lang="en-US" dirty="0" smtClean="0"/>
              <a:t>,“amit");</a:t>
            </a:r>
            <a:endParaRPr lang="en-US" dirty="0"/>
          </a:p>
          <a:p>
            <a:pPr algn="l"/>
            <a:r>
              <a:rPr lang="en-US" dirty="0" err="1"/>
              <a:t>ll.removeLast</a:t>
            </a:r>
            <a:r>
              <a:rPr lang="en-US" dirty="0"/>
              <a:t>();</a:t>
            </a:r>
          </a:p>
          <a:p>
            <a:pPr algn="l"/>
            <a:r>
              <a:rPr lang="en-US" dirty="0" err="1"/>
              <a:t>ll.addFirst</a:t>
            </a:r>
            <a:r>
              <a:rPr lang="en-US" dirty="0"/>
              <a:t>(100);</a:t>
            </a:r>
          </a:p>
          <a:p>
            <a:pPr algn="l"/>
            <a:r>
              <a:rPr lang="en-US" dirty="0" err="1"/>
              <a:t>ll.add</a:t>
            </a:r>
            <a:r>
              <a:rPr lang="en-US" dirty="0"/>
              <a:t>(1</a:t>
            </a:r>
            <a:r>
              <a:rPr lang="en-US" dirty="0" smtClean="0"/>
              <a:t>,“sumit");</a:t>
            </a:r>
            <a:endParaRPr lang="en-US" dirty="0"/>
          </a:p>
          <a:p>
            <a:pPr algn="l"/>
            <a:endParaRPr lang="en-US" dirty="0"/>
          </a:p>
          <a:p>
            <a:pPr algn="l"/>
            <a:r>
              <a:rPr lang="en-US" dirty="0" err="1"/>
              <a:t>System.out.println</a:t>
            </a:r>
            <a:r>
              <a:rPr lang="en-US" dirty="0"/>
              <a:t>(</a:t>
            </a:r>
            <a:r>
              <a:rPr lang="en-US" dirty="0" err="1"/>
              <a:t>ll</a:t>
            </a:r>
            <a:r>
              <a:rPr lang="en-US" dirty="0"/>
              <a:t>);</a:t>
            </a:r>
          </a:p>
          <a:p>
            <a:pPr algn="l"/>
            <a:r>
              <a:rPr lang="en-US" dirty="0"/>
              <a:t>}</a:t>
            </a:r>
          </a:p>
          <a:p>
            <a:pPr algn="l"/>
            <a:r>
              <a:rPr lang="en-US" dirty="0"/>
              <a:t>}</a:t>
            </a:r>
          </a:p>
        </p:txBody>
      </p:sp>
    </p:spTree>
    <p:extLst>
      <p:ext uri="{BB962C8B-B14F-4D97-AF65-F5344CB8AC3E}">
        <p14:creationId xmlns:p14="http://schemas.microsoft.com/office/powerpoint/2010/main" val="4768852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741005"/>
          </a:xfrm>
        </p:spPr>
        <p:txBody>
          <a:bodyPr>
            <a:normAutofit fontScale="90000"/>
          </a:bodyPr>
          <a:lstStyle/>
          <a:p>
            <a:r>
              <a:rPr lang="en-US" sz="5400" dirty="0" smtClean="0"/>
              <a:t>Difference between </a:t>
            </a:r>
            <a:r>
              <a:rPr lang="en-US" sz="5400" dirty="0" err="1" smtClean="0"/>
              <a:t>ArrayList</a:t>
            </a:r>
            <a:r>
              <a:rPr lang="en-US" sz="5400" dirty="0" smtClean="0"/>
              <a:t> &amp; </a:t>
            </a:r>
            <a:r>
              <a:rPr lang="en-US" sz="5400" dirty="0" err="1" smtClean="0"/>
              <a:t>LinkedList</a:t>
            </a:r>
            <a:endParaRPr lang="en-US" sz="5400" dirty="0"/>
          </a:p>
        </p:txBody>
      </p:sp>
      <p:sp>
        <p:nvSpPr>
          <p:cNvPr id="3" name="Subtitle 2"/>
          <p:cNvSpPr>
            <a:spLocks noGrp="1"/>
          </p:cNvSpPr>
          <p:nvPr>
            <p:ph type="subTitle" idx="1"/>
          </p:nvPr>
        </p:nvSpPr>
        <p:spPr>
          <a:xfrm>
            <a:off x="0" y="741005"/>
            <a:ext cx="12192000" cy="6116995"/>
          </a:xfrm>
        </p:spPr>
        <p:txBody>
          <a:bodyPr>
            <a:normAutofit/>
          </a:bodyPr>
          <a:lstStyle/>
          <a:p>
            <a:r>
              <a:rPr lang="en-US" b="1" u="sng" dirty="0" err="1"/>
              <a:t>ArrayList</a:t>
            </a:r>
            <a:endParaRPr lang="en-US" b="1" u="sng" dirty="0"/>
          </a:p>
          <a:p>
            <a:pPr algn="l"/>
            <a:r>
              <a:rPr lang="en-US" dirty="0"/>
              <a:t>it is the best choice if our frequent operation is retrieval.</a:t>
            </a:r>
          </a:p>
          <a:p>
            <a:pPr algn="l"/>
            <a:r>
              <a:rPr lang="en-US" dirty="0" err="1"/>
              <a:t>ArrayList</a:t>
            </a:r>
            <a:r>
              <a:rPr lang="en-US" dirty="0"/>
              <a:t> is </a:t>
            </a:r>
            <a:r>
              <a:rPr lang="en-US" dirty="0" smtClean="0"/>
              <a:t>the worst </a:t>
            </a:r>
            <a:r>
              <a:rPr lang="en-US" dirty="0"/>
              <a:t>choice if our frequent operation is insertion or deletion.</a:t>
            </a:r>
          </a:p>
          <a:p>
            <a:pPr algn="l"/>
            <a:r>
              <a:rPr lang="en-US" dirty="0" err="1"/>
              <a:t>ArrayList</a:t>
            </a:r>
            <a:r>
              <a:rPr lang="en-US" dirty="0"/>
              <a:t> implements </a:t>
            </a:r>
            <a:r>
              <a:rPr lang="en-US" dirty="0" err="1"/>
              <a:t>RandomAccess</a:t>
            </a:r>
            <a:r>
              <a:rPr lang="en-US" dirty="0"/>
              <a:t> </a:t>
            </a:r>
            <a:r>
              <a:rPr lang="en-US" dirty="0" smtClean="0"/>
              <a:t>interface.</a:t>
            </a:r>
            <a:endParaRPr lang="en-US" dirty="0"/>
          </a:p>
          <a:p>
            <a:pPr algn="l"/>
            <a:endParaRPr lang="en-US" dirty="0"/>
          </a:p>
          <a:p>
            <a:r>
              <a:rPr lang="en-US" b="1" u="sng" dirty="0" err="1"/>
              <a:t>LinkedList</a:t>
            </a:r>
            <a:endParaRPr lang="en-US" b="1" u="sng" dirty="0"/>
          </a:p>
          <a:p>
            <a:pPr algn="l"/>
            <a:r>
              <a:rPr lang="en-US" dirty="0"/>
              <a:t>it is the best choice id our frequent operation is insertion and deletion.</a:t>
            </a:r>
          </a:p>
          <a:p>
            <a:pPr algn="l"/>
            <a:r>
              <a:rPr lang="en-US" dirty="0" err="1"/>
              <a:t>LinkedList</a:t>
            </a:r>
            <a:r>
              <a:rPr lang="en-US" dirty="0"/>
              <a:t> is </a:t>
            </a:r>
            <a:r>
              <a:rPr lang="en-US" dirty="0" smtClean="0"/>
              <a:t>worst </a:t>
            </a:r>
            <a:r>
              <a:rPr lang="en-US" dirty="0"/>
              <a:t>choice if our frequent operation is retrieval operation.</a:t>
            </a:r>
          </a:p>
          <a:p>
            <a:pPr algn="l"/>
            <a:r>
              <a:rPr lang="en-US" dirty="0" err="1"/>
              <a:t>LinkedList</a:t>
            </a:r>
            <a:r>
              <a:rPr lang="en-US" dirty="0"/>
              <a:t> doesn't implements </a:t>
            </a:r>
            <a:r>
              <a:rPr lang="en-US" dirty="0" err="1"/>
              <a:t>RandomAccess</a:t>
            </a:r>
            <a:r>
              <a:rPr lang="en-US" dirty="0"/>
              <a:t> </a:t>
            </a:r>
            <a:r>
              <a:rPr lang="en-US" dirty="0" smtClean="0"/>
              <a:t>interface.</a:t>
            </a:r>
            <a:endParaRPr lang="en-US" dirty="0"/>
          </a:p>
        </p:txBody>
      </p:sp>
    </p:spTree>
    <p:extLst>
      <p:ext uri="{BB962C8B-B14F-4D97-AF65-F5344CB8AC3E}">
        <p14:creationId xmlns:p14="http://schemas.microsoft.com/office/powerpoint/2010/main" val="15138924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6575" y="309092"/>
            <a:ext cx="9144000" cy="444791"/>
          </a:xfrm>
        </p:spPr>
        <p:txBody>
          <a:bodyPr>
            <a:normAutofit fontScale="90000"/>
          </a:bodyPr>
          <a:lstStyle/>
          <a:p>
            <a:r>
              <a:rPr lang="en-US" dirty="0" smtClean="0"/>
              <a:t>Vector</a:t>
            </a:r>
            <a:endParaRPr lang="en-US" dirty="0"/>
          </a:p>
        </p:txBody>
      </p:sp>
      <p:sp>
        <p:nvSpPr>
          <p:cNvPr id="3" name="Subtitle 2"/>
          <p:cNvSpPr>
            <a:spLocks noGrp="1"/>
          </p:cNvSpPr>
          <p:nvPr>
            <p:ph type="subTitle" idx="1"/>
          </p:nvPr>
        </p:nvSpPr>
        <p:spPr>
          <a:xfrm>
            <a:off x="0" y="753883"/>
            <a:ext cx="12192000" cy="6104117"/>
          </a:xfrm>
        </p:spPr>
        <p:txBody>
          <a:bodyPr>
            <a:normAutofit/>
          </a:bodyPr>
          <a:lstStyle/>
          <a:p>
            <a:pPr algn="l"/>
            <a:r>
              <a:rPr lang="en-US" dirty="0" smtClean="0"/>
              <a:t>Resizable </a:t>
            </a:r>
            <a:r>
              <a:rPr lang="en-US" dirty="0"/>
              <a:t>Array</a:t>
            </a:r>
          </a:p>
          <a:p>
            <a:pPr algn="l"/>
            <a:r>
              <a:rPr lang="en-US" dirty="0"/>
              <a:t>Duplicate are allowed</a:t>
            </a:r>
          </a:p>
          <a:p>
            <a:pPr algn="l"/>
            <a:r>
              <a:rPr lang="en-US" dirty="0"/>
              <a:t>insertion order is preserved</a:t>
            </a:r>
          </a:p>
          <a:p>
            <a:pPr algn="l"/>
            <a:r>
              <a:rPr lang="en-US" dirty="0"/>
              <a:t>null insertion is possible</a:t>
            </a:r>
          </a:p>
          <a:p>
            <a:pPr algn="l"/>
            <a:r>
              <a:rPr lang="en-US" dirty="0"/>
              <a:t>heterogeneous objects are allowed</a:t>
            </a:r>
          </a:p>
          <a:p>
            <a:pPr algn="l"/>
            <a:r>
              <a:rPr lang="en-US" dirty="0"/>
              <a:t>Best choice if the frequent operation is retrieval</a:t>
            </a:r>
          </a:p>
          <a:p>
            <a:pPr algn="l"/>
            <a:r>
              <a:rPr lang="en-US" dirty="0"/>
              <a:t>most of the methods present in vector are synchronized . Hence vector object is Thread-safe</a:t>
            </a:r>
            <a:r>
              <a:rPr lang="en-US" dirty="0" smtClean="0"/>
              <a:t>.</a:t>
            </a:r>
          </a:p>
          <a:p>
            <a:pPr algn="l"/>
            <a:endParaRPr lang="en-US" dirty="0"/>
          </a:p>
          <a:p>
            <a:pPr algn="l"/>
            <a:r>
              <a:rPr lang="en-US" dirty="0" smtClean="0"/>
              <a:t>methods</a:t>
            </a:r>
          </a:p>
          <a:p>
            <a:pPr algn="l"/>
            <a:r>
              <a:rPr lang="en-US" dirty="0" err="1" smtClean="0"/>
              <a:t>addElements</a:t>
            </a:r>
            <a:r>
              <a:rPr lang="en-US" dirty="0" smtClean="0"/>
              <a:t>(Object o);</a:t>
            </a:r>
          </a:p>
          <a:p>
            <a:pPr algn="l"/>
            <a:r>
              <a:rPr lang="en-US" dirty="0" err="1"/>
              <a:t>removeElement</a:t>
            </a:r>
            <a:r>
              <a:rPr lang="en-US" dirty="0"/>
              <a:t>(Object o);</a:t>
            </a:r>
          </a:p>
          <a:p>
            <a:pPr algn="l"/>
            <a:r>
              <a:rPr lang="en-US" dirty="0" err="1"/>
              <a:t>removeElementAt</a:t>
            </a:r>
            <a:r>
              <a:rPr lang="en-US" dirty="0"/>
              <a:t>(</a:t>
            </a:r>
            <a:r>
              <a:rPr lang="en-US" dirty="0" err="1"/>
              <a:t>int</a:t>
            </a:r>
            <a:r>
              <a:rPr lang="en-US" dirty="0"/>
              <a:t> index);</a:t>
            </a:r>
          </a:p>
          <a:p>
            <a:pPr algn="l"/>
            <a:r>
              <a:rPr lang="en-US" dirty="0" err="1"/>
              <a:t>removeAllElements</a:t>
            </a:r>
            <a:r>
              <a:rPr lang="en-US" dirty="0"/>
              <a:t>();</a:t>
            </a:r>
            <a:endParaRPr lang="en-US" dirty="0" smtClean="0"/>
          </a:p>
        </p:txBody>
      </p:sp>
    </p:spTree>
    <p:extLst>
      <p:ext uri="{BB962C8B-B14F-4D97-AF65-F5344CB8AC3E}">
        <p14:creationId xmlns:p14="http://schemas.microsoft.com/office/powerpoint/2010/main" val="660293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3335"/>
            <a:ext cx="9144000" cy="393276"/>
          </a:xfrm>
        </p:spPr>
        <p:txBody>
          <a:bodyPr>
            <a:normAutofit fontScale="90000"/>
          </a:bodyPr>
          <a:lstStyle/>
          <a:p>
            <a:r>
              <a:rPr lang="en-US" dirty="0" smtClean="0"/>
              <a:t>constructors</a:t>
            </a:r>
            <a:endParaRPr lang="en-US" dirty="0"/>
          </a:p>
        </p:txBody>
      </p:sp>
      <p:sp>
        <p:nvSpPr>
          <p:cNvPr id="3" name="Subtitle 2"/>
          <p:cNvSpPr>
            <a:spLocks noGrp="1"/>
          </p:cNvSpPr>
          <p:nvPr>
            <p:ph type="subTitle" idx="1"/>
          </p:nvPr>
        </p:nvSpPr>
        <p:spPr>
          <a:xfrm>
            <a:off x="0" y="676611"/>
            <a:ext cx="12192000" cy="6181389"/>
          </a:xfrm>
        </p:spPr>
        <p:txBody>
          <a:bodyPr>
            <a:normAutofit/>
          </a:bodyPr>
          <a:lstStyle/>
          <a:p>
            <a:pPr algn="l"/>
            <a:r>
              <a:rPr lang="en-US" b="1" dirty="0" smtClean="0"/>
              <a:t>Vector </a:t>
            </a:r>
            <a:r>
              <a:rPr lang="en-US" b="1" dirty="0"/>
              <a:t>v=new Vector();</a:t>
            </a:r>
          </a:p>
          <a:p>
            <a:pPr algn="l"/>
            <a:r>
              <a:rPr lang="en-US" dirty="0"/>
              <a:t>Creates an empty vector object with default initial capacity 10, once vector reaches it's max capacity a new vector Object will be created with new capacity=2*current capacity;</a:t>
            </a:r>
          </a:p>
          <a:p>
            <a:pPr algn="l"/>
            <a:endParaRPr lang="en-US" dirty="0"/>
          </a:p>
          <a:p>
            <a:pPr algn="l"/>
            <a:r>
              <a:rPr lang="en-US" b="1" dirty="0"/>
              <a:t>Vector v=new Vector(</a:t>
            </a:r>
            <a:r>
              <a:rPr lang="en-US" b="1" dirty="0" err="1"/>
              <a:t>int</a:t>
            </a:r>
            <a:r>
              <a:rPr lang="en-US" b="1" dirty="0"/>
              <a:t> </a:t>
            </a:r>
            <a:r>
              <a:rPr lang="en-US" b="1" dirty="0" err="1"/>
              <a:t>initialCapacity</a:t>
            </a:r>
            <a:r>
              <a:rPr lang="en-US" b="1" dirty="0" smtClean="0"/>
              <a:t>);</a:t>
            </a:r>
          </a:p>
          <a:p>
            <a:pPr algn="l"/>
            <a:endParaRPr lang="en-US" b="1" dirty="0"/>
          </a:p>
          <a:p>
            <a:pPr algn="l"/>
            <a:r>
              <a:rPr lang="en-US" b="1" dirty="0"/>
              <a:t>Vector v= new Vector(</a:t>
            </a:r>
            <a:r>
              <a:rPr lang="en-US" b="1" dirty="0" err="1"/>
              <a:t>int</a:t>
            </a:r>
            <a:r>
              <a:rPr lang="en-US" b="1" dirty="0"/>
              <a:t> </a:t>
            </a:r>
            <a:r>
              <a:rPr lang="en-US" b="1" dirty="0" err="1"/>
              <a:t>initialCapacity,int</a:t>
            </a:r>
            <a:r>
              <a:rPr lang="en-US" b="1" dirty="0"/>
              <a:t> </a:t>
            </a:r>
            <a:r>
              <a:rPr lang="en-US" b="1" dirty="0" err="1"/>
              <a:t>incrementalCapacity</a:t>
            </a:r>
            <a:r>
              <a:rPr lang="en-US" b="1" dirty="0" smtClean="0"/>
              <a:t>);</a:t>
            </a:r>
          </a:p>
          <a:p>
            <a:pPr algn="l"/>
            <a:endParaRPr lang="en-US" b="1" dirty="0"/>
          </a:p>
          <a:p>
            <a:pPr algn="l"/>
            <a:r>
              <a:rPr lang="en-US" b="1" dirty="0"/>
              <a:t>Vector v=new Vector(Collection c);</a:t>
            </a:r>
          </a:p>
        </p:txBody>
      </p:sp>
    </p:spTree>
    <p:extLst>
      <p:ext uri="{BB962C8B-B14F-4D97-AF65-F5344CB8AC3E}">
        <p14:creationId xmlns:p14="http://schemas.microsoft.com/office/powerpoint/2010/main" val="10806549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fontScale="85000" lnSpcReduction="20000"/>
          </a:bodyPr>
          <a:lstStyle/>
          <a:p>
            <a:pPr algn="l"/>
            <a:r>
              <a:rPr lang="en-US" dirty="0"/>
              <a:t>import </a:t>
            </a:r>
            <a:r>
              <a:rPr lang="en-US" dirty="0" err="1"/>
              <a:t>java.util</a:t>
            </a:r>
            <a:r>
              <a:rPr lang="en-US" dirty="0"/>
              <a:t>.*;</a:t>
            </a:r>
          </a:p>
          <a:p>
            <a:pPr algn="l"/>
            <a:r>
              <a:rPr lang="en-US" dirty="0"/>
              <a:t>class </a:t>
            </a:r>
            <a:r>
              <a:rPr lang="en-US" dirty="0" err="1"/>
              <a:t>ArrayListDemo</a:t>
            </a:r>
            <a:endParaRPr lang="en-US" dirty="0"/>
          </a:p>
          <a:p>
            <a:pPr algn="l"/>
            <a:endParaRPr lang="en-US" dirty="0"/>
          </a:p>
          <a:p>
            <a:pPr algn="l"/>
            <a:r>
              <a:rPr lang="en-US" dirty="0"/>
              <a:t>{</a:t>
            </a:r>
          </a:p>
          <a:p>
            <a:pPr algn="l"/>
            <a:r>
              <a:rPr lang="en-US" dirty="0"/>
              <a:t>public static void main(String as[])</a:t>
            </a:r>
          </a:p>
          <a:p>
            <a:pPr algn="l"/>
            <a:r>
              <a:rPr lang="en-US" dirty="0"/>
              <a:t>{</a:t>
            </a:r>
          </a:p>
          <a:p>
            <a:pPr algn="l"/>
            <a:r>
              <a:rPr lang="en-US" dirty="0"/>
              <a:t>Vector v=new Vector();</a:t>
            </a:r>
          </a:p>
          <a:p>
            <a:pPr algn="l"/>
            <a:r>
              <a:rPr lang="en-US" dirty="0" err="1"/>
              <a:t>System.out.println</a:t>
            </a:r>
            <a:r>
              <a:rPr lang="en-US" dirty="0"/>
              <a:t>(</a:t>
            </a:r>
            <a:r>
              <a:rPr lang="en-US" dirty="0" err="1"/>
              <a:t>v.capacity</a:t>
            </a:r>
            <a:r>
              <a:rPr lang="en-US" dirty="0"/>
              <a:t>());</a:t>
            </a:r>
          </a:p>
          <a:p>
            <a:pPr algn="l"/>
            <a:r>
              <a:rPr lang="en-US" dirty="0"/>
              <a:t>for(</a:t>
            </a:r>
            <a:r>
              <a:rPr lang="en-US" dirty="0" err="1"/>
              <a:t>int</a:t>
            </a:r>
            <a:r>
              <a:rPr lang="en-US" dirty="0"/>
              <a:t> </a:t>
            </a:r>
            <a:r>
              <a:rPr lang="en-US" dirty="0" err="1"/>
              <a:t>i</a:t>
            </a:r>
            <a:r>
              <a:rPr lang="en-US" dirty="0"/>
              <a:t>=1;i&lt;11;i++)</a:t>
            </a:r>
          </a:p>
          <a:p>
            <a:pPr algn="l"/>
            <a:r>
              <a:rPr lang="en-US" dirty="0"/>
              <a:t>{</a:t>
            </a:r>
          </a:p>
          <a:p>
            <a:pPr algn="l"/>
            <a:r>
              <a:rPr lang="en-US" dirty="0" err="1"/>
              <a:t>v.addElement</a:t>
            </a:r>
            <a:r>
              <a:rPr lang="en-US" dirty="0"/>
              <a:t>(</a:t>
            </a:r>
            <a:r>
              <a:rPr lang="en-US" dirty="0" err="1"/>
              <a:t>i</a:t>
            </a:r>
            <a:r>
              <a:rPr lang="en-US" dirty="0"/>
              <a:t>);</a:t>
            </a:r>
          </a:p>
          <a:p>
            <a:pPr algn="l"/>
            <a:r>
              <a:rPr lang="en-US" dirty="0"/>
              <a:t>}</a:t>
            </a:r>
          </a:p>
          <a:p>
            <a:pPr algn="l"/>
            <a:r>
              <a:rPr lang="en-US" dirty="0" err="1"/>
              <a:t>System.out.println</a:t>
            </a:r>
            <a:r>
              <a:rPr lang="en-US" dirty="0"/>
              <a:t>(</a:t>
            </a:r>
            <a:r>
              <a:rPr lang="en-US" dirty="0" err="1"/>
              <a:t>v.capacity</a:t>
            </a:r>
            <a:r>
              <a:rPr lang="en-US" dirty="0"/>
              <a:t>());</a:t>
            </a:r>
          </a:p>
          <a:p>
            <a:pPr algn="l"/>
            <a:r>
              <a:rPr lang="en-US" dirty="0" err="1"/>
              <a:t>v.add</a:t>
            </a:r>
            <a:r>
              <a:rPr lang="en-US" dirty="0" smtClean="0"/>
              <a:t>(“ABC");</a:t>
            </a:r>
            <a:endParaRPr lang="en-US" dirty="0"/>
          </a:p>
          <a:p>
            <a:pPr algn="l"/>
            <a:r>
              <a:rPr lang="en-US" dirty="0" err="1"/>
              <a:t>System.out.println</a:t>
            </a:r>
            <a:r>
              <a:rPr lang="en-US" dirty="0"/>
              <a:t>(v);</a:t>
            </a:r>
          </a:p>
          <a:p>
            <a:pPr algn="l"/>
            <a:endParaRPr lang="en-US" dirty="0"/>
          </a:p>
          <a:p>
            <a:pPr algn="l"/>
            <a:r>
              <a:rPr lang="en-US" dirty="0" err="1"/>
              <a:t>System.out.println</a:t>
            </a:r>
            <a:r>
              <a:rPr lang="en-US" dirty="0"/>
              <a:t>(</a:t>
            </a:r>
            <a:r>
              <a:rPr lang="en-US" dirty="0" err="1"/>
              <a:t>v.capacity</a:t>
            </a:r>
            <a:r>
              <a:rPr lang="en-US" dirty="0"/>
              <a:t>());</a:t>
            </a:r>
          </a:p>
          <a:p>
            <a:pPr algn="l"/>
            <a:r>
              <a:rPr lang="en-US" dirty="0"/>
              <a:t>}</a:t>
            </a:r>
          </a:p>
          <a:p>
            <a:pPr algn="l"/>
            <a:r>
              <a:rPr lang="en-US" dirty="0"/>
              <a:t>}</a:t>
            </a:r>
          </a:p>
        </p:txBody>
      </p:sp>
    </p:spTree>
    <p:extLst>
      <p:ext uri="{BB962C8B-B14F-4D97-AF65-F5344CB8AC3E}">
        <p14:creationId xmlns:p14="http://schemas.microsoft.com/office/powerpoint/2010/main" val="16326544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3848" y="656649"/>
            <a:ext cx="9144000" cy="45719"/>
          </a:xfrm>
        </p:spPr>
        <p:txBody>
          <a:bodyPr>
            <a:normAutofit fontScale="90000"/>
          </a:bodyPr>
          <a:lstStyle/>
          <a:p>
            <a:r>
              <a:rPr lang="en-US" dirty="0" smtClean="0"/>
              <a:t>Stack</a:t>
            </a:r>
            <a:endParaRPr lang="en-US" dirty="0"/>
          </a:p>
        </p:txBody>
      </p:sp>
      <p:sp>
        <p:nvSpPr>
          <p:cNvPr id="3" name="Subtitle 2"/>
          <p:cNvSpPr>
            <a:spLocks noGrp="1"/>
          </p:cNvSpPr>
          <p:nvPr>
            <p:ph type="subTitle" idx="1"/>
          </p:nvPr>
        </p:nvSpPr>
        <p:spPr>
          <a:xfrm>
            <a:off x="0" y="702368"/>
            <a:ext cx="12192000" cy="6155632"/>
          </a:xfrm>
        </p:spPr>
        <p:txBody>
          <a:bodyPr>
            <a:normAutofit lnSpcReduction="10000"/>
          </a:bodyPr>
          <a:lstStyle/>
          <a:p>
            <a:pPr algn="l"/>
            <a:r>
              <a:rPr lang="en-US" dirty="0"/>
              <a:t>It is a child class of Vector.</a:t>
            </a:r>
          </a:p>
          <a:p>
            <a:pPr algn="l"/>
            <a:r>
              <a:rPr lang="en-US" dirty="0"/>
              <a:t>It is specially designed class for Last In First Out order(LIFO</a:t>
            </a:r>
            <a:r>
              <a:rPr lang="en-US" dirty="0" smtClean="0"/>
              <a:t>).</a:t>
            </a:r>
          </a:p>
          <a:p>
            <a:r>
              <a:rPr lang="en-US" b="1" u="sng" dirty="0" smtClean="0"/>
              <a:t>Constructor</a:t>
            </a:r>
          </a:p>
          <a:p>
            <a:pPr algn="l"/>
            <a:r>
              <a:rPr lang="en-US" b="1" dirty="0" smtClean="0"/>
              <a:t>Stack s=new Stack();</a:t>
            </a:r>
            <a:endParaRPr lang="en-US" dirty="0" smtClean="0"/>
          </a:p>
          <a:p>
            <a:r>
              <a:rPr lang="en-US" b="1" u="sng" dirty="0"/>
              <a:t>Methods</a:t>
            </a:r>
            <a:r>
              <a:rPr lang="en-US" dirty="0"/>
              <a:t> </a:t>
            </a:r>
          </a:p>
          <a:p>
            <a:pPr algn="l"/>
            <a:r>
              <a:rPr lang="en-US" b="1" dirty="0"/>
              <a:t>Object push(Object o);</a:t>
            </a:r>
          </a:p>
          <a:p>
            <a:pPr algn="l"/>
            <a:r>
              <a:rPr lang="en-US" dirty="0"/>
              <a:t>for </a:t>
            </a:r>
            <a:r>
              <a:rPr lang="en-US" dirty="0" err="1"/>
              <a:t>inseting</a:t>
            </a:r>
            <a:r>
              <a:rPr lang="en-US" dirty="0"/>
              <a:t> an object to the stack.</a:t>
            </a:r>
          </a:p>
          <a:p>
            <a:pPr algn="l"/>
            <a:r>
              <a:rPr lang="en-US" b="1" dirty="0"/>
              <a:t>Object pop();</a:t>
            </a:r>
          </a:p>
          <a:p>
            <a:pPr algn="l"/>
            <a:r>
              <a:rPr lang="en-US" dirty="0"/>
              <a:t>To removes and returns top of the stack.</a:t>
            </a:r>
          </a:p>
          <a:p>
            <a:pPr algn="l"/>
            <a:r>
              <a:rPr lang="en-US" b="1" dirty="0"/>
              <a:t>Object </a:t>
            </a:r>
            <a:r>
              <a:rPr lang="en-US" b="1" dirty="0" smtClean="0"/>
              <a:t>peek</a:t>
            </a:r>
            <a:r>
              <a:rPr lang="en-US" b="1" dirty="0"/>
              <a:t>();</a:t>
            </a:r>
          </a:p>
          <a:p>
            <a:pPr algn="l"/>
            <a:r>
              <a:rPr lang="en-US" dirty="0"/>
              <a:t>for return the top of the stack without removal of object.</a:t>
            </a:r>
          </a:p>
          <a:p>
            <a:pPr algn="l"/>
            <a:r>
              <a:rPr lang="en-US" b="1" dirty="0" err="1"/>
              <a:t>int</a:t>
            </a:r>
            <a:r>
              <a:rPr lang="en-US" b="1" dirty="0"/>
              <a:t> search();</a:t>
            </a:r>
          </a:p>
          <a:p>
            <a:pPr algn="l"/>
            <a:r>
              <a:rPr lang="en-US" dirty="0"/>
              <a:t>If the specified object is available it returns its offset(</a:t>
            </a:r>
            <a:r>
              <a:rPr lang="en-US" dirty="0" err="1"/>
              <a:t>possition</a:t>
            </a:r>
            <a:r>
              <a:rPr lang="en-US" dirty="0"/>
              <a:t>) from top of the stack.</a:t>
            </a:r>
          </a:p>
          <a:p>
            <a:pPr algn="l"/>
            <a:r>
              <a:rPr lang="en-US" dirty="0"/>
              <a:t>If the object is not available then it return -1.</a:t>
            </a:r>
          </a:p>
        </p:txBody>
      </p:sp>
    </p:spTree>
    <p:extLst>
      <p:ext uri="{BB962C8B-B14F-4D97-AF65-F5344CB8AC3E}">
        <p14:creationId xmlns:p14="http://schemas.microsoft.com/office/powerpoint/2010/main" val="8062331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741005"/>
          </a:xfrm>
        </p:spPr>
        <p:txBody>
          <a:bodyPr>
            <a:normAutofit fontScale="90000"/>
          </a:bodyPr>
          <a:lstStyle/>
          <a:p>
            <a:r>
              <a:rPr lang="en-US" dirty="0" smtClean="0"/>
              <a:t>Collection</a:t>
            </a:r>
            <a:endParaRPr lang="en-US" dirty="0"/>
          </a:p>
        </p:txBody>
      </p:sp>
      <p:sp>
        <p:nvSpPr>
          <p:cNvPr id="3" name="Subtitle 2"/>
          <p:cNvSpPr>
            <a:spLocks noGrp="1"/>
          </p:cNvSpPr>
          <p:nvPr>
            <p:ph type="subTitle" idx="1"/>
          </p:nvPr>
        </p:nvSpPr>
        <p:spPr>
          <a:xfrm>
            <a:off x="0" y="631065"/>
            <a:ext cx="12192000" cy="6226935"/>
          </a:xfrm>
        </p:spPr>
        <p:txBody>
          <a:bodyPr/>
          <a:lstStyle/>
          <a:p>
            <a:pPr algn="l"/>
            <a:r>
              <a:rPr lang="en-US" b="1" dirty="0" smtClean="0"/>
              <a:t>Collection</a:t>
            </a:r>
            <a:r>
              <a:rPr lang="en-US" dirty="0" smtClean="0"/>
              <a:t> is a group of individual object as a single entity known as collection.</a:t>
            </a:r>
          </a:p>
          <a:p>
            <a:pPr algn="l"/>
            <a:r>
              <a:rPr lang="en-US" u="sng" dirty="0" smtClean="0"/>
              <a:t>Collection is an </a:t>
            </a:r>
            <a:r>
              <a:rPr lang="en-US" b="1" u="sng" dirty="0" smtClean="0"/>
              <a:t>interface </a:t>
            </a:r>
            <a:r>
              <a:rPr lang="en-US" u="sng" dirty="0" smtClean="0"/>
              <a:t>in java.</a:t>
            </a:r>
          </a:p>
          <a:p>
            <a:pPr algn="l"/>
            <a:endParaRPr lang="en-US" u="sng" dirty="0" smtClean="0"/>
          </a:p>
          <a:p>
            <a:pPr algn="l"/>
            <a:r>
              <a:rPr lang="en-US" b="1" dirty="0" smtClean="0"/>
              <a:t>Collection Framework </a:t>
            </a:r>
            <a:r>
              <a:rPr lang="en-US" dirty="0" smtClean="0"/>
              <a:t>provide several classes and interface to define collection.</a:t>
            </a:r>
          </a:p>
          <a:p>
            <a:pPr algn="l"/>
            <a:r>
              <a:rPr lang="en-US" b="1" dirty="0" smtClean="0"/>
              <a:t>Collections</a:t>
            </a:r>
            <a:r>
              <a:rPr lang="en-US" dirty="0" smtClean="0"/>
              <a:t> is a utility Class defined in </a:t>
            </a:r>
            <a:r>
              <a:rPr lang="en-US" dirty="0" err="1" smtClean="0"/>
              <a:t>java.util</a:t>
            </a:r>
            <a:r>
              <a:rPr lang="en-US" dirty="0" smtClean="0"/>
              <a:t> package.</a:t>
            </a:r>
          </a:p>
          <a:p>
            <a:pPr algn="l"/>
            <a:endParaRPr lang="en-US" dirty="0" smtClean="0"/>
          </a:p>
          <a:p>
            <a:pPr algn="l"/>
            <a:r>
              <a:rPr lang="en-US" b="1" u="sng" dirty="0" smtClean="0"/>
              <a:t>Collection</a:t>
            </a:r>
            <a:endParaRPr lang="en-US" b="1" dirty="0"/>
          </a:p>
          <a:p>
            <a:pPr algn="l"/>
            <a:r>
              <a:rPr lang="en-US" dirty="0" smtClean="0"/>
              <a:t>The root interface in the collection hierarchy. A collection represents a group of objects, known as its elements. Some collections allow duplicate elements and others do not. Some are ordered and others unordered. The JDK does not provide any direct implementations of this interface: it provides implementations of more specific </a:t>
            </a:r>
            <a:r>
              <a:rPr lang="en-US" dirty="0" err="1" smtClean="0"/>
              <a:t>subinterfaces</a:t>
            </a:r>
            <a:r>
              <a:rPr lang="en-US" dirty="0" smtClean="0"/>
              <a:t> like Set and List.</a:t>
            </a:r>
            <a:endParaRPr lang="en-US" dirty="0"/>
          </a:p>
        </p:txBody>
      </p:sp>
    </p:spTree>
    <p:extLst>
      <p:ext uri="{BB962C8B-B14F-4D97-AF65-F5344CB8AC3E}">
        <p14:creationId xmlns:p14="http://schemas.microsoft.com/office/powerpoint/2010/main" val="23248691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fontScale="92500" lnSpcReduction="20000"/>
          </a:bodyPr>
          <a:lstStyle/>
          <a:p>
            <a:pPr algn="l"/>
            <a:r>
              <a:rPr lang="en-US" dirty="0"/>
              <a:t>import </a:t>
            </a:r>
            <a:r>
              <a:rPr lang="en-US" dirty="0" err="1"/>
              <a:t>java.util</a:t>
            </a:r>
            <a:r>
              <a:rPr lang="en-US" dirty="0"/>
              <a:t>.*;</a:t>
            </a:r>
          </a:p>
          <a:p>
            <a:pPr algn="l"/>
            <a:r>
              <a:rPr lang="en-US" dirty="0"/>
              <a:t>class </a:t>
            </a:r>
            <a:r>
              <a:rPr lang="en-US" dirty="0" err="1" smtClean="0"/>
              <a:t>StackDemo</a:t>
            </a:r>
            <a:endParaRPr lang="en-US" dirty="0"/>
          </a:p>
          <a:p>
            <a:pPr algn="l"/>
            <a:r>
              <a:rPr lang="en-US" dirty="0"/>
              <a:t>{</a:t>
            </a:r>
          </a:p>
          <a:p>
            <a:pPr algn="l"/>
            <a:r>
              <a:rPr lang="en-US" dirty="0"/>
              <a:t>public static void main(String as[])</a:t>
            </a:r>
          </a:p>
          <a:p>
            <a:pPr algn="l"/>
            <a:r>
              <a:rPr lang="en-US" dirty="0"/>
              <a:t>{</a:t>
            </a:r>
          </a:p>
          <a:p>
            <a:pPr algn="l"/>
            <a:r>
              <a:rPr lang="en-US" dirty="0"/>
              <a:t>Stack s=new Stack();</a:t>
            </a:r>
          </a:p>
          <a:p>
            <a:pPr algn="l"/>
            <a:endParaRPr lang="en-US" dirty="0"/>
          </a:p>
          <a:p>
            <a:pPr algn="l"/>
            <a:r>
              <a:rPr lang="en-US" dirty="0" err="1"/>
              <a:t>s.push</a:t>
            </a:r>
            <a:r>
              <a:rPr lang="en-US" dirty="0"/>
              <a:t>(10);</a:t>
            </a:r>
          </a:p>
          <a:p>
            <a:pPr algn="l"/>
            <a:r>
              <a:rPr lang="en-US" dirty="0" err="1"/>
              <a:t>s.push</a:t>
            </a:r>
            <a:r>
              <a:rPr lang="en-US" dirty="0"/>
              <a:t>(20);</a:t>
            </a:r>
          </a:p>
          <a:p>
            <a:pPr algn="l"/>
            <a:r>
              <a:rPr lang="en-US" dirty="0" err="1"/>
              <a:t>s.push</a:t>
            </a:r>
            <a:r>
              <a:rPr lang="en-US" dirty="0"/>
              <a:t>(30);</a:t>
            </a:r>
          </a:p>
          <a:p>
            <a:pPr algn="l"/>
            <a:endParaRPr lang="en-US" dirty="0"/>
          </a:p>
          <a:p>
            <a:pPr algn="l"/>
            <a:r>
              <a:rPr lang="en-US" dirty="0" err="1"/>
              <a:t>System.out.println</a:t>
            </a:r>
            <a:r>
              <a:rPr lang="en-US" dirty="0"/>
              <a:t>(s);</a:t>
            </a:r>
          </a:p>
          <a:p>
            <a:pPr algn="l"/>
            <a:r>
              <a:rPr lang="en-US" dirty="0" err="1"/>
              <a:t>s.pop</a:t>
            </a:r>
            <a:r>
              <a:rPr lang="en-US" dirty="0"/>
              <a:t>();</a:t>
            </a:r>
          </a:p>
          <a:p>
            <a:pPr algn="l"/>
            <a:r>
              <a:rPr lang="en-US" dirty="0" err="1"/>
              <a:t>System.out.println</a:t>
            </a:r>
            <a:r>
              <a:rPr lang="en-US" dirty="0"/>
              <a:t>(s);</a:t>
            </a:r>
          </a:p>
          <a:p>
            <a:pPr algn="l"/>
            <a:endParaRPr lang="en-US" dirty="0"/>
          </a:p>
          <a:p>
            <a:pPr algn="l"/>
            <a:r>
              <a:rPr lang="en-US" dirty="0" err="1"/>
              <a:t>System.out.println</a:t>
            </a:r>
            <a:r>
              <a:rPr lang="en-US" dirty="0"/>
              <a:t>(</a:t>
            </a:r>
            <a:r>
              <a:rPr lang="en-US" dirty="0" err="1"/>
              <a:t>s.peek</a:t>
            </a:r>
            <a:r>
              <a:rPr lang="en-US" dirty="0"/>
              <a:t>());</a:t>
            </a:r>
          </a:p>
          <a:p>
            <a:pPr algn="l"/>
            <a:r>
              <a:rPr lang="en-US" dirty="0"/>
              <a:t>}</a:t>
            </a:r>
          </a:p>
          <a:p>
            <a:pPr algn="l"/>
            <a:r>
              <a:rPr lang="en-US" dirty="0"/>
              <a:t>}</a:t>
            </a:r>
          </a:p>
        </p:txBody>
      </p:sp>
    </p:spTree>
    <p:extLst>
      <p:ext uri="{BB962C8B-B14F-4D97-AF65-F5344CB8AC3E}">
        <p14:creationId xmlns:p14="http://schemas.microsoft.com/office/powerpoint/2010/main" val="7375674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666"/>
            <a:ext cx="9144000" cy="612217"/>
          </a:xfrm>
        </p:spPr>
        <p:txBody>
          <a:bodyPr>
            <a:normAutofit fontScale="90000"/>
          </a:bodyPr>
          <a:lstStyle/>
          <a:p>
            <a:r>
              <a:rPr lang="en-US" dirty="0" smtClean="0"/>
              <a:t>Cursor</a:t>
            </a:r>
            <a:endParaRPr lang="en-US" dirty="0"/>
          </a:p>
        </p:txBody>
      </p:sp>
      <p:sp>
        <p:nvSpPr>
          <p:cNvPr id="3" name="Subtitle 2"/>
          <p:cNvSpPr>
            <a:spLocks noGrp="1"/>
          </p:cNvSpPr>
          <p:nvPr>
            <p:ph type="subTitle" idx="1"/>
          </p:nvPr>
        </p:nvSpPr>
        <p:spPr>
          <a:xfrm>
            <a:off x="0" y="631065"/>
            <a:ext cx="12192000" cy="6226935"/>
          </a:xfrm>
        </p:spPr>
        <p:txBody>
          <a:bodyPr>
            <a:normAutofit/>
          </a:bodyPr>
          <a:lstStyle/>
          <a:p>
            <a:r>
              <a:rPr lang="en-US" dirty="0"/>
              <a:t>Three cursors of java</a:t>
            </a:r>
          </a:p>
          <a:p>
            <a:pPr algn="l"/>
            <a:r>
              <a:rPr lang="en-US" dirty="0"/>
              <a:t>If we want to retrieve Objects one by one from the Collection, then we should go for Cursors.</a:t>
            </a:r>
          </a:p>
          <a:p>
            <a:pPr algn="l"/>
            <a:r>
              <a:rPr lang="en-US" dirty="0"/>
              <a:t>There are three types of </a:t>
            </a:r>
            <a:r>
              <a:rPr lang="en-US" dirty="0" smtClean="0"/>
              <a:t>cursors </a:t>
            </a:r>
            <a:r>
              <a:rPr lang="en-US" dirty="0"/>
              <a:t>are available in java.</a:t>
            </a:r>
          </a:p>
          <a:p>
            <a:pPr algn="l"/>
            <a:r>
              <a:rPr lang="en-US" b="1" dirty="0"/>
              <a:t>Enumeration.</a:t>
            </a:r>
          </a:p>
          <a:p>
            <a:pPr algn="l"/>
            <a:r>
              <a:rPr lang="en-US" b="1" dirty="0"/>
              <a:t>Iterator.</a:t>
            </a:r>
          </a:p>
          <a:p>
            <a:pPr algn="l"/>
            <a:r>
              <a:rPr lang="en-US" b="1" dirty="0" err="1" smtClean="0"/>
              <a:t>ListIterator</a:t>
            </a:r>
            <a:endParaRPr lang="en-US" b="1" dirty="0" smtClean="0"/>
          </a:p>
          <a:p>
            <a:r>
              <a:rPr lang="en-US" b="1" u="sng" dirty="0" smtClean="0"/>
              <a:t>Enumeration</a:t>
            </a:r>
          </a:p>
          <a:p>
            <a:pPr algn="l"/>
            <a:r>
              <a:rPr lang="en-US" dirty="0"/>
              <a:t>Introduced in 1.0 version for Legacy classes.</a:t>
            </a:r>
          </a:p>
          <a:p>
            <a:pPr algn="l"/>
            <a:r>
              <a:rPr lang="en-US" dirty="0"/>
              <a:t>We can use Enumeration to get Object one by one from the old Collection Objects(legacy collections</a:t>
            </a:r>
            <a:r>
              <a:rPr lang="en-US" dirty="0" smtClean="0"/>
              <a:t>).</a:t>
            </a:r>
            <a:endParaRPr lang="en-US" dirty="0"/>
          </a:p>
          <a:p>
            <a:pPr algn="l"/>
            <a:r>
              <a:rPr lang="en-US" dirty="0"/>
              <a:t>Ex: Enumeration e=</a:t>
            </a:r>
            <a:r>
              <a:rPr lang="en-US" dirty="0" err="1"/>
              <a:t>v.elements</a:t>
            </a:r>
            <a:r>
              <a:rPr lang="en-US" dirty="0" smtClean="0"/>
              <a:t>();</a:t>
            </a:r>
          </a:p>
          <a:p>
            <a:r>
              <a:rPr lang="en-US" b="1" u="sng" dirty="0"/>
              <a:t>methods</a:t>
            </a:r>
          </a:p>
          <a:p>
            <a:pPr algn="l"/>
            <a:r>
              <a:rPr lang="en-US" b="1" dirty="0" err="1"/>
              <a:t>boolean</a:t>
            </a:r>
            <a:r>
              <a:rPr lang="en-US" b="1" dirty="0"/>
              <a:t> </a:t>
            </a:r>
            <a:r>
              <a:rPr lang="en-US" b="1" dirty="0" err="1"/>
              <a:t>hasMoreElements</a:t>
            </a:r>
            <a:r>
              <a:rPr lang="en-US" b="1" dirty="0"/>
              <a:t>();</a:t>
            </a:r>
          </a:p>
          <a:p>
            <a:pPr algn="l"/>
            <a:r>
              <a:rPr lang="en-US" b="1" dirty="0"/>
              <a:t>Object </a:t>
            </a:r>
            <a:r>
              <a:rPr lang="en-US" b="1" dirty="0" err="1"/>
              <a:t>nextElement</a:t>
            </a:r>
            <a:r>
              <a:rPr lang="en-US" b="1" dirty="0"/>
              <a:t>();</a:t>
            </a:r>
          </a:p>
        </p:txBody>
      </p:sp>
    </p:spTree>
    <p:extLst>
      <p:ext uri="{BB962C8B-B14F-4D97-AF65-F5344CB8AC3E}">
        <p14:creationId xmlns:p14="http://schemas.microsoft.com/office/powerpoint/2010/main" val="31606011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7999"/>
          </a:xfrm>
        </p:spPr>
        <p:txBody>
          <a:bodyPr>
            <a:normAutofit fontScale="85000" lnSpcReduction="20000"/>
          </a:bodyPr>
          <a:lstStyle/>
          <a:p>
            <a:pPr algn="l"/>
            <a:r>
              <a:rPr lang="en-US" dirty="0"/>
              <a:t>import </a:t>
            </a:r>
            <a:r>
              <a:rPr lang="en-US" dirty="0" err="1"/>
              <a:t>java.util</a:t>
            </a:r>
            <a:r>
              <a:rPr lang="en-US" dirty="0"/>
              <a:t>.*;</a:t>
            </a:r>
          </a:p>
          <a:p>
            <a:pPr algn="l"/>
            <a:r>
              <a:rPr lang="en-US" dirty="0"/>
              <a:t>class </a:t>
            </a:r>
            <a:r>
              <a:rPr lang="en-US" dirty="0" err="1" smtClean="0"/>
              <a:t>EnumerationDemo</a:t>
            </a:r>
            <a:endParaRPr lang="en-US" dirty="0"/>
          </a:p>
          <a:p>
            <a:pPr algn="l"/>
            <a:r>
              <a:rPr lang="en-US" dirty="0"/>
              <a:t>{</a:t>
            </a:r>
          </a:p>
          <a:p>
            <a:pPr algn="l"/>
            <a:r>
              <a:rPr lang="en-US" dirty="0"/>
              <a:t>public static void main(String as[])</a:t>
            </a:r>
          </a:p>
          <a:p>
            <a:pPr algn="l"/>
            <a:r>
              <a:rPr lang="en-US" dirty="0"/>
              <a:t>{</a:t>
            </a:r>
          </a:p>
          <a:p>
            <a:pPr algn="l"/>
            <a:r>
              <a:rPr lang="en-US" dirty="0"/>
              <a:t>Vector v=new Vector</a:t>
            </a:r>
            <a:r>
              <a:rPr lang="en-US" dirty="0" smtClean="0"/>
              <a:t>();</a:t>
            </a:r>
            <a:endParaRPr lang="en-US" dirty="0"/>
          </a:p>
          <a:p>
            <a:pPr algn="l"/>
            <a:r>
              <a:rPr lang="en-US" dirty="0"/>
              <a:t>for(</a:t>
            </a:r>
            <a:r>
              <a:rPr lang="en-US" dirty="0" err="1"/>
              <a:t>int</a:t>
            </a:r>
            <a:r>
              <a:rPr lang="en-US" dirty="0"/>
              <a:t> </a:t>
            </a:r>
            <a:r>
              <a:rPr lang="en-US" dirty="0" err="1"/>
              <a:t>i</a:t>
            </a:r>
            <a:r>
              <a:rPr lang="en-US" dirty="0"/>
              <a:t>=1;i&lt;11;i</a:t>
            </a:r>
            <a:r>
              <a:rPr lang="en-US" dirty="0" smtClean="0"/>
              <a:t>++)</a:t>
            </a:r>
            <a:endParaRPr lang="en-US" dirty="0"/>
          </a:p>
          <a:p>
            <a:pPr algn="l"/>
            <a:r>
              <a:rPr lang="en-US" dirty="0"/>
              <a:t>{</a:t>
            </a:r>
          </a:p>
          <a:p>
            <a:pPr algn="l"/>
            <a:r>
              <a:rPr lang="en-US" dirty="0" err="1"/>
              <a:t>v.addElement</a:t>
            </a:r>
            <a:r>
              <a:rPr lang="en-US" dirty="0"/>
              <a:t>(</a:t>
            </a:r>
            <a:r>
              <a:rPr lang="en-US" dirty="0" err="1"/>
              <a:t>i</a:t>
            </a:r>
            <a:r>
              <a:rPr lang="en-US" dirty="0"/>
              <a:t>);</a:t>
            </a:r>
          </a:p>
          <a:p>
            <a:pPr algn="l"/>
            <a:r>
              <a:rPr lang="en-US" dirty="0" smtClean="0"/>
              <a:t>}</a:t>
            </a:r>
            <a:endParaRPr lang="en-US" dirty="0"/>
          </a:p>
          <a:p>
            <a:pPr algn="l"/>
            <a:r>
              <a:rPr lang="en-US" dirty="0" err="1"/>
              <a:t>System.out.println</a:t>
            </a:r>
            <a:r>
              <a:rPr lang="en-US" dirty="0"/>
              <a:t>(v</a:t>
            </a:r>
            <a:r>
              <a:rPr lang="en-US" dirty="0" smtClean="0"/>
              <a:t>);</a:t>
            </a:r>
            <a:endParaRPr lang="en-US" dirty="0"/>
          </a:p>
          <a:p>
            <a:pPr algn="l"/>
            <a:r>
              <a:rPr lang="en-US" dirty="0"/>
              <a:t>Enumeration e=</a:t>
            </a:r>
            <a:r>
              <a:rPr lang="en-US" dirty="0" err="1"/>
              <a:t>v.elements</a:t>
            </a:r>
            <a:r>
              <a:rPr lang="en-US" dirty="0"/>
              <a:t>();</a:t>
            </a:r>
          </a:p>
          <a:p>
            <a:pPr algn="l"/>
            <a:r>
              <a:rPr lang="en-US" dirty="0"/>
              <a:t>while(</a:t>
            </a:r>
            <a:r>
              <a:rPr lang="en-US" dirty="0" err="1"/>
              <a:t>e.hasMoreElements</a:t>
            </a:r>
            <a:r>
              <a:rPr lang="en-US" dirty="0"/>
              <a:t>())</a:t>
            </a:r>
          </a:p>
          <a:p>
            <a:pPr algn="l"/>
            <a:r>
              <a:rPr lang="en-US" dirty="0"/>
              <a:t>{</a:t>
            </a:r>
          </a:p>
          <a:p>
            <a:pPr algn="l"/>
            <a:r>
              <a:rPr lang="en-US" dirty="0"/>
              <a:t>Integer I=(Integer)</a:t>
            </a:r>
            <a:r>
              <a:rPr lang="en-US" dirty="0" err="1"/>
              <a:t>e.nextElement</a:t>
            </a:r>
            <a:r>
              <a:rPr lang="en-US" dirty="0"/>
              <a:t>();</a:t>
            </a:r>
          </a:p>
          <a:p>
            <a:pPr algn="l"/>
            <a:r>
              <a:rPr lang="en-US" dirty="0"/>
              <a:t>if(I%2==0)</a:t>
            </a:r>
          </a:p>
          <a:p>
            <a:pPr algn="l"/>
            <a:r>
              <a:rPr lang="en-US" dirty="0"/>
              <a:t>{</a:t>
            </a:r>
          </a:p>
          <a:p>
            <a:pPr algn="l"/>
            <a:r>
              <a:rPr lang="en-US" dirty="0" err="1"/>
              <a:t>System.out.println</a:t>
            </a:r>
            <a:r>
              <a:rPr lang="en-US" dirty="0"/>
              <a:t>(I);</a:t>
            </a:r>
          </a:p>
          <a:p>
            <a:pPr algn="l"/>
            <a:r>
              <a:rPr lang="en-US" dirty="0"/>
              <a:t>}</a:t>
            </a:r>
          </a:p>
          <a:p>
            <a:pPr algn="l"/>
            <a:r>
              <a:rPr lang="en-US" dirty="0" smtClean="0"/>
              <a:t>}}}</a:t>
            </a:r>
            <a:endParaRPr lang="en-US" dirty="0"/>
          </a:p>
        </p:txBody>
      </p:sp>
    </p:spTree>
    <p:extLst>
      <p:ext uri="{BB962C8B-B14F-4D97-AF65-F5344CB8AC3E}">
        <p14:creationId xmlns:p14="http://schemas.microsoft.com/office/powerpoint/2010/main" val="29232690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9149" y="321972"/>
            <a:ext cx="9144000" cy="406154"/>
          </a:xfrm>
        </p:spPr>
        <p:txBody>
          <a:bodyPr>
            <a:normAutofit fontScale="90000"/>
          </a:bodyPr>
          <a:lstStyle/>
          <a:p>
            <a:r>
              <a:rPr lang="en-US" dirty="0" smtClean="0"/>
              <a:t>Iterator</a:t>
            </a:r>
            <a:endParaRPr lang="en-US" dirty="0"/>
          </a:p>
        </p:txBody>
      </p:sp>
      <p:sp>
        <p:nvSpPr>
          <p:cNvPr id="3" name="Subtitle 2"/>
          <p:cNvSpPr>
            <a:spLocks noGrp="1"/>
          </p:cNvSpPr>
          <p:nvPr>
            <p:ph type="subTitle" idx="1"/>
          </p:nvPr>
        </p:nvSpPr>
        <p:spPr>
          <a:xfrm>
            <a:off x="0" y="728126"/>
            <a:ext cx="12192000" cy="6129874"/>
          </a:xfrm>
        </p:spPr>
        <p:txBody>
          <a:bodyPr>
            <a:normAutofit fontScale="92500" lnSpcReduction="20000"/>
          </a:bodyPr>
          <a:lstStyle/>
          <a:p>
            <a:pPr algn="l"/>
            <a:r>
              <a:rPr lang="en-US" dirty="0"/>
              <a:t>we can't retrieve elements of </a:t>
            </a:r>
            <a:r>
              <a:rPr lang="en-US" dirty="0" err="1"/>
              <a:t>ArrayList</a:t>
            </a:r>
            <a:r>
              <a:rPr lang="en-US" dirty="0"/>
              <a:t>, </a:t>
            </a:r>
            <a:r>
              <a:rPr lang="en-US" dirty="0" err="1"/>
              <a:t>LinkedList</a:t>
            </a:r>
            <a:r>
              <a:rPr lang="en-US" dirty="0"/>
              <a:t> With Enumeration . Enumeration applicable only for legacy classes. that's why Iterator is used.</a:t>
            </a:r>
          </a:p>
          <a:p>
            <a:pPr algn="l"/>
            <a:r>
              <a:rPr lang="en-US" dirty="0"/>
              <a:t>By using Enumeration we can perform only read operation not </a:t>
            </a:r>
            <a:r>
              <a:rPr lang="en-US" dirty="0" smtClean="0"/>
              <a:t>remove.</a:t>
            </a:r>
            <a:endParaRPr lang="en-US" dirty="0"/>
          </a:p>
          <a:p>
            <a:pPr algn="l"/>
            <a:endParaRPr lang="en-US" dirty="0"/>
          </a:p>
          <a:p>
            <a:pPr algn="l"/>
            <a:r>
              <a:rPr lang="en-US" dirty="0"/>
              <a:t>We can apply Iterator concept for any Collection Object hence it is universal </a:t>
            </a:r>
            <a:r>
              <a:rPr lang="en-US" dirty="0" smtClean="0"/>
              <a:t>cursor</a:t>
            </a:r>
            <a:r>
              <a:rPr lang="en-US" dirty="0"/>
              <a:t>.</a:t>
            </a:r>
          </a:p>
          <a:p>
            <a:pPr algn="l"/>
            <a:r>
              <a:rPr lang="en-US" dirty="0"/>
              <a:t>By using Iterator we can perform both read and remove operation. </a:t>
            </a:r>
            <a:endParaRPr lang="en-US" dirty="0" smtClean="0"/>
          </a:p>
          <a:p>
            <a:pPr algn="l"/>
            <a:endParaRPr lang="en-US" dirty="0" smtClean="0"/>
          </a:p>
          <a:p>
            <a:pPr algn="l"/>
            <a:r>
              <a:rPr lang="en-US" dirty="0"/>
              <a:t>We can create Iterator object by using iterator() method of Collection interface.</a:t>
            </a:r>
          </a:p>
          <a:p>
            <a:pPr algn="l"/>
            <a:r>
              <a:rPr lang="en-US" b="1" dirty="0" smtClean="0"/>
              <a:t>public Iterator iterator();</a:t>
            </a:r>
          </a:p>
          <a:p>
            <a:pPr algn="l"/>
            <a:endParaRPr lang="en-US" b="1" dirty="0" smtClean="0"/>
          </a:p>
          <a:p>
            <a:pPr algn="l"/>
            <a:r>
              <a:rPr lang="en-US" b="1" dirty="0" smtClean="0"/>
              <a:t>Iterator </a:t>
            </a:r>
            <a:r>
              <a:rPr lang="en-US" b="1" dirty="0" err="1" smtClean="0"/>
              <a:t>itr</a:t>
            </a:r>
            <a:r>
              <a:rPr lang="en-US" b="1" dirty="0" smtClean="0"/>
              <a:t>=</a:t>
            </a:r>
            <a:r>
              <a:rPr lang="en-US" b="1" dirty="0" err="1" smtClean="0"/>
              <a:t>C.iterator</a:t>
            </a:r>
            <a:r>
              <a:rPr lang="en-US" b="1" dirty="0" smtClean="0"/>
              <a:t>();</a:t>
            </a:r>
          </a:p>
          <a:p>
            <a:pPr algn="l"/>
            <a:r>
              <a:rPr lang="en-US" dirty="0" smtClean="0"/>
              <a:t>where C is any Collection Object </a:t>
            </a:r>
          </a:p>
          <a:p>
            <a:r>
              <a:rPr lang="en-US" b="1" u="sng" dirty="0"/>
              <a:t>methods</a:t>
            </a:r>
            <a:r>
              <a:rPr lang="en-US" dirty="0"/>
              <a:t>.</a:t>
            </a:r>
          </a:p>
          <a:p>
            <a:endParaRPr lang="en-US" dirty="0"/>
          </a:p>
          <a:p>
            <a:pPr algn="l"/>
            <a:r>
              <a:rPr lang="en-US" dirty="0"/>
              <a:t>public </a:t>
            </a:r>
            <a:r>
              <a:rPr lang="en-US" dirty="0" err="1"/>
              <a:t>boolean</a:t>
            </a:r>
            <a:r>
              <a:rPr lang="en-US" dirty="0"/>
              <a:t> </a:t>
            </a:r>
            <a:r>
              <a:rPr lang="en-US" dirty="0" err="1"/>
              <a:t>hasNext</a:t>
            </a:r>
            <a:r>
              <a:rPr lang="en-US" dirty="0"/>
              <a:t>();</a:t>
            </a:r>
          </a:p>
          <a:p>
            <a:pPr algn="l"/>
            <a:r>
              <a:rPr lang="en-US" dirty="0"/>
              <a:t>public Object next();</a:t>
            </a:r>
          </a:p>
          <a:p>
            <a:pPr algn="l"/>
            <a:r>
              <a:rPr lang="en-US" dirty="0"/>
              <a:t>public void remove();</a:t>
            </a:r>
          </a:p>
          <a:p>
            <a:pPr algn="l"/>
            <a:endParaRPr lang="en-US" dirty="0"/>
          </a:p>
        </p:txBody>
      </p:sp>
    </p:spTree>
    <p:extLst>
      <p:ext uri="{BB962C8B-B14F-4D97-AF65-F5344CB8AC3E}">
        <p14:creationId xmlns:p14="http://schemas.microsoft.com/office/powerpoint/2010/main" val="12395930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fontScale="85000" lnSpcReduction="20000"/>
          </a:bodyPr>
          <a:lstStyle/>
          <a:p>
            <a:pPr algn="l"/>
            <a:r>
              <a:rPr lang="en-US" dirty="0"/>
              <a:t>import </a:t>
            </a:r>
            <a:r>
              <a:rPr lang="en-US" dirty="0" err="1"/>
              <a:t>java.util</a:t>
            </a:r>
            <a:r>
              <a:rPr lang="en-US" dirty="0"/>
              <a:t>.*;</a:t>
            </a:r>
          </a:p>
          <a:p>
            <a:pPr algn="l"/>
            <a:r>
              <a:rPr lang="en-US" dirty="0"/>
              <a:t>class </a:t>
            </a:r>
            <a:r>
              <a:rPr lang="en-US" dirty="0" err="1" smtClean="0"/>
              <a:t>iteratorDemo</a:t>
            </a:r>
            <a:r>
              <a:rPr lang="en-US" dirty="0" smtClean="0"/>
              <a:t>  {</a:t>
            </a:r>
            <a:endParaRPr lang="en-US" dirty="0"/>
          </a:p>
          <a:p>
            <a:pPr algn="l"/>
            <a:r>
              <a:rPr lang="en-US" dirty="0"/>
              <a:t>public static void main(String </a:t>
            </a:r>
            <a:r>
              <a:rPr lang="en-US" dirty="0" err="1"/>
              <a:t>ar</a:t>
            </a:r>
            <a:r>
              <a:rPr lang="en-US" dirty="0" smtClean="0"/>
              <a:t>[])   {</a:t>
            </a:r>
            <a:endParaRPr lang="en-US" dirty="0"/>
          </a:p>
          <a:p>
            <a:pPr algn="l"/>
            <a:r>
              <a:rPr lang="en-US" dirty="0" err="1"/>
              <a:t>ArrayList</a:t>
            </a:r>
            <a:r>
              <a:rPr lang="en-US" dirty="0"/>
              <a:t> al=new </a:t>
            </a:r>
            <a:r>
              <a:rPr lang="en-US" dirty="0" err="1"/>
              <a:t>ArrayList</a:t>
            </a:r>
            <a:r>
              <a:rPr lang="en-US" dirty="0"/>
              <a:t>();</a:t>
            </a:r>
          </a:p>
          <a:p>
            <a:pPr algn="l"/>
            <a:r>
              <a:rPr lang="en-US" dirty="0"/>
              <a:t>for(</a:t>
            </a:r>
            <a:r>
              <a:rPr lang="en-US" dirty="0" err="1"/>
              <a:t>int</a:t>
            </a:r>
            <a:r>
              <a:rPr lang="en-US" dirty="0"/>
              <a:t> </a:t>
            </a:r>
            <a:r>
              <a:rPr lang="en-US" dirty="0" err="1"/>
              <a:t>i</a:t>
            </a:r>
            <a:r>
              <a:rPr lang="en-US" dirty="0"/>
              <a:t>=1;i&lt;10;i</a:t>
            </a:r>
            <a:r>
              <a:rPr lang="en-US" dirty="0" smtClean="0"/>
              <a:t>++)  {</a:t>
            </a:r>
            <a:endParaRPr lang="en-US" dirty="0"/>
          </a:p>
          <a:p>
            <a:pPr algn="l"/>
            <a:r>
              <a:rPr lang="en-US" dirty="0" err="1"/>
              <a:t>al.add</a:t>
            </a:r>
            <a:r>
              <a:rPr lang="en-US" dirty="0"/>
              <a:t>(</a:t>
            </a:r>
            <a:r>
              <a:rPr lang="en-US" dirty="0" err="1"/>
              <a:t>i</a:t>
            </a:r>
            <a:r>
              <a:rPr lang="en-US" dirty="0"/>
              <a:t>);</a:t>
            </a:r>
          </a:p>
          <a:p>
            <a:pPr algn="l"/>
            <a:r>
              <a:rPr lang="en-US" dirty="0"/>
              <a:t>}</a:t>
            </a:r>
          </a:p>
          <a:p>
            <a:pPr algn="l"/>
            <a:r>
              <a:rPr lang="en-US" dirty="0" err="1"/>
              <a:t>System.out.println</a:t>
            </a:r>
            <a:r>
              <a:rPr lang="en-US" dirty="0"/>
              <a:t>(al);//[0,1,2......9]</a:t>
            </a:r>
          </a:p>
          <a:p>
            <a:pPr algn="l"/>
            <a:r>
              <a:rPr lang="en-US" dirty="0"/>
              <a:t>Iterator </a:t>
            </a:r>
            <a:r>
              <a:rPr lang="en-US" dirty="0" err="1"/>
              <a:t>itr</a:t>
            </a:r>
            <a:r>
              <a:rPr lang="en-US" dirty="0"/>
              <a:t>=</a:t>
            </a:r>
            <a:r>
              <a:rPr lang="en-US" dirty="0" err="1"/>
              <a:t>al.iterator</a:t>
            </a:r>
            <a:r>
              <a:rPr lang="en-US" dirty="0"/>
              <a:t>();</a:t>
            </a:r>
          </a:p>
          <a:p>
            <a:pPr algn="l"/>
            <a:r>
              <a:rPr lang="en-US" dirty="0"/>
              <a:t>while(</a:t>
            </a:r>
            <a:r>
              <a:rPr lang="en-US" dirty="0" err="1"/>
              <a:t>itr.hasNext</a:t>
            </a:r>
            <a:r>
              <a:rPr lang="en-US" dirty="0" smtClean="0"/>
              <a:t>())  {</a:t>
            </a:r>
            <a:endParaRPr lang="en-US" dirty="0"/>
          </a:p>
          <a:p>
            <a:pPr algn="l"/>
            <a:r>
              <a:rPr lang="en-US" dirty="0"/>
              <a:t>Integer n=(Integer)</a:t>
            </a:r>
            <a:r>
              <a:rPr lang="en-US" dirty="0" err="1"/>
              <a:t>itr.next</a:t>
            </a:r>
            <a:r>
              <a:rPr lang="en-US" dirty="0"/>
              <a:t>();</a:t>
            </a:r>
          </a:p>
          <a:p>
            <a:pPr algn="l"/>
            <a:r>
              <a:rPr lang="en-US" dirty="0"/>
              <a:t>if(n%2==0</a:t>
            </a:r>
            <a:r>
              <a:rPr lang="en-US" dirty="0" smtClean="0"/>
              <a:t>) {</a:t>
            </a:r>
            <a:endParaRPr lang="en-US" dirty="0"/>
          </a:p>
          <a:p>
            <a:pPr algn="l"/>
            <a:r>
              <a:rPr lang="en-US" dirty="0" err="1"/>
              <a:t>System.out.println</a:t>
            </a:r>
            <a:r>
              <a:rPr lang="en-US" dirty="0"/>
              <a:t>(n);//0 2 4 6 8</a:t>
            </a:r>
          </a:p>
          <a:p>
            <a:pPr algn="l"/>
            <a:r>
              <a:rPr lang="en-US" dirty="0"/>
              <a:t>}</a:t>
            </a:r>
          </a:p>
          <a:p>
            <a:pPr algn="l"/>
            <a:r>
              <a:rPr lang="en-US" dirty="0"/>
              <a:t>e</a:t>
            </a:r>
            <a:r>
              <a:rPr lang="en-US" dirty="0" smtClean="0"/>
              <a:t>lse  {</a:t>
            </a:r>
            <a:endParaRPr lang="en-US" dirty="0"/>
          </a:p>
          <a:p>
            <a:pPr algn="l"/>
            <a:r>
              <a:rPr lang="en-US" dirty="0" err="1"/>
              <a:t>itr.remove</a:t>
            </a:r>
            <a:r>
              <a:rPr lang="en-US" dirty="0"/>
              <a:t>();</a:t>
            </a:r>
          </a:p>
          <a:p>
            <a:pPr algn="l"/>
            <a:r>
              <a:rPr lang="en-US" dirty="0" smtClean="0"/>
              <a:t>}   }</a:t>
            </a:r>
            <a:endParaRPr lang="en-US" dirty="0"/>
          </a:p>
          <a:p>
            <a:pPr algn="l"/>
            <a:r>
              <a:rPr lang="en-US" dirty="0" err="1"/>
              <a:t>System.out.println</a:t>
            </a:r>
            <a:r>
              <a:rPr lang="en-US" dirty="0"/>
              <a:t>(al</a:t>
            </a:r>
            <a:r>
              <a:rPr lang="en-US" dirty="0" smtClean="0"/>
              <a:t>);</a:t>
            </a:r>
            <a:endParaRPr lang="en-US" dirty="0"/>
          </a:p>
          <a:p>
            <a:pPr algn="l"/>
            <a:r>
              <a:rPr lang="en-US" dirty="0" smtClean="0"/>
              <a:t>}    }</a:t>
            </a:r>
            <a:endParaRPr lang="en-US" dirty="0"/>
          </a:p>
        </p:txBody>
      </p:sp>
    </p:spTree>
    <p:extLst>
      <p:ext uri="{BB962C8B-B14F-4D97-AF65-F5344CB8AC3E}">
        <p14:creationId xmlns:p14="http://schemas.microsoft.com/office/powerpoint/2010/main" val="26241536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453" y="0"/>
            <a:ext cx="9144000" cy="715248"/>
          </a:xfrm>
        </p:spPr>
        <p:txBody>
          <a:bodyPr>
            <a:normAutofit fontScale="90000"/>
          </a:bodyPr>
          <a:lstStyle/>
          <a:p>
            <a:r>
              <a:rPr lang="en-US" dirty="0" err="1"/>
              <a:t>ListIterator</a:t>
            </a:r>
            <a:endParaRPr lang="en-US" dirty="0"/>
          </a:p>
        </p:txBody>
      </p:sp>
      <p:sp>
        <p:nvSpPr>
          <p:cNvPr id="3" name="Subtitle 2"/>
          <p:cNvSpPr>
            <a:spLocks noGrp="1"/>
          </p:cNvSpPr>
          <p:nvPr>
            <p:ph type="subTitle" idx="1"/>
          </p:nvPr>
        </p:nvSpPr>
        <p:spPr>
          <a:xfrm>
            <a:off x="0" y="715248"/>
            <a:ext cx="12192000" cy="6142752"/>
          </a:xfrm>
        </p:spPr>
        <p:txBody>
          <a:bodyPr>
            <a:normAutofit/>
          </a:bodyPr>
          <a:lstStyle/>
          <a:p>
            <a:pPr algn="l"/>
            <a:endParaRPr lang="en-US" dirty="0"/>
          </a:p>
          <a:p>
            <a:pPr algn="l"/>
            <a:r>
              <a:rPr lang="en-US" dirty="0"/>
              <a:t>By using </a:t>
            </a:r>
            <a:r>
              <a:rPr lang="en-US" dirty="0" err="1"/>
              <a:t>ListIterator</a:t>
            </a:r>
            <a:r>
              <a:rPr lang="en-US" dirty="0"/>
              <a:t> we can move either to the forward direction or to the backward direction, and hence </a:t>
            </a:r>
            <a:r>
              <a:rPr lang="en-US" dirty="0" err="1"/>
              <a:t>ListIterator</a:t>
            </a:r>
            <a:r>
              <a:rPr lang="en-US" dirty="0"/>
              <a:t> is </a:t>
            </a:r>
            <a:r>
              <a:rPr lang="en-US" b="1" dirty="0"/>
              <a:t>bidirectional</a:t>
            </a:r>
            <a:r>
              <a:rPr lang="en-US" dirty="0"/>
              <a:t> cursor.</a:t>
            </a:r>
          </a:p>
          <a:p>
            <a:pPr algn="l"/>
            <a:endParaRPr lang="en-US" dirty="0"/>
          </a:p>
          <a:p>
            <a:pPr algn="l"/>
            <a:r>
              <a:rPr lang="en-US" dirty="0"/>
              <a:t>By using </a:t>
            </a:r>
            <a:r>
              <a:rPr lang="en-US" dirty="0" err="1"/>
              <a:t>ListIterator</a:t>
            </a:r>
            <a:r>
              <a:rPr lang="en-US" dirty="0"/>
              <a:t> we can perform </a:t>
            </a:r>
            <a:r>
              <a:rPr lang="en-US" b="1" dirty="0"/>
              <a:t>replacement</a:t>
            </a:r>
            <a:r>
              <a:rPr lang="en-US" dirty="0"/>
              <a:t> and </a:t>
            </a:r>
            <a:r>
              <a:rPr lang="en-US" dirty="0" smtClean="0"/>
              <a:t>addition </a:t>
            </a:r>
            <a:r>
              <a:rPr lang="en-US" dirty="0"/>
              <a:t>of the </a:t>
            </a:r>
            <a:r>
              <a:rPr lang="en-US" b="1" dirty="0" smtClean="0"/>
              <a:t>new Objects </a:t>
            </a:r>
            <a:r>
              <a:rPr lang="en-US" dirty="0"/>
              <a:t>in addition to read and remove operations</a:t>
            </a:r>
            <a:r>
              <a:rPr lang="en-US" dirty="0" smtClean="0"/>
              <a:t>.</a:t>
            </a:r>
          </a:p>
          <a:p>
            <a:pPr algn="l"/>
            <a:r>
              <a:rPr lang="en-US" dirty="0"/>
              <a:t>public </a:t>
            </a:r>
            <a:r>
              <a:rPr lang="en-US" dirty="0" err="1"/>
              <a:t>ListIterator</a:t>
            </a:r>
            <a:r>
              <a:rPr lang="en-US" dirty="0"/>
              <a:t> </a:t>
            </a:r>
            <a:r>
              <a:rPr lang="en-US" dirty="0" err="1"/>
              <a:t>listIterator</a:t>
            </a:r>
            <a:r>
              <a:rPr lang="en-US" dirty="0"/>
              <a:t>();</a:t>
            </a:r>
          </a:p>
          <a:p>
            <a:pPr algn="l"/>
            <a:endParaRPr lang="en-US" dirty="0"/>
          </a:p>
          <a:p>
            <a:pPr algn="l"/>
            <a:r>
              <a:rPr lang="en-US" dirty="0" err="1"/>
              <a:t>ListIterator</a:t>
            </a:r>
            <a:r>
              <a:rPr lang="en-US" dirty="0"/>
              <a:t> is the child interface of the iterator and hence all </a:t>
            </a:r>
            <a:r>
              <a:rPr lang="en-US" dirty="0" smtClean="0"/>
              <a:t>methods </a:t>
            </a:r>
            <a:r>
              <a:rPr lang="en-US" dirty="0"/>
              <a:t>of iterator by default available to </a:t>
            </a:r>
            <a:r>
              <a:rPr lang="en-US" dirty="0" err="1"/>
              <a:t>ListIterator</a:t>
            </a:r>
            <a:r>
              <a:rPr lang="en-US" dirty="0" smtClean="0"/>
              <a:t>.</a:t>
            </a:r>
            <a:endParaRPr lang="en-US" dirty="0"/>
          </a:p>
        </p:txBody>
      </p:sp>
    </p:spTree>
    <p:extLst>
      <p:ext uri="{BB962C8B-B14F-4D97-AF65-F5344CB8AC3E}">
        <p14:creationId xmlns:p14="http://schemas.microsoft.com/office/powerpoint/2010/main" val="39185286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lnSpcReduction="10000"/>
          </a:bodyPr>
          <a:lstStyle/>
          <a:p>
            <a:pPr algn="l"/>
            <a:r>
              <a:rPr lang="en-US" dirty="0" err="1"/>
              <a:t>ListIterator</a:t>
            </a:r>
            <a:r>
              <a:rPr lang="en-US" dirty="0"/>
              <a:t> interface defines the following 9 methods.</a:t>
            </a:r>
          </a:p>
          <a:p>
            <a:pPr algn="l"/>
            <a:endParaRPr lang="en-US" dirty="0"/>
          </a:p>
          <a:p>
            <a:pPr algn="l"/>
            <a:r>
              <a:rPr lang="en-US" b="1" dirty="0"/>
              <a:t>Forward direction.</a:t>
            </a:r>
          </a:p>
          <a:p>
            <a:pPr algn="l"/>
            <a:r>
              <a:rPr lang="en-US" dirty="0"/>
              <a:t>public </a:t>
            </a:r>
            <a:r>
              <a:rPr lang="en-US" dirty="0" err="1"/>
              <a:t>boolean</a:t>
            </a:r>
            <a:r>
              <a:rPr lang="en-US" dirty="0"/>
              <a:t> </a:t>
            </a:r>
            <a:r>
              <a:rPr lang="en-US" dirty="0" err="1"/>
              <a:t>hasNext</a:t>
            </a:r>
            <a:r>
              <a:rPr lang="en-US" dirty="0"/>
              <a:t>();</a:t>
            </a:r>
          </a:p>
          <a:p>
            <a:pPr algn="l"/>
            <a:r>
              <a:rPr lang="en-US" dirty="0"/>
              <a:t>public </a:t>
            </a:r>
            <a:r>
              <a:rPr lang="en-US" dirty="0" smtClean="0"/>
              <a:t>Object next</a:t>
            </a:r>
            <a:r>
              <a:rPr lang="en-US" dirty="0"/>
              <a:t>();</a:t>
            </a:r>
          </a:p>
          <a:p>
            <a:pPr algn="l"/>
            <a:r>
              <a:rPr lang="en-US" dirty="0"/>
              <a:t>public </a:t>
            </a:r>
            <a:r>
              <a:rPr lang="en-US" dirty="0" err="1" smtClean="0"/>
              <a:t>int</a:t>
            </a:r>
            <a:r>
              <a:rPr lang="en-US" dirty="0" smtClean="0"/>
              <a:t> </a:t>
            </a:r>
            <a:r>
              <a:rPr lang="en-US" dirty="0" err="1" smtClean="0"/>
              <a:t>nextIndex</a:t>
            </a:r>
            <a:r>
              <a:rPr lang="en-US" dirty="0"/>
              <a:t>();</a:t>
            </a:r>
          </a:p>
          <a:p>
            <a:pPr algn="l"/>
            <a:endParaRPr lang="en-US" dirty="0"/>
          </a:p>
          <a:p>
            <a:pPr algn="l"/>
            <a:r>
              <a:rPr lang="en-US" b="1" dirty="0"/>
              <a:t>Backward </a:t>
            </a:r>
            <a:r>
              <a:rPr lang="en-US" b="1" dirty="0" smtClean="0"/>
              <a:t>direction</a:t>
            </a:r>
            <a:endParaRPr lang="en-US" dirty="0"/>
          </a:p>
          <a:p>
            <a:pPr algn="l"/>
            <a:r>
              <a:rPr lang="en-US" dirty="0"/>
              <a:t>public </a:t>
            </a:r>
            <a:r>
              <a:rPr lang="en-US" dirty="0" err="1"/>
              <a:t>boolean</a:t>
            </a:r>
            <a:r>
              <a:rPr lang="en-US" dirty="0"/>
              <a:t> </a:t>
            </a:r>
            <a:r>
              <a:rPr lang="en-US" dirty="0" err="1"/>
              <a:t>hasPrevious</a:t>
            </a:r>
            <a:r>
              <a:rPr lang="en-US" dirty="0"/>
              <a:t>();</a:t>
            </a:r>
          </a:p>
          <a:p>
            <a:pPr algn="l"/>
            <a:r>
              <a:rPr lang="en-US" dirty="0"/>
              <a:t>public </a:t>
            </a:r>
            <a:r>
              <a:rPr lang="en-US" dirty="0" smtClean="0"/>
              <a:t>Object previous</a:t>
            </a:r>
            <a:r>
              <a:rPr lang="en-US" dirty="0"/>
              <a:t>();</a:t>
            </a:r>
          </a:p>
          <a:p>
            <a:pPr algn="l"/>
            <a:r>
              <a:rPr lang="en-US" dirty="0"/>
              <a:t>public </a:t>
            </a:r>
            <a:r>
              <a:rPr lang="en-US" dirty="0" err="1" smtClean="0"/>
              <a:t>int</a:t>
            </a:r>
            <a:r>
              <a:rPr lang="en-US" smtClean="0"/>
              <a:t> previousIndex</a:t>
            </a:r>
            <a:r>
              <a:rPr lang="en-US" dirty="0"/>
              <a:t>();</a:t>
            </a:r>
          </a:p>
          <a:p>
            <a:pPr algn="l"/>
            <a:endParaRPr lang="en-US" dirty="0"/>
          </a:p>
          <a:p>
            <a:pPr algn="l"/>
            <a:r>
              <a:rPr lang="en-US" b="1" dirty="0"/>
              <a:t>other capability methods</a:t>
            </a:r>
          </a:p>
          <a:p>
            <a:pPr algn="l"/>
            <a:r>
              <a:rPr lang="en-US" dirty="0"/>
              <a:t>public void remove();</a:t>
            </a:r>
          </a:p>
          <a:p>
            <a:pPr algn="l"/>
            <a:r>
              <a:rPr lang="en-US" dirty="0"/>
              <a:t>public void set(Object new);</a:t>
            </a:r>
          </a:p>
          <a:p>
            <a:pPr algn="l"/>
            <a:r>
              <a:rPr lang="en-US" dirty="0"/>
              <a:t>public void add(Object new);</a:t>
            </a:r>
          </a:p>
          <a:p>
            <a:endParaRPr lang="en-US" dirty="0"/>
          </a:p>
        </p:txBody>
      </p:sp>
    </p:spTree>
    <p:extLst>
      <p:ext uri="{BB962C8B-B14F-4D97-AF65-F5344CB8AC3E}">
        <p14:creationId xmlns:p14="http://schemas.microsoft.com/office/powerpoint/2010/main" val="25229782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fontScale="92500" lnSpcReduction="20000"/>
          </a:bodyPr>
          <a:lstStyle/>
          <a:p>
            <a:pPr algn="l"/>
            <a:r>
              <a:rPr lang="en-US" dirty="0"/>
              <a:t>import </a:t>
            </a:r>
            <a:r>
              <a:rPr lang="en-US" dirty="0" err="1"/>
              <a:t>java.util</a:t>
            </a:r>
            <a:r>
              <a:rPr lang="en-US" dirty="0"/>
              <a:t>.*;</a:t>
            </a:r>
          </a:p>
          <a:p>
            <a:pPr algn="l"/>
            <a:r>
              <a:rPr lang="en-US" dirty="0"/>
              <a:t>class </a:t>
            </a:r>
            <a:r>
              <a:rPr lang="en-US" dirty="0" err="1" smtClean="0"/>
              <a:t>iteratorDemo</a:t>
            </a:r>
            <a:r>
              <a:rPr lang="en-US" dirty="0" smtClean="0"/>
              <a:t>{</a:t>
            </a:r>
            <a:endParaRPr lang="en-US" dirty="0"/>
          </a:p>
          <a:p>
            <a:pPr algn="l"/>
            <a:r>
              <a:rPr lang="en-US" dirty="0"/>
              <a:t>public static void main(String </a:t>
            </a:r>
            <a:r>
              <a:rPr lang="en-US" dirty="0" err="1"/>
              <a:t>ar</a:t>
            </a:r>
            <a:r>
              <a:rPr lang="en-US" dirty="0" smtClean="0"/>
              <a:t>[]){</a:t>
            </a:r>
            <a:endParaRPr lang="en-US" dirty="0"/>
          </a:p>
          <a:p>
            <a:pPr algn="l"/>
            <a:r>
              <a:rPr lang="en-US" dirty="0" err="1"/>
              <a:t>ArrayList</a:t>
            </a:r>
            <a:r>
              <a:rPr lang="en-US" dirty="0"/>
              <a:t> al=new </a:t>
            </a:r>
            <a:r>
              <a:rPr lang="en-US" dirty="0" err="1"/>
              <a:t>ArrayList</a:t>
            </a:r>
            <a:r>
              <a:rPr lang="en-US" dirty="0"/>
              <a:t>();</a:t>
            </a:r>
          </a:p>
          <a:p>
            <a:pPr algn="l"/>
            <a:r>
              <a:rPr lang="en-US" dirty="0" err="1"/>
              <a:t>al.add</a:t>
            </a:r>
            <a:r>
              <a:rPr lang="en-US" dirty="0"/>
              <a:t>("</a:t>
            </a:r>
            <a:r>
              <a:rPr lang="en-US" dirty="0" err="1"/>
              <a:t>anup</a:t>
            </a:r>
            <a:r>
              <a:rPr lang="en-US" dirty="0"/>
              <a:t>");</a:t>
            </a:r>
          </a:p>
          <a:p>
            <a:pPr algn="l"/>
            <a:r>
              <a:rPr lang="en-US" dirty="0" err="1"/>
              <a:t>al.add</a:t>
            </a:r>
            <a:r>
              <a:rPr lang="en-US" dirty="0"/>
              <a:t>("</a:t>
            </a:r>
            <a:r>
              <a:rPr lang="en-US" dirty="0" err="1"/>
              <a:t>sandeep</a:t>
            </a:r>
            <a:r>
              <a:rPr lang="en-US" dirty="0"/>
              <a:t>");</a:t>
            </a:r>
          </a:p>
          <a:p>
            <a:pPr algn="l"/>
            <a:r>
              <a:rPr lang="en-US" dirty="0" err="1"/>
              <a:t>al.add</a:t>
            </a:r>
            <a:r>
              <a:rPr lang="en-US" dirty="0"/>
              <a:t>("</a:t>
            </a:r>
            <a:r>
              <a:rPr lang="en-US" dirty="0" err="1"/>
              <a:t>punit</a:t>
            </a:r>
            <a:r>
              <a:rPr lang="en-US" dirty="0"/>
              <a:t>");</a:t>
            </a:r>
          </a:p>
          <a:p>
            <a:pPr algn="l"/>
            <a:r>
              <a:rPr lang="en-US" dirty="0" err="1"/>
              <a:t>al.add</a:t>
            </a:r>
            <a:r>
              <a:rPr lang="en-US" dirty="0"/>
              <a:t>("</a:t>
            </a:r>
            <a:r>
              <a:rPr lang="en-US" dirty="0" err="1"/>
              <a:t>amit</a:t>
            </a:r>
            <a:r>
              <a:rPr lang="en-US" dirty="0"/>
              <a:t>");</a:t>
            </a:r>
          </a:p>
          <a:p>
            <a:pPr algn="l"/>
            <a:r>
              <a:rPr lang="en-US" dirty="0" err="1"/>
              <a:t>ListIterator</a:t>
            </a:r>
            <a:r>
              <a:rPr lang="en-US" dirty="0"/>
              <a:t> </a:t>
            </a:r>
            <a:r>
              <a:rPr lang="en-US" dirty="0" err="1"/>
              <a:t>itr</a:t>
            </a:r>
            <a:r>
              <a:rPr lang="en-US" dirty="0"/>
              <a:t>=</a:t>
            </a:r>
            <a:r>
              <a:rPr lang="en-US" dirty="0" err="1"/>
              <a:t>al.listIterator</a:t>
            </a:r>
            <a:r>
              <a:rPr lang="en-US" dirty="0" smtClean="0"/>
              <a:t>();  </a:t>
            </a:r>
            <a:endParaRPr lang="en-US" dirty="0"/>
          </a:p>
          <a:p>
            <a:pPr algn="l"/>
            <a:r>
              <a:rPr lang="en-US" dirty="0"/>
              <a:t>while(</a:t>
            </a:r>
            <a:r>
              <a:rPr lang="en-US" dirty="0" err="1"/>
              <a:t>itr.hasNext</a:t>
            </a:r>
            <a:r>
              <a:rPr lang="en-US" dirty="0" smtClean="0"/>
              <a:t>())  {</a:t>
            </a:r>
            <a:endParaRPr lang="en-US" dirty="0"/>
          </a:p>
          <a:p>
            <a:pPr algn="l"/>
            <a:r>
              <a:rPr lang="en-US" dirty="0"/>
              <a:t>String </a:t>
            </a:r>
            <a:r>
              <a:rPr lang="en-US" dirty="0" err="1"/>
              <a:t>str</a:t>
            </a:r>
            <a:r>
              <a:rPr lang="en-US" dirty="0"/>
              <a:t>=(String)</a:t>
            </a:r>
            <a:r>
              <a:rPr lang="en-US" dirty="0" err="1"/>
              <a:t>itr.next</a:t>
            </a:r>
            <a:r>
              <a:rPr lang="en-US" dirty="0"/>
              <a:t>();</a:t>
            </a:r>
          </a:p>
          <a:p>
            <a:pPr algn="l"/>
            <a:r>
              <a:rPr lang="en-US" dirty="0"/>
              <a:t>if(</a:t>
            </a:r>
            <a:r>
              <a:rPr lang="en-US" dirty="0" err="1"/>
              <a:t>str.equals</a:t>
            </a:r>
            <a:r>
              <a:rPr lang="en-US" dirty="0"/>
              <a:t>("</a:t>
            </a:r>
            <a:r>
              <a:rPr lang="en-US" dirty="0" err="1"/>
              <a:t>anup</a:t>
            </a:r>
            <a:r>
              <a:rPr lang="en-US" dirty="0" smtClean="0"/>
              <a:t>"))     {</a:t>
            </a:r>
            <a:endParaRPr lang="en-US" dirty="0"/>
          </a:p>
          <a:p>
            <a:pPr algn="l"/>
            <a:r>
              <a:rPr lang="en-US" dirty="0" err="1"/>
              <a:t>itr.remove</a:t>
            </a:r>
            <a:r>
              <a:rPr lang="en-US" dirty="0" smtClean="0"/>
              <a:t>();   }</a:t>
            </a:r>
            <a:endParaRPr lang="en-US" dirty="0"/>
          </a:p>
          <a:p>
            <a:pPr algn="l"/>
            <a:r>
              <a:rPr lang="en-US" dirty="0"/>
              <a:t>else if(</a:t>
            </a:r>
            <a:r>
              <a:rPr lang="en-US" dirty="0" err="1"/>
              <a:t>str.equals</a:t>
            </a:r>
            <a:r>
              <a:rPr lang="en-US" dirty="0"/>
              <a:t>("</a:t>
            </a:r>
            <a:r>
              <a:rPr lang="en-US" dirty="0" err="1"/>
              <a:t>sandeep</a:t>
            </a:r>
            <a:r>
              <a:rPr lang="en-US" dirty="0" smtClean="0"/>
              <a:t>"))   {</a:t>
            </a:r>
            <a:endParaRPr lang="en-US" dirty="0"/>
          </a:p>
          <a:p>
            <a:pPr algn="l"/>
            <a:r>
              <a:rPr lang="en-US" dirty="0" err="1"/>
              <a:t>itr.add</a:t>
            </a:r>
            <a:r>
              <a:rPr lang="en-US" dirty="0"/>
              <a:t>("</a:t>
            </a:r>
            <a:r>
              <a:rPr lang="en-US" dirty="0" err="1"/>
              <a:t>Sachin</a:t>
            </a:r>
            <a:r>
              <a:rPr lang="en-US" dirty="0" smtClean="0"/>
              <a:t>");   }</a:t>
            </a:r>
            <a:endParaRPr lang="en-US" dirty="0"/>
          </a:p>
          <a:p>
            <a:pPr algn="l"/>
            <a:r>
              <a:rPr lang="en-US" dirty="0"/>
              <a:t>else if(</a:t>
            </a:r>
            <a:r>
              <a:rPr lang="en-US" dirty="0" err="1"/>
              <a:t>str.equals</a:t>
            </a:r>
            <a:r>
              <a:rPr lang="en-US" dirty="0"/>
              <a:t>("</a:t>
            </a:r>
            <a:r>
              <a:rPr lang="en-US" dirty="0" err="1"/>
              <a:t>punit</a:t>
            </a:r>
            <a:r>
              <a:rPr lang="en-US" dirty="0" smtClean="0"/>
              <a:t>"))   {</a:t>
            </a:r>
            <a:endParaRPr lang="en-US" dirty="0"/>
          </a:p>
          <a:p>
            <a:pPr algn="l"/>
            <a:r>
              <a:rPr lang="en-US" dirty="0" err="1"/>
              <a:t>itr.set</a:t>
            </a:r>
            <a:r>
              <a:rPr lang="en-US" dirty="0"/>
              <a:t>("</a:t>
            </a:r>
            <a:r>
              <a:rPr lang="en-US" dirty="0" err="1"/>
              <a:t>vinod</a:t>
            </a:r>
            <a:r>
              <a:rPr lang="en-US" dirty="0" smtClean="0"/>
              <a:t>");  }   }</a:t>
            </a:r>
            <a:endParaRPr lang="en-US" dirty="0"/>
          </a:p>
          <a:p>
            <a:pPr algn="l"/>
            <a:r>
              <a:rPr lang="en-US" dirty="0" err="1"/>
              <a:t>System.out.println</a:t>
            </a:r>
            <a:r>
              <a:rPr lang="en-US" dirty="0"/>
              <a:t>(al);//[</a:t>
            </a:r>
            <a:r>
              <a:rPr lang="en-US" dirty="0" err="1"/>
              <a:t>sandeep,sachin,vinod,amit</a:t>
            </a:r>
            <a:r>
              <a:rPr lang="en-US" dirty="0" smtClean="0"/>
              <a:t>]   }    }</a:t>
            </a:r>
            <a:endParaRPr lang="en-US" dirty="0"/>
          </a:p>
        </p:txBody>
      </p:sp>
    </p:spTree>
    <p:extLst>
      <p:ext uri="{BB962C8B-B14F-4D97-AF65-F5344CB8AC3E}">
        <p14:creationId xmlns:p14="http://schemas.microsoft.com/office/powerpoint/2010/main" val="40200637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06061"/>
            <a:ext cx="12192000" cy="560701"/>
          </a:xfrm>
        </p:spPr>
        <p:txBody>
          <a:bodyPr>
            <a:normAutofit fontScale="90000"/>
          </a:bodyPr>
          <a:lstStyle/>
          <a:p>
            <a:r>
              <a:rPr lang="en-US" dirty="0" smtClean="0"/>
              <a:t>Difference between Three cursor</a:t>
            </a:r>
            <a:endParaRPr lang="en-US" dirty="0"/>
          </a:p>
        </p:txBody>
      </p:sp>
      <p:sp>
        <p:nvSpPr>
          <p:cNvPr id="3" name="Subtitle 2"/>
          <p:cNvSpPr>
            <a:spLocks noGrp="1"/>
          </p:cNvSpPr>
          <p:nvPr>
            <p:ph type="subTitle" idx="1"/>
          </p:nvPr>
        </p:nvSpPr>
        <p:spPr>
          <a:xfrm>
            <a:off x="0" y="766762"/>
            <a:ext cx="12192000" cy="6091238"/>
          </a:xfrm>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6257"/>
            <a:ext cx="12192000" cy="6291743"/>
          </a:xfrm>
          <a:prstGeom prst="rect">
            <a:avLst/>
          </a:prstGeom>
        </p:spPr>
      </p:pic>
    </p:spTree>
    <p:extLst>
      <p:ext uri="{BB962C8B-B14F-4D97-AF65-F5344CB8AC3E}">
        <p14:creationId xmlns:p14="http://schemas.microsoft.com/office/powerpoint/2010/main" val="14681719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454" y="334851"/>
            <a:ext cx="9144000" cy="431912"/>
          </a:xfrm>
        </p:spPr>
        <p:txBody>
          <a:bodyPr>
            <a:normAutofit fontScale="90000"/>
          </a:bodyPr>
          <a:lstStyle/>
          <a:p>
            <a:r>
              <a:rPr lang="en-US" dirty="0" smtClean="0"/>
              <a:t>Set</a:t>
            </a:r>
            <a:endParaRPr lang="en-US" dirty="0"/>
          </a:p>
        </p:txBody>
      </p:sp>
      <p:sp>
        <p:nvSpPr>
          <p:cNvPr id="3" name="Subtitle 2"/>
          <p:cNvSpPr>
            <a:spLocks noGrp="1"/>
          </p:cNvSpPr>
          <p:nvPr>
            <p:ph type="subTitle" idx="1"/>
          </p:nvPr>
        </p:nvSpPr>
        <p:spPr>
          <a:xfrm>
            <a:off x="0" y="766763"/>
            <a:ext cx="12192000" cy="6091237"/>
          </a:xfrm>
        </p:spPr>
        <p:txBody>
          <a:bodyPr>
            <a:normAutofit/>
          </a:bodyPr>
          <a:lstStyle/>
          <a:p>
            <a:pPr algn="l"/>
            <a:r>
              <a:rPr lang="en-US" dirty="0"/>
              <a:t>Set is the child interface of collection.</a:t>
            </a:r>
          </a:p>
          <a:p>
            <a:pPr algn="l"/>
            <a:r>
              <a:rPr lang="en-US" dirty="0"/>
              <a:t>If we want to represent a group of individual objects as a single entity, where duplicate </a:t>
            </a:r>
            <a:r>
              <a:rPr lang="en-US" b="1" dirty="0"/>
              <a:t>are not allowed</a:t>
            </a:r>
            <a:r>
              <a:rPr lang="en-US" dirty="0"/>
              <a:t> and insertion </a:t>
            </a:r>
            <a:r>
              <a:rPr lang="en-US"/>
              <a:t>order </a:t>
            </a:r>
            <a:r>
              <a:rPr lang="en-US" smtClean="0"/>
              <a:t>is </a:t>
            </a:r>
            <a:r>
              <a:rPr lang="en-US" b="1" dirty="0"/>
              <a:t>not preserved </a:t>
            </a:r>
            <a:r>
              <a:rPr lang="en-US" dirty="0"/>
              <a:t>then we should go for Set.</a:t>
            </a:r>
          </a:p>
          <a:p>
            <a:pPr algn="l"/>
            <a:endParaRPr lang="en-US" dirty="0"/>
          </a:p>
          <a:p>
            <a:pPr algn="l"/>
            <a:r>
              <a:rPr lang="en-US" dirty="0"/>
              <a:t>Set interface doesn't contain any new methods So we have to use only Collection interface methods</a:t>
            </a:r>
            <a:r>
              <a:rPr lang="en-US" dirty="0" smtClean="0"/>
              <a:t>.</a:t>
            </a:r>
          </a:p>
          <a:p>
            <a:r>
              <a:rPr lang="en-US" b="1" u="sng" dirty="0" err="1" smtClean="0"/>
              <a:t>HashSet</a:t>
            </a:r>
            <a:endParaRPr lang="en-US" b="1" u="sng" dirty="0" smtClean="0"/>
          </a:p>
          <a:p>
            <a:pPr algn="l"/>
            <a:r>
              <a:rPr lang="en-US" dirty="0"/>
              <a:t>Duplicates are not allowed. If we are trying to insert duplicates, won't get any compile time or runtime error. add() method simply return false.</a:t>
            </a:r>
          </a:p>
          <a:p>
            <a:pPr algn="l"/>
            <a:endParaRPr lang="en-US" dirty="0"/>
          </a:p>
          <a:p>
            <a:pPr algn="l"/>
            <a:r>
              <a:rPr lang="en-US" dirty="0"/>
              <a:t>Insertion order is not preserved.</a:t>
            </a:r>
          </a:p>
          <a:p>
            <a:pPr algn="l"/>
            <a:r>
              <a:rPr lang="en-US" dirty="0"/>
              <a:t>Heterogeneous objects are allowed.</a:t>
            </a:r>
          </a:p>
          <a:p>
            <a:pPr algn="l"/>
            <a:r>
              <a:rPr lang="en-US" dirty="0"/>
              <a:t>null insertion is possible.</a:t>
            </a:r>
          </a:p>
          <a:p>
            <a:pPr algn="l"/>
            <a:r>
              <a:rPr lang="en-US" dirty="0" err="1"/>
              <a:t>HashSet</a:t>
            </a:r>
            <a:r>
              <a:rPr lang="en-US" dirty="0"/>
              <a:t> is the best choice, if our frequent operation is search operation.</a:t>
            </a:r>
          </a:p>
        </p:txBody>
      </p:sp>
    </p:spTree>
    <p:extLst>
      <p:ext uri="{BB962C8B-B14F-4D97-AF65-F5344CB8AC3E}">
        <p14:creationId xmlns:p14="http://schemas.microsoft.com/office/powerpoint/2010/main" val="42156722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dirty="0" smtClean="0"/>
              <a:t>Collection interface provide some method which is common to use with every </a:t>
            </a:r>
            <a:r>
              <a:rPr lang="en-US" dirty="0" err="1" smtClean="0"/>
              <a:t>subinterface</a:t>
            </a:r>
            <a:r>
              <a:rPr lang="en-US" dirty="0" smtClean="0"/>
              <a:t> and class.</a:t>
            </a:r>
          </a:p>
          <a:p>
            <a:r>
              <a:rPr lang="en-US" b="1" dirty="0" smtClean="0"/>
              <a:t>add(Object o);</a:t>
            </a:r>
          </a:p>
          <a:p>
            <a:r>
              <a:rPr lang="en-US" b="1" dirty="0" err="1" smtClean="0"/>
              <a:t>addAll</a:t>
            </a:r>
            <a:r>
              <a:rPr lang="en-US" b="1" dirty="0" smtClean="0"/>
              <a:t>(Collection c);</a:t>
            </a:r>
          </a:p>
          <a:p>
            <a:r>
              <a:rPr lang="en-US" b="1" dirty="0" smtClean="0"/>
              <a:t>remove(Object o);</a:t>
            </a:r>
          </a:p>
          <a:p>
            <a:r>
              <a:rPr lang="en-US" b="1" dirty="0" err="1" smtClean="0"/>
              <a:t>removeAll</a:t>
            </a:r>
            <a:r>
              <a:rPr lang="en-US" b="1" dirty="0" smtClean="0"/>
              <a:t>(Collection c);</a:t>
            </a:r>
          </a:p>
          <a:p>
            <a:r>
              <a:rPr lang="en-US" b="1" dirty="0"/>
              <a:t>c</a:t>
            </a:r>
            <a:r>
              <a:rPr lang="en-US" b="1" dirty="0" smtClean="0"/>
              <a:t>lear();</a:t>
            </a:r>
          </a:p>
          <a:p>
            <a:r>
              <a:rPr lang="en-US" b="1" dirty="0" err="1" smtClean="0"/>
              <a:t>isEmpty</a:t>
            </a:r>
            <a:r>
              <a:rPr lang="en-US" b="1" dirty="0" smtClean="0"/>
              <a:t>();</a:t>
            </a:r>
          </a:p>
          <a:p>
            <a:r>
              <a:rPr lang="en-US" b="1" dirty="0"/>
              <a:t>s</a:t>
            </a:r>
            <a:r>
              <a:rPr lang="en-US" b="1" dirty="0" smtClean="0"/>
              <a:t>ize();</a:t>
            </a:r>
          </a:p>
          <a:p>
            <a:endParaRPr lang="en-US" dirty="0"/>
          </a:p>
        </p:txBody>
      </p:sp>
    </p:spTree>
    <p:extLst>
      <p:ext uri="{BB962C8B-B14F-4D97-AF65-F5344CB8AC3E}">
        <p14:creationId xmlns:p14="http://schemas.microsoft.com/office/powerpoint/2010/main" val="30667764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3695" y="231819"/>
            <a:ext cx="9144000" cy="560701"/>
          </a:xfrm>
        </p:spPr>
        <p:txBody>
          <a:bodyPr>
            <a:normAutofit fontScale="90000"/>
          </a:bodyPr>
          <a:lstStyle/>
          <a:p>
            <a:r>
              <a:rPr lang="en-US" dirty="0"/>
              <a:t>Constructor</a:t>
            </a:r>
          </a:p>
        </p:txBody>
      </p:sp>
      <p:sp>
        <p:nvSpPr>
          <p:cNvPr id="3" name="Subtitle 2"/>
          <p:cNvSpPr>
            <a:spLocks noGrp="1"/>
          </p:cNvSpPr>
          <p:nvPr>
            <p:ph type="subTitle" idx="1"/>
          </p:nvPr>
        </p:nvSpPr>
        <p:spPr>
          <a:xfrm>
            <a:off x="0" y="792520"/>
            <a:ext cx="12192000" cy="6065480"/>
          </a:xfrm>
        </p:spPr>
        <p:txBody>
          <a:bodyPr>
            <a:normAutofit lnSpcReduction="10000"/>
          </a:bodyPr>
          <a:lstStyle/>
          <a:p>
            <a:pPr algn="l"/>
            <a:endParaRPr lang="en-US" dirty="0"/>
          </a:p>
          <a:p>
            <a:pPr algn="l"/>
            <a:r>
              <a:rPr lang="en-US" b="1" dirty="0" err="1"/>
              <a:t>HashSet</a:t>
            </a:r>
            <a:r>
              <a:rPr lang="en-US" b="1" dirty="0"/>
              <a:t> h=new </a:t>
            </a:r>
            <a:r>
              <a:rPr lang="en-US" b="1" dirty="0" err="1"/>
              <a:t>HashSet</a:t>
            </a:r>
            <a:r>
              <a:rPr lang="en-US" b="1" dirty="0"/>
              <a:t>();</a:t>
            </a:r>
          </a:p>
          <a:p>
            <a:pPr algn="l"/>
            <a:r>
              <a:rPr lang="en-US" dirty="0"/>
              <a:t>Creates an empty </a:t>
            </a:r>
            <a:r>
              <a:rPr lang="en-US" dirty="0" err="1"/>
              <a:t>HashSet</a:t>
            </a:r>
            <a:r>
              <a:rPr lang="en-US" dirty="0"/>
              <a:t> object with default initial capacity 16 &amp; default Fill </a:t>
            </a:r>
            <a:r>
              <a:rPr lang="en-US" dirty="0" smtClean="0"/>
              <a:t>ratio </a:t>
            </a:r>
            <a:r>
              <a:rPr lang="en-US" dirty="0"/>
              <a:t>0.75</a:t>
            </a:r>
            <a:r>
              <a:rPr lang="en-US" dirty="0" smtClean="0"/>
              <a:t>.</a:t>
            </a:r>
          </a:p>
          <a:p>
            <a:pPr algn="l"/>
            <a:r>
              <a:rPr lang="en-US" dirty="0" err="1"/>
              <a:t>HashSet</a:t>
            </a:r>
            <a:r>
              <a:rPr lang="en-US" dirty="0"/>
              <a:t> size grows as per load factor defined </a:t>
            </a:r>
            <a:r>
              <a:rPr lang="en-US" dirty="0" smtClean="0"/>
              <a:t>and </a:t>
            </a:r>
            <a:r>
              <a:rPr lang="en-US" dirty="0"/>
              <a:t>default double size</a:t>
            </a:r>
          </a:p>
          <a:p>
            <a:pPr algn="l"/>
            <a:endParaRPr lang="en-US" b="1" dirty="0"/>
          </a:p>
          <a:p>
            <a:pPr algn="l"/>
            <a:r>
              <a:rPr lang="en-US" b="1" dirty="0" err="1"/>
              <a:t>HashSet</a:t>
            </a:r>
            <a:r>
              <a:rPr lang="en-US" b="1" dirty="0"/>
              <a:t> h=new </a:t>
            </a:r>
            <a:r>
              <a:rPr lang="en-US" b="1" dirty="0" err="1"/>
              <a:t>HashSet</a:t>
            </a:r>
            <a:r>
              <a:rPr lang="en-US" b="1" dirty="0"/>
              <a:t>(</a:t>
            </a:r>
            <a:r>
              <a:rPr lang="en-US" b="1" dirty="0" err="1"/>
              <a:t>int</a:t>
            </a:r>
            <a:r>
              <a:rPr lang="en-US" b="1" dirty="0"/>
              <a:t> </a:t>
            </a:r>
            <a:r>
              <a:rPr lang="en-US" b="1" dirty="0" err="1"/>
              <a:t>initialCapacity</a:t>
            </a:r>
            <a:r>
              <a:rPr lang="en-US" b="1" dirty="0"/>
              <a:t>);</a:t>
            </a:r>
          </a:p>
          <a:p>
            <a:pPr algn="l"/>
            <a:r>
              <a:rPr lang="en-US" dirty="0"/>
              <a:t>Creates an empty </a:t>
            </a:r>
            <a:r>
              <a:rPr lang="en-US" dirty="0" err="1"/>
              <a:t>HashSet</a:t>
            </a:r>
            <a:r>
              <a:rPr lang="en-US" dirty="0"/>
              <a:t> object with specified initial capacity &amp; default Fill </a:t>
            </a:r>
            <a:r>
              <a:rPr lang="en-US" dirty="0" smtClean="0"/>
              <a:t>ratio </a:t>
            </a:r>
            <a:r>
              <a:rPr lang="en-US" dirty="0"/>
              <a:t>0.75.</a:t>
            </a:r>
          </a:p>
          <a:p>
            <a:pPr algn="l"/>
            <a:endParaRPr lang="en-US" b="1" dirty="0"/>
          </a:p>
          <a:p>
            <a:pPr algn="l"/>
            <a:r>
              <a:rPr lang="en-US" b="1" dirty="0" err="1"/>
              <a:t>HashSet</a:t>
            </a:r>
            <a:r>
              <a:rPr lang="en-US" b="1" dirty="0"/>
              <a:t> h=new </a:t>
            </a:r>
            <a:r>
              <a:rPr lang="en-US" b="1" dirty="0" err="1"/>
              <a:t>HashSet</a:t>
            </a:r>
            <a:r>
              <a:rPr lang="en-US" b="1" dirty="0"/>
              <a:t>(</a:t>
            </a:r>
            <a:r>
              <a:rPr lang="en-US" b="1" dirty="0" err="1"/>
              <a:t>int</a:t>
            </a:r>
            <a:r>
              <a:rPr lang="en-US" b="1" dirty="0"/>
              <a:t> </a:t>
            </a:r>
            <a:r>
              <a:rPr lang="en-US" b="1" dirty="0" err="1"/>
              <a:t>initialCapacity,float</a:t>
            </a:r>
            <a:r>
              <a:rPr lang="en-US" b="1" dirty="0"/>
              <a:t> </a:t>
            </a:r>
            <a:r>
              <a:rPr lang="en-US" b="1" dirty="0" err="1"/>
              <a:t>loadFactor</a:t>
            </a:r>
            <a:r>
              <a:rPr lang="en-US" b="1" dirty="0"/>
              <a:t>);</a:t>
            </a:r>
          </a:p>
          <a:p>
            <a:pPr algn="l"/>
            <a:r>
              <a:rPr lang="en-US" dirty="0"/>
              <a:t>Creates an empty </a:t>
            </a:r>
            <a:r>
              <a:rPr lang="en-US" dirty="0" err="1"/>
              <a:t>HashSet</a:t>
            </a:r>
            <a:r>
              <a:rPr lang="en-US" dirty="0"/>
              <a:t> object with specified initial capacity &amp; specified load Factor(r Fill </a:t>
            </a:r>
            <a:r>
              <a:rPr lang="en-US" dirty="0" smtClean="0"/>
              <a:t>Ratio).</a:t>
            </a:r>
            <a:endParaRPr lang="en-US" dirty="0"/>
          </a:p>
          <a:p>
            <a:pPr algn="l"/>
            <a:endParaRPr lang="en-US" b="1" dirty="0"/>
          </a:p>
          <a:p>
            <a:pPr algn="l"/>
            <a:r>
              <a:rPr lang="en-US" b="1" dirty="0" err="1"/>
              <a:t>HashSet</a:t>
            </a:r>
            <a:r>
              <a:rPr lang="en-US" b="1" dirty="0"/>
              <a:t> h=new </a:t>
            </a:r>
            <a:r>
              <a:rPr lang="en-US" b="1" dirty="0" err="1"/>
              <a:t>HashSet</a:t>
            </a:r>
            <a:r>
              <a:rPr lang="en-US" b="1" dirty="0"/>
              <a:t>(Collection c);</a:t>
            </a:r>
          </a:p>
          <a:p>
            <a:pPr algn="l"/>
            <a:r>
              <a:rPr lang="en-US" dirty="0"/>
              <a:t>for inter conversion between Collection objects.</a:t>
            </a:r>
          </a:p>
        </p:txBody>
      </p:sp>
    </p:spTree>
    <p:extLst>
      <p:ext uri="{BB962C8B-B14F-4D97-AF65-F5344CB8AC3E}">
        <p14:creationId xmlns:p14="http://schemas.microsoft.com/office/powerpoint/2010/main" val="4878285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pPr algn="l"/>
            <a:r>
              <a:rPr lang="en-US" dirty="0"/>
              <a:t>import </a:t>
            </a:r>
            <a:r>
              <a:rPr lang="en-US" dirty="0" err="1"/>
              <a:t>java.util</a:t>
            </a:r>
            <a:r>
              <a:rPr lang="en-US" dirty="0"/>
              <a:t>.*;</a:t>
            </a:r>
          </a:p>
          <a:p>
            <a:pPr algn="l"/>
            <a:endParaRPr lang="en-US" dirty="0"/>
          </a:p>
          <a:p>
            <a:pPr algn="l"/>
            <a:r>
              <a:rPr lang="en-US" dirty="0"/>
              <a:t>class </a:t>
            </a:r>
            <a:r>
              <a:rPr lang="en-US" dirty="0" err="1"/>
              <a:t>HashSetDemo</a:t>
            </a:r>
            <a:endParaRPr lang="en-US" dirty="0"/>
          </a:p>
          <a:p>
            <a:pPr algn="l"/>
            <a:r>
              <a:rPr lang="en-US" dirty="0"/>
              <a:t>{</a:t>
            </a:r>
          </a:p>
          <a:p>
            <a:pPr algn="l"/>
            <a:r>
              <a:rPr lang="en-US" dirty="0"/>
              <a:t>public static void main(String </a:t>
            </a:r>
            <a:r>
              <a:rPr lang="en-US" dirty="0" err="1"/>
              <a:t>ar</a:t>
            </a:r>
            <a:r>
              <a:rPr lang="en-US" dirty="0"/>
              <a:t>[])</a:t>
            </a:r>
          </a:p>
          <a:p>
            <a:pPr algn="l"/>
            <a:r>
              <a:rPr lang="en-US" dirty="0"/>
              <a:t>{</a:t>
            </a:r>
          </a:p>
          <a:p>
            <a:pPr algn="l"/>
            <a:r>
              <a:rPr lang="en-US" dirty="0" err="1"/>
              <a:t>HashSet</a:t>
            </a:r>
            <a:r>
              <a:rPr lang="en-US" dirty="0"/>
              <a:t> h=new </a:t>
            </a:r>
            <a:r>
              <a:rPr lang="en-US" dirty="0" err="1"/>
              <a:t>HashSet</a:t>
            </a:r>
            <a:r>
              <a:rPr lang="en-US" dirty="0"/>
              <a:t>();</a:t>
            </a:r>
          </a:p>
          <a:p>
            <a:pPr algn="l"/>
            <a:r>
              <a:rPr lang="en-US" dirty="0" err="1"/>
              <a:t>h.add</a:t>
            </a:r>
            <a:r>
              <a:rPr lang="en-US" dirty="0"/>
              <a:t>("</a:t>
            </a:r>
            <a:r>
              <a:rPr lang="en-US" dirty="0" err="1"/>
              <a:t>amit</a:t>
            </a:r>
            <a:r>
              <a:rPr lang="en-US" dirty="0"/>
              <a:t>");</a:t>
            </a:r>
          </a:p>
          <a:p>
            <a:pPr algn="l"/>
            <a:r>
              <a:rPr lang="en-US" dirty="0" err="1"/>
              <a:t>h.add</a:t>
            </a:r>
            <a:r>
              <a:rPr lang="en-US" dirty="0"/>
              <a:t>("</a:t>
            </a:r>
            <a:r>
              <a:rPr lang="en-US" dirty="0" err="1"/>
              <a:t>anup</a:t>
            </a:r>
            <a:r>
              <a:rPr lang="en-US" dirty="0"/>
              <a:t>");</a:t>
            </a:r>
          </a:p>
          <a:p>
            <a:pPr algn="l"/>
            <a:r>
              <a:rPr lang="en-US" dirty="0" err="1"/>
              <a:t>h.add</a:t>
            </a:r>
            <a:r>
              <a:rPr lang="en-US" dirty="0"/>
              <a:t>("</a:t>
            </a:r>
            <a:r>
              <a:rPr lang="en-US" dirty="0" err="1"/>
              <a:t>sumit</a:t>
            </a:r>
            <a:r>
              <a:rPr lang="en-US" dirty="0"/>
              <a:t>");</a:t>
            </a:r>
          </a:p>
          <a:p>
            <a:pPr algn="l"/>
            <a:r>
              <a:rPr lang="en-US" dirty="0" err="1"/>
              <a:t>System.out.println</a:t>
            </a:r>
            <a:r>
              <a:rPr lang="en-US" dirty="0"/>
              <a:t>(h);</a:t>
            </a:r>
          </a:p>
          <a:p>
            <a:pPr algn="l"/>
            <a:r>
              <a:rPr lang="en-US" dirty="0" err="1"/>
              <a:t>System.out.println</a:t>
            </a:r>
            <a:r>
              <a:rPr lang="en-US" dirty="0"/>
              <a:t>(</a:t>
            </a:r>
            <a:r>
              <a:rPr lang="en-US" dirty="0" err="1"/>
              <a:t>h.add</a:t>
            </a:r>
            <a:r>
              <a:rPr lang="en-US" dirty="0"/>
              <a:t>("</a:t>
            </a:r>
            <a:r>
              <a:rPr lang="en-US" dirty="0" err="1"/>
              <a:t>amit</a:t>
            </a:r>
            <a:r>
              <a:rPr lang="en-US" dirty="0"/>
              <a:t>"));</a:t>
            </a:r>
          </a:p>
          <a:p>
            <a:pPr algn="l"/>
            <a:r>
              <a:rPr lang="en-US" dirty="0"/>
              <a:t>}</a:t>
            </a:r>
          </a:p>
          <a:p>
            <a:pPr algn="l"/>
            <a:r>
              <a:rPr lang="en-US" dirty="0"/>
              <a:t>}</a:t>
            </a:r>
          </a:p>
        </p:txBody>
      </p:sp>
    </p:spTree>
    <p:extLst>
      <p:ext uri="{BB962C8B-B14F-4D97-AF65-F5344CB8AC3E}">
        <p14:creationId xmlns:p14="http://schemas.microsoft.com/office/powerpoint/2010/main" val="20209177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3336"/>
            <a:ext cx="9144000" cy="637974"/>
          </a:xfrm>
        </p:spPr>
        <p:txBody>
          <a:bodyPr>
            <a:normAutofit fontScale="90000"/>
          </a:bodyPr>
          <a:lstStyle/>
          <a:p>
            <a:r>
              <a:rPr lang="en-US" dirty="0" err="1" smtClean="0"/>
              <a:t>LinkedHashSet</a:t>
            </a:r>
            <a:endParaRPr lang="en-US" dirty="0"/>
          </a:p>
        </p:txBody>
      </p:sp>
      <p:sp>
        <p:nvSpPr>
          <p:cNvPr id="3" name="Subtitle 2"/>
          <p:cNvSpPr>
            <a:spLocks noGrp="1"/>
          </p:cNvSpPr>
          <p:nvPr>
            <p:ph type="subTitle" idx="1"/>
          </p:nvPr>
        </p:nvSpPr>
        <p:spPr>
          <a:xfrm>
            <a:off x="0" y="921310"/>
            <a:ext cx="12192000" cy="5936690"/>
          </a:xfrm>
        </p:spPr>
        <p:txBody>
          <a:bodyPr>
            <a:normAutofit/>
          </a:bodyPr>
          <a:lstStyle/>
          <a:p>
            <a:pPr algn="l"/>
            <a:r>
              <a:rPr lang="en-US" dirty="0"/>
              <a:t>It is child class of </a:t>
            </a:r>
            <a:r>
              <a:rPr lang="en-US" dirty="0" err="1" smtClean="0"/>
              <a:t>HashSet</a:t>
            </a:r>
            <a:r>
              <a:rPr lang="en-US" dirty="0" smtClean="0"/>
              <a:t>.</a:t>
            </a:r>
          </a:p>
          <a:p>
            <a:pPr algn="l"/>
            <a:r>
              <a:rPr lang="en-US" dirty="0" smtClean="0"/>
              <a:t>Duplicate not allowed</a:t>
            </a:r>
          </a:p>
          <a:p>
            <a:pPr algn="l"/>
            <a:r>
              <a:rPr lang="en-US" dirty="0" smtClean="0"/>
              <a:t>Insertion </a:t>
            </a:r>
            <a:r>
              <a:rPr lang="en-US" dirty="0"/>
              <a:t>order is preserved.</a:t>
            </a:r>
          </a:p>
          <a:p>
            <a:pPr algn="l"/>
            <a:endParaRPr lang="en-US" dirty="0" smtClean="0"/>
          </a:p>
          <a:p>
            <a:pPr algn="l"/>
            <a:r>
              <a:rPr lang="en-US" dirty="0" smtClean="0"/>
              <a:t>Introduced </a:t>
            </a:r>
            <a:r>
              <a:rPr lang="en-US" dirty="0"/>
              <a:t>in 1.4 </a:t>
            </a:r>
            <a:r>
              <a:rPr lang="en-US" dirty="0" smtClean="0"/>
              <a:t>v</a:t>
            </a:r>
            <a:endParaRPr lang="en-US" dirty="0"/>
          </a:p>
          <a:p>
            <a:pPr algn="l"/>
            <a:r>
              <a:rPr lang="en-US" dirty="0"/>
              <a:t>It is exactly same as </a:t>
            </a:r>
            <a:r>
              <a:rPr lang="en-US" dirty="0" err="1"/>
              <a:t>HashSet</a:t>
            </a:r>
            <a:r>
              <a:rPr lang="en-US" dirty="0"/>
              <a:t> except the following differences</a:t>
            </a:r>
            <a:r>
              <a:rPr lang="en-US" dirty="0" smtClean="0"/>
              <a:t>.</a:t>
            </a:r>
            <a:endParaRPr lang="en-US" dirty="0"/>
          </a:p>
          <a:p>
            <a:pPr algn="l"/>
            <a:r>
              <a:rPr lang="en-US" b="1" dirty="0" err="1"/>
              <a:t>HashSet</a:t>
            </a:r>
            <a:r>
              <a:rPr lang="en-US" b="1" dirty="0"/>
              <a:t> </a:t>
            </a:r>
          </a:p>
          <a:p>
            <a:pPr algn="l"/>
            <a:r>
              <a:rPr lang="en-US" dirty="0"/>
              <a:t>Insertion order in not preserved.</a:t>
            </a:r>
          </a:p>
          <a:p>
            <a:pPr algn="l"/>
            <a:r>
              <a:rPr lang="en-US" dirty="0"/>
              <a:t>Introduced in 1.2 version.</a:t>
            </a:r>
          </a:p>
          <a:p>
            <a:pPr algn="l"/>
            <a:endParaRPr lang="en-US" dirty="0"/>
          </a:p>
          <a:p>
            <a:pPr algn="l"/>
            <a:r>
              <a:rPr lang="en-US" b="1" dirty="0" err="1"/>
              <a:t>LinkedHashSet</a:t>
            </a:r>
            <a:endParaRPr lang="en-US" b="1" dirty="0"/>
          </a:p>
          <a:p>
            <a:pPr algn="l"/>
            <a:r>
              <a:rPr lang="en-US" dirty="0"/>
              <a:t>Insertion order is preserved.</a:t>
            </a:r>
          </a:p>
          <a:p>
            <a:pPr algn="l"/>
            <a:r>
              <a:rPr lang="en-US" dirty="0"/>
              <a:t>introduced in 1.4 version.</a:t>
            </a:r>
          </a:p>
        </p:txBody>
      </p:sp>
    </p:spTree>
    <p:extLst>
      <p:ext uri="{BB962C8B-B14F-4D97-AF65-F5344CB8AC3E}">
        <p14:creationId xmlns:p14="http://schemas.microsoft.com/office/powerpoint/2010/main" val="7800525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pPr algn="l"/>
            <a:r>
              <a:rPr lang="en-US" dirty="0"/>
              <a:t>import </a:t>
            </a:r>
            <a:r>
              <a:rPr lang="en-US" dirty="0" err="1"/>
              <a:t>java.util</a:t>
            </a:r>
            <a:r>
              <a:rPr lang="en-US" dirty="0"/>
              <a:t>.*;</a:t>
            </a:r>
          </a:p>
          <a:p>
            <a:pPr algn="l"/>
            <a:endParaRPr lang="en-US" dirty="0"/>
          </a:p>
          <a:p>
            <a:pPr algn="l"/>
            <a:r>
              <a:rPr lang="en-US" dirty="0"/>
              <a:t>class </a:t>
            </a:r>
            <a:r>
              <a:rPr lang="en-US" dirty="0" err="1"/>
              <a:t>LinkedHashSet</a:t>
            </a:r>
            <a:r>
              <a:rPr lang="en-US" dirty="0"/>
              <a:t> </a:t>
            </a:r>
          </a:p>
          <a:p>
            <a:pPr algn="l"/>
            <a:r>
              <a:rPr lang="en-US" dirty="0"/>
              <a:t>{</a:t>
            </a:r>
          </a:p>
          <a:p>
            <a:pPr algn="l"/>
            <a:r>
              <a:rPr lang="en-US" dirty="0"/>
              <a:t>public static void main(String </a:t>
            </a:r>
            <a:r>
              <a:rPr lang="en-US" dirty="0" err="1"/>
              <a:t>ar</a:t>
            </a:r>
            <a:r>
              <a:rPr lang="en-US" dirty="0"/>
              <a:t>[])</a:t>
            </a:r>
          </a:p>
          <a:p>
            <a:pPr algn="l"/>
            <a:r>
              <a:rPr lang="en-US" dirty="0"/>
              <a:t>{</a:t>
            </a:r>
          </a:p>
          <a:p>
            <a:pPr algn="l"/>
            <a:r>
              <a:rPr lang="en-US" dirty="0" err="1"/>
              <a:t>LinkedHashSet</a:t>
            </a:r>
            <a:r>
              <a:rPr lang="en-US" dirty="0"/>
              <a:t> h=new </a:t>
            </a:r>
            <a:r>
              <a:rPr lang="en-US" dirty="0" err="1"/>
              <a:t>LinkedHashSet</a:t>
            </a:r>
            <a:r>
              <a:rPr lang="en-US" dirty="0"/>
              <a:t>();</a:t>
            </a:r>
          </a:p>
          <a:p>
            <a:pPr algn="l"/>
            <a:r>
              <a:rPr lang="en-US" dirty="0" err="1"/>
              <a:t>h.add</a:t>
            </a:r>
            <a:r>
              <a:rPr lang="en-US" dirty="0"/>
              <a:t>("</a:t>
            </a:r>
            <a:r>
              <a:rPr lang="en-US" dirty="0" err="1"/>
              <a:t>amit</a:t>
            </a:r>
            <a:r>
              <a:rPr lang="en-US" dirty="0"/>
              <a:t>");</a:t>
            </a:r>
          </a:p>
          <a:p>
            <a:pPr algn="l"/>
            <a:r>
              <a:rPr lang="en-US" dirty="0" err="1"/>
              <a:t>h.add</a:t>
            </a:r>
            <a:r>
              <a:rPr lang="en-US" dirty="0"/>
              <a:t>("</a:t>
            </a:r>
            <a:r>
              <a:rPr lang="en-US" dirty="0" err="1"/>
              <a:t>anup</a:t>
            </a:r>
            <a:r>
              <a:rPr lang="en-US" dirty="0"/>
              <a:t>");</a:t>
            </a:r>
          </a:p>
          <a:p>
            <a:pPr algn="l"/>
            <a:r>
              <a:rPr lang="en-US" dirty="0" err="1"/>
              <a:t>h.add</a:t>
            </a:r>
            <a:r>
              <a:rPr lang="en-US" dirty="0"/>
              <a:t>("</a:t>
            </a:r>
            <a:r>
              <a:rPr lang="en-US" dirty="0" err="1"/>
              <a:t>sumit</a:t>
            </a:r>
            <a:r>
              <a:rPr lang="en-US" dirty="0"/>
              <a:t>");</a:t>
            </a:r>
          </a:p>
          <a:p>
            <a:pPr algn="l"/>
            <a:r>
              <a:rPr lang="en-US" dirty="0" err="1"/>
              <a:t>h.add</a:t>
            </a:r>
            <a:r>
              <a:rPr lang="en-US" dirty="0"/>
              <a:t>(null);</a:t>
            </a:r>
          </a:p>
          <a:p>
            <a:pPr algn="l"/>
            <a:endParaRPr lang="en-US" dirty="0"/>
          </a:p>
          <a:p>
            <a:pPr algn="l"/>
            <a:r>
              <a:rPr lang="en-US" dirty="0" err="1"/>
              <a:t>System.out.println</a:t>
            </a:r>
            <a:r>
              <a:rPr lang="en-US" dirty="0"/>
              <a:t>(h);</a:t>
            </a:r>
          </a:p>
          <a:p>
            <a:pPr algn="l"/>
            <a:r>
              <a:rPr lang="en-US" dirty="0"/>
              <a:t>}</a:t>
            </a:r>
          </a:p>
          <a:p>
            <a:pPr algn="l"/>
            <a:r>
              <a:rPr lang="en-US" dirty="0"/>
              <a:t>}</a:t>
            </a:r>
          </a:p>
        </p:txBody>
      </p:sp>
    </p:spTree>
    <p:extLst>
      <p:ext uri="{BB962C8B-B14F-4D97-AF65-F5344CB8AC3E}">
        <p14:creationId xmlns:p14="http://schemas.microsoft.com/office/powerpoint/2010/main" val="10931174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6777" y="128789"/>
            <a:ext cx="9144000" cy="625095"/>
          </a:xfrm>
        </p:spPr>
        <p:txBody>
          <a:bodyPr>
            <a:normAutofit fontScale="90000"/>
          </a:bodyPr>
          <a:lstStyle/>
          <a:p>
            <a:r>
              <a:rPr lang="en-US" dirty="0" err="1" smtClean="0"/>
              <a:t>SortedSet</a:t>
            </a:r>
            <a:endParaRPr lang="en-US" dirty="0"/>
          </a:p>
        </p:txBody>
      </p:sp>
      <p:sp>
        <p:nvSpPr>
          <p:cNvPr id="3" name="Subtitle 2"/>
          <p:cNvSpPr>
            <a:spLocks noGrp="1"/>
          </p:cNvSpPr>
          <p:nvPr>
            <p:ph type="subTitle" idx="1"/>
          </p:nvPr>
        </p:nvSpPr>
        <p:spPr>
          <a:xfrm>
            <a:off x="0" y="753884"/>
            <a:ext cx="12192000" cy="6104116"/>
          </a:xfrm>
        </p:spPr>
        <p:txBody>
          <a:bodyPr>
            <a:normAutofit fontScale="92500" lnSpcReduction="20000"/>
          </a:bodyPr>
          <a:lstStyle/>
          <a:p>
            <a:pPr algn="l"/>
            <a:r>
              <a:rPr lang="en-US" dirty="0"/>
              <a:t>It is the child interface of set</a:t>
            </a:r>
            <a:r>
              <a:rPr lang="en-US" dirty="0" smtClean="0"/>
              <a:t>.</a:t>
            </a:r>
            <a:endParaRPr lang="en-US" dirty="0"/>
          </a:p>
          <a:p>
            <a:pPr algn="l"/>
            <a:r>
              <a:rPr lang="en-US" dirty="0"/>
              <a:t>If we want to represent a group of individual objects according to some sorting order and duplicates are not </a:t>
            </a:r>
            <a:r>
              <a:rPr lang="en-US"/>
              <a:t>allowed </a:t>
            </a:r>
            <a:r>
              <a:rPr lang="en-US" smtClean="0"/>
              <a:t>then </a:t>
            </a:r>
            <a:r>
              <a:rPr lang="en-US" dirty="0"/>
              <a:t>we should </a:t>
            </a:r>
            <a:r>
              <a:rPr lang="en-US" dirty="0" smtClean="0"/>
              <a:t>go </a:t>
            </a:r>
            <a:r>
              <a:rPr lang="en-US" dirty="0"/>
              <a:t>for </a:t>
            </a:r>
            <a:r>
              <a:rPr lang="en-US" dirty="0" err="1" smtClean="0"/>
              <a:t>SortedSet</a:t>
            </a:r>
            <a:r>
              <a:rPr lang="en-US" dirty="0" smtClean="0"/>
              <a:t>.</a:t>
            </a:r>
          </a:p>
          <a:p>
            <a:r>
              <a:rPr lang="en-US" b="1" u="sng" dirty="0" smtClean="0"/>
              <a:t>methods</a:t>
            </a:r>
            <a:endParaRPr lang="en-US" b="1" u="sng" dirty="0"/>
          </a:p>
          <a:p>
            <a:pPr algn="l"/>
            <a:r>
              <a:rPr lang="en-US" b="1" dirty="0"/>
              <a:t>Object first()</a:t>
            </a:r>
          </a:p>
          <a:p>
            <a:pPr algn="l"/>
            <a:r>
              <a:rPr lang="en-US" dirty="0"/>
              <a:t>return first element of the </a:t>
            </a:r>
            <a:r>
              <a:rPr lang="en-US" dirty="0" err="1"/>
              <a:t>SortedSet</a:t>
            </a:r>
            <a:r>
              <a:rPr lang="en-US" dirty="0" smtClean="0"/>
              <a:t>.</a:t>
            </a:r>
            <a:endParaRPr lang="en-US" dirty="0"/>
          </a:p>
          <a:p>
            <a:pPr algn="l"/>
            <a:r>
              <a:rPr lang="en-US" b="1" dirty="0"/>
              <a:t>Object last()</a:t>
            </a:r>
          </a:p>
          <a:p>
            <a:pPr algn="l"/>
            <a:r>
              <a:rPr lang="en-US" dirty="0"/>
              <a:t>return last element of the </a:t>
            </a:r>
            <a:r>
              <a:rPr lang="en-US" dirty="0" err="1"/>
              <a:t>SortedSet</a:t>
            </a:r>
            <a:r>
              <a:rPr lang="en-US" dirty="0" smtClean="0"/>
              <a:t>.</a:t>
            </a:r>
            <a:endParaRPr lang="en-US" dirty="0"/>
          </a:p>
          <a:p>
            <a:pPr algn="l"/>
            <a:r>
              <a:rPr lang="en-US" b="1" dirty="0" err="1"/>
              <a:t>SortedSet</a:t>
            </a:r>
            <a:r>
              <a:rPr lang="en-US" b="1" dirty="0"/>
              <a:t> </a:t>
            </a:r>
            <a:r>
              <a:rPr lang="en-US" b="1" dirty="0" err="1"/>
              <a:t>headSet</a:t>
            </a:r>
            <a:r>
              <a:rPr lang="en-US" b="1" dirty="0"/>
              <a:t>(Object </a:t>
            </a:r>
            <a:r>
              <a:rPr lang="en-US" b="1" dirty="0" err="1"/>
              <a:t>obj</a:t>
            </a:r>
            <a:r>
              <a:rPr lang="en-US" b="1" dirty="0"/>
              <a:t>)</a:t>
            </a:r>
          </a:p>
          <a:p>
            <a:pPr algn="l"/>
            <a:r>
              <a:rPr lang="en-US" dirty="0"/>
              <a:t>return the </a:t>
            </a:r>
            <a:r>
              <a:rPr lang="en-US" dirty="0" err="1"/>
              <a:t>SortedSet</a:t>
            </a:r>
            <a:r>
              <a:rPr lang="en-US" dirty="0"/>
              <a:t> whose elements are &lt;obj</a:t>
            </a:r>
            <a:r>
              <a:rPr lang="en-US" dirty="0" smtClean="0"/>
              <a:t>.</a:t>
            </a:r>
            <a:endParaRPr lang="en-US" dirty="0"/>
          </a:p>
          <a:p>
            <a:pPr algn="l"/>
            <a:r>
              <a:rPr lang="en-US" b="1" dirty="0" err="1"/>
              <a:t>SortedSet</a:t>
            </a:r>
            <a:r>
              <a:rPr lang="en-US" b="1" dirty="0"/>
              <a:t> </a:t>
            </a:r>
            <a:r>
              <a:rPr lang="en-US" b="1" dirty="0" err="1"/>
              <a:t>tailSet</a:t>
            </a:r>
            <a:r>
              <a:rPr lang="en-US" b="1" dirty="0"/>
              <a:t>(Object </a:t>
            </a:r>
            <a:r>
              <a:rPr lang="en-US" b="1" dirty="0" err="1"/>
              <a:t>obj</a:t>
            </a:r>
            <a:r>
              <a:rPr lang="en-US" b="1" dirty="0"/>
              <a:t>)</a:t>
            </a:r>
          </a:p>
          <a:p>
            <a:pPr algn="l"/>
            <a:r>
              <a:rPr lang="en-US" dirty="0"/>
              <a:t>return the </a:t>
            </a:r>
            <a:r>
              <a:rPr lang="en-US" dirty="0" err="1"/>
              <a:t>SortedSet</a:t>
            </a:r>
            <a:r>
              <a:rPr lang="en-US" dirty="0"/>
              <a:t> whose elements are &gt;= obj</a:t>
            </a:r>
            <a:r>
              <a:rPr lang="en-US" dirty="0" smtClean="0"/>
              <a:t>.</a:t>
            </a:r>
            <a:endParaRPr lang="en-US" dirty="0"/>
          </a:p>
          <a:p>
            <a:pPr algn="l"/>
            <a:r>
              <a:rPr lang="en-US" b="1" dirty="0" err="1"/>
              <a:t>SortedSet</a:t>
            </a:r>
            <a:r>
              <a:rPr lang="en-US" b="1" dirty="0"/>
              <a:t> </a:t>
            </a:r>
            <a:r>
              <a:rPr lang="en-US" b="1" dirty="0" err="1"/>
              <a:t>subSet</a:t>
            </a:r>
            <a:r>
              <a:rPr lang="en-US" b="1" dirty="0"/>
              <a:t>(Object obj1,Object obj2)</a:t>
            </a:r>
          </a:p>
          <a:p>
            <a:pPr algn="l"/>
            <a:r>
              <a:rPr lang="en-US" dirty="0"/>
              <a:t>return the </a:t>
            </a:r>
            <a:r>
              <a:rPr lang="en-US" dirty="0" err="1"/>
              <a:t>SortedSet</a:t>
            </a:r>
            <a:r>
              <a:rPr lang="en-US" dirty="0"/>
              <a:t> whose elements are &gt;=obj1 and </a:t>
            </a:r>
            <a:r>
              <a:rPr lang="en-US" dirty="0" smtClean="0"/>
              <a:t>&lt;obj2.</a:t>
            </a:r>
            <a:endParaRPr lang="en-US" dirty="0"/>
          </a:p>
          <a:p>
            <a:pPr algn="l"/>
            <a:r>
              <a:rPr lang="en-US" dirty="0"/>
              <a:t>Comparator object that describes underlying sorting technique.</a:t>
            </a:r>
          </a:p>
          <a:p>
            <a:pPr algn="l"/>
            <a:r>
              <a:rPr lang="en-US" dirty="0"/>
              <a:t>If we are using default natural sorting order then we will get null.</a:t>
            </a:r>
          </a:p>
        </p:txBody>
      </p:sp>
    </p:spTree>
    <p:extLst>
      <p:ext uri="{BB962C8B-B14F-4D97-AF65-F5344CB8AC3E}">
        <p14:creationId xmlns:p14="http://schemas.microsoft.com/office/powerpoint/2010/main" val="40821868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3543" y="180304"/>
            <a:ext cx="9144000" cy="547822"/>
          </a:xfrm>
        </p:spPr>
        <p:txBody>
          <a:bodyPr>
            <a:normAutofit fontScale="90000"/>
          </a:bodyPr>
          <a:lstStyle/>
          <a:p>
            <a:r>
              <a:rPr lang="en-US" dirty="0" err="1" smtClean="0"/>
              <a:t>TreeSet</a:t>
            </a:r>
            <a:endParaRPr lang="en-US" dirty="0"/>
          </a:p>
        </p:txBody>
      </p:sp>
      <p:sp>
        <p:nvSpPr>
          <p:cNvPr id="3" name="Subtitle 2"/>
          <p:cNvSpPr>
            <a:spLocks noGrp="1"/>
          </p:cNvSpPr>
          <p:nvPr>
            <p:ph type="subTitle" idx="1"/>
          </p:nvPr>
        </p:nvSpPr>
        <p:spPr>
          <a:xfrm>
            <a:off x="0" y="728126"/>
            <a:ext cx="12192000" cy="6129874"/>
          </a:xfrm>
        </p:spPr>
        <p:txBody>
          <a:bodyPr>
            <a:normAutofit/>
          </a:bodyPr>
          <a:lstStyle/>
          <a:p>
            <a:pPr algn="l"/>
            <a:r>
              <a:rPr lang="en-US" dirty="0"/>
              <a:t>The underlying data structure for </a:t>
            </a:r>
            <a:r>
              <a:rPr lang="en-US" dirty="0" err="1"/>
              <a:t>TreeSet</a:t>
            </a:r>
            <a:r>
              <a:rPr lang="en-US" dirty="0"/>
              <a:t> is Balanced Tree.</a:t>
            </a:r>
          </a:p>
          <a:p>
            <a:pPr algn="l"/>
            <a:r>
              <a:rPr lang="en-US" dirty="0"/>
              <a:t>Duplicate objects are not allowed.</a:t>
            </a:r>
          </a:p>
          <a:p>
            <a:pPr algn="l"/>
            <a:r>
              <a:rPr lang="en-US" dirty="0"/>
              <a:t>Insertion order not preserved, but all objects will be inserted according to some sorting order. </a:t>
            </a:r>
          </a:p>
          <a:p>
            <a:pPr algn="l"/>
            <a:r>
              <a:rPr lang="en-US" dirty="0" smtClean="0"/>
              <a:t>Heterogeneous </a:t>
            </a:r>
            <a:r>
              <a:rPr lang="en-US" dirty="0"/>
              <a:t>objects are not allowed. If we are trying to insert heterogeneous objects then we will get runtime exception saying </a:t>
            </a:r>
            <a:r>
              <a:rPr lang="en-US" dirty="0" err="1"/>
              <a:t>ClassCastException</a:t>
            </a:r>
            <a:r>
              <a:rPr lang="en-US" dirty="0"/>
              <a:t>.</a:t>
            </a:r>
          </a:p>
          <a:p>
            <a:pPr algn="l"/>
            <a:r>
              <a:rPr lang="en-US" dirty="0"/>
              <a:t>Null is </a:t>
            </a:r>
            <a:r>
              <a:rPr lang="en-US" dirty="0" smtClean="0"/>
              <a:t>allowed</a:t>
            </a:r>
          </a:p>
          <a:p>
            <a:pPr algn="l"/>
            <a:r>
              <a:rPr lang="en-US" b="1" dirty="0" err="1" smtClean="0"/>
              <a:t>TreeSet</a:t>
            </a:r>
            <a:r>
              <a:rPr lang="en-US" b="1" dirty="0" smtClean="0"/>
              <a:t> </a:t>
            </a:r>
            <a:r>
              <a:rPr lang="en-US" b="1" dirty="0"/>
              <a:t>T=new </a:t>
            </a:r>
            <a:r>
              <a:rPr lang="en-US" b="1" dirty="0" err="1"/>
              <a:t>Treeset</a:t>
            </a:r>
            <a:r>
              <a:rPr lang="en-US" b="1" dirty="0"/>
              <a:t>();</a:t>
            </a:r>
          </a:p>
          <a:p>
            <a:pPr algn="l"/>
            <a:r>
              <a:rPr lang="en-US" dirty="0"/>
              <a:t>creates an empty </a:t>
            </a:r>
            <a:r>
              <a:rPr lang="en-US" dirty="0" err="1"/>
              <a:t>TreeSet</a:t>
            </a:r>
            <a:r>
              <a:rPr lang="en-US" dirty="0"/>
              <a:t> object where elements will be inserted according to default natural sorting order</a:t>
            </a:r>
            <a:r>
              <a:rPr lang="en-US" dirty="0" smtClean="0"/>
              <a:t>.</a:t>
            </a:r>
            <a:endParaRPr lang="en-US" b="1" dirty="0"/>
          </a:p>
          <a:p>
            <a:pPr algn="l"/>
            <a:r>
              <a:rPr lang="en-US" b="1" dirty="0" err="1"/>
              <a:t>TreeSet</a:t>
            </a:r>
            <a:r>
              <a:rPr lang="en-US" b="1" dirty="0"/>
              <a:t> T=new </a:t>
            </a:r>
            <a:r>
              <a:rPr lang="en-US" b="1" dirty="0" err="1"/>
              <a:t>Treeset</a:t>
            </a:r>
            <a:r>
              <a:rPr lang="en-US" b="1" dirty="0"/>
              <a:t>(Comparator);</a:t>
            </a:r>
          </a:p>
          <a:p>
            <a:pPr algn="l"/>
            <a:r>
              <a:rPr lang="en-US" dirty="0"/>
              <a:t>creates an empty </a:t>
            </a:r>
            <a:r>
              <a:rPr lang="en-US" dirty="0" err="1"/>
              <a:t>TreeSet</a:t>
            </a:r>
            <a:r>
              <a:rPr lang="en-US" dirty="0"/>
              <a:t> object where elements will be inserted according to customized sorting order</a:t>
            </a:r>
            <a:r>
              <a:rPr lang="en-US" dirty="0" smtClean="0"/>
              <a:t>.</a:t>
            </a:r>
            <a:endParaRPr lang="en-US" dirty="0"/>
          </a:p>
          <a:p>
            <a:pPr algn="l"/>
            <a:r>
              <a:rPr lang="en-US" b="1" dirty="0" err="1"/>
              <a:t>TreeSet</a:t>
            </a:r>
            <a:r>
              <a:rPr lang="en-US" b="1" dirty="0"/>
              <a:t> T=new </a:t>
            </a:r>
            <a:r>
              <a:rPr lang="en-US" b="1" dirty="0" err="1"/>
              <a:t>Treeset</a:t>
            </a:r>
            <a:r>
              <a:rPr lang="en-US" b="1" dirty="0"/>
              <a:t>(</a:t>
            </a:r>
            <a:r>
              <a:rPr lang="en-US" b="1" dirty="0" err="1"/>
              <a:t>SortedSet</a:t>
            </a:r>
            <a:r>
              <a:rPr lang="en-US" b="1" dirty="0"/>
              <a:t> s</a:t>
            </a:r>
            <a:r>
              <a:rPr lang="en-US" b="1" dirty="0" smtClean="0"/>
              <a:t>);</a:t>
            </a:r>
            <a:endParaRPr lang="en-US" dirty="0"/>
          </a:p>
          <a:p>
            <a:pPr algn="l"/>
            <a:r>
              <a:rPr lang="en-US" b="1" dirty="0" err="1"/>
              <a:t>TreeSet</a:t>
            </a:r>
            <a:r>
              <a:rPr lang="en-US" b="1" dirty="0"/>
              <a:t> T=new </a:t>
            </a:r>
            <a:r>
              <a:rPr lang="en-US" b="1" dirty="0" err="1"/>
              <a:t>Treeset</a:t>
            </a:r>
            <a:r>
              <a:rPr lang="en-US" b="1" dirty="0"/>
              <a:t>(Collection c);</a:t>
            </a:r>
          </a:p>
        </p:txBody>
      </p:sp>
    </p:spTree>
    <p:extLst>
      <p:ext uri="{BB962C8B-B14F-4D97-AF65-F5344CB8AC3E}">
        <p14:creationId xmlns:p14="http://schemas.microsoft.com/office/powerpoint/2010/main" val="30711809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545" y="244699"/>
            <a:ext cx="11719775" cy="6400800"/>
          </a:xfrm>
        </p:spPr>
        <p:txBody>
          <a:bodyPr>
            <a:normAutofit/>
          </a:bodyPr>
          <a:lstStyle/>
          <a:p>
            <a:pPr algn="l"/>
            <a:r>
              <a:rPr lang="en-US" dirty="0"/>
              <a:t>import </a:t>
            </a:r>
            <a:r>
              <a:rPr lang="en-US" dirty="0" err="1"/>
              <a:t>java.util</a:t>
            </a:r>
            <a:r>
              <a:rPr lang="en-US" dirty="0"/>
              <a:t>.*;</a:t>
            </a:r>
          </a:p>
          <a:p>
            <a:pPr algn="l"/>
            <a:endParaRPr lang="en-US" dirty="0"/>
          </a:p>
          <a:p>
            <a:pPr algn="l"/>
            <a:r>
              <a:rPr lang="en-US" dirty="0"/>
              <a:t>c</a:t>
            </a:r>
            <a:r>
              <a:rPr lang="en-US" dirty="0" smtClean="0"/>
              <a:t>lass </a:t>
            </a:r>
            <a:r>
              <a:rPr lang="en-US" dirty="0" err="1" smtClean="0"/>
              <a:t>TreeSetDemo</a:t>
            </a:r>
            <a:endParaRPr lang="en-US" dirty="0"/>
          </a:p>
          <a:p>
            <a:pPr algn="l"/>
            <a:r>
              <a:rPr lang="en-US" dirty="0"/>
              <a:t>{</a:t>
            </a:r>
          </a:p>
          <a:p>
            <a:pPr algn="l"/>
            <a:r>
              <a:rPr lang="en-US" dirty="0"/>
              <a:t>public static void main(String </a:t>
            </a:r>
            <a:r>
              <a:rPr lang="en-US" dirty="0" err="1"/>
              <a:t>ar</a:t>
            </a:r>
            <a:r>
              <a:rPr lang="en-US" dirty="0"/>
              <a:t>[])</a:t>
            </a:r>
          </a:p>
          <a:p>
            <a:pPr algn="l"/>
            <a:r>
              <a:rPr lang="en-US" dirty="0"/>
              <a:t>{</a:t>
            </a:r>
          </a:p>
          <a:p>
            <a:pPr algn="l"/>
            <a:r>
              <a:rPr lang="en-US" dirty="0" err="1"/>
              <a:t>TreeSet</a:t>
            </a:r>
            <a:r>
              <a:rPr lang="en-US" dirty="0"/>
              <a:t> h=new </a:t>
            </a:r>
            <a:r>
              <a:rPr lang="en-US" dirty="0" err="1"/>
              <a:t>TreeSet</a:t>
            </a:r>
            <a:r>
              <a:rPr lang="en-US" dirty="0"/>
              <a:t>();</a:t>
            </a:r>
          </a:p>
          <a:p>
            <a:pPr algn="l"/>
            <a:r>
              <a:rPr lang="en-US" dirty="0" err="1"/>
              <a:t>h.add</a:t>
            </a:r>
            <a:r>
              <a:rPr lang="en-US" dirty="0"/>
              <a:t>("</a:t>
            </a:r>
            <a:r>
              <a:rPr lang="en-US" dirty="0" err="1"/>
              <a:t>sumit</a:t>
            </a:r>
            <a:r>
              <a:rPr lang="en-US" dirty="0"/>
              <a:t>");</a:t>
            </a:r>
          </a:p>
          <a:p>
            <a:pPr algn="l"/>
            <a:r>
              <a:rPr lang="en-US" dirty="0" err="1"/>
              <a:t>h.add</a:t>
            </a:r>
            <a:r>
              <a:rPr lang="en-US" dirty="0"/>
              <a:t>("</a:t>
            </a:r>
            <a:r>
              <a:rPr lang="en-US" dirty="0" err="1"/>
              <a:t>amit</a:t>
            </a:r>
            <a:r>
              <a:rPr lang="en-US" dirty="0"/>
              <a:t>");</a:t>
            </a:r>
          </a:p>
          <a:p>
            <a:pPr algn="l"/>
            <a:r>
              <a:rPr lang="en-US" dirty="0" err="1"/>
              <a:t>h.add</a:t>
            </a:r>
            <a:r>
              <a:rPr lang="en-US" dirty="0"/>
              <a:t>("</a:t>
            </a:r>
            <a:r>
              <a:rPr lang="en-US" dirty="0" err="1"/>
              <a:t>anup</a:t>
            </a:r>
            <a:r>
              <a:rPr lang="en-US" dirty="0"/>
              <a:t>");</a:t>
            </a:r>
          </a:p>
          <a:p>
            <a:pPr algn="l"/>
            <a:endParaRPr lang="en-US" dirty="0"/>
          </a:p>
          <a:p>
            <a:pPr algn="l"/>
            <a:r>
              <a:rPr lang="en-US" dirty="0" err="1"/>
              <a:t>System.out.println</a:t>
            </a:r>
            <a:r>
              <a:rPr lang="en-US" dirty="0"/>
              <a:t>(h);</a:t>
            </a:r>
          </a:p>
          <a:p>
            <a:pPr algn="l"/>
            <a:r>
              <a:rPr lang="en-US" dirty="0"/>
              <a:t>}</a:t>
            </a:r>
          </a:p>
          <a:p>
            <a:pPr algn="l"/>
            <a:r>
              <a:rPr lang="en-US" dirty="0"/>
              <a:t>}</a:t>
            </a:r>
          </a:p>
        </p:txBody>
      </p:sp>
    </p:spTree>
    <p:extLst>
      <p:ext uri="{BB962C8B-B14F-4D97-AF65-F5344CB8AC3E}">
        <p14:creationId xmlns:p14="http://schemas.microsoft.com/office/powerpoint/2010/main" val="20866315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7424"/>
            <a:ext cx="9144000" cy="650853"/>
          </a:xfrm>
        </p:spPr>
        <p:txBody>
          <a:bodyPr>
            <a:normAutofit fontScale="90000"/>
          </a:bodyPr>
          <a:lstStyle/>
          <a:p>
            <a:r>
              <a:rPr lang="en-US" dirty="0" smtClean="0"/>
              <a:t>Need of comparable</a:t>
            </a:r>
            <a:endParaRPr lang="en-US" dirty="0"/>
          </a:p>
        </p:txBody>
      </p:sp>
      <p:sp>
        <p:nvSpPr>
          <p:cNvPr id="3" name="Subtitle 2"/>
          <p:cNvSpPr>
            <a:spLocks noGrp="1"/>
          </p:cNvSpPr>
          <p:nvPr>
            <p:ph type="subTitle" idx="1"/>
          </p:nvPr>
        </p:nvSpPr>
        <p:spPr>
          <a:xfrm>
            <a:off x="0" y="818277"/>
            <a:ext cx="12192000" cy="6039723"/>
          </a:xfrm>
        </p:spPr>
        <p:txBody>
          <a:bodyPr>
            <a:normAutofit lnSpcReduction="10000"/>
          </a:bodyPr>
          <a:lstStyle/>
          <a:p>
            <a:pPr algn="l"/>
            <a:r>
              <a:rPr lang="en-US" dirty="0"/>
              <a:t>import </a:t>
            </a:r>
            <a:r>
              <a:rPr lang="en-US" dirty="0" err="1"/>
              <a:t>java.util</a:t>
            </a:r>
            <a:r>
              <a:rPr lang="en-US" dirty="0"/>
              <a:t>.*;</a:t>
            </a:r>
          </a:p>
          <a:p>
            <a:pPr algn="l"/>
            <a:endParaRPr lang="en-US" dirty="0"/>
          </a:p>
          <a:p>
            <a:pPr algn="l"/>
            <a:r>
              <a:rPr lang="en-US" dirty="0"/>
              <a:t>class </a:t>
            </a:r>
            <a:r>
              <a:rPr lang="en-US" dirty="0" err="1"/>
              <a:t>HashSetDemo</a:t>
            </a:r>
            <a:endParaRPr lang="en-US" dirty="0"/>
          </a:p>
          <a:p>
            <a:pPr algn="l"/>
            <a:r>
              <a:rPr lang="en-US" dirty="0"/>
              <a:t>{</a:t>
            </a:r>
          </a:p>
          <a:p>
            <a:pPr algn="l"/>
            <a:r>
              <a:rPr lang="en-US" dirty="0"/>
              <a:t>public static void main(String </a:t>
            </a:r>
            <a:r>
              <a:rPr lang="en-US" dirty="0" err="1"/>
              <a:t>ar</a:t>
            </a:r>
            <a:r>
              <a:rPr lang="en-US" dirty="0"/>
              <a:t>[])</a:t>
            </a:r>
          </a:p>
          <a:p>
            <a:pPr algn="l"/>
            <a:r>
              <a:rPr lang="en-US" dirty="0"/>
              <a:t>{</a:t>
            </a:r>
          </a:p>
          <a:p>
            <a:pPr algn="l"/>
            <a:r>
              <a:rPr lang="en-US" dirty="0" err="1"/>
              <a:t>TreeSet</a:t>
            </a:r>
            <a:r>
              <a:rPr lang="en-US" dirty="0"/>
              <a:t> h=new </a:t>
            </a:r>
            <a:r>
              <a:rPr lang="en-US" dirty="0" err="1"/>
              <a:t>TreeSet</a:t>
            </a:r>
            <a:r>
              <a:rPr lang="en-US" dirty="0"/>
              <a:t>();</a:t>
            </a:r>
          </a:p>
          <a:p>
            <a:pPr algn="l"/>
            <a:r>
              <a:rPr lang="en-US" dirty="0" err="1"/>
              <a:t>h.add</a:t>
            </a:r>
            <a:r>
              <a:rPr lang="en-US" dirty="0"/>
              <a:t>(new </a:t>
            </a:r>
            <a:r>
              <a:rPr lang="en-US" dirty="0" err="1"/>
              <a:t>StringBuffer</a:t>
            </a:r>
            <a:r>
              <a:rPr lang="en-US" dirty="0"/>
              <a:t>("</a:t>
            </a:r>
            <a:r>
              <a:rPr lang="en-US" dirty="0" err="1"/>
              <a:t>sumit</a:t>
            </a:r>
            <a:r>
              <a:rPr lang="en-US" dirty="0"/>
              <a:t>"));</a:t>
            </a:r>
          </a:p>
          <a:p>
            <a:pPr algn="l"/>
            <a:r>
              <a:rPr lang="en-US" dirty="0" err="1"/>
              <a:t>h.add</a:t>
            </a:r>
            <a:r>
              <a:rPr lang="en-US" dirty="0"/>
              <a:t>(new </a:t>
            </a:r>
            <a:r>
              <a:rPr lang="en-US" dirty="0" err="1"/>
              <a:t>StringBuffer</a:t>
            </a:r>
            <a:r>
              <a:rPr lang="en-US" dirty="0"/>
              <a:t>("</a:t>
            </a:r>
            <a:r>
              <a:rPr lang="en-US" dirty="0" err="1"/>
              <a:t>amit</a:t>
            </a:r>
            <a:r>
              <a:rPr lang="en-US" dirty="0"/>
              <a:t>"));</a:t>
            </a:r>
          </a:p>
          <a:p>
            <a:pPr algn="l"/>
            <a:r>
              <a:rPr lang="en-US" dirty="0" err="1"/>
              <a:t>h.add</a:t>
            </a:r>
            <a:r>
              <a:rPr lang="en-US" dirty="0"/>
              <a:t>(new </a:t>
            </a:r>
            <a:r>
              <a:rPr lang="en-US" dirty="0" err="1"/>
              <a:t>StringBuffer</a:t>
            </a:r>
            <a:r>
              <a:rPr lang="en-US" dirty="0"/>
              <a:t>("</a:t>
            </a:r>
            <a:r>
              <a:rPr lang="en-US" dirty="0" err="1"/>
              <a:t>anup</a:t>
            </a:r>
            <a:r>
              <a:rPr lang="en-US" dirty="0"/>
              <a:t>"));</a:t>
            </a:r>
          </a:p>
          <a:p>
            <a:pPr algn="l"/>
            <a:endParaRPr lang="en-US" dirty="0"/>
          </a:p>
          <a:p>
            <a:pPr algn="l"/>
            <a:r>
              <a:rPr lang="en-US" dirty="0" err="1"/>
              <a:t>System.out.println</a:t>
            </a:r>
            <a:r>
              <a:rPr lang="en-US" dirty="0"/>
              <a:t>(h);</a:t>
            </a:r>
          </a:p>
          <a:p>
            <a:pPr algn="l"/>
            <a:r>
              <a:rPr lang="en-US" dirty="0"/>
              <a:t>}</a:t>
            </a:r>
          </a:p>
          <a:p>
            <a:pPr algn="l"/>
            <a:r>
              <a:rPr lang="en-US" dirty="0"/>
              <a:t>}</a:t>
            </a:r>
          </a:p>
        </p:txBody>
      </p:sp>
    </p:spTree>
    <p:extLst>
      <p:ext uri="{BB962C8B-B14F-4D97-AF65-F5344CB8AC3E}">
        <p14:creationId xmlns:p14="http://schemas.microsoft.com/office/powerpoint/2010/main" val="1431992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lnSpcReduction="10000"/>
          </a:bodyPr>
          <a:lstStyle/>
          <a:p>
            <a:pPr algn="l"/>
            <a:r>
              <a:rPr lang="en-US" dirty="0"/>
              <a:t>If we are depending on default natural sorting order then objects should be homogeneous and comparable. Otherwise we will get runtime exception saying </a:t>
            </a:r>
            <a:r>
              <a:rPr lang="en-US" dirty="0" err="1"/>
              <a:t>ClassCastException</a:t>
            </a:r>
            <a:r>
              <a:rPr lang="en-US" dirty="0"/>
              <a:t>.</a:t>
            </a:r>
          </a:p>
          <a:p>
            <a:pPr algn="l"/>
            <a:endParaRPr lang="en-US" dirty="0"/>
          </a:p>
          <a:p>
            <a:pPr algn="l"/>
            <a:r>
              <a:rPr lang="en-US" dirty="0"/>
              <a:t>An object is said to be comparable if and only if the corresponding class implements </a:t>
            </a:r>
            <a:r>
              <a:rPr lang="en-US" dirty="0" err="1"/>
              <a:t>java.lang.comparable</a:t>
            </a:r>
            <a:r>
              <a:rPr lang="en-US" dirty="0"/>
              <a:t> interface.</a:t>
            </a:r>
          </a:p>
          <a:p>
            <a:pPr algn="l"/>
            <a:endParaRPr lang="en-US" dirty="0"/>
          </a:p>
          <a:p>
            <a:pPr algn="l"/>
            <a:r>
              <a:rPr lang="en-US" dirty="0"/>
              <a:t>String class and all wrapper classes already </a:t>
            </a:r>
            <a:r>
              <a:rPr lang="en-US" dirty="0" smtClean="0"/>
              <a:t>implements </a:t>
            </a:r>
            <a:r>
              <a:rPr lang="en-US" dirty="0"/>
              <a:t>comparable interface. But </a:t>
            </a:r>
            <a:r>
              <a:rPr lang="en-US" dirty="0" err="1"/>
              <a:t>StringBuffer</a:t>
            </a:r>
            <a:r>
              <a:rPr lang="en-US" dirty="0"/>
              <a:t> doesn't implements comparable </a:t>
            </a:r>
            <a:r>
              <a:rPr lang="en-US" dirty="0" smtClean="0"/>
              <a:t>interface.</a:t>
            </a:r>
          </a:p>
          <a:p>
            <a:r>
              <a:rPr lang="en-US" b="1" u="sng" dirty="0"/>
              <a:t>Comparable Interface</a:t>
            </a:r>
          </a:p>
          <a:p>
            <a:pPr algn="l"/>
            <a:r>
              <a:rPr lang="en-US" dirty="0"/>
              <a:t>This interface present in </a:t>
            </a:r>
            <a:r>
              <a:rPr lang="en-US" dirty="0" err="1"/>
              <a:t>java.lang</a:t>
            </a:r>
            <a:r>
              <a:rPr lang="en-US" dirty="0"/>
              <a:t> package it contain only one method </a:t>
            </a:r>
            <a:r>
              <a:rPr lang="en-US" b="1" dirty="0" err="1"/>
              <a:t>CompareTo</a:t>
            </a:r>
            <a:r>
              <a:rPr lang="en-US" b="1" dirty="0"/>
              <a:t>().</a:t>
            </a:r>
          </a:p>
          <a:p>
            <a:pPr algn="l"/>
            <a:r>
              <a:rPr lang="en-US" dirty="0"/>
              <a:t>public </a:t>
            </a:r>
            <a:r>
              <a:rPr lang="en-US" dirty="0" err="1"/>
              <a:t>int</a:t>
            </a:r>
            <a:r>
              <a:rPr lang="en-US" dirty="0"/>
              <a:t> </a:t>
            </a:r>
            <a:r>
              <a:rPr lang="en-US" dirty="0" err="1"/>
              <a:t>compareTo</a:t>
            </a:r>
            <a:r>
              <a:rPr lang="en-US" dirty="0"/>
              <a:t>(Object </a:t>
            </a:r>
            <a:r>
              <a:rPr lang="en-US" dirty="0" err="1"/>
              <a:t>obj</a:t>
            </a:r>
            <a:r>
              <a:rPr lang="en-US" dirty="0"/>
              <a:t>);</a:t>
            </a:r>
          </a:p>
          <a:p>
            <a:pPr algn="l"/>
            <a:endParaRPr lang="en-US" dirty="0"/>
          </a:p>
          <a:p>
            <a:pPr algn="l"/>
            <a:r>
              <a:rPr lang="en-US" dirty="0"/>
              <a:t>Ex:</a:t>
            </a:r>
          </a:p>
          <a:p>
            <a:pPr algn="l"/>
            <a:r>
              <a:rPr lang="en-US" dirty="0"/>
              <a:t>obj1.compareTo(obj2);</a:t>
            </a:r>
          </a:p>
          <a:p>
            <a:pPr algn="l"/>
            <a:r>
              <a:rPr lang="en-US" dirty="0"/>
              <a:t>return -</a:t>
            </a:r>
            <a:r>
              <a:rPr lang="en-US" dirty="0" err="1"/>
              <a:t>ve</a:t>
            </a:r>
            <a:r>
              <a:rPr lang="en-US" dirty="0"/>
              <a:t> if obj1 has to come before obj2.</a:t>
            </a:r>
          </a:p>
          <a:p>
            <a:pPr algn="l"/>
            <a:r>
              <a:rPr lang="en-US" dirty="0"/>
              <a:t>return +</a:t>
            </a:r>
            <a:r>
              <a:rPr lang="en-US" dirty="0" err="1"/>
              <a:t>ve</a:t>
            </a:r>
            <a:r>
              <a:rPr lang="en-US" dirty="0"/>
              <a:t> if obj1 has to come after obj2.</a:t>
            </a:r>
          </a:p>
          <a:p>
            <a:pPr algn="l"/>
            <a:r>
              <a:rPr lang="en-US" dirty="0"/>
              <a:t>return 0 if obj1 &amp; obj2 are equals.</a:t>
            </a:r>
          </a:p>
        </p:txBody>
      </p:sp>
    </p:spTree>
    <p:extLst>
      <p:ext uri="{BB962C8B-B14F-4D97-AF65-F5344CB8AC3E}">
        <p14:creationId xmlns:p14="http://schemas.microsoft.com/office/powerpoint/2010/main" val="34921396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pPr algn="l"/>
            <a:r>
              <a:rPr lang="en-US" dirty="0"/>
              <a:t>import </a:t>
            </a:r>
            <a:r>
              <a:rPr lang="en-US" dirty="0" err="1"/>
              <a:t>java.util</a:t>
            </a:r>
            <a:r>
              <a:rPr lang="en-US" dirty="0"/>
              <a:t>.*;</a:t>
            </a:r>
          </a:p>
          <a:p>
            <a:pPr algn="l"/>
            <a:endParaRPr lang="en-US" dirty="0"/>
          </a:p>
          <a:p>
            <a:pPr algn="l"/>
            <a:r>
              <a:rPr lang="en-US" dirty="0"/>
              <a:t>class </a:t>
            </a:r>
            <a:r>
              <a:rPr lang="en-US" dirty="0" err="1"/>
              <a:t>HashSetDemo</a:t>
            </a:r>
            <a:endParaRPr lang="en-US" dirty="0"/>
          </a:p>
          <a:p>
            <a:pPr algn="l"/>
            <a:r>
              <a:rPr lang="en-US" dirty="0"/>
              <a:t>{</a:t>
            </a:r>
          </a:p>
          <a:p>
            <a:pPr algn="l"/>
            <a:r>
              <a:rPr lang="en-US" dirty="0"/>
              <a:t>public static void main(String </a:t>
            </a:r>
            <a:r>
              <a:rPr lang="en-US" dirty="0" err="1"/>
              <a:t>ar</a:t>
            </a:r>
            <a:r>
              <a:rPr lang="en-US" dirty="0"/>
              <a:t>[])</a:t>
            </a:r>
          </a:p>
          <a:p>
            <a:pPr algn="l"/>
            <a:r>
              <a:rPr lang="en-US" dirty="0"/>
              <a:t>{</a:t>
            </a:r>
          </a:p>
          <a:p>
            <a:pPr algn="l"/>
            <a:r>
              <a:rPr lang="en-US" dirty="0" err="1"/>
              <a:t>System.out.println</a:t>
            </a:r>
            <a:r>
              <a:rPr lang="en-US" dirty="0"/>
              <a:t>("A".</a:t>
            </a:r>
            <a:r>
              <a:rPr lang="en-US" dirty="0" err="1"/>
              <a:t>compareTo</a:t>
            </a:r>
            <a:r>
              <a:rPr lang="en-US" dirty="0"/>
              <a:t>("Z"));//-</a:t>
            </a:r>
            <a:r>
              <a:rPr lang="en-US" dirty="0" err="1" smtClean="0"/>
              <a:t>ve</a:t>
            </a:r>
            <a:r>
              <a:rPr lang="en-US" dirty="0" smtClean="0"/>
              <a:t> “A”.</a:t>
            </a:r>
            <a:r>
              <a:rPr lang="en-US" dirty="0" err="1" smtClean="0"/>
              <a:t>compareTo</a:t>
            </a:r>
            <a:r>
              <a:rPr lang="en-US" dirty="0" smtClean="0"/>
              <a:t>(“Z”);</a:t>
            </a:r>
            <a:endParaRPr lang="en-US" dirty="0"/>
          </a:p>
          <a:p>
            <a:pPr algn="l"/>
            <a:r>
              <a:rPr lang="en-US" dirty="0" err="1"/>
              <a:t>System.out.println</a:t>
            </a:r>
            <a:r>
              <a:rPr lang="en-US" dirty="0"/>
              <a:t>("Z".</a:t>
            </a:r>
            <a:r>
              <a:rPr lang="en-US" dirty="0" err="1"/>
              <a:t>compareTo</a:t>
            </a:r>
            <a:r>
              <a:rPr lang="en-US" dirty="0"/>
              <a:t>("O"));//+</a:t>
            </a:r>
            <a:r>
              <a:rPr lang="en-US" dirty="0" err="1"/>
              <a:t>ve</a:t>
            </a:r>
            <a:endParaRPr lang="en-US" dirty="0"/>
          </a:p>
          <a:p>
            <a:pPr algn="l"/>
            <a:r>
              <a:rPr lang="en-US" dirty="0" err="1"/>
              <a:t>System.out.println</a:t>
            </a:r>
            <a:r>
              <a:rPr lang="en-US" dirty="0"/>
              <a:t>("A".</a:t>
            </a:r>
            <a:r>
              <a:rPr lang="en-US" dirty="0" err="1"/>
              <a:t>compareTo</a:t>
            </a:r>
            <a:r>
              <a:rPr lang="en-US" dirty="0"/>
              <a:t>("A"));//0</a:t>
            </a:r>
          </a:p>
          <a:p>
            <a:pPr algn="l"/>
            <a:r>
              <a:rPr lang="en-US" dirty="0" err="1"/>
              <a:t>System.out.println</a:t>
            </a:r>
            <a:r>
              <a:rPr lang="en-US" dirty="0"/>
              <a:t>("A".</a:t>
            </a:r>
            <a:r>
              <a:rPr lang="en-US" dirty="0" err="1"/>
              <a:t>compareTo</a:t>
            </a:r>
            <a:r>
              <a:rPr lang="en-US" dirty="0"/>
              <a:t>(null));//</a:t>
            </a:r>
            <a:r>
              <a:rPr lang="en-US" dirty="0" err="1"/>
              <a:t>NullPointerException</a:t>
            </a:r>
            <a:endParaRPr lang="en-US" dirty="0"/>
          </a:p>
          <a:p>
            <a:pPr algn="l"/>
            <a:r>
              <a:rPr lang="en-US" dirty="0"/>
              <a:t>}</a:t>
            </a:r>
          </a:p>
          <a:p>
            <a:pPr algn="l"/>
            <a:r>
              <a:rPr lang="en-US" dirty="0"/>
              <a:t>}</a:t>
            </a:r>
          </a:p>
        </p:txBody>
      </p:sp>
    </p:spTree>
    <p:extLst>
      <p:ext uri="{BB962C8B-B14F-4D97-AF65-F5344CB8AC3E}">
        <p14:creationId xmlns:p14="http://schemas.microsoft.com/office/powerpoint/2010/main" val="25100132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sz="3600" u="sng" dirty="0" smtClean="0"/>
              <a:t>List</a:t>
            </a:r>
            <a:endParaRPr lang="en-US" u="sng" dirty="0" smtClean="0"/>
          </a:p>
          <a:p>
            <a:pPr algn="l"/>
            <a:r>
              <a:rPr lang="en-US" dirty="0" smtClean="0"/>
              <a:t>If you </a:t>
            </a:r>
            <a:r>
              <a:rPr lang="en-US" dirty="0"/>
              <a:t>want </a:t>
            </a:r>
            <a:r>
              <a:rPr lang="en-US" dirty="0" smtClean="0"/>
              <a:t>to represent a group of individual object as a single entity where duplicate are </a:t>
            </a:r>
            <a:r>
              <a:rPr lang="en-US" b="1" dirty="0" smtClean="0"/>
              <a:t>allowed </a:t>
            </a:r>
            <a:r>
              <a:rPr lang="en-US" dirty="0" smtClean="0"/>
              <a:t>and insertion order must </a:t>
            </a:r>
            <a:r>
              <a:rPr lang="en-US" b="1" dirty="0" smtClean="0"/>
              <a:t>preserved</a:t>
            </a:r>
            <a:r>
              <a:rPr lang="en-US" dirty="0" smtClean="0"/>
              <a:t> then you will go with list interface.</a:t>
            </a:r>
          </a:p>
          <a:p>
            <a:pPr algn="l"/>
            <a:r>
              <a:rPr lang="en-US" dirty="0" smtClean="0"/>
              <a:t>Collection (interface) 1.2v</a:t>
            </a:r>
          </a:p>
          <a:p>
            <a:pPr marL="342900" indent="-342900" algn="l">
              <a:buFont typeface="Wingdings" panose="05000000000000000000" pitchFamily="2" charset="2"/>
              <a:buChar char="Ø"/>
            </a:pPr>
            <a:r>
              <a:rPr lang="en-US" dirty="0" smtClean="0"/>
              <a:t>List (interface) 1.2v</a:t>
            </a:r>
          </a:p>
          <a:p>
            <a:pPr marL="800100" lvl="1" indent="-342900" algn="l">
              <a:buFont typeface="Wingdings" panose="05000000000000000000" pitchFamily="2" charset="2"/>
              <a:buChar char="Ø"/>
            </a:pPr>
            <a:r>
              <a:rPr lang="en-US" dirty="0" err="1" smtClean="0"/>
              <a:t>ArrayList</a:t>
            </a:r>
            <a:r>
              <a:rPr lang="en-US" dirty="0" smtClean="0"/>
              <a:t> (class)1.2v</a:t>
            </a:r>
          </a:p>
          <a:p>
            <a:pPr marL="800100" lvl="1" indent="-342900" algn="l">
              <a:buFont typeface="Wingdings" panose="05000000000000000000" pitchFamily="2" charset="2"/>
              <a:buChar char="Ø"/>
            </a:pPr>
            <a:r>
              <a:rPr lang="en-US" dirty="0" err="1" smtClean="0"/>
              <a:t>LinkedList</a:t>
            </a:r>
            <a:r>
              <a:rPr lang="en-US" dirty="0" smtClean="0"/>
              <a:t> (class)1.2v</a:t>
            </a:r>
          </a:p>
          <a:p>
            <a:pPr marL="800100" lvl="1" indent="-342900" algn="l">
              <a:buFont typeface="Wingdings" panose="05000000000000000000" pitchFamily="2" charset="2"/>
              <a:buChar char="Ø"/>
            </a:pPr>
            <a:r>
              <a:rPr lang="en-US" dirty="0" smtClean="0"/>
              <a:t>Vector (class) 1.0v</a:t>
            </a:r>
          </a:p>
          <a:p>
            <a:pPr marL="1257300" lvl="2" indent="-342900" algn="l">
              <a:buFont typeface="Wingdings" panose="05000000000000000000" pitchFamily="2" charset="2"/>
              <a:buChar char="Ø"/>
            </a:pPr>
            <a:r>
              <a:rPr lang="en-US" dirty="0" smtClean="0"/>
              <a:t>Stack (class)1.0v</a:t>
            </a:r>
          </a:p>
          <a:p>
            <a:pPr marL="1257300" lvl="2" indent="-342900" algn="l">
              <a:buFont typeface="Wingdings" panose="05000000000000000000" pitchFamily="2" charset="2"/>
              <a:buChar char="Ø"/>
            </a:pPr>
            <a:endParaRPr lang="en-US" dirty="0"/>
          </a:p>
          <a:p>
            <a:pPr lvl="2" algn="l"/>
            <a:endParaRPr lang="en-US" dirty="0"/>
          </a:p>
          <a:p>
            <a:pPr lvl="2" algn="l"/>
            <a:r>
              <a:rPr lang="en-US" dirty="0" smtClean="0"/>
              <a:t>Which things are come with old generation is called </a:t>
            </a:r>
            <a:r>
              <a:rPr lang="en-US" sz="2000" b="1" dirty="0" smtClean="0"/>
              <a:t>legacy classes </a:t>
            </a:r>
            <a:r>
              <a:rPr lang="en-US" sz="2000" dirty="0" smtClean="0"/>
              <a:t>. Ex vector and stack class</a:t>
            </a:r>
          </a:p>
          <a:p>
            <a:pPr lvl="2" algn="l"/>
            <a:endParaRPr lang="en-US" b="1" dirty="0" smtClean="0"/>
          </a:p>
          <a:p>
            <a:pPr algn="l"/>
            <a:endParaRPr lang="en-US" dirty="0" smtClean="0"/>
          </a:p>
        </p:txBody>
      </p:sp>
    </p:spTree>
    <p:extLst>
      <p:ext uri="{BB962C8B-B14F-4D97-AF65-F5344CB8AC3E}">
        <p14:creationId xmlns:p14="http://schemas.microsoft.com/office/powerpoint/2010/main" val="8638659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r>
              <a:rPr lang="en-US" b="1" u="sng" dirty="0"/>
              <a:t>Comparator Interface </a:t>
            </a:r>
          </a:p>
          <a:p>
            <a:pPr algn="l"/>
            <a:r>
              <a:rPr lang="en-US" dirty="0" smtClean="0"/>
              <a:t>If </a:t>
            </a:r>
            <a:r>
              <a:rPr lang="en-US" dirty="0"/>
              <a:t>we are not satisfied with default natural sorting order or if the default natural sorting order is not already available then we can define our own customized sorting by using Comparator</a:t>
            </a:r>
            <a:r>
              <a:rPr lang="en-US" dirty="0" smtClean="0"/>
              <a:t>.</a:t>
            </a:r>
            <a:endParaRPr lang="en-US" dirty="0"/>
          </a:p>
          <a:p>
            <a:pPr algn="l"/>
            <a:r>
              <a:rPr lang="en-US" dirty="0"/>
              <a:t>Comparable </a:t>
            </a:r>
            <a:r>
              <a:rPr lang="en-US" dirty="0" smtClean="0"/>
              <a:t>meant </a:t>
            </a:r>
            <a:r>
              <a:rPr lang="en-US" dirty="0"/>
              <a:t>for default natural sorting order where as Comparator </a:t>
            </a:r>
            <a:r>
              <a:rPr lang="en-US" dirty="0" smtClean="0"/>
              <a:t>meant </a:t>
            </a:r>
            <a:r>
              <a:rPr lang="en-US" dirty="0"/>
              <a:t>for customized sorting order</a:t>
            </a:r>
            <a:r>
              <a:rPr lang="en-US" dirty="0" smtClean="0"/>
              <a:t>.</a:t>
            </a:r>
          </a:p>
          <a:p>
            <a:pPr algn="l"/>
            <a:endParaRPr lang="en-US" dirty="0" smtClean="0"/>
          </a:p>
          <a:p>
            <a:pPr algn="l"/>
            <a:r>
              <a:rPr lang="en-US" dirty="0" smtClean="0"/>
              <a:t>We </a:t>
            </a:r>
            <a:r>
              <a:rPr lang="en-US" dirty="0"/>
              <a:t>can use comparator to define our own sorting (Customized sorting</a:t>
            </a:r>
            <a:r>
              <a:rPr lang="en-US" dirty="0" smtClean="0"/>
              <a:t>).</a:t>
            </a:r>
            <a:endParaRPr lang="en-US" dirty="0"/>
          </a:p>
          <a:p>
            <a:pPr algn="l"/>
            <a:r>
              <a:rPr lang="en-US" dirty="0"/>
              <a:t>comparator interface present in </a:t>
            </a:r>
            <a:r>
              <a:rPr lang="en-US" dirty="0" err="1"/>
              <a:t>java.util</a:t>
            </a:r>
            <a:r>
              <a:rPr lang="en-US" dirty="0"/>
              <a:t> package</a:t>
            </a:r>
            <a:r>
              <a:rPr lang="en-US" dirty="0" smtClean="0"/>
              <a:t>.</a:t>
            </a:r>
            <a:endParaRPr lang="en-US" dirty="0"/>
          </a:p>
          <a:p>
            <a:pPr algn="l"/>
            <a:r>
              <a:rPr lang="en-US" dirty="0"/>
              <a:t>It define two methods. compare and equals</a:t>
            </a:r>
            <a:r>
              <a:rPr lang="en-US" dirty="0" smtClean="0"/>
              <a:t>.</a:t>
            </a:r>
            <a:endParaRPr lang="en-US" dirty="0"/>
          </a:p>
          <a:p>
            <a:pPr algn="l"/>
            <a:r>
              <a:rPr lang="en-US" b="1" dirty="0"/>
              <a:t>public </a:t>
            </a:r>
            <a:r>
              <a:rPr lang="en-US" b="1" dirty="0" err="1"/>
              <a:t>int</a:t>
            </a:r>
            <a:r>
              <a:rPr lang="en-US" b="1" dirty="0"/>
              <a:t> compare(Object obj1,Object obj2);</a:t>
            </a:r>
          </a:p>
          <a:p>
            <a:pPr algn="l"/>
            <a:r>
              <a:rPr lang="en-US" dirty="0"/>
              <a:t>return -</a:t>
            </a:r>
            <a:r>
              <a:rPr lang="en-US" dirty="0" err="1"/>
              <a:t>ve</a:t>
            </a:r>
            <a:r>
              <a:rPr lang="en-US" dirty="0"/>
              <a:t> if obj1 has to come before obj2.</a:t>
            </a:r>
          </a:p>
          <a:p>
            <a:pPr algn="l"/>
            <a:r>
              <a:rPr lang="en-US" dirty="0"/>
              <a:t>return +</a:t>
            </a:r>
            <a:r>
              <a:rPr lang="en-US" dirty="0" err="1"/>
              <a:t>ve</a:t>
            </a:r>
            <a:r>
              <a:rPr lang="en-US" dirty="0"/>
              <a:t> if obj1 has to come after obj2.</a:t>
            </a:r>
          </a:p>
          <a:p>
            <a:pPr algn="l"/>
            <a:r>
              <a:rPr lang="en-US" dirty="0"/>
              <a:t>return 0 if obj1 &amp; obj2 are equals</a:t>
            </a:r>
            <a:r>
              <a:rPr lang="en-US" dirty="0" smtClean="0"/>
              <a:t>.</a:t>
            </a:r>
          </a:p>
          <a:p>
            <a:pPr algn="l"/>
            <a:endParaRPr lang="en-US" dirty="0"/>
          </a:p>
          <a:p>
            <a:pPr algn="l"/>
            <a:r>
              <a:rPr lang="en-US" b="1" dirty="0"/>
              <a:t>public </a:t>
            </a:r>
            <a:r>
              <a:rPr lang="en-US" b="1" dirty="0" err="1"/>
              <a:t>boolean</a:t>
            </a:r>
            <a:r>
              <a:rPr lang="en-US" b="1" dirty="0"/>
              <a:t> equals();</a:t>
            </a:r>
          </a:p>
        </p:txBody>
      </p:sp>
    </p:spTree>
    <p:extLst>
      <p:ext uri="{BB962C8B-B14F-4D97-AF65-F5344CB8AC3E}">
        <p14:creationId xmlns:p14="http://schemas.microsoft.com/office/powerpoint/2010/main" val="19712679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304" y="167425"/>
            <a:ext cx="11475076" cy="5090375"/>
          </a:xfrm>
        </p:spPr>
        <p:txBody>
          <a:bodyPr>
            <a:normAutofit/>
          </a:bodyPr>
          <a:lstStyle/>
          <a:p>
            <a:r>
              <a:rPr lang="en-US" dirty="0" smtClean="0"/>
              <a:t>Whenever </a:t>
            </a:r>
            <a:r>
              <a:rPr lang="en-US" dirty="0"/>
              <a:t>we are implementing comparator interface, compulsory we should provide implementation for compare() method.</a:t>
            </a:r>
          </a:p>
          <a:p>
            <a:endParaRPr lang="en-US" dirty="0"/>
          </a:p>
          <a:p>
            <a:r>
              <a:rPr lang="en-US" dirty="0"/>
              <a:t>And implementing equals() method is optional, because it is already available in every java class from Object class through </a:t>
            </a:r>
            <a:r>
              <a:rPr lang="en-US" dirty="0" smtClean="0"/>
              <a:t>inheritance.</a:t>
            </a:r>
          </a:p>
          <a:p>
            <a:endParaRPr lang="en-US" dirty="0"/>
          </a:p>
          <a:p>
            <a:r>
              <a:rPr lang="en-US" dirty="0" smtClean="0"/>
              <a:t>Which object we are trying to insert, is obj1 and which is already inserted, is obj2.</a:t>
            </a:r>
            <a:endParaRPr lang="en-US" dirty="0"/>
          </a:p>
        </p:txBody>
      </p:sp>
    </p:spTree>
    <p:extLst>
      <p:ext uri="{BB962C8B-B14F-4D97-AF65-F5344CB8AC3E}">
        <p14:creationId xmlns:p14="http://schemas.microsoft.com/office/powerpoint/2010/main" val="10837842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457670"/>
          </a:xfrm>
        </p:spPr>
        <p:txBody>
          <a:bodyPr>
            <a:normAutofit fontScale="90000"/>
          </a:bodyPr>
          <a:lstStyle/>
          <a:p>
            <a:r>
              <a:rPr lang="en-US" sz="3200" dirty="0" err="1"/>
              <a:t>W.a.p</a:t>
            </a:r>
            <a:r>
              <a:rPr lang="en-US" sz="3200" dirty="0"/>
              <a:t> to insert integer objects into the </a:t>
            </a:r>
            <a:r>
              <a:rPr lang="en-US" sz="3200" dirty="0" err="1"/>
              <a:t>TreeSet</a:t>
            </a:r>
            <a:r>
              <a:rPr lang="en-US" sz="3200" dirty="0"/>
              <a:t> with </a:t>
            </a:r>
            <a:r>
              <a:rPr lang="en-US" sz="3200" dirty="0" smtClean="0"/>
              <a:t>Descending </a:t>
            </a:r>
            <a:r>
              <a:rPr lang="en-US" sz="3200" dirty="0"/>
              <a:t>order</a:t>
            </a:r>
          </a:p>
        </p:txBody>
      </p:sp>
      <p:sp>
        <p:nvSpPr>
          <p:cNvPr id="3" name="Subtitle 2"/>
          <p:cNvSpPr>
            <a:spLocks noGrp="1"/>
          </p:cNvSpPr>
          <p:nvPr>
            <p:ph type="subTitle" idx="1"/>
          </p:nvPr>
        </p:nvSpPr>
        <p:spPr>
          <a:xfrm>
            <a:off x="0" y="457670"/>
            <a:ext cx="12192000" cy="6400329"/>
          </a:xfrm>
        </p:spPr>
        <p:txBody>
          <a:bodyPr>
            <a:normAutofit fontScale="92500" lnSpcReduction="10000"/>
          </a:bodyPr>
          <a:lstStyle/>
          <a:p>
            <a:pPr algn="l"/>
            <a:r>
              <a:rPr lang="en-US" dirty="0"/>
              <a:t>import </a:t>
            </a:r>
            <a:r>
              <a:rPr lang="en-US" dirty="0" err="1"/>
              <a:t>java.util</a:t>
            </a:r>
            <a:r>
              <a:rPr lang="en-US" dirty="0" smtClean="0"/>
              <a:t>.*;</a:t>
            </a:r>
            <a:endParaRPr lang="en-US" dirty="0"/>
          </a:p>
          <a:p>
            <a:pPr algn="l"/>
            <a:r>
              <a:rPr lang="en-US" dirty="0"/>
              <a:t>class </a:t>
            </a:r>
            <a:r>
              <a:rPr lang="en-US" dirty="0" err="1" smtClean="0"/>
              <a:t>HashSetDemo</a:t>
            </a:r>
            <a:r>
              <a:rPr lang="en-US" dirty="0" smtClean="0"/>
              <a:t> {</a:t>
            </a:r>
            <a:endParaRPr lang="en-US" dirty="0"/>
          </a:p>
          <a:p>
            <a:pPr algn="l"/>
            <a:r>
              <a:rPr lang="en-US" dirty="0"/>
              <a:t>public static void main(String </a:t>
            </a:r>
            <a:r>
              <a:rPr lang="en-US" dirty="0" err="1"/>
              <a:t>ar</a:t>
            </a:r>
            <a:r>
              <a:rPr lang="en-US" dirty="0" smtClean="0"/>
              <a:t>[]) {</a:t>
            </a:r>
            <a:endParaRPr lang="en-US" dirty="0"/>
          </a:p>
          <a:p>
            <a:pPr algn="l"/>
            <a:r>
              <a:rPr lang="en-US" dirty="0" err="1"/>
              <a:t>TreeSet</a:t>
            </a:r>
            <a:r>
              <a:rPr lang="en-US" dirty="0"/>
              <a:t> t=new </a:t>
            </a:r>
            <a:r>
              <a:rPr lang="en-US" dirty="0" err="1"/>
              <a:t>TreeSet</a:t>
            </a:r>
            <a:r>
              <a:rPr lang="en-US" dirty="0"/>
              <a:t>(new </a:t>
            </a:r>
            <a:r>
              <a:rPr lang="en-US" dirty="0" err="1"/>
              <a:t>MyComparator</a:t>
            </a:r>
            <a:r>
              <a:rPr lang="en-US" dirty="0"/>
              <a:t>());</a:t>
            </a:r>
          </a:p>
          <a:p>
            <a:pPr algn="l"/>
            <a:r>
              <a:rPr lang="en-US" dirty="0" err="1"/>
              <a:t>t.add</a:t>
            </a:r>
            <a:r>
              <a:rPr lang="en-US" dirty="0"/>
              <a:t>(10</a:t>
            </a:r>
            <a:r>
              <a:rPr lang="en-US" dirty="0" smtClean="0"/>
              <a:t>);  	</a:t>
            </a:r>
            <a:r>
              <a:rPr lang="en-US" dirty="0" err="1" smtClean="0"/>
              <a:t>t.add</a:t>
            </a:r>
            <a:r>
              <a:rPr lang="en-US" dirty="0" smtClean="0"/>
              <a:t>(0);		</a:t>
            </a:r>
            <a:r>
              <a:rPr lang="en-US" dirty="0" err="1" smtClean="0"/>
              <a:t>t.add</a:t>
            </a:r>
            <a:r>
              <a:rPr lang="en-US" dirty="0" smtClean="0"/>
              <a:t>(15); 	</a:t>
            </a:r>
            <a:r>
              <a:rPr lang="en-US" dirty="0" err="1" smtClean="0"/>
              <a:t>t.add</a:t>
            </a:r>
            <a:r>
              <a:rPr lang="en-US" dirty="0" smtClean="0"/>
              <a:t>(20); 	</a:t>
            </a:r>
            <a:r>
              <a:rPr lang="en-US" dirty="0" err="1" smtClean="0"/>
              <a:t>t.add</a:t>
            </a:r>
            <a:r>
              <a:rPr lang="en-US" dirty="0" smtClean="0"/>
              <a:t>(20</a:t>
            </a:r>
            <a:r>
              <a:rPr lang="en-US" dirty="0"/>
              <a:t>);</a:t>
            </a:r>
          </a:p>
          <a:p>
            <a:pPr algn="l"/>
            <a:r>
              <a:rPr lang="en-US" dirty="0" err="1"/>
              <a:t>System.out.println</a:t>
            </a:r>
            <a:r>
              <a:rPr lang="en-US" dirty="0"/>
              <a:t>(t</a:t>
            </a:r>
            <a:r>
              <a:rPr lang="en-US" dirty="0" smtClean="0"/>
              <a:t>);  }  }</a:t>
            </a:r>
            <a:endParaRPr lang="en-US" dirty="0"/>
          </a:p>
          <a:p>
            <a:pPr algn="l"/>
            <a:r>
              <a:rPr lang="en-US" dirty="0"/>
              <a:t>class </a:t>
            </a:r>
            <a:r>
              <a:rPr lang="en-US" dirty="0" err="1"/>
              <a:t>MyComparator</a:t>
            </a:r>
            <a:r>
              <a:rPr lang="en-US" dirty="0"/>
              <a:t> implements </a:t>
            </a:r>
            <a:r>
              <a:rPr lang="en-US" dirty="0" smtClean="0"/>
              <a:t>Comparator {</a:t>
            </a:r>
            <a:endParaRPr lang="en-US" dirty="0"/>
          </a:p>
          <a:p>
            <a:pPr algn="l"/>
            <a:r>
              <a:rPr lang="en-US" dirty="0"/>
              <a:t>public </a:t>
            </a:r>
            <a:r>
              <a:rPr lang="en-US" dirty="0" err="1"/>
              <a:t>int</a:t>
            </a:r>
            <a:r>
              <a:rPr lang="en-US" dirty="0"/>
              <a:t> compare(Object obj1, Object obj2){</a:t>
            </a:r>
          </a:p>
          <a:p>
            <a:pPr algn="l"/>
            <a:r>
              <a:rPr lang="en-US" dirty="0"/>
              <a:t>Integer I1=(</a:t>
            </a:r>
            <a:r>
              <a:rPr lang="en-US" dirty="0" smtClean="0"/>
              <a:t>Integer)obj1;	Integer </a:t>
            </a:r>
            <a:r>
              <a:rPr lang="en-US" dirty="0"/>
              <a:t>I2=(Integer)obj2;</a:t>
            </a:r>
          </a:p>
          <a:p>
            <a:pPr algn="l"/>
            <a:r>
              <a:rPr lang="en-US" dirty="0"/>
              <a:t>if(I1&lt;I2</a:t>
            </a:r>
            <a:r>
              <a:rPr lang="en-US" dirty="0" smtClean="0"/>
              <a:t>) {</a:t>
            </a:r>
            <a:endParaRPr lang="en-US" dirty="0"/>
          </a:p>
          <a:p>
            <a:pPr algn="l"/>
            <a:r>
              <a:rPr lang="en-US" dirty="0"/>
              <a:t>return +1</a:t>
            </a:r>
            <a:r>
              <a:rPr lang="en-US" dirty="0" smtClean="0"/>
              <a:t>; }</a:t>
            </a:r>
            <a:endParaRPr lang="en-US" dirty="0"/>
          </a:p>
          <a:p>
            <a:pPr algn="l"/>
            <a:r>
              <a:rPr lang="en-US" dirty="0"/>
              <a:t>else if(I1&gt;I2</a:t>
            </a:r>
            <a:r>
              <a:rPr lang="en-US" dirty="0" smtClean="0"/>
              <a:t>) {</a:t>
            </a:r>
            <a:endParaRPr lang="en-US" dirty="0"/>
          </a:p>
          <a:p>
            <a:pPr algn="l"/>
            <a:r>
              <a:rPr lang="en-US" dirty="0"/>
              <a:t>return -1</a:t>
            </a:r>
            <a:r>
              <a:rPr lang="en-US" dirty="0" smtClean="0"/>
              <a:t>; }</a:t>
            </a:r>
            <a:endParaRPr lang="en-US" dirty="0"/>
          </a:p>
          <a:p>
            <a:pPr algn="l"/>
            <a:r>
              <a:rPr lang="en-US" dirty="0" smtClean="0"/>
              <a:t>else {</a:t>
            </a:r>
            <a:endParaRPr lang="en-US" dirty="0"/>
          </a:p>
          <a:p>
            <a:pPr algn="l"/>
            <a:r>
              <a:rPr lang="en-US" dirty="0"/>
              <a:t>return 0;</a:t>
            </a:r>
          </a:p>
          <a:p>
            <a:pPr algn="l"/>
            <a:r>
              <a:rPr lang="en-US" dirty="0" smtClean="0"/>
              <a:t>}}}</a:t>
            </a:r>
            <a:endParaRPr lang="en-US" dirty="0"/>
          </a:p>
        </p:txBody>
      </p:sp>
    </p:spTree>
    <p:extLst>
      <p:ext uri="{BB962C8B-B14F-4D97-AF65-F5344CB8AC3E}">
        <p14:creationId xmlns:p14="http://schemas.microsoft.com/office/powerpoint/2010/main" val="4206454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43569"/>
            <a:ext cx="12192000" cy="616285"/>
          </a:xfrm>
        </p:spPr>
        <p:txBody>
          <a:bodyPr>
            <a:noAutofit/>
          </a:bodyPr>
          <a:lstStyle/>
          <a:p>
            <a:r>
              <a:rPr lang="en-US" sz="4800" dirty="0" smtClean="0"/>
              <a:t>Reverse of alphabetical order</a:t>
            </a:r>
            <a:endParaRPr lang="en-US" sz="4800" dirty="0"/>
          </a:p>
        </p:txBody>
      </p:sp>
      <p:sp>
        <p:nvSpPr>
          <p:cNvPr id="3" name="Subtitle 2"/>
          <p:cNvSpPr>
            <a:spLocks noGrp="1"/>
          </p:cNvSpPr>
          <p:nvPr>
            <p:ph type="subTitle" idx="1"/>
          </p:nvPr>
        </p:nvSpPr>
        <p:spPr>
          <a:xfrm>
            <a:off x="0" y="759854"/>
            <a:ext cx="12192000" cy="6098146"/>
          </a:xfrm>
        </p:spPr>
        <p:txBody>
          <a:bodyPr>
            <a:normAutofit fontScale="85000" lnSpcReduction="20000"/>
          </a:bodyPr>
          <a:lstStyle/>
          <a:p>
            <a:pPr algn="l"/>
            <a:r>
              <a:rPr lang="en-US" dirty="0"/>
              <a:t>import </a:t>
            </a:r>
            <a:r>
              <a:rPr lang="en-US" dirty="0" err="1"/>
              <a:t>java.util</a:t>
            </a:r>
            <a:r>
              <a:rPr lang="en-US" dirty="0" smtClean="0"/>
              <a:t>.*;</a:t>
            </a:r>
            <a:endParaRPr lang="en-US" dirty="0"/>
          </a:p>
          <a:p>
            <a:pPr algn="l"/>
            <a:r>
              <a:rPr lang="en-US" dirty="0"/>
              <a:t>class </a:t>
            </a:r>
            <a:r>
              <a:rPr lang="en-US" dirty="0" err="1" smtClean="0"/>
              <a:t>HashSetDemo</a:t>
            </a:r>
            <a:r>
              <a:rPr lang="en-US" dirty="0" smtClean="0"/>
              <a:t>  {</a:t>
            </a:r>
            <a:endParaRPr lang="en-US" dirty="0"/>
          </a:p>
          <a:p>
            <a:pPr algn="l"/>
            <a:r>
              <a:rPr lang="en-US" dirty="0"/>
              <a:t>public static void main(String </a:t>
            </a:r>
            <a:r>
              <a:rPr lang="en-US" dirty="0" err="1"/>
              <a:t>ar</a:t>
            </a:r>
            <a:r>
              <a:rPr lang="en-US" dirty="0" smtClean="0"/>
              <a:t>[])  {</a:t>
            </a:r>
            <a:endParaRPr lang="en-US" dirty="0"/>
          </a:p>
          <a:p>
            <a:pPr algn="l"/>
            <a:r>
              <a:rPr lang="en-US" dirty="0" err="1"/>
              <a:t>TreeSet</a:t>
            </a:r>
            <a:r>
              <a:rPr lang="en-US" dirty="0"/>
              <a:t> t=new </a:t>
            </a:r>
            <a:r>
              <a:rPr lang="en-US" dirty="0" err="1"/>
              <a:t>TreeSet</a:t>
            </a:r>
            <a:r>
              <a:rPr lang="en-US" dirty="0"/>
              <a:t>(new </a:t>
            </a:r>
            <a:r>
              <a:rPr lang="en-US" dirty="0" err="1"/>
              <a:t>MyComparator</a:t>
            </a:r>
            <a:r>
              <a:rPr lang="en-US" dirty="0"/>
              <a:t>());</a:t>
            </a:r>
          </a:p>
          <a:p>
            <a:pPr algn="l"/>
            <a:r>
              <a:rPr lang="en-US" dirty="0" err="1"/>
              <a:t>t.add</a:t>
            </a:r>
            <a:r>
              <a:rPr lang="en-US" dirty="0"/>
              <a:t>("</a:t>
            </a:r>
            <a:r>
              <a:rPr lang="en-US" dirty="0" err="1"/>
              <a:t>anup</a:t>
            </a:r>
            <a:r>
              <a:rPr lang="en-US" dirty="0"/>
              <a:t>");</a:t>
            </a:r>
          </a:p>
          <a:p>
            <a:pPr algn="l"/>
            <a:r>
              <a:rPr lang="en-US" dirty="0" err="1"/>
              <a:t>t.add</a:t>
            </a:r>
            <a:r>
              <a:rPr lang="en-US" dirty="0"/>
              <a:t>("</a:t>
            </a:r>
            <a:r>
              <a:rPr lang="en-US" dirty="0" err="1"/>
              <a:t>amit</a:t>
            </a:r>
            <a:r>
              <a:rPr lang="en-US" dirty="0"/>
              <a:t>");</a:t>
            </a:r>
          </a:p>
          <a:p>
            <a:pPr algn="l"/>
            <a:r>
              <a:rPr lang="en-US" dirty="0" err="1"/>
              <a:t>t.add</a:t>
            </a:r>
            <a:r>
              <a:rPr lang="en-US" dirty="0"/>
              <a:t>("</a:t>
            </a:r>
            <a:r>
              <a:rPr lang="en-US" dirty="0" err="1"/>
              <a:t>suraj</a:t>
            </a:r>
            <a:r>
              <a:rPr lang="en-US" dirty="0"/>
              <a:t>");</a:t>
            </a:r>
          </a:p>
          <a:p>
            <a:pPr algn="l"/>
            <a:r>
              <a:rPr lang="en-US" dirty="0" err="1"/>
              <a:t>t.add</a:t>
            </a:r>
            <a:r>
              <a:rPr lang="en-US" dirty="0"/>
              <a:t>("</a:t>
            </a:r>
            <a:r>
              <a:rPr lang="en-US" dirty="0" err="1"/>
              <a:t>punit</a:t>
            </a:r>
            <a:r>
              <a:rPr lang="en-US" dirty="0"/>
              <a:t>");</a:t>
            </a:r>
          </a:p>
          <a:p>
            <a:pPr algn="l"/>
            <a:r>
              <a:rPr lang="en-US" dirty="0" err="1"/>
              <a:t>System.out.println</a:t>
            </a:r>
            <a:r>
              <a:rPr lang="en-US" dirty="0"/>
              <a:t>(t);</a:t>
            </a:r>
          </a:p>
          <a:p>
            <a:pPr algn="l"/>
            <a:r>
              <a:rPr lang="en-US" dirty="0" smtClean="0"/>
              <a:t>}   }</a:t>
            </a:r>
            <a:endParaRPr lang="en-US" dirty="0"/>
          </a:p>
          <a:p>
            <a:pPr algn="l"/>
            <a:r>
              <a:rPr lang="en-US" dirty="0"/>
              <a:t>class </a:t>
            </a:r>
            <a:r>
              <a:rPr lang="en-US" dirty="0" err="1"/>
              <a:t>MyComparator</a:t>
            </a:r>
            <a:r>
              <a:rPr lang="en-US" dirty="0"/>
              <a:t> implements </a:t>
            </a:r>
            <a:r>
              <a:rPr lang="en-US" dirty="0" smtClean="0"/>
              <a:t>Comparator {</a:t>
            </a:r>
            <a:endParaRPr lang="en-US" dirty="0"/>
          </a:p>
          <a:p>
            <a:pPr algn="l"/>
            <a:r>
              <a:rPr lang="en-US" dirty="0"/>
              <a:t>public </a:t>
            </a:r>
            <a:r>
              <a:rPr lang="en-US" dirty="0" err="1"/>
              <a:t>int</a:t>
            </a:r>
            <a:r>
              <a:rPr lang="en-US" dirty="0"/>
              <a:t> compare(Object obj1, Object obj2</a:t>
            </a:r>
            <a:r>
              <a:rPr lang="en-US" dirty="0" smtClean="0"/>
              <a:t>) {</a:t>
            </a:r>
            <a:endParaRPr lang="en-US" dirty="0"/>
          </a:p>
          <a:p>
            <a:pPr algn="l"/>
            <a:r>
              <a:rPr lang="en-US" dirty="0"/>
              <a:t>String str1=(String)obj1;</a:t>
            </a:r>
          </a:p>
          <a:p>
            <a:pPr algn="l"/>
            <a:r>
              <a:rPr lang="en-US" dirty="0"/>
              <a:t>String str2=(String)obj2;</a:t>
            </a:r>
          </a:p>
          <a:p>
            <a:pPr algn="l"/>
            <a:r>
              <a:rPr lang="en-US" dirty="0"/>
              <a:t>return - str1.compareTo(str2</a:t>
            </a:r>
            <a:r>
              <a:rPr lang="en-US" dirty="0" smtClean="0"/>
              <a:t>);</a:t>
            </a:r>
          </a:p>
          <a:p>
            <a:pPr algn="l"/>
            <a:r>
              <a:rPr lang="en-US" dirty="0" smtClean="0"/>
              <a:t>//return str2.compareTo(str1);</a:t>
            </a:r>
            <a:endParaRPr lang="en-US" dirty="0"/>
          </a:p>
          <a:p>
            <a:pPr algn="l"/>
            <a:r>
              <a:rPr lang="en-US" dirty="0" smtClean="0"/>
              <a:t>}   }</a:t>
            </a:r>
            <a:endParaRPr lang="en-US" dirty="0"/>
          </a:p>
        </p:txBody>
      </p:sp>
    </p:spTree>
    <p:extLst>
      <p:ext uri="{BB962C8B-B14F-4D97-AF65-F5344CB8AC3E}">
        <p14:creationId xmlns:p14="http://schemas.microsoft.com/office/powerpoint/2010/main" val="2806940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702369"/>
          </a:xfrm>
        </p:spPr>
        <p:txBody>
          <a:bodyPr>
            <a:normAutofit fontScale="90000"/>
          </a:bodyPr>
          <a:lstStyle/>
          <a:p>
            <a:r>
              <a:rPr lang="en-US" sz="4800" dirty="0"/>
              <a:t>insert </a:t>
            </a:r>
            <a:r>
              <a:rPr lang="en-US" sz="4800" dirty="0" err="1"/>
              <a:t>StringBuffer</a:t>
            </a:r>
            <a:r>
              <a:rPr lang="en-US" sz="4800" dirty="0"/>
              <a:t> objects into the </a:t>
            </a:r>
            <a:r>
              <a:rPr lang="en-US" sz="4800" dirty="0" err="1"/>
              <a:t>TreeSet</a:t>
            </a:r>
            <a:endParaRPr lang="en-US" sz="4800" dirty="0"/>
          </a:p>
        </p:txBody>
      </p:sp>
      <p:sp>
        <p:nvSpPr>
          <p:cNvPr id="3" name="Subtitle 2"/>
          <p:cNvSpPr>
            <a:spLocks noGrp="1"/>
          </p:cNvSpPr>
          <p:nvPr>
            <p:ph type="subTitle" idx="1"/>
          </p:nvPr>
        </p:nvSpPr>
        <p:spPr>
          <a:xfrm>
            <a:off x="0" y="702369"/>
            <a:ext cx="12192000" cy="6155631"/>
          </a:xfrm>
        </p:spPr>
        <p:txBody>
          <a:bodyPr>
            <a:normAutofit fontScale="92500" lnSpcReduction="20000"/>
          </a:bodyPr>
          <a:lstStyle/>
          <a:p>
            <a:pPr algn="l"/>
            <a:r>
              <a:rPr lang="en-US" dirty="0"/>
              <a:t>import </a:t>
            </a:r>
            <a:r>
              <a:rPr lang="en-US" dirty="0" err="1"/>
              <a:t>java.util</a:t>
            </a:r>
            <a:r>
              <a:rPr lang="en-US" dirty="0" smtClean="0"/>
              <a:t>.*;</a:t>
            </a:r>
            <a:endParaRPr lang="en-US" dirty="0"/>
          </a:p>
          <a:p>
            <a:pPr algn="l"/>
            <a:r>
              <a:rPr lang="en-US" dirty="0"/>
              <a:t>class </a:t>
            </a:r>
            <a:r>
              <a:rPr lang="en-US" dirty="0" err="1" smtClean="0"/>
              <a:t>HashSetDemo</a:t>
            </a:r>
            <a:r>
              <a:rPr lang="en-US" dirty="0" smtClean="0"/>
              <a:t>  {</a:t>
            </a:r>
            <a:endParaRPr lang="en-US" dirty="0"/>
          </a:p>
          <a:p>
            <a:pPr algn="l"/>
            <a:r>
              <a:rPr lang="en-US" dirty="0"/>
              <a:t>public static void main(String </a:t>
            </a:r>
            <a:r>
              <a:rPr lang="en-US" dirty="0" err="1"/>
              <a:t>ar</a:t>
            </a:r>
            <a:r>
              <a:rPr lang="en-US" dirty="0" smtClean="0"/>
              <a:t>[])  {</a:t>
            </a:r>
            <a:endParaRPr lang="en-US" dirty="0"/>
          </a:p>
          <a:p>
            <a:pPr algn="l"/>
            <a:r>
              <a:rPr lang="en-US" dirty="0" err="1"/>
              <a:t>TreeSet</a:t>
            </a:r>
            <a:r>
              <a:rPr lang="en-US" dirty="0"/>
              <a:t> t=new </a:t>
            </a:r>
            <a:r>
              <a:rPr lang="en-US" dirty="0" err="1"/>
              <a:t>TreeSet</a:t>
            </a:r>
            <a:r>
              <a:rPr lang="en-US" dirty="0"/>
              <a:t>(new </a:t>
            </a:r>
            <a:r>
              <a:rPr lang="en-US" dirty="0" err="1"/>
              <a:t>MyComparator</a:t>
            </a:r>
            <a:r>
              <a:rPr lang="en-US" dirty="0"/>
              <a:t>());</a:t>
            </a:r>
          </a:p>
          <a:p>
            <a:pPr algn="l"/>
            <a:r>
              <a:rPr lang="en-US" dirty="0" err="1"/>
              <a:t>t.add</a:t>
            </a:r>
            <a:r>
              <a:rPr lang="en-US" dirty="0"/>
              <a:t>(new </a:t>
            </a:r>
            <a:r>
              <a:rPr lang="en-US" dirty="0" err="1"/>
              <a:t>StringBuffer</a:t>
            </a:r>
            <a:r>
              <a:rPr lang="en-US" dirty="0"/>
              <a:t>("A"));</a:t>
            </a:r>
          </a:p>
          <a:p>
            <a:pPr algn="l"/>
            <a:r>
              <a:rPr lang="en-US" dirty="0" err="1"/>
              <a:t>t.add</a:t>
            </a:r>
            <a:r>
              <a:rPr lang="en-US" dirty="0"/>
              <a:t>(new </a:t>
            </a:r>
            <a:r>
              <a:rPr lang="en-US" dirty="0" err="1"/>
              <a:t>StringBuffer</a:t>
            </a:r>
            <a:r>
              <a:rPr lang="en-US" dirty="0"/>
              <a:t>("M"));</a:t>
            </a:r>
          </a:p>
          <a:p>
            <a:pPr algn="l"/>
            <a:r>
              <a:rPr lang="en-US" dirty="0" err="1"/>
              <a:t>t.add</a:t>
            </a:r>
            <a:r>
              <a:rPr lang="en-US" dirty="0"/>
              <a:t>(new </a:t>
            </a:r>
            <a:r>
              <a:rPr lang="en-US" dirty="0" err="1"/>
              <a:t>StringBuffer</a:t>
            </a:r>
            <a:r>
              <a:rPr lang="en-US" dirty="0"/>
              <a:t>("C"));</a:t>
            </a:r>
          </a:p>
          <a:p>
            <a:pPr algn="l"/>
            <a:r>
              <a:rPr lang="en-US" dirty="0" err="1"/>
              <a:t>t.add</a:t>
            </a:r>
            <a:r>
              <a:rPr lang="en-US" dirty="0"/>
              <a:t>(new </a:t>
            </a:r>
            <a:r>
              <a:rPr lang="en-US" dirty="0" err="1"/>
              <a:t>StringBuffer</a:t>
            </a:r>
            <a:r>
              <a:rPr lang="en-US" dirty="0"/>
              <a:t>("Z"));</a:t>
            </a:r>
          </a:p>
          <a:p>
            <a:pPr algn="l"/>
            <a:r>
              <a:rPr lang="en-US" dirty="0" err="1"/>
              <a:t>System.out.println</a:t>
            </a:r>
            <a:r>
              <a:rPr lang="en-US" dirty="0"/>
              <a:t>(t</a:t>
            </a:r>
            <a:r>
              <a:rPr lang="en-US" dirty="0" smtClean="0"/>
              <a:t>);  }  }</a:t>
            </a:r>
            <a:endParaRPr lang="en-US" dirty="0"/>
          </a:p>
          <a:p>
            <a:pPr algn="l"/>
            <a:r>
              <a:rPr lang="en-US" dirty="0"/>
              <a:t>class </a:t>
            </a:r>
            <a:r>
              <a:rPr lang="en-US" dirty="0" err="1"/>
              <a:t>MyComparator</a:t>
            </a:r>
            <a:r>
              <a:rPr lang="en-US" dirty="0"/>
              <a:t> implements </a:t>
            </a:r>
            <a:r>
              <a:rPr lang="en-US" dirty="0" smtClean="0"/>
              <a:t>Comparator {</a:t>
            </a:r>
            <a:endParaRPr lang="en-US" dirty="0"/>
          </a:p>
          <a:p>
            <a:pPr algn="l"/>
            <a:r>
              <a:rPr lang="en-US" dirty="0"/>
              <a:t>public </a:t>
            </a:r>
            <a:r>
              <a:rPr lang="en-US" dirty="0" err="1"/>
              <a:t>int</a:t>
            </a:r>
            <a:r>
              <a:rPr lang="en-US" dirty="0"/>
              <a:t> compare(Object obj1, Object obj2</a:t>
            </a:r>
            <a:r>
              <a:rPr lang="en-US" dirty="0" smtClean="0"/>
              <a:t>) {</a:t>
            </a:r>
            <a:endParaRPr lang="en-US" dirty="0"/>
          </a:p>
          <a:p>
            <a:pPr algn="l"/>
            <a:r>
              <a:rPr lang="en-US" dirty="0"/>
              <a:t>String str1=obj1.toString();</a:t>
            </a:r>
          </a:p>
          <a:p>
            <a:pPr algn="l"/>
            <a:r>
              <a:rPr lang="en-US" dirty="0"/>
              <a:t>String str2=obj2.toString();</a:t>
            </a:r>
          </a:p>
          <a:p>
            <a:pPr algn="l"/>
            <a:r>
              <a:rPr lang="en-US" dirty="0"/>
              <a:t>return  str1.compareTo(str2);</a:t>
            </a:r>
          </a:p>
          <a:p>
            <a:pPr algn="l"/>
            <a:r>
              <a:rPr lang="en-US" dirty="0"/>
              <a:t>}</a:t>
            </a:r>
          </a:p>
          <a:p>
            <a:pPr algn="l"/>
            <a:r>
              <a:rPr lang="en-US" dirty="0"/>
              <a:t>}</a:t>
            </a:r>
          </a:p>
        </p:txBody>
      </p:sp>
    </p:spTree>
    <p:extLst>
      <p:ext uri="{BB962C8B-B14F-4D97-AF65-F5344CB8AC3E}">
        <p14:creationId xmlns:p14="http://schemas.microsoft.com/office/powerpoint/2010/main" val="5050901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6821"/>
            <a:ext cx="12192000" cy="856915"/>
          </a:xfrm>
        </p:spPr>
        <p:txBody>
          <a:bodyPr>
            <a:normAutofit fontScale="90000"/>
          </a:bodyPr>
          <a:lstStyle/>
          <a:p>
            <a:r>
              <a:rPr lang="en-US" dirty="0" smtClean="0"/>
              <a:t>Difference between Comparable and comparator</a:t>
            </a:r>
            <a:endParaRPr lang="en-US" dirty="0"/>
          </a:p>
        </p:txBody>
      </p:sp>
      <p:sp>
        <p:nvSpPr>
          <p:cNvPr id="3" name="Subtitle 2"/>
          <p:cNvSpPr>
            <a:spLocks noGrp="1"/>
          </p:cNvSpPr>
          <p:nvPr>
            <p:ph type="subTitle" idx="1"/>
          </p:nvPr>
        </p:nvSpPr>
        <p:spPr>
          <a:xfrm>
            <a:off x="0" y="1648496"/>
            <a:ext cx="12192000" cy="5209504"/>
          </a:xfrm>
        </p:spPr>
        <p:txBody>
          <a:bodyPr>
            <a:normAutofit/>
          </a:bodyPr>
          <a:lstStyle/>
          <a:p>
            <a:r>
              <a:rPr lang="en-US" b="1" u="sng" dirty="0"/>
              <a:t>Comparable</a:t>
            </a:r>
          </a:p>
          <a:p>
            <a:pPr algn="l"/>
            <a:r>
              <a:rPr lang="en-US" dirty="0"/>
              <a:t>It is meant for default natural sorting order.</a:t>
            </a:r>
          </a:p>
          <a:p>
            <a:pPr algn="l"/>
            <a:r>
              <a:rPr lang="en-US" dirty="0"/>
              <a:t>Present in </a:t>
            </a:r>
            <a:r>
              <a:rPr lang="en-US" dirty="0" err="1"/>
              <a:t>java.lang</a:t>
            </a:r>
            <a:r>
              <a:rPr lang="en-US" dirty="0"/>
              <a:t> package.</a:t>
            </a:r>
          </a:p>
          <a:p>
            <a:pPr algn="l"/>
            <a:r>
              <a:rPr lang="en-US" dirty="0"/>
              <a:t>This interface defines only one method </a:t>
            </a:r>
            <a:r>
              <a:rPr lang="en-US" dirty="0" err="1"/>
              <a:t>compareTo</a:t>
            </a:r>
            <a:r>
              <a:rPr lang="en-US" dirty="0"/>
              <a:t>().</a:t>
            </a:r>
          </a:p>
          <a:p>
            <a:pPr algn="l"/>
            <a:endParaRPr lang="en-US" dirty="0"/>
          </a:p>
          <a:p>
            <a:r>
              <a:rPr lang="en-US" b="1" u="sng" dirty="0"/>
              <a:t>Comparator</a:t>
            </a:r>
          </a:p>
          <a:p>
            <a:pPr algn="l"/>
            <a:r>
              <a:rPr lang="en-US" dirty="0"/>
              <a:t>It is meant for customized sorting order.</a:t>
            </a:r>
          </a:p>
          <a:p>
            <a:pPr algn="l"/>
            <a:r>
              <a:rPr lang="en-US" dirty="0"/>
              <a:t>Present in </a:t>
            </a:r>
            <a:r>
              <a:rPr lang="en-US" dirty="0" err="1"/>
              <a:t>java.util</a:t>
            </a:r>
            <a:r>
              <a:rPr lang="en-US" dirty="0"/>
              <a:t> package.</a:t>
            </a:r>
          </a:p>
          <a:p>
            <a:pPr algn="l"/>
            <a:r>
              <a:rPr lang="en-US" dirty="0"/>
              <a:t>This interface defines two methods compare() and equals().</a:t>
            </a:r>
          </a:p>
        </p:txBody>
      </p:sp>
    </p:spTree>
    <p:extLst>
      <p:ext uri="{BB962C8B-B14F-4D97-AF65-F5344CB8AC3E}">
        <p14:creationId xmlns:p14="http://schemas.microsoft.com/office/powerpoint/2010/main" val="19217732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6574" y="141667"/>
            <a:ext cx="9144000" cy="586459"/>
          </a:xfrm>
        </p:spPr>
        <p:txBody>
          <a:bodyPr>
            <a:normAutofit fontScale="90000"/>
          </a:bodyPr>
          <a:lstStyle/>
          <a:p>
            <a:r>
              <a:rPr lang="en-US" dirty="0" smtClean="0"/>
              <a:t>Queue</a:t>
            </a:r>
            <a:endParaRPr lang="en-US" dirty="0"/>
          </a:p>
        </p:txBody>
      </p:sp>
      <p:sp>
        <p:nvSpPr>
          <p:cNvPr id="3" name="Subtitle 2"/>
          <p:cNvSpPr>
            <a:spLocks noGrp="1"/>
          </p:cNvSpPr>
          <p:nvPr>
            <p:ph type="subTitle" idx="1"/>
          </p:nvPr>
        </p:nvSpPr>
        <p:spPr>
          <a:xfrm>
            <a:off x="0" y="837127"/>
            <a:ext cx="12192000" cy="6020873"/>
          </a:xfrm>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20763455"/>
              </p:ext>
            </p:extLst>
          </p:nvPr>
        </p:nvGraphicFramePr>
        <p:xfrm>
          <a:off x="0" y="2913397"/>
          <a:ext cx="12192000" cy="3896698"/>
        </p:xfrm>
        <a:graphic>
          <a:graphicData uri="http://schemas.openxmlformats.org/drawingml/2006/table">
            <a:tbl>
              <a:tblPr/>
              <a:tblGrid>
                <a:gridCol w="4064000"/>
                <a:gridCol w="4064000"/>
                <a:gridCol w="4064000"/>
              </a:tblGrid>
              <a:tr h="126017">
                <a:tc gridSpan="3">
                  <a:txBody>
                    <a:bodyPr/>
                    <a:lstStyle/>
                    <a:p>
                      <a:endParaRPr lang="en-US" dirty="0"/>
                    </a:p>
                  </a:txBody>
                  <a:tcPr marL="28575" marR="28575" marT="28575" marB="28575" anchor="ctr">
                    <a:solidFill>
                      <a:srgbClr val="FFFFFF"/>
                    </a:solidFill>
                  </a:tcPr>
                </a:tc>
                <a:tc hMerge="1">
                  <a:txBody>
                    <a:bodyPr/>
                    <a:lstStyle/>
                    <a:p>
                      <a:endParaRPr lang="en-US"/>
                    </a:p>
                  </a:txBody>
                  <a:tcPr/>
                </a:tc>
                <a:tc hMerge="1">
                  <a:txBody>
                    <a:bodyPr/>
                    <a:lstStyle/>
                    <a:p>
                      <a:endParaRPr lang="en-US"/>
                    </a:p>
                  </a:txBody>
                  <a:tcPr/>
                </a:tc>
              </a:tr>
              <a:tr h="891307">
                <a:tc>
                  <a:txBody>
                    <a:bodyPr/>
                    <a:lstStyle/>
                    <a:p>
                      <a:endParaRPr lang="en-US" dirty="0"/>
                    </a:p>
                  </a:txBody>
                  <a:tcPr marL="28575" marR="28575" marT="28575" marB="28575" anchor="ctr">
                    <a:lnL>
                      <a:noFill/>
                    </a:lnL>
                    <a:lnR>
                      <a:noFill/>
                    </a:lnR>
                    <a:lnB>
                      <a:noFill/>
                    </a:lnB>
                    <a:solidFill>
                      <a:srgbClr val="FFFFFF"/>
                    </a:solidFill>
                  </a:tcPr>
                </a:tc>
                <a:tc>
                  <a:txBody>
                    <a:bodyPr/>
                    <a:lstStyle/>
                    <a:p>
                      <a:pPr algn="ctr"/>
                      <a:r>
                        <a:rPr lang="en-US" i="1" dirty="0"/>
                        <a:t>Throws exception</a:t>
                      </a:r>
                      <a:endParaRPr lang="en-US" dirty="0"/>
                    </a:p>
                  </a:txBody>
                  <a:tcPr marL="28575" marR="28575" marT="28575" marB="28575" anchor="ctr">
                    <a:lnL>
                      <a:noFill/>
                    </a:lnL>
                    <a:lnR>
                      <a:noFill/>
                    </a:lnR>
                    <a:lnT>
                      <a:noFill/>
                    </a:lnT>
                    <a:lnB>
                      <a:noFill/>
                    </a:lnB>
                    <a:solidFill>
                      <a:srgbClr val="FFFFFF"/>
                    </a:solidFill>
                  </a:tcPr>
                </a:tc>
                <a:tc>
                  <a:txBody>
                    <a:bodyPr/>
                    <a:lstStyle/>
                    <a:p>
                      <a:pPr algn="ctr"/>
                      <a:r>
                        <a:rPr lang="en-US" i="1"/>
                        <a:t>Returns special value</a:t>
                      </a:r>
                      <a:endParaRPr lang="en-US"/>
                    </a:p>
                  </a:txBody>
                  <a:tcPr marL="28575" marR="28575" marT="28575" marB="28575" anchor="ctr">
                    <a:lnL>
                      <a:noFill/>
                    </a:lnL>
                    <a:lnR>
                      <a:noFill/>
                    </a:lnR>
                    <a:lnT>
                      <a:noFill/>
                    </a:lnT>
                    <a:lnB>
                      <a:noFill/>
                    </a:lnB>
                    <a:solidFill>
                      <a:srgbClr val="FFFFFF"/>
                    </a:solidFill>
                  </a:tcPr>
                </a:tc>
              </a:tr>
              <a:tr h="891307">
                <a:tc>
                  <a:txBody>
                    <a:bodyPr/>
                    <a:lstStyle/>
                    <a:p>
                      <a:r>
                        <a:rPr lang="en-US" b="1"/>
                        <a:t>Insert</a:t>
                      </a:r>
                      <a:endParaRPr lang="en-US"/>
                    </a:p>
                  </a:txBody>
                  <a:tcPr marL="28575" marR="28575" marT="28575" marB="28575" anchor="ctr">
                    <a:lnL>
                      <a:noFill/>
                    </a:lnL>
                    <a:lnR>
                      <a:noFill/>
                    </a:lnR>
                    <a:lnT>
                      <a:noFill/>
                    </a:lnT>
                    <a:lnB>
                      <a:noFill/>
                    </a:lnB>
                    <a:solidFill>
                      <a:srgbClr val="FFFFFF"/>
                    </a:solidFill>
                  </a:tcPr>
                </a:tc>
                <a:tc>
                  <a:txBody>
                    <a:bodyPr/>
                    <a:lstStyle/>
                    <a:p>
                      <a:r>
                        <a:rPr lang="en-US" u="none" strike="noStrike" dirty="0">
                          <a:solidFill>
                            <a:srgbClr val="4A6782"/>
                          </a:solidFill>
                          <a:effectLst/>
                          <a:hlinkClick r:id="rId2" action="ppaction://hlinkfile"/>
                        </a:rPr>
                        <a:t>add(e)</a:t>
                      </a:r>
                      <a:endParaRPr lang="en-US" dirty="0"/>
                    </a:p>
                  </a:txBody>
                  <a:tcPr marL="28575" marR="28575" marT="28575" marB="28575" anchor="ctr">
                    <a:lnL>
                      <a:noFill/>
                    </a:lnL>
                    <a:lnR>
                      <a:noFill/>
                    </a:lnR>
                    <a:lnT>
                      <a:noFill/>
                    </a:lnT>
                    <a:lnB>
                      <a:noFill/>
                    </a:lnB>
                    <a:solidFill>
                      <a:srgbClr val="FFFFFF"/>
                    </a:solidFill>
                  </a:tcPr>
                </a:tc>
                <a:tc>
                  <a:txBody>
                    <a:bodyPr/>
                    <a:lstStyle/>
                    <a:p>
                      <a:r>
                        <a:rPr lang="en-US" u="none" strike="noStrike" dirty="0">
                          <a:solidFill>
                            <a:srgbClr val="4A6782"/>
                          </a:solidFill>
                          <a:effectLst/>
                          <a:hlinkClick r:id="rId2" action="ppaction://hlinkfile"/>
                        </a:rPr>
                        <a:t>offer(e)</a:t>
                      </a:r>
                      <a:endParaRPr lang="en-US" dirty="0"/>
                    </a:p>
                  </a:txBody>
                  <a:tcPr marL="28575" marR="28575" marT="28575" marB="28575" anchor="ctr">
                    <a:lnL>
                      <a:noFill/>
                    </a:lnL>
                    <a:lnR>
                      <a:noFill/>
                    </a:lnR>
                    <a:lnT>
                      <a:noFill/>
                    </a:lnT>
                    <a:lnB>
                      <a:noFill/>
                    </a:lnB>
                    <a:solidFill>
                      <a:srgbClr val="FFFFFF"/>
                    </a:solidFill>
                  </a:tcPr>
                </a:tc>
              </a:tr>
              <a:tr h="891307">
                <a:tc>
                  <a:txBody>
                    <a:bodyPr/>
                    <a:lstStyle/>
                    <a:p>
                      <a:r>
                        <a:rPr lang="en-US" b="1" dirty="0"/>
                        <a:t>Remove</a:t>
                      </a:r>
                      <a:endParaRPr lang="en-US" dirty="0"/>
                    </a:p>
                  </a:txBody>
                  <a:tcPr marL="28575" marR="28575" marT="28575" marB="28575" anchor="ctr">
                    <a:lnL>
                      <a:noFill/>
                    </a:lnL>
                    <a:lnR>
                      <a:noFill/>
                    </a:lnR>
                    <a:lnT>
                      <a:noFill/>
                    </a:lnT>
                    <a:lnB>
                      <a:noFill/>
                    </a:lnB>
                    <a:solidFill>
                      <a:srgbClr val="FFFFFF"/>
                    </a:solidFill>
                  </a:tcPr>
                </a:tc>
                <a:tc>
                  <a:txBody>
                    <a:bodyPr/>
                    <a:lstStyle/>
                    <a:p>
                      <a:r>
                        <a:rPr lang="en-US" u="none" strike="noStrike" dirty="0">
                          <a:solidFill>
                            <a:srgbClr val="4A6782"/>
                          </a:solidFill>
                          <a:effectLst/>
                          <a:hlinkClick r:id="rId2" action="ppaction://hlinkfile"/>
                        </a:rPr>
                        <a:t>remove()</a:t>
                      </a:r>
                      <a:endParaRPr lang="en-US" dirty="0"/>
                    </a:p>
                  </a:txBody>
                  <a:tcPr marL="28575" marR="28575" marT="28575" marB="28575" anchor="ctr">
                    <a:lnL>
                      <a:noFill/>
                    </a:lnL>
                    <a:lnR>
                      <a:noFill/>
                    </a:lnR>
                    <a:lnT>
                      <a:noFill/>
                    </a:lnT>
                    <a:lnB>
                      <a:noFill/>
                    </a:lnB>
                    <a:solidFill>
                      <a:srgbClr val="FFFFFF"/>
                    </a:solidFill>
                  </a:tcPr>
                </a:tc>
                <a:tc>
                  <a:txBody>
                    <a:bodyPr/>
                    <a:lstStyle/>
                    <a:p>
                      <a:r>
                        <a:rPr lang="en-US" u="none" strike="noStrike" dirty="0">
                          <a:solidFill>
                            <a:srgbClr val="4A6782"/>
                          </a:solidFill>
                          <a:effectLst/>
                          <a:hlinkClick r:id="rId2" action="ppaction://hlinkfile"/>
                        </a:rPr>
                        <a:t>poll()</a:t>
                      </a:r>
                      <a:endParaRPr lang="en-US" dirty="0"/>
                    </a:p>
                  </a:txBody>
                  <a:tcPr marL="28575" marR="28575" marT="28575" marB="28575" anchor="ctr">
                    <a:lnL>
                      <a:noFill/>
                    </a:lnL>
                    <a:lnR>
                      <a:noFill/>
                    </a:lnR>
                    <a:lnT>
                      <a:noFill/>
                    </a:lnT>
                    <a:lnB>
                      <a:noFill/>
                    </a:lnB>
                    <a:solidFill>
                      <a:srgbClr val="FFFFFF"/>
                    </a:solidFill>
                  </a:tcPr>
                </a:tc>
              </a:tr>
              <a:tr h="891307">
                <a:tc>
                  <a:txBody>
                    <a:bodyPr/>
                    <a:lstStyle/>
                    <a:p>
                      <a:r>
                        <a:rPr lang="en-US" b="1"/>
                        <a:t>Examine</a:t>
                      </a:r>
                      <a:endParaRPr lang="en-US"/>
                    </a:p>
                  </a:txBody>
                  <a:tcPr marL="28575" marR="28575" marT="28575" marB="28575" anchor="ctr">
                    <a:lnL>
                      <a:noFill/>
                    </a:lnL>
                    <a:lnR>
                      <a:noFill/>
                    </a:lnR>
                    <a:lnT>
                      <a:noFill/>
                    </a:lnT>
                    <a:lnB>
                      <a:noFill/>
                    </a:lnB>
                    <a:solidFill>
                      <a:srgbClr val="FFFFFF"/>
                    </a:solidFill>
                  </a:tcPr>
                </a:tc>
                <a:tc>
                  <a:txBody>
                    <a:bodyPr/>
                    <a:lstStyle/>
                    <a:p>
                      <a:r>
                        <a:rPr lang="en-US" u="none" strike="noStrike" dirty="0">
                          <a:solidFill>
                            <a:srgbClr val="4A6782"/>
                          </a:solidFill>
                          <a:effectLst/>
                          <a:hlinkClick r:id="rId2" action="ppaction://hlinkfile"/>
                        </a:rPr>
                        <a:t>element()</a:t>
                      </a:r>
                      <a:endParaRPr lang="en-US" dirty="0"/>
                    </a:p>
                  </a:txBody>
                  <a:tcPr marL="28575" marR="28575" marT="28575" marB="28575" anchor="ctr">
                    <a:lnL>
                      <a:noFill/>
                    </a:lnL>
                    <a:lnR>
                      <a:noFill/>
                    </a:lnR>
                    <a:lnT>
                      <a:noFill/>
                    </a:lnT>
                    <a:lnB>
                      <a:noFill/>
                    </a:lnB>
                    <a:solidFill>
                      <a:srgbClr val="FFFFFF"/>
                    </a:solidFill>
                  </a:tcPr>
                </a:tc>
                <a:tc>
                  <a:txBody>
                    <a:bodyPr/>
                    <a:lstStyle/>
                    <a:p>
                      <a:r>
                        <a:rPr lang="en-US" u="none" strike="noStrike" dirty="0">
                          <a:solidFill>
                            <a:srgbClr val="4A6782"/>
                          </a:solidFill>
                          <a:effectLst/>
                          <a:hlinkClick r:id="rId2" action="ppaction://hlinkfile"/>
                        </a:rPr>
                        <a:t>peek()</a:t>
                      </a:r>
                      <a:endParaRPr lang="en-US" dirty="0"/>
                    </a:p>
                  </a:txBody>
                  <a:tcPr marL="28575" marR="28575" marT="28575" marB="28575" anchor="ctr">
                    <a:lnL>
                      <a:noFill/>
                    </a:lnL>
                    <a:lnR>
                      <a:noFill/>
                    </a:lnR>
                    <a:lnT>
                      <a:noFill/>
                    </a:lnT>
                    <a:lnB>
                      <a:noFill/>
                    </a:lnB>
                    <a:solidFill>
                      <a:srgbClr val="FFFFFF"/>
                    </a:solidFill>
                  </a:tcPr>
                </a:tc>
              </a:tr>
            </a:tbl>
          </a:graphicData>
        </a:graphic>
      </p:graphicFrame>
      <p:sp>
        <p:nvSpPr>
          <p:cNvPr id="5" name="Rectangle 1"/>
          <p:cNvSpPr>
            <a:spLocks noChangeArrowheads="1"/>
          </p:cNvSpPr>
          <p:nvPr/>
        </p:nvSpPr>
        <p:spPr bwMode="auto">
          <a:xfrm>
            <a:off x="0" y="1144903"/>
            <a:ext cx="12076090" cy="14724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1415"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74747"/>
                </a:solidFill>
                <a:effectLst/>
                <a:latin typeface="DejaVu Serif"/>
              </a:rPr>
              <a:t>A collection designed for holding elements prior to </a:t>
            </a:r>
            <a:r>
              <a:rPr kumimoji="0" lang="en-US" sz="2000" b="0" i="0" u="none" strike="noStrike" cap="none" normalizeH="0" baseline="0" dirty="0" err="1" smtClean="0">
                <a:ln>
                  <a:noFill/>
                </a:ln>
                <a:solidFill>
                  <a:srgbClr val="474747"/>
                </a:solidFill>
                <a:effectLst/>
                <a:latin typeface="DejaVu Serif"/>
              </a:rPr>
              <a:t>processing.Each</a:t>
            </a:r>
            <a:r>
              <a:rPr kumimoji="0" lang="en-US" sz="2000" b="0" i="0" u="none" strike="noStrike" cap="none" normalizeH="0" baseline="0" dirty="0" smtClean="0">
                <a:ln>
                  <a:noFill/>
                </a:ln>
                <a:solidFill>
                  <a:srgbClr val="474747"/>
                </a:solidFill>
                <a:effectLst/>
                <a:latin typeface="DejaVu Serif"/>
              </a:rPr>
              <a:t> of these methods exists in two forms: one throws an exception if the operation fails, the other returns a special value (either </a:t>
            </a:r>
            <a:r>
              <a:rPr kumimoji="0" lang="en-US" sz="2000" b="0" i="0" u="none" strike="noStrike" cap="none" normalizeH="0" baseline="0" dirty="0" smtClean="0">
                <a:ln>
                  <a:noFill/>
                </a:ln>
                <a:solidFill>
                  <a:srgbClr val="474747"/>
                </a:solidFill>
                <a:effectLst/>
                <a:latin typeface="DejaVu Sans Mono"/>
              </a:rPr>
              <a:t>null</a:t>
            </a:r>
            <a:r>
              <a:rPr kumimoji="0" lang="en-US" sz="2000" b="0" i="0" u="none" strike="noStrike" cap="none" normalizeH="0" baseline="0" dirty="0" smtClean="0">
                <a:ln>
                  <a:noFill/>
                </a:ln>
                <a:solidFill>
                  <a:srgbClr val="474747"/>
                </a:solidFill>
                <a:effectLst/>
                <a:latin typeface="DejaVu Serif"/>
              </a:rPr>
              <a:t> or </a:t>
            </a:r>
            <a:r>
              <a:rPr kumimoji="0" lang="en-US" sz="2000" b="0" i="0" u="none" strike="noStrike" cap="none" normalizeH="0" baseline="0" dirty="0" smtClean="0">
                <a:ln>
                  <a:noFill/>
                </a:ln>
                <a:solidFill>
                  <a:srgbClr val="474747"/>
                </a:solidFill>
                <a:effectLst/>
                <a:latin typeface="DejaVu Sans Mono"/>
              </a:rPr>
              <a:t>false</a:t>
            </a:r>
            <a:r>
              <a:rPr kumimoji="0" lang="en-US" sz="2000" b="0" i="0" u="none" strike="noStrike" cap="none" normalizeH="0" baseline="0" dirty="0" smtClean="0">
                <a:ln>
                  <a:noFill/>
                </a:ln>
                <a:solidFill>
                  <a:srgbClr val="474747"/>
                </a:solidFill>
                <a:effectLst/>
                <a:latin typeface="DejaVu Serif"/>
              </a:rPr>
              <a:t>, depending on the operation). The latter form of the insert operation is designed specifically for use with capacity-restricted </a:t>
            </a:r>
            <a:r>
              <a:rPr kumimoji="0" lang="en-US" sz="2000" b="0" i="0" u="none" strike="noStrike" cap="none" normalizeH="0" baseline="0" dirty="0" smtClean="0">
                <a:ln>
                  <a:noFill/>
                </a:ln>
                <a:solidFill>
                  <a:srgbClr val="474747"/>
                </a:solidFill>
                <a:effectLst/>
                <a:latin typeface="DejaVu Sans Mono"/>
              </a:rPr>
              <a:t>Queue</a:t>
            </a:r>
            <a:r>
              <a:rPr kumimoji="0" lang="en-US" sz="2000" b="0" i="0" u="none" strike="noStrike" cap="none" normalizeH="0" baseline="0" dirty="0" smtClean="0">
                <a:ln>
                  <a:noFill/>
                </a:ln>
                <a:solidFill>
                  <a:srgbClr val="474747"/>
                </a:solidFill>
                <a:effectLst/>
                <a:latin typeface="DejaVu Serif"/>
              </a:rPr>
              <a:t> implementations; in most implementations, insert operations cannot fail.</a:t>
            </a:r>
            <a:r>
              <a:rPr kumimoji="0" lang="en-US" sz="2800" b="0" i="0" u="none" strike="noStrike" cap="none" normalizeH="0" baseline="0" dirty="0" smtClean="0">
                <a:ln>
                  <a:noFill/>
                </a:ln>
                <a:solidFill>
                  <a:schemeClr val="tx1"/>
                </a:solidFill>
                <a:effectLst/>
              </a:rPr>
              <a:t> </a:t>
            </a:r>
            <a:endParaRPr kumimoji="0" 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77760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fontScale="92500" lnSpcReduction="10000"/>
          </a:bodyPr>
          <a:lstStyle/>
          <a:p>
            <a:pPr algn="l"/>
            <a:r>
              <a:rPr lang="en-US" b="1" dirty="0"/>
              <a:t>import </a:t>
            </a:r>
            <a:r>
              <a:rPr lang="en-US" b="1" u="sng" dirty="0" err="1" smtClean="0"/>
              <a:t>java.util.Iterator</a:t>
            </a:r>
            <a:r>
              <a:rPr lang="en-US" b="1" u="sng" dirty="0" smtClean="0"/>
              <a:t>;   </a:t>
            </a:r>
            <a:r>
              <a:rPr lang="en-US" b="1" dirty="0" smtClean="0"/>
              <a:t>import </a:t>
            </a:r>
            <a:r>
              <a:rPr lang="en-US" b="1" dirty="0" err="1" smtClean="0"/>
              <a:t>java.util.Queue</a:t>
            </a:r>
            <a:r>
              <a:rPr lang="en-US" b="1" dirty="0" smtClean="0"/>
              <a:t>;   import </a:t>
            </a:r>
            <a:r>
              <a:rPr lang="en-US" b="1" dirty="0" err="1"/>
              <a:t>java.util.concurrent.ArrayBlockingQueue</a:t>
            </a:r>
            <a:r>
              <a:rPr lang="en-US" b="1" dirty="0"/>
              <a:t>;</a:t>
            </a:r>
          </a:p>
          <a:p>
            <a:pPr algn="l"/>
            <a:r>
              <a:rPr lang="en-US" b="1" dirty="0"/>
              <a:t>public class Demo {</a:t>
            </a:r>
          </a:p>
          <a:p>
            <a:pPr algn="l"/>
            <a:r>
              <a:rPr lang="en-US" b="1" dirty="0"/>
              <a:t>public static void main(String[] </a:t>
            </a:r>
            <a:r>
              <a:rPr lang="en-US" b="1" dirty="0" err="1"/>
              <a:t>args</a:t>
            </a:r>
            <a:r>
              <a:rPr lang="en-US" b="1" dirty="0"/>
              <a:t>) {</a:t>
            </a:r>
          </a:p>
          <a:p>
            <a:pPr algn="l"/>
            <a:r>
              <a:rPr lang="en-US" u="sng" dirty="0"/>
              <a:t>Queue p=</a:t>
            </a:r>
            <a:r>
              <a:rPr lang="en-US" b="1" u="sng" dirty="0"/>
              <a:t>new </a:t>
            </a:r>
            <a:r>
              <a:rPr lang="en-US" b="1" u="sng" dirty="0" err="1"/>
              <a:t>ArrayBlockingQueue</a:t>
            </a:r>
            <a:r>
              <a:rPr lang="en-US" b="1" u="sng" dirty="0"/>
              <a:t>(3);</a:t>
            </a:r>
          </a:p>
          <a:p>
            <a:pPr algn="l"/>
            <a:r>
              <a:rPr lang="en-US" u="sng" dirty="0" err="1"/>
              <a:t>p.add</a:t>
            </a:r>
            <a:r>
              <a:rPr lang="en-US" u="sng" dirty="0"/>
              <a:t>(1</a:t>
            </a:r>
            <a:r>
              <a:rPr lang="en-US" u="sng" dirty="0" smtClean="0"/>
              <a:t>);            </a:t>
            </a:r>
            <a:r>
              <a:rPr lang="en-US" u="sng" dirty="0" err="1" smtClean="0"/>
              <a:t>p.add</a:t>
            </a:r>
            <a:r>
              <a:rPr lang="en-US" u="sng" dirty="0" smtClean="0"/>
              <a:t>(2);         </a:t>
            </a:r>
            <a:r>
              <a:rPr lang="en-US" u="sng" dirty="0" err="1" smtClean="0"/>
              <a:t>p.add</a:t>
            </a:r>
            <a:r>
              <a:rPr lang="en-US" u="sng" dirty="0" smtClean="0"/>
              <a:t>(3</a:t>
            </a:r>
            <a:r>
              <a:rPr lang="en-US" u="sng" dirty="0"/>
              <a:t>);</a:t>
            </a:r>
          </a:p>
          <a:p>
            <a:pPr algn="l"/>
            <a:r>
              <a:rPr lang="en-US" dirty="0"/>
              <a:t>//</a:t>
            </a:r>
            <a:r>
              <a:rPr lang="en-US" dirty="0" err="1"/>
              <a:t>p.add</a:t>
            </a:r>
            <a:r>
              <a:rPr lang="en-US" dirty="0"/>
              <a:t>(4);  //Exception </a:t>
            </a:r>
          </a:p>
          <a:p>
            <a:pPr algn="l"/>
            <a:r>
              <a:rPr lang="en-US" u="sng" dirty="0" err="1"/>
              <a:t>p.offer</a:t>
            </a:r>
            <a:r>
              <a:rPr lang="en-US" u="sng" dirty="0"/>
              <a:t>(5);// false</a:t>
            </a:r>
          </a:p>
          <a:p>
            <a:pPr algn="l"/>
            <a:r>
              <a:rPr lang="en-US" dirty="0" err="1"/>
              <a:t>p.remove</a:t>
            </a:r>
            <a:r>
              <a:rPr lang="en-US" dirty="0"/>
              <a:t>();</a:t>
            </a:r>
          </a:p>
          <a:p>
            <a:pPr algn="l"/>
            <a:r>
              <a:rPr lang="en-US" dirty="0" err="1"/>
              <a:t>p.remove</a:t>
            </a:r>
            <a:r>
              <a:rPr lang="en-US" dirty="0"/>
              <a:t>();</a:t>
            </a:r>
          </a:p>
          <a:p>
            <a:pPr algn="l"/>
            <a:r>
              <a:rPr lang="en-US" dirty="0" err="1"/>
              <a:t>p.remove</a:t>
            </a:r>
            <a:r>
              <a:rPr lang="en-US" dirty="0"/>
              <a:t>();</a:t>
            </a:r>
          </a:p>
          <a:p>
            <a:pPr algn="l"/>
            <a:r>
              <a:rPr lang="en-US" dirty="0" err="1"/>
              <a:t>System.</a:t>
            </a:r>
            <a:r>
              <a:rPr lang="en-US" b="1" i="1" dirty="0" err="1"/>
              <a:t>out.println</a:t>
            </a:r>
            <a:r>
              <a:rPr lang="en-US" b="1" i="1" dirty="0"/>
              <a:t>(</a:t>
            </a:r>
            <a:r>
              <a:rPr lang="en-US" b="1" i="1" dirty="0" err="1"/>
              <a:t>p.poll</a:t>
            </a:r>
            <a:r>
              <a:rPr lang="en-US" b="1" i="1" dirty="0"/>
              <a:t>());//null</a:t>
            </a:r>
          </a:p>
          <a:p>
            <a:pPr algn="l"/>
            <a:r>
              <a:rPr lang="en-US" dirty="0" err="1"/>
              <a:t>p.remove</a:t>
            </a:r>
            <a:r>
              <a:rPr lang="en-US" dirty="0"/>
              <a:t>(); //Exception</a:t>
            </a:r>
          </a:p>
          <a:p>
            <a:pPr algn="l"/>
            <a:r>
              <a:rPr lang="en-US" dirty="0" err="1"/>
              <a:t>System.</a:t>
            </a:r>
            <a:r>
              <a:rPr lang="en-US" b="1" i="1" dirty="0" err="1"/>
              <a:t>out.println</a:t>
            </a:r>
            <a:r>
              <a:rPr lang="en-US" b="1" i="1" dirty="0"/>
              <a:t>(</a:t>
            </a:r>
            <a:r>
              <a:rPr lang="en-US" b="1" i="1" dirty="0" err="1"/>
              <a:t>p.element</a:t>
            </a:r>
            <a:r>
              <a:rPr lang="en-US" b="1" i="1" dirty="0"/>
              <a:t>());//Exception</a:t>
            </a:r>
          </a:p>
          <a:p>
            <a:pPr algn="l"/>
            <a:r>
              <a:rPr lang="en-US" dirty="0" err="1"/>
              <a:t>System.</a:t>
            </a:r>
            <a:r>
              <a:rPr lang="en-US" b="1" i="1" dirty="0" err="1"/>
              <a:t>out.println</a:t>
            </a:r>
            <a:r>
              <a:rPr lang="en-US" b="1" i="1" dirty="0"/>
              <a:t>(</a:t>
            </a:r>
            <a:r>
              <a:rPr lang="en-US" b="1" i="1" dirty="0" err="1"/>
              <a:t>p.peek</a:t>
            </a:r>
            <a:r>
              <a:rPr lang="en-US" b="1" i="1" dirty="0"/>
              <a:t>());//null</a:t>
            </a:r>
          </a:p>
          <a:p>
            <a:pPr algn="l"/>
            <a:r>
              <a:rPr lang="en-US" dirty="0"/>
              <a:t>//Iterator t=</a:t>
            </a:r>
            <a:r>
              <a:rPr lang="en-US" dirty="0" err="1"/>
              <a:t>p.iterator</a:t>
            </a:r>
            <a:r>
              <a:rPr lang="en-US" dirty="0"/>
              <a:t>();</a:t>
            </a:r>
          </a:p>
          <a:p>
            <a:pPr algn="l"/>
            <a:r>
              <a:rPr lang="en-US" dirty="0"/>
              <a:t>/*while(</a:t>
            </a:r>
            <a:r>
              <a:rPr lang="en-US" dirty="0" err="1"/>
              <a:t>t.hasNext</a:t>
            </a:r>
            <a:r>
              <a:rPr lang="en-US" dirty="0" smtClean="0"/>
              <a:t>())  {</a:t>
            </a:r>
            <a:endParaRPr lang="en-US" dirty="0"/>
          </a:p>
          <a:p>
            <a:pPr algn="l"/>
            <a:r>
              <a:rPr lang="en-US" dirty="0" err="1"/>
              <a:t>System.out.println</a:t>
            </a:r>
            <a:r>
              <a:rPr lang="en-US" dirty="0"/>
              <a:t>(</a:t>
            </a:r>
            <a:r>
              <a:rPr lang="en-US" dirty="0" err="1"/>
              <a:t>t.next</a:t>
            </a:r>
            <a:r>
              <a:rPr lang="en-US" dirty="0" smtClean="0"/>
              <a:t>());   } </a:t>
            </a:r>
            <a:r>
              <a:rPr lang="en-US" dirty="0"/>
              <a:t>*/ }  }</a:t>
            </a:r>
          </a:p>
        </p:txBody>
      </p:sp>
    </p:spTree>
    <p:extLst>
      <p:ext uri="{BB962C8B-B14F-4D97-AF65-F5344CB8AC3E}">
        <p14:creationId xmlns:p14="http://schemas.microsoft.com/office/powerpoint/2010/main" val="16460378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4697"/>
            <a:ext cx="9144000" cy="496307"/>
          </a:xfrm>
        </p:spPr>
        <p:txBody>
          <a:bodyPr>
            <a:normAutofit fontScale="90000"/>
          </a:bodyPr>
          <a:lstStyle/>
          <a:p>
            <a:r>
              <a:rPr lang="en-US" dirty="0" err="1" smtClean="0"/>
              <a:t>priorityQueue</a:t>
            </a:r>
            <a:endParaRPr lang="en-US" dirty="0"/>
          </a:p>
        </p:txBody>
      </p:sp>
      <p:sp>
        <p:nvSpPr>
          <p:cNvPr id="3" name="Subtitle 2"/>
          <p:cNvSpPr>
            <a:spLocks noGrp="1"/>
          </p:cNvSpPr>
          <p:nvPr>
            <p:ph type="subTitle" idx="1"/>
          </p:nvPr>
        </p:nvSpPr>
        <p:spPr>
          <a:xfrm>
            <a:off x="0" y="914400"/>
            <a:ext cx="12192000" cy="5943600"/>
          </a:xfrm>
        </p:spPr>
        <p:txBody>
          <a:bodyPr/>
          <a:lstStyle/>
          <a:p>
            <a:pPr algn="l"/>
            <a:r>
              <a:rPr lang="en-US" dirty="0" smtClean="0"/>
              <a:t>The </a:t>
            </a:r>
            <a:r>
              <a:rPr lang="en-US" dirty="0" err="1"/>
              <a:t>PriorityQueue</a:t>
            </a:r>
            <a:r>
              <a:rPr lang="en-US" dirty="0"/>
              <a:t> class provides the facility of using queue. But it does not orders the elements in FIFO manner.</a:t>
            </a:r>
            <a:endParaRPr lang="en-US" dirty="0" smtClean="0"/>
          </a:p>
          <a:p>
            <a:pPr algn="l"/>
            <a:endParaRPr lang="en-US" dirty="0" smtClean="0"/>
          </a:p>
          <a:p>
            <a:pPr algn="l"/>
            <a:r>
              <a:rPr lang="en-US" dirty="0" smtClean="0"/>
              <a:t>A </a:t>
            </a:r>
            <a:r>
              <a:rPr lang="en-US" dirty="0"/>
              <a:t>priority queue does not permit null elements</a:t>
            </a:r>
            <a:r>
              <a:rPr lang="en-US" dirty="0" smtClean="0"/>
              <a:t>.</a:t>
            </a:r>
          </a:p>
          <a:p>
            <a:pPr algn="l"/>
            <a:endParaRPr lang="en-US" dirty="0" smtClean="0"/>
          </a:p>
          <a:p>
            <a:pPr algn="l"/>
            <a:r>
              <a:rPr lang="en-US" dirty="0"/>
              <a:t>A Comparator can be provided in the constructor when instantiating a </a:t>
            </a:r>
            <a:r>
              <a:rPr lang="en-US" dirty="0" err="1"/>
              <a:t>PriorityQueue</a:t>
            </a:r>
            <a:r>
              <a:rPr lang="en-US" dirty="0"/>
              <a:t>. Then the order of the items in the Queue will be decided based on the Comparator provided.</a:t>
            </a:r>
          </a:p>
          <a:p>
            <a:pPr algn="l"/>
            <a:endParaRPr lang="en-US" dirty="0" smtClean="0"/>
          </a:p>
          <a:p>
            <a:pPr algn="l"/>
            <a:r>
              <a:rPr lang="en-US" dirty="0" err="1" smtClean="0"/>
              <a:t>PriorityQueue</a:t>
            </a:r>
            <a:r>
              <a:rPr lang="en-US" dirty="0" smtClean="0"/>
              <a:t> </a:t>
            </a:r>
            <a:r>
              <a:rPr lang="en-US" dirty="0"/>
              <a:t>is not synchronized. </a:t>
            </a:r>
          </a:p>
          <a:p>
            <a:pPr algn="l"/>
            <a:endParaRPr lang="en-US" dirty="0"/>
          </a:p>
          <a:p>
            <a:pPr algn="l"/>
            <a:endParaRPr lang="en-US" dirty="0" smtClean="0"/>
          </a:p>
          <a:p>
            <a:pPr algn="l"/>
            <a:endParaRPr lang="en-US" dirty="0"/>
          </a:p>
        </p:txBody>
      </p:sp>
    </p:spTree>
    <p:extLst>
      <p:ext uri="{BB962C8B-B14F-4D97-AF65-F5344CB8AC3E}">
        <p14:creationId xmlns:p14="http://schemas.microsoft.com/office/powerpoint/2010/main" val="2721475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pPr algn="l"/>
            <a:endParaRPr lang="en-US" dirty="0"/>
          </a:p>
          <a:p>
            <a:pPr algn="l"/>
            <a:r>
              <a:rPr lang="en-US" b="1" dirty="0"/>
              <a:t>public class </a:t>
            </a:r>
            <a:r>
              <a:rPr lang="en-US" b="1" dirty="0" err="1"/>
              <a:t>priorityqueue</a:t>
            </a:r>
            <a:r>
              <a:rPr lang="en-US" b="1" dirty="0"/>
              <a:t> {</a:t>
            </a:r>
          </a:p>
          <a:p>
            <a:pPr algn="l"/>
            <a:endParaRPr lang="en-US" dirty="0"/>
          </a:p>
          <a:p>
            <a:pPr algn="l"/>
            <a:r>
              <a:rPr lang="en-US" b="1" dirty="0"/>
              <a:t>public static void main(String[] </a:t>
            </a:r>
            <a:r>
              <a:rPr lang="en-US" b="1" dirty="0" err="1"/>
              <a:t>args</a:t>
            </a:r>
            <a:r>
              <a:rPr lang="en-US" b="1" dirty="0"/>
              <a:t>) </a:t>
            </a:r>
            <a:r>
              <a:rPr lang="en-US" b="1" dirty="0" smtClean="0"/>
              <a:t>{</a:t>
            </a:r>
            <a:endParaRPr lang="en-US" b="1" dirty="0"/>
          </a:p>
          <a:p>
            <a:pPr algn="l"/>
            <a:r>
              <a:rPr lang="en-US" u="sng" dirty="0" err="1"/>
              <a:t>PriorityQueue</a:t>
            </a:r>
            <a:r>
              <a:rPr lang="en-US" u="sng" dirty="0"/>
              <a:t> p=</a:t>
            </a:r>
            <a:r>
              <a:rPr lang="en-US" b="1" u="sng" dirty="0"/>
              <a:t>new </a:t>
            </a:r>
            <a:r>
              <a:rPr lang="en-US" b="1" u="sng" dirty="0" err="1"/>
              <a:t>PriorityQueue</a:t>
            </a:r>
            <a:r>
              <a:rPr lang="en-US" b="1" u="sng" dirty="0" smtClean="0"/>
              <a:t>();</a:t>
            </a:r>
            <a:endParaRPr lang="en-US" dirty="0"/>
          </a:p>
          <a:p>
            <a:pPr algn="l"/>
            <a:r>
              <a:rPr lang="en-US" u="sng" dirty="0" err="1"/>
              <a:t>p.add</a:t>
            </a:r>
            <a:r>
              <a:rPr lang="en-US" u="sng" dirty="0"/>
              <a:t>(5);</a:t>
            </a:r>
          </a:p>
          <a:p>
            <a:pPr algn="l"/>
            <a:r>
              <a:rPr lang="en-US" u="sng" dirty="0" err="1"/>
              <a:t>p.add</a:t>
            </a:r>
            <a:r>
              <a:rPr lang="en-US" u="sng" dirty="0"/>
              <a:t>(3);</a:t>
            </a:r>
          </a:p>
          <a:p>
            <a:pPr algn="l"/>
            <a:r>
              <a:rPr lang="en-US" u="sng" dirty="0" err="1"/>
              <a:t>p.add</a:t>
            </a:r>
            <a:r>
              <a:rPr lang="en-US" u="sng" dirty="0"/>
              <a:t>(2);</a:t>
            </a:r>
          </a:p>
          <a:p>
            <a:pPr algn="l"/>
            <a:r>
              <a:rPr lang="en-US" u="sng" dirty="0" err="1"/>
              <a:t>p.add</a:t>
            </a:r>
            <a:r>
              <a:rPr lang="en-US" u="sng" dirty="0"/>
              <a:t>(4);  </a:t>
            </a:r>
          </a:p>
          <a:p>
            <a:pPr algn="l"/>
            <a:r>
              <a:rPr lang="en-US" u="sng" dirty="0" err="1"/>
              <a:t>p.offer</a:t>
            </a:r>
            <a:r>
              <a:rPr lang="en-US" u="sng" dirty="0"/>
              <a:t>(1</a:t>
            </a:r>
            <a:r>
              <a:rPr lang="en-US" u="sng" dirty="0" smtClean="0"/>
              <a:t>);</a:t>
            </a:r>
          </a:p>
          <a:p>
            <a:pPr algn="l"/>
            <a:r>
              <a:rPr lang="en-US" dirty="0" smtClean="0"/>
              <a:t> </a:t>
            </a:r>
            <a:r>
              <a:rPr lang="en-US" dirty="0" err="1" smtClean="0"/>
              <a:t>System.</a:t>
            </a:r>
            <a:r>
              <a:rPr lang="en-US" b="1" i="1" dirty="0" err="1" smtClean="0"/>
              <a:t>out.println</a:t>
            </a:r>
            <a:r>
              <a:rPr lang="en-US" b="1" i="1" dirty="0" smtClean="0"/>
              <a:t>(p);</a:t>
            </a:r>
          </a:p>
          <a:p>
            <a:pPr algn="l"/>
            <a:r>
              <a:rPr lang="en-US" i="1" dirty="0" err="1" smtClean="0"/>
              <a:t>p.remove</a:t>
            </a:r>
            <a:r>
              <a:rPr lang="en-US" i="1" dirty="0" smtClean="0"/>
              <a:t>();</a:t>
            </a:r>
            <a:endParaRPr lang="en-US" dirty="0"/>
          </a:p>
          <a:p>
            <a:pPr algn="l"/>
            <a:r>
              <a:rPr lang="en-US" dirty="0" smtClean="0"/>
              <a:t>}</a:t>
            </a:r>
            <a:endParaRPr lang="en-US" dirty="0"/>
          </a:p>
          <a:p>
            <a:pPr algn="l"/>
            <a:r>
              <a:rPr lang="en-US" dirty="0"/>
              <a:t>}</a:t>
            </a:r>
          </a:p>
          <a:p>
            <a:pPr algn="l"/>
            <a:endParaRPr lang="en-US" dirty="0"/>
          </a:p>
        </p:txBody>
      </p:sp>
    </p:spTree>
    <p:extLst>
      <p:ext uri="{BB962C8B-B14F-4D97-AF65-F5344CB8AC3E}">
        <p14:creationId xmlns:p14="http://schemas.microsoft.com/office/powerpoint/2010/main" val="1096746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5966" y="90152"/>
            <a:ext cx="9144000" cy="586459"/>
          </a:xfrm>
        </p:spPr>
        <p:txBody>
          <a:bodyPr>
            <a:normAutofit fontScale="90000"/>
          </a:bodyPr>
          <a:lstStyle/>
          <a:p>
            <a:r>
              <a:rPr lang="en-US" u="sng" dirty="0" smtClean="0"/>
              <a:t>set</a:t>
            </a:r>
            <a:endParaRPr lang="en-US" u="sng" dirty="0"/>
          </a:p>
        </p:txBody>
      </p:sp>
      <p:sp>
        <p:nvSpPr>
          <p:cNvPr id="3" name="Subtitle 2"/>
          <p:cNvSpPr>
            <a:spLocks noGrp="1"/>
          </p:cNvSpPr>
          <p:nvPr>
            <p:ph type="subTitle" idx="1"/>
          </p:nvPr>
        </p:nvSpPr>
        <p:spPr>
          <a:xfrm>
            <a:off x="0" y="676611"/>
            <a:ext cx="12192000" cy="6181389"/>
          </a:xfrm>
        </p:spPr>
        <p:txBody>
          <a:bodyPr/>
          <a:lstStyle/>
          <a:p>
            <a:pPr algn="l"/>
            <a:r>
              <a:rPr lang="en-US" dirty="0" smtClean="0"/>
              <a:t>If you </a:t>
            </a:r>
            <a:r>
              <a:rPr lang="en-US" dirty="0"/>
              <a:t>want to </a:t>
            </a:r>
            <a:r>
              <a:rPr lang="en-US" dirty="0" smtClean="0"/>
              <a:t>represent a group of individual object as a single entity where duplicate are </a:t>
            </a:r>
            <a:r>
              <a:rPr lang="en-US" b="1" dirty="0" smtClean="0"/>
              <a:t>not allowed </a:t>
            </a:r>
            <a:r>
              <a:rPr lang="en-US" dirty="0" smtClean="0"/>
              <a:t>and insertion order </a:t>
            </a:r>
            <a:r>
              <a:rPr lang="en-US" b="1" dirty="0" smtClean="0"/>
              <a:t>not preserved </a:t>
            </a:r>
            <a:r>
              <a:rPr lang="en-US" dirty="0" smtClean="0"/>
              <a:t>then you will go with </a:t>
            </a:r>
            <a:r>
              <a:rPr lang="en-US" b="1" dirty="0" smtClean="0"/>
              <a:t>Set </a:t>
            </a:r>
            <a:r>
              <a:rPr lang="en-US" dirty="0" smtClean="0"/>
              <a:t>interface.</a:t>
            </a:r>
          </a:p>
          <a:p>
            <a:pPr algn="l"/>
            <a:r>
              <a:rPr lang="en-US" sz="3600" dirty="0" smtClean="0"/>
              <a:t>Collection (interface) 1.2v</a:t>
            </a:r>
          </a:p>
          <a:p>
            <a:pPr marL="342900" indent="-342900" algn="l">
              <a:buFont typeface="Wingdings" panose="05000000000000000000" pitchFamily="2" charset="2"/>
              <a:buChar char="Ø"/>
            </a:pPr>
            <a:r>
              <a:rPr lang="en-US" sz="3600" dirty="0" smtClean="0"/>
              <a:t>Set (interface) 1.2v</a:t>
            </a:r>
          </a:p>
          <a:p>
            <a:pPr marL="800100" lvl="1" indent="-342900" algn="l">
              <a:buFont typeface="Wingdings" panose="05000000000000000000" pitchFamily="2" charset="2"/>
              <a:buChar char="Ø"/>
            </a:pPr>
            <a:r>
              <a:rPr lang="en-US" sz="3200" dirty="0" err="1" smtClean="0"/>
              <a:t>HashSet</a:t>
            </a:r>
            <a:r>
              <a:rPr lang="en-US" sz="3200" dirty="0" smtClean="0"/>
              <a:t> (class) 1.2v</a:t>
            </a:r>
          </a:p>
          <a:p>
            <a:pPr marL="1257300" lvl="2" indent="-342900" algn="l">
              <a:buFont typeface="Wingdings" panose="05000000000000000000" pitchFamily="2" charset="2"/>
              <a:buChar char="Ø"/>
            </a:pPr>
            <a:r>
              <a:rPr lang="en-US" sz="2800" dirty="0" err="1" smtClean="0"/>
              <a:t>LinkedHashSet</a:t>
            </a:r>
            <a:r>
              <a:rPr lang="en-US" sz="2800" dirty="0"/>
              <a:t> </a:t>
            </a:r>
            <a:r>
              <a:rPr lang="en-US" sz="2800" dirty="0" smtClean="0"/>
              <a:t>(class) 1.4v</a:t>
            </a:r>
          </a:p>
          <a:p>
            <a:pPr lvl="2" algn="l"/>
            <a:endParaRPr lang="en-US" dirty="0" smtClean="0"/>
          </a:p>
          <a:p>
            <a:endParaRPr lang="en-US" dirty="0"/>
          </a:p>
        </p:txBody>
      </p:sp>
    </p:spTree>
    <p:extLst>
      <p:ext uri="{BB962C8B-B14F-4D97-AF65-F5344CB8AC3E}">
        <p14:creationId xmlns:p14="http://schemas.microsoft.com/office/powerpoint/2010/main" val="14701453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89396"/>
            <a:ext cx="9144000" cy="200093"/>
          </a:xfrm>
        </p:spPr>
        <p:txBody>
          <a:bodyPr>
            <a:normAutofit fontScale="90000"/>
          </a:bodyPr>
          <a:lstStyle/>
          <a:p>
            <a:r>
              <a:rPr lang="en-US" dirty="0" smtClean="0"/>
              <a:t>Map</a:t>
            </a:r>
            <a:endParaRPr lang="en-US" dirty="0"/>
          </a:p>
        </p:txBody>
      </p:sp>
      <p:sp>
        <p:nvSpPr>
          <p:cNvPr id="3" name="Subtitle 2"/>
          <p:cNvSpPr>
            <a:spLocks noGrp="1"/>
          </p:cNvSpPr>
          <p:nvPr>
            <p:ph type="subTitle" idx="1"/>
          </p:nvPr>
        </p:nvSpPr>
        <p:spPr>
          <a:xfrm>
            <a:off x="0" y="689489"/>
            <a:ext cx="12192000" cy="6168511"/>
          </a:xfrm>
        </p:spPr>
        <p:txBody>
          <a:bodyPr/>
          <a:lstStyle/>
          <a:p>
            <a:pPr algn="l"/>
            <a:r>
              <a:rPr lang="en-US" dirty="0"/>
              <a:t>Map is not the child interface of collection.</a:t>
            </a:r>
          </a:p>
          <a:p>
            <a:pPr algn="l"/>
            <a:r>
              <a:rPr lang="en-US" dirty="0"/>
              <a:t>Both key and values are objects, duplicated  keys are not allowed but values can be duplicate.</a:t>
            </a:r>
          </a:p>
          <a:p>
            <a:pPr algn="l"/>
            <a:r>
              <a:rPr lang="en-US" dirty="0" smtClean="0"/>
              <a:t>A </a:t>
            </a:r>
            <a:r>
              <a:rPr lang="en-US" dirty="0"/>
              <a:t>map contains values based on the key i.e. key and value </a:t>
            </a:r>
            <a:r>
              <a:rPr lang="en-US" dirty="0" smtClean="0"/>
              <a:t>pair. Each </a:t>
            </a:r>
            <a:r>
              <a:rPr lang="en-US" dirty="0"/>
              <a:t>pair is known as an entry</a:t>
            </a:r>
            <a:r>
              <a:rPr lang="en-US" dirty="0" smtClean="0"/>
              <a:t>. Map </a:t>
            </a:r>
            <a:r>
              <a:rPr lang="en-US" dirty="0"/>
              <a:t>contains only unique </a:t>
            </a:r>
            <a:r>
              <a:rPr lang="en-US" dirty="0" smtClean="0"/>
              <a:t>elements.</a:t>
            </a:r>
          </a:p>
          <a:p>
            <a:pPr algn="l"/>
            <a:r>
              <a:rPr lang="en-US" dirty="0" smtClean="0"/>
              <a:t>Methods</a:t>
            </a:r>
          </a:p>
          <a:p>
            <a:pPr algn="l"/>
            <a:r>
              <a:rPr lang="en-US" b="1" dirty="0"/>
              <a:t>public Object put(object </a:t>
            </a:r>
            <a:r>
              <a:rPr lang="en-US" b="1" dirty="0" err="1"/>
              <a:t>key,Object</a:t>
            </a:r>
            <a:r>
              <a:rPr lang="en-US" b="1" dirty="0"/>
              <a:t> value):</a:t>
            </a:r>
            <a:r>
              <a:rPr lang="en-US" dirty="0"/>
              <a:t> is used to insert an entry in this map.</a:t>
            </a:r>
          </a:p>
          <a:p>
            <a:pPr algn="l"/>
            <a:r>
              <a:rPr lang="en-US" b="1" dirty="0"/>
              <a:t>public void </a:t>
            </a:r>
            <a:r>
              <a:rPr lang="en-US" b="1" dirty="0" err="1"/>
              <a:t>putAll</a:t>
            </a:r>
            <a:r>
              <a:rPr lang="en-US" b="1" dirty="0"/>
              <a:t>(Map map):</a:t>
            </a:r>
            <a:r>
              <a:rPr lang="en-US" dirty="0"/>
              <a:t>is used to insert the specified map in this map.</a:t>
            </a:r>
          </a:p>
          <a:p>
            <a:pPr algn="l"/>
            <a:r>
              <a:rPr lang="en-US" b="1" dirty="0"/>
              <a:t>public Object remove(object key):</a:t>
            </a:r>
            <a:r>
              <a:rPr lang="en-US" dirty="0"/>
              <a:t>is used to delete an entry for the specified key.</a:t>
            </a:r>
          </a:p>
          <a:p>
            <a:pPr algn="l"/>
            <a:r>
              <a:rPr lang="en-US" b="1" dirty="0"/>
              <a:t>public Object get(Object key):</a:t>
            </a:r>
            <a:r>
              <a:rPr lang="en-US" dirty="0"/>
              <a:t>is used to return the value for the specified key.</a:t>
            </a:r>
          </a:p>
          <a:p>
            <a:pPr algn="l"/>
            <a:r>
              <a:rPr lang="en-US" b="1" dirty="0"/>
              <a:t>public </a:t>
            </a:r>
            <a:r>
              <a:rPr lang="en-US" b="1" dirty="0" err="1"/>
              <a:t>boolean</a:t>
            </a:r>
            <a:r>
              <a:rPr lang="en-US" b="1" dirty="0"/>
              <a:t> </a:t>
            </a:r>
            <a:r>
              <a:rPr lang="en-US" b="1" dirty="0" err="1"/>
              <a:t>containsKey</a:t>
            </a:r>
            <a:r>
              <a:rPr lang="en-US" b="1" dirty="0"/>
              <a:t>(Object key):</a:t>
            </a:r>
            <a:r>
              <a:rPr lang="en-US" dirty="0"/>
              <a:t>is used to search the specified key from this map.</a:t>
            </a:r>
          </a:p>
          <a:p>
            <a:pPr algn="l"/>
            <a:r>
              <a:rPr lang="en-US" b="1" dirty="0"/>
              <a:t>public </a:t>
            </a:r>
            <a:r>
              <a:rPr lang="en-US" b="1" dirty="0" err="1"/>
              <a:t>boolean</a:t>
            </a:r>
            <a:r>
              <a:rPr lang="en-US" b="1" dirty="0"/>
              <a:t> </a:t>
            </a:r>
            <a:r>
              <a:rPr lang="en-US" b="1" dirty="0" err="1"/>
              <a:t>containsValue</a:t>
            </a:r>
            <a:r>
              <a:rPr lang="en-US" b="1" dirty="0"/>
              <a:t>(Object value):</a:t>
            </a:r>
            <a:r>
              <a:rPr lang="en-US" dirty="0"/>
              <a:t>is used to search the specified value from this map.</a:t>
            </a:r>
          </a:p>
          <a:p>
            <a:pPr algn="l"/>
            <a:r>
              <a:rPr lang="en-US" b="1" dirty="0"/>
              <a:t>public Set </a:t>
            </a:r>
            <a:r>
              <a:rPr lang="en-US" b="1" dirty="0" err="1"/>
              <a:t>keySet</a:t>
            </a:r>
            <a:r>
              <a:rPr lang="en-US" b="1" dirty="0"/>
              <a:t>():</a:t>
            </a:r>
            <a:r>
              <a:rPr lang="en-US" dirty="0"/>
              <a:t>returns the Set view containing all the keys.</a:t>
            </a:r>
          </a:p>
          <a:p>
            <a:pPr algn="l"/>
            <a:r>
              <a:rPr lang="en-US" b="1" dirty="0"/>
              <a:t>public Set </a:t>
            </a:r>
            <a:r>
              <a:rPr lang="en-US" b="1" dirty="0" err="1"/>
              <a:t>entrySet</a:t>
            </a:r>
            <a:r>
              <a:rPr lang="en-US" b="1" dirty="0"/>
              <a:t>():</a:t>
            </a:r>
            <a:r>
              <a:rPr lang="en-US" dirty="0"/>
              <a:t>returns the Set view containing all the keys and values.</a:t>
            </a:r>
          </a:p>
          <a:p>
            <a:pPr algn="l"/>
            <a:endParaRPr lang="en-US" dirty="0" smtClean="0"/>
          </a:p>
        </p:txBody>
      </p:sp>
    </p:spTree>
    <p:extLst>
      <p:ext uri="{BB962C8B-B14F-4D97-AF65-F5344CB8AC3E}">
        <p14:creationId xmlns:p14="http://schemas.microsoft.com/office/powerpoint/2010/main" val="17033183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8546" y="206061"/>
            <a:ext cx="9144000" cy="560701"/>
          </a:xfrm>
        </p:spPr>
        <p:txBody>
          <a:bodyPr>
            <a:normAutofit fontScale="90000"/>
          </a:bodyPr>
          <a:lstStyle/>
          <a:p>
            <a:r>
              <a:rPr lang="en-US" dirty="0" err="1" smtClean="0"/>
              <a:t>HashMap</a:t>
            </a:r>
            <a:endParaRPr lang="en-US" dirty="0"/>
          </a:p>
        </p:txBody>
      </p:sp>
      <p:sp>
        <p:nvSpPr>
          <p:cNvPr id="3" name="Subtitle 2"/>
          <p:cNvSpPr>
            <a:spLocks noGrp="1"/>
          </p:cNvSpPr>
          <p:nvPr>
            <p:ph type="subTitle" idx="1"/>
          </p:nvPr>
        </p:nvSpPr>
        <p:spPr>
          <a:xfrm>
            <a:off x="0" y="1236372"/>
            <a:ext cx="12192000" cy="5621628"/>
          </a:xfrm>
        </p:spPr>
        <p:txBody>
          <a:bodyPr>
            <a:normAutofit/>
          </a:bodyPr>
          <a:lstStyle/>
          <a:p>
            <a:pPr algn="l"/>
            <a:r>
              <a:rPr lang="en-US" dirty="0"/>
              <a:t>A </a:t>
            </a:r>
            <a:r>
              <a:rPr lang="en-US" dirty="0" err="1"/>
              <a:t>HashMap</a:t>
            </a:r>
            <a:r>
              <a:rPr lang="en-US" dirty="0"/>
              <a:t> contains values based on the key. It implements the Map </a:t>
            </a:r>
            <a:r>
              <a:rPr lang="en-US" dirty="0" smtClean="0"/>
              <a:t>interface.</a:t>
            </a:r>
            <a:endParaRPr lang="en-US" dirty="0"/>
          </a:p>
          <a:p>
            <a:pPr algn="l"/>
            <a:r>
              <a:rPr lang="en-US" dirty="0"/>
              <a:t>It contains only unique </a:t>
            </a:r>
            <a:r>
              <a:rPr lang="en-US" dirty="0" smtClean="0"/>
              <a:t>key.</a:t>
            </a:r>
          </a:p>
          <a:p>
            <a:pPr algn="l"/>
            <a:r>
              <a:rPr lang="en-US" dirty="0" smtClean="0"/>
              <a:t>It </a:t>
            </a:r>
            <a:r>
              <a:rPr lang="en-US" dirty="0"/>
              <a:t>may have one null key and multiple null values</a:t>
            </a:r>
            <a:r>
              <a:rPr lang="en-US" dirty="0" smtClean="0"/>
              <a:t>.</a:t>
            </a:r>
          </a:p>
          <a:p>
            <a:pPr algn="l"/>
            <a:r>
              <a:rPr lang="en-US" dirty="0" smtClean="0"/>
              <a:t>Don’t maintains </a:t>
            </a:r>
            <a:r>
              <a:rPr lang="en-US" dirty="0"/>
              <a:t>insertion order.</a:t>
            </a:r>
            <a:endParaRPr lang="en-US" dirty="0" smtClean="0"/>
          </a:p>
          <a:p>
            <a:pPr algn="l"/>
            <a:endParaRPr lang="en-US" dirty="0"/>
          </a:p>
        </p:txBody>
      </p:sp>
    </p:spTree>
    <p:extLst>
      <p:ext uri="{BB962C8B-B14F-4D97-AF65-F5344CB8AC3E}">
        <p14:creationId xmlns:p14="http://schemas.microsoft.com/office/powerpoint/2010/main" val="255034335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lnSpcReduction="10000"/>
          </a:bodyPr>
          <a:lstStyle/>
          <a:p>
            <a:pPr algn="l"/>
            <a:r>
              <a:rPr lang="en-US" b="1" dirty="0" smtClean="0"/>
              <a:t>public </a:t>
            </a:r>
            <a:r>
              <a:rPr lang="en-US" b="1" dirty="0"/>
              <a:t>class </a:t>
            </a:r>
            <a:r>
              <a:rPr lang="en-US" b="1" dirty="0" err="1"/>
              <a:t>hashmap</a:t>
            </a:r>
            <a:r>
              <a:rPr lang="en-US" b="1" dirty="0"/>
              <a:t> {</a:t>
            </a:r>
            <a:endParaRPr lang="en-US" dirty="0"/>
          </a:p>
          <a:p>
            <a:pPr algn="l"/>
            <a:r>
              <a:rPr lang="en-US" b="1" dirty="0"/>
              <a:t>public static void main(String[] </a:t>
            </a:r>
            <a:r>
              <a:rPr lang="en-US" b="1" dirty="0" err="1"/>
              <a:t>args</a:t>
            </a:r>
            <a:r>
              <a:rPr lang="en-US" b="1" dirty="0"/>
              <a:t>) {</a:t>
            </a:r>
          </a:p>
          <a:p>
            <a:pPr algn="l"/>
            <a:r>
              <a:rPr lang="en-US" dirty="0"/>
              <a:t>// </a:t>
            </a:r>
            <a:r>
              <a:rPr lang="en-US" b="1" dirty="0"/>
              <a:t>TODO Auto-generated method stub</a:t>
            </a:r>
          </a:p>
          <a:p>
            <a:pPr algn="l"/>
            <a:r>
              <a:rPr lang="en-US" u="sng" dirty="0" err="1"/>
              <a:t>HashMap</a:t>
            </a:r>
            <a:r>
              <a:rPr lang="en-US" u="sng" dirty="0"/>
              <a:t> h=</a:t>
            </a:r>
            <a:r>
              <a:rPr lang="en-US" b="1" u="sng" dirty="0"/>
              <a:t>new </a:t>
            </a:r>
            <a:r>
              <a:rPr lang="en-US" b="1" u="sng" dirty="0" err="1"/>
              <a:t>HashMap</a:t>
            </a:r>
            <a:r>
              <a:rPr lang="en-US" b="1" u="sng" dirty="0"/>
              <a:t>();</a:t>
            </a:r>
          </a:p>
          <a:p>
            <a:pPr algn="l"/>
            <a:r>
              <a:rPr lang="en-US" u="sng" dirty="0" err="1"/>
              <a:t>h.put</a:t>
            </a:r>
            <a:r>
              <a:rPr lang="en-US" u="sng" dirty="0"/>
              <a:t>(1, </a:t>
            </a:r>
            <a:r>
              <a:rPr lang="en-US" u="sng" dirty="0" smtClean="0"/>
              <a:t>“A");</a:t>
            </a:r>
            <a:endParaRPr lang="en-US" u="sng" dirty="0"/>
          </a:p>
          <a:p>
            <a:pPr algn="l"/>
            <a:r>
              <a:rPr lang="en-US" u="sng" dirty="0" err="1"/>
              <a:t>h.put</a:t>
            </a:r>
            <a:r>
              <a:rPr lang="en-US" u="sng" dirty="0"/>
              <a:t>(2, </a:t>
            </a:r>
            <a:r>
              <a:rPr lang="en-US" u="sng" dirty="0" smtClean="0"/>
              <a:t>“B");</a:t>
            </a:r>
            <a:endParaRPr lang="en-US" u="sng" dirty="0"/>
          </a:p>
          <a:p>
            <a:pPr algn="l"/>
            <a:r>
              <a:rPr lang="en-US" u="sng" dirty="0" err="1"/>
              <a:t>h.put</a:t>
            </a:r>
            <a:r>
              <a:rPr lang="en-US" u="sng" dirty="0"/>
              <a:t>(3, </a:t>
            </a:r>
            <a:r>
              <a:rPr lang="en-US" u="sng" dirty="0" smtClean="0"/>
              <a:t>“C");</a:t>
            </a:r>
            <a:endParaRPr lang="en-US" dirty="0"/>
          </a:p>
          <a:p>
            <a:pPr algn="l"/>
            <a:r>
              <a:rPr lang="en-US" dirty="0" err="1"/>
              <a:t>System.</a:t>
            </a:r>
            <a:r>
              <a:rPr lang="en-US" b="1" i="1" dirty="0" err="1"/>
              <a:t>out.println</a:t>
            </a:r>
            <a:r>
              <a:rPr lang="en-US" b="1" i="1" dirty="0"/>
              <a:t>(h</a:t>
            </a:r>
            <a:r>
              <a:rPr lang="en-US" b="1" i="1" dirty="0" smtClean="0"/>
              <a:t>);</a:t>
            </a:r>
            <a:r>
              <a:rPr lang="en-US" dirty="0"/>
              <a:t> </a:t>
            </a:r>
            <a:r>
              <a:rPr lang="en-US" dirty="0" smtClean="0"/>
              <a:t>	//{</a:t>
            </a:r>
            <a:r>
              <a:rPr lang="en-US" dirty="0"/>
              <a:t>1=A, 2=B, 3=C}</a:t>
            </a:r>
            <a:endParaRPr lang="en-US" b="1" i="1" dirty="0"/>
          </a:p>
          <a:p>
            <a:pPr algn="l"/>
            <a:r>
              <a:rPr lang="en-US" dirty="0" err="1"/>
              <a:t>h.remove</a:t>
            </a:r>
            <a:r>
              <a:rPr lang="en-US" dirty="0"/>
              <a:t>(3</a:t>
            </a:r>
            <a:r>
              <a:rPr lang="en-US" dirty="0" smtClean="0"/>
              <a:t>);</a:t>
            </a:r>
          </a:p>
          <a:p>
            <a:pPr algn="l"/>
            <a:r>
              <a:rPr lang="en-US" dirty="0" err="1" smtClean="0"/>
              <a:t>System.</a:t>
            </a:r>
            <a:r>
              <a:rPr lang="en-US" b="1" i="1" dirty="0" err="1" smtClean="0"/>
              <a:t>out.println</a:t>
            </a:r>
            <a:r>
              <a:rPr lang="en-US" b="1" i="1" dirty="0" smtClean="0"/>
              <a:t>(h);</a:t>
            </a:r>
            <a:r>
              <a:rPr lang="en-US" dirty="0"/>
              <a:t> </a:t>
            </a:r>
            <a:r>
              <a:rPr lang="en-US" dirty="0" smtClean="0"/>
              <a:t>	//{</a:t>
            </a:r>
            <a:r>
              <a:rPr lang="en-US" dirty="0"/>
              <a:t>1=A, 2=B</a:t>
            </a:r>
            <a:r>
              <a:rPr lang="en-US" dirty="0" smtClean="0"/>
              <a:t>}</a:t>
            </a:r>
            <a:endParaRPr lang="en-US" b="1" i="1" dirty="0"/>
          </a:p>
          <a:p>
            <a:pPr algn="l"/>
            <a:r>
              <a:rPr lang="en-US" dirty="0" err="1"/>
              <a:t>System.</a:t>
            </a:r>
            <a:r>
              <a:rPr lang="en-US" b="1" i="1" dirty="0" err="1"/>
              <a:t>out.println</a:t>
            </a:r>
            <a:r>
              <a:rPr lang="en-US" b="1" i="1" dirty="0"/>
              <a:t>(</a:t>
            </a:r>
            <a:r>
              <a:rPr lang="en-US" b="1" i="1" dirty="0" err="1"/>
              <a:t>h.get</a:t>
            </a:r>
            <a:r>
              <a:rPr lang="en-US" b="1" i="1" dirty="0"/>
              <a:t>(2</a:t>
            </a:r>
            <a:r>
              <a:rPr lang="en-US" b="1" i="1" dirty="0" smtClean="0"/>
              <a:t>)); //B</a:t>
            </a:r>
            <a:endParaRPr lang="en-US" dirty="0"/>
          </a:p>
          <a:p>
            <a:pPr algn="l"/>
            <a:r>
              <a:rPr lang="en-US" dirty="0" err="1"/>
              <a:t>System.</a:t>
            </a:r>
            <a:r>
              <a:rPr lang="en-US" b="1" i="1" dirty="0" err="1"/>
              <a:t>out.println</a:t>
            </a:r>
            <a:r>
              <a:rPr lang="en-US" b="1" i="1" dirty="0"/>
              <a:t>(</a:t>
            </a:r>
            <a:r>
              <a:rPr lang="en-US" b="1" i="1" dirty="0" err="1"/>
              <a:t>h.containsKey</a:t>
            </a:r>
            <a:r>
              <a:rPr lang="en-US" b="1" i="1" dirty="0"/>
              <a:t>(1</a:t>
            </a:r>
            <a:r>
              <a:rPr lang="en-US" b="1" i="1" dirty="0" smtClean="0"/>
              <a:t>));	//true</a:t>
            </a:r>
            <a:endParaRPr lang="en-US" dirty="0"/>
          </a:p>
          <a:p>
            <a:pPr algn="l"/>
            <a:r>
              <a:rPr lang="en-US" dirty="0" err="1"/>
              <a:t>System.</a:t>
            </a:r>
            <a:r>
              <a:rPr lang="en-US" b="1" i="1" dirty="0" err="1"/>
              <a:t>out.println</a:t>
            </a:r>
            <a:r>
              <a:rPr lang="en-US" b="1" i="1" dirty="0"/>
              <a:t>(</a:t>
            </a:r>
            <a:r>
              <a:rPr lang="en-US" b="1" i="1" dirty="0" err="1"/>
              <a:t>h.containsValue</a:t>
            </a:r>
            <a:r>
              <a:rPr lang="en-US" b="1" i="1" dirty="0" smtClean="0"/>
              <a:t>(“A"));//true</a:t>
            </a:r>
            <a:endParaRPr lang="en-US" dirty="0"/>
          </a:p>
          <a:p>
            <a:pPr algn="l"/>
            <a:r>
              <a:rPr lang="en-US" dirty="0" err="1"/>
              <a:t>System.</a:t>
            </a:r>
            <a:r>
              <a:rPr lang="en-US" b="1" i="1" dirty="0" err="1"/>
              <a:t>out.println</a:t>
            </a:r>
            <a:r>
              <a:rPr lang="en-US" b="1" i="1" dirty="0"/>
              <a:t>(</a:t>
            </a:r>
            <a:r>
              <a:rPr lang="en-US" b="1" i="1" dirty="0" err="1"/>
              <a:t>h.keySet</a:t>
            </a:r>
            <a:r>
              <a:rPr lang="en-US" b="1" i="1" dirty="0" smtClean="0"/>
              <a:t>());                 //1,2</a:t>
            </a:r>
            <a:endParaRPr lang="en-US" dirty="0"/>
          </a:p>
          <a:p>
            <a:pPr algn="l"/>
            <a:r>
              <a:rPr lang="en-US" dirty="0" err="1"/>
              <a:t>System.</a:t>
            </a:r>
            <a:r>
              <a:rPr lang="en-US" b="1" i="1" dirty="0" err="1"/>
              <a:t>out.println</a:t>
            </a:r>
            <a:r>
              <a:rPr lang="en-US" b="1" i="1" dirty="0"/>
              <a:t>(</a:t>
            </a:r>
            <a:r>
              <a:rPr lang="en-US" b="1" i="1" dirty="0" err="1"/>
              <a:t>h.entrySet</a:t>
            </a:r>
            <a:r>
              <a:rPr lang="en-US" b="1" i="1" dirty="0" smtClean="0"/>
              <a:t>());		{1=A,2=B}</a:t>
            </a:r>
            <a:endParaRPr lang="en-US" b="1" i="1" dirty="0"/>
          </a:p>
          <a:p>
            <a:pPr algn="l"/>
            <a:r>
              <a:rPr lang="en-US" dirty="0"/>
              <a:t>}  }</a:t>
            </a:r>
          </a:p>
          <a:p>
            <a:pPr algn="l"/>
            <a:endParaRPr lang="en-US" dirty="0"/>
          </a:p>
        </p:txBody>
      </p:sp>
    </p:spTree>
    <p:extLst>
      <p:ext uri="{BB962C8B-B14F-4D97-AF65-F5344CB8AC3E}">
        <p14:creationId xmlns:p14="http://schemas.microsoft.com/office/powerpoint/2010/main" val="136804383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99244"/>
            <a:ext cx="9144000" cy="328881"/>
          </a:xfrm>
        </p:spPr>
        <p:txBody>
          <a:bodyPr>
            <a:normAutofit fontScale="90000"/>
          </a:bodyPr>
          <a:lstStyle/>
          <a:p>
            <a:r>
              <a:rPr lang="en-US" dirty="0" err="1" smtClean="0"/>
              <a:t>LinkedHashMap</a:t>
            </a:r>
            <a:endParaRPr lang="en-US" dirty="0"/>
          </a:p>
        </p:txBody>
      </p:sp>
      <p:sp>
        <p:nvSpPr>
          <p:cNvPr id="3" name="Subtitle 2"/>
          <p:cNvSpPr>
            <a:spLocks noGrp="1"/>
          </p:cNvSpPr>
          <p:nvPr>
            <p:ph type="subTitle" idx="1"/>
          </p:nvPr>
        </p:nvSpPr>
        <p:spPr>
          <a:xfrm>
            <a:off x="0" y="728125"/>
            <a:ext cx="12192000" cy="6129875"/>
          </a:xfrm>
        </p:spPr>
        <p:txBody>
          <a:bodyPr/>
          <a:lstStyle/>
          <a:p>
            <a:r>
              <a:rPr lang="en-US" dirty="0"/>
              <a:t>A </a:t>
            </a:r>
            <a:r>
              <a:rPr lang="en-US" dirty="0" err="1"/>
              <a:t>LinkedHashMap</a:t>
            </a:r>
            <a:r>
              <a:rPr lang="en-US" dirty="0"/>
              <a:t> contains values based on the key. It implements the Map interface and extends </a:t>
            </a:r>
            <a:r>
              <a:rPr lang="en-US" dirty="0" err="1"/>
              <a:t>HashMap</a:t>
            </a:r>
            <a:r>
              <a:rPr lang="en-US" dirty="0"/>
              <a:t> class.</a:t>
            </a:r>
          </a:p>
          <a:p>
            <a:r>
              <a:rPr lang="en-US" dirty="0" smtClean="0"/>
              <a:t>It </a:t>
            </a:r>
            <a:r>
              <a:rPr lang="en-US" dirty="0"/>
              <a:t>may have one null key and multiple null values.</a:t>
            </a:r>
          </a:p>
          <a:p>
            <a:r>
              <a:rPr lang="en-US" dirty="0"/>
              <a:t>It is same as </a:t>
            </a:r>
            <a:r>
              <a:rPr lang="en-US" dirty="0" err="1"/>
              <a:t>HashMap</a:t>
            </a:r>
            <a:r>
              <a:rPr lang="en-US" dirty="0"/>
              <a:t> instead maintains insertion order.</a:t>
            </a:r>
          </a:p>
          <a:p>
            <a:endParaRPr lang="en-US" dirty="0"/>
          </a:p>
        </p:txBody>
      </p:sp>
    </p:spTree>
    <p:extLst>
      <p:ext uri="{BB962C8B-B14F-4D97-AF65-F5344CB8AC3E}">
        <p14:creationId xmlns:p14="http://schemas.microsoft.com/office/powerpoint/2010/main" val="29629984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pPr algn="l"/>
            <a:r>
              <a:rPr lang="en-US" b="1" dirty="0"/>
              <a:t>public class </a:t>
            </a:r>
            <a:r>
              <a:rPr lang="en-US" b="1" dirty="0" err="1"/>
              <a:t>priorityqueue</a:t>
            </a:r>
            <a:r>
              <a:rPr lang="en-US" b="1" dirty="0"/>
              <a:t> {</a:t>
            </a:r>
          </a:p>
          <a:p>
            <a:pPr algn="l"/>
            <a:endParaRPr lang="en-US" dirty="0"/>
          </a:p>
          <a:p>
            <a:pPr algn="l"/>
            <a:r>
              <a:rPr lang="en-US" b="1" dirty="0"/>
              <a:t>public static void main(String[] </a:t>
            </a:r>
            <a:r>
              <a:rPr lang="en-US" b="1" dirty="0" err="1"/>
              <a:t>args</a:t>
            </a:r>
            <a:r>
              <a:rPr lang="en-US" b="1" dirty="0"/>
              <a:t>) {</a:t>
            </a:r>
          </a:p>
          <a:p>
            <a:pPr algn="l"/>
            <a:r>
              <a:rPr lang="en-US" dirty="0"/>
              <a:t>// </a:t>
            </a:r>
            <a:r>
              <a:rPr lang="en-US" b="1" dirty="0"/>
              <a:t>TODO Auto-generated method stub</a:t>
            </a:r>
          </a:p>
          <a:p>
            <a:pPr algn="l"/>
            <a:r>
              <a:rPr lang="en-US" u="sng" dirty="0" err="1"/>
              <a:t>LinkedHashMap</a:t>
            </a:r>
            <a:r>
              <a:rPr lang="en-US" u="sng" dirty="0"/>
              <a:t> h=</a:t>
            </a:r>
            <a:r>
              <a:rPr lang="en-US" b="1" u="sng" dirty="0"/>
              <a:t>new </a:t>
            </a:r>
            <a:r>
              <a:rPr lang="en-US" b="1" u="sng" dirty="0" err="1"/>
              <a:t>LinkedHashMap</a:t>
            </a:r>
            <a:r>
              <a:rPr lang="en-US" b="1" u="sng" dirty="0"/>
              <a:t>();</a:t>
            </a:r>
          </a:p>
          <a:p>
            <a:pPr algn="l"/>
            <a:r>
              <a:rPr lang="en-US" u="sng" dirty="0" err="1"/>
              <a:t>h.put</a:t>
            </a:r>
            <a:r>
              <a:rPr lang="en-US" u="sng" dirty="0"/>
              <a:t>(1, "A");</a:t>
            </a:r>
          </a:p>
          <a:p>
            <a:pPr algn="l"/>
            <a:r>
              <a:rPr lang="en-US" u="sng" dirty="0" err="1"/>
              <a:t>h.put</a:t>
            </a:r>
            <a:r>
              <a:rPr lang="en-US" u="sng" dirty="0"/>
              <a:t>(2, "b");</a:t>
            </a:r>
          </a:p>
          <a:p>
            <a:pPr algn="l"/>
            <a:r>
              <a:rPr lang="en-US" u="sng" dirty="0" err="1"/>
              <a:t>h.put</a:t>
            </a:r>
            <a:r>
              <a:rPr lang="en-US" u="sng" dirty="0"/>
              <a:t>(3, "C</a:t>
            </a:r>
            <a:r>
              <a:rPr lang="en-US" u="sng" dirty="0" smtClean="0"/>
              <a:t>");</a:t>
            </a:r>
            <a:endParaRPr lang="en-US" dirty="0"/>
          </a:p>
          <a:p>
            <a:pPr algn="l"/>
            <a:r>
              <a:rPr lang="en-US" dirty="0"/>
              <a:t>   </a:t>
            </a:r>
            <a:r>
              <a:rPr lang="en-US" dirty="0" err="1"/>
              <a:t>System.</a:t>
            </a:r>
            <a:r>
              <a:rPr lang="en-US" b="1" i="1" dirty="0" err="1"/>
              <a:t>out.println</a:t>
            </a:r>
            <a:r>
              <a:rPr lang="en-US" b="1" i="1" dirty="0"/>
              <a:t>(h</a:t>
            </a:r>
            <a:r>
              <a:rPr lang="en-US" b="1" i="1" dirty="0" smtClean="0"/>
              <a:t>);</a:t>
            </a:r>
          </a:p>
          <a:p>
            <a:pPr algn="l"/>
            <a:r>
              <a:rPr lang="en-US" b="1" i="1" dirty="0" smtClean="0"/>
              <a:t>}</a:t>
            </a:r>
          </a:p>
          <a:p>
            <a:pPr algn="l"/>
            <a:r>
              <a:rPr lang="en-US" b="1" i="1" dirty="0"/>
              <a:t>}</a:t>
            </a:r>
            <a:endParaRPr lang="en-US" dirty="0"/>
          </a:p>
        </p:txBody>
      </p:sp>
    </p:spTree>
    <p:extLst>
      <p:ext uri="{BB962C8B-B14F-4D97-AF65-F5344CB8AC3E}">
        <p14:creationId xmlns:p14="http://schemas.microsoft.com/office/powerpoint/2010/main" val="36904794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
            <a:ext cx="12192000" cy="6858000"/>
          </a:xfrm>
        </p:spPr>
        <p:txBody>
          <a:bodyPr>
            <a:normAutofit/>
          </a:bodyPr>
          <a:lstStyle/>
          <a:p>
            <a:pPr lvl="0" eaLnBrk="0" fontAlgn="base" hangingPunct="0">
              <a:lnSpc>
                <a:spcPct val="100000"/>
              </a:lnSpc>
              <a:spcBef>
                <a:spcPct val="0"/>
              </a:spcBef>
              <a:spcAft>
                <a:spcPct val="0"/>
              </a:spcAft>
            </a:pPr>
            <a:r>
              <a:rPr lang="en-US" sz="3200" b="1" u="sng" dirty="0" err="1" smtClean="0">
                <a:solidFill>
                  <a:srgbClr val="353833"/>
                </a:solidFill>
                <a:cs typeface="Arial" panose="020B0604020202020204" pitchFamily="34" charset="0"/>
              </a:rPr>
              <a:t>WeakHashMap</a:t>
            </a:r>
            <a:endParaRPr lang="en-US" b="1" u="sng" dirty="0" smtClean="0">
              <a:solidFill>
                <a:srgbClr val="353833"/>
              </a:solidFill>
              <a:cs typeface="Arial" panose="020B0604020202020204" pitchFamily="34" charset="0"/>
            </a:endParaRPr>
          </a:p>
          <a:p>
            <a:pPr lvl="0" algn="l" eaLnBrk="0" fontAlgn="base" hangingPunct="0">
              <a:lnSpc>
                <a:spcPct val="100000"/>
              </a:lnSpc>
              <a:spcBef>
                <a:spcPct val="0"/>
              </a:spcBef>
              <a:spcAft>
                <a:spcPct val="0"/>
              </a:spcAft>
            </a:pPr>
            <a:r>
              <a:rPr lang="en-US" b="1" dirty="0" err="1" smtClean="0">
                <a:solidFill>
                  <a:srgbClr val="353833"/>
                </a:solidFill>
                <a:cs typeface="Arial" panose="020B0604020202020204" pitchFamily="34" charset="0"/>
              </a:rPr>
              <a:t>WeakHashMap</a:t>
            </a:r>
            <a:r>
              <a:rPr lang="en-US" dirty="0" smtClean="0">
                <a:solidFill>
                  <a:srgbClr val="353833"/>
                </a:solidFill>
                <a:cs typeface="Arial" panose="020B0604020202020204" pitchFamily="34" charset="0"/>
              </a:rPr>
              <a:t>  </a:t>
            </a:r>
            <a:r>
              <a:rPr lang="en-US" dirty="0">
                <a:solidFill>
                  <a:srgbClr val="353833"/>
                </a:solidFill>
                <a:cs typeface="Arial" panose="020B0604020202020204" pitchFamily="34" charset="0"/>
              </a:rPr>
              <a:t>implementation of the </a:t>
            </a:r>
            <a:r>
              <a:rPr lang="en-US" dirty="0">
                <a:solidFill>
                  <a:srgbClr val="353833"/>
                </a:solidFill>
                <a:latin typeface="Arial Unicode MS" panose="020B0604020202020204" pitchFamily="34" charset="-128"/>
              </a:rPr>
              <a:t>Map</a:t>
            </a:r>
            <a:r>
              <a:rPr lang="en-US" dirty="0">
                <a:solidFill>
                  <a:srgbClr val="353833"/>
                </a:solidFill>
                <a:cs typeface="Arial" panose="020B0604020202020204" pitchFamily="34" charset="0"/>
              </a:rPr>
              <a:t> interface, with </a:t>
            </a:r>
            <a:r>
              <a:rPr lang="en-US" i="1" dirty="0">
                <a:solidFill>
                  <a:srgbClr val="353833"/>
                </a:solidFill>
                <a:cs typeface="Arial" panose="020B0604020202020204" pitchFamily="34" charset="0"/>
              </a:rPr>
              <a:t>weak keys</a:t>
            </a:r>
            <a:r>
              <a:rPr lang="en-US" dirty="0">
                <a:solidFill>
                  <a:srgbClr val="353833"/>
                </a:solidFill>
                <a:cs typeface="Arial" panose="020B0604020202020204" pitchFamily="34" charset="0"/>
              </a:rPr>
              <a:t>. </a:t>
            </a:r>
          </a:p>
          <a:p>
            <a:pPr lvl="0" algn="l" eaLnBrk="0" fontAlgn="base" hangingPunct="0">
              <a:lnSpc>
                <a:spcPct val="100000"/>
              </a:lnSpc>
              <a:spcBef>
                <a:spcPct val="0"/>
              </a:spcBef>
              <a:spcAft>
                <a:spcPct val="0"/>
              </a:spcAft>
            </a:pPr>
            <a:endParaRPr lang="en-US" dirty="0">
              <a:solidFill>
                <a:srgbClr val="353833"/>
              </a:solidFill>
              <a:cs typeface="Arial" panose="020B0604020202020204" pitchFamily="34" charset="0"/>
            </a:endParaRPr>
          </a:p>
          <a:p>
            <a:pPr lvl="0" algn="l" eaLnBrk="0" fontAlgn="base" hangingPunct="0">
              <a:lnSpc>
                <a:spcPct val="100000"/>
              </a:lnSpc>
              <a:spcBef>
                <a:spcPct val="0"/>
              </a:spcBef>
              <a:spcAft>
                <a:spcPct val="0"/>
              </a:spcAft>
            </a:pPr>
            <a:r>
              <a:rPr lang="en-US" dirty="0">
                <a:solidFill>
                  <a:srgbClr val="353833"/>
                </a:solidFill>
                <a:cs typeface="Arial" panose="020B0604020202020204" pitchFamily="34" charset="0"/>
              </a:rPr>
              <a:t>An entry in a </a:t>
            </a:r>
            <a:r>
              <a:rPr lang="en-US" dirty="0" err="1">
                <a:solidFill>
                  <a:srgbClr val="353833"/>
                </a:solidFill>
                <a:latin typeface="Arial Unicode MS" panose="020B0604020202020204" pitchFamily="34" charset="-128"/>
              </a:rPr>
              <a:t>WeakHashMap</a:t>
            </a:r>
            <a:r>
              <a:rPr lang="en-US" dirty="0">
                <a:solidFill>
                  <a:srgbClr val="353833"/>
                </a:solidFill>
                <a:cs typeface="Arial" panose="020B0604020202020204" pitchFamily="34" charset="0"/>
              </a:rPr>
              <a:t> will automatically be removed when its key is no longer in use. </a:t>
            </a:r>
            <a:endParaRPr lang="en-US" dirty="0"/>
          </a:p>
          <a:p>
            <a:pPr lvl="0" algn="l" eaLnBrk="0" fontAlgn="base" hangingPunct="0">
              <a:lnSpc>
                <a:spcPct val="100000"/>
              </a:lnSpc>
              <a:spcBef>
                <a:spcPct val="0"/>
              </a:spcBef>
              <a:spcAft>
                <a:spcPct val="0"/>
              </a:spcAft>
            </a:pPr>
            <a:r>
              <a:rPr lang="en-US" dirty="0">
                <a:solidFill>
                  <a:srgbClr val="353833"/>
                </a:solidFill>
                <a:cs typeface="Arial" panose="020B0604020202020204" pitchFamily="34" charset="0"/>
              </a:rPr>
              <a:t>Both null values and the null key are supported. </a:t>
            </a:r>
          </a:p>
          <a:p>
            <a:pPr lvl="0" algn="l" eaLnBrk="0" fontAlgn="base" hangingPunct="0">
              <a:lnSpc>
                <a:spcPct val="100000"/>
              </a:lnSpc>
              <a:spcBef>
                <a:spcPct val="0"/>
              </a:spcBef>
              <a:spcAft>
                <a:spcPct val="0"/>
              </a:spcAft>
            </a:pPr>
            <a:endParaRPr lang="en-US" dirty="0">
              <a:solidFill>
                <a:srgbClr val="353833"/>
              </a:solidFill>
              <a:cs typeface="Arial" panose="020B0604020202020204" pitchFamily="34" charset="0"/>
            </a:endParaRPr>
          </a:p>
          <a:p>
            <a:pPr lvl="0" algn="l" eaLnBrk="0" fontAlgn="base" hangingPunct="0">
              <a:lnSpc>
                <a:spcPct val="100000"/>
              </a:lnSpc>
              <a:spcBef>
                <a:spcPct val="0"/>
              </a:spcBef>
              <a:spcAft>
                <a:spcPct val="0"/>
              </a:spcAft>
            </a:pPr>
            <a:r>
              <a:rPr lang="en-US" dirty="0">
                <a:solidFill>
                  <a:srgbClr val="353833"/>
                </a:solidFill>
                <a:cs typeface="Arial" panose="020B0604020202020204" pitchFamily="34" charset="0"/>
              </a:rPr>
              <a:t>This class has performance characteristics similar to those of the </a:t>
            </a:r>
            <a:r>
              <a:rPr lang="en-US" dirty="0" err="1">
                <a:solidFill>
                  <a:srgbClr val="353833"/>
                </a:solidFill>
                <a:latin typeface="Arial Unicode MS" panose="020B0604020202020204" pitchFamily="34" charset="-128"/>
                <a:cs typeface="Arial" panose="020B0604020202020204" pitchFamily="34" charset="0"/>
              </a:rPr>
              <a:t>HashMap</a:t>
            </a:r>
            <a:r>
              <a:rPr lang="en-US" dirty="0">
                <a:solidFill>
                  <a:srgbClr val="353833"/>
                </a:solidFill>
                <a:cs typeface="Arial" panose="020B0604020202020204" pitchFamily="34" charset="0"/>
              </a:rPr>
              <a:t> class, and has the same efficiency parameters of </a:t>
            </a:r>
            <a:r>
              <a:rPr lang="en-US" i="1" dirty="0">
                <a:solidFill>
                  <a:srgbClr val="353833"/>
                </a:solidFill>
                <a:cs typeface="Arial" panose="020B0604020202020204" pitchFamily="34" charset="0"/>
              </a:rPr>
              <a:t>initial capacity</a:t>
            </a:r>
            <a:r>
              <a:rPr lang="en-US" dirty="0">
                <a:solidFill>
                  <a:srgbClr val="353833"/>
                </a:solidFill>
                <a:cs typeface="Arial" panose="020B0604020202020204" pitchFamily="34" charset="0"/>
              </a:rPr>
              <a:t> and </a:t>
            </a:r>
            <a:r>
              <a:rPr lang="en-US" i="1" dirty="0">
                <a:solidFill>
                  <a:srgbClr val="353833"/>
                </a:solidFill>
                <a:cs typeface="Arial" panose="020B0604020202020204" pitchFamily="34" charset="0"/>
              </a:rPr>
              <a:t>load factor</a:t>
            </a:r>
            <a:r>
              <a:rPr lang="en-US" dirty="0">
                <a:solidFill>
                  <a:srgbClr val="353833"/>
                </a:solidFill>
                <a:cs typeface="Arial" panose="020B0604020202020204" pitchFamily="34" charset="0"/>
              </a:rPr>
              <a:t>.</a:t>
            </a:r>
          </a:p>
          <a:p>
            <a:pPr lvl="0" algn="l" eaLnBrk="0" fontAlgn="base" hangingPunct="0">
              <a:lnSpc>
                <a:spcPct val="100000"/>
              </a:lnSpc>
              <a:spcBef>
                <a:spcPct val="0"/>
              </a:spcBef>
              <a:spcAft>
                <a:spcPct val="0"/>
              </a:spcAft>
            </a:pPr>
            <a:endParaRPr lang="en-US" dirty="0">
              <a:solidFill>
                <a:srgbClr val="353833"/>
              </a:solidFill>
              <a:cs typeface="Arial" panose="020B0604020202020204" pitchFamily="34" charset="0"/>
            </a:endParaRPr>
          </a:p>
          <a:p>
            <a:pPr lvl="0" algn="l">
              <a:lnSpc>
                <a:spcPct val="100000"/>
              </a:lnSpc>
            </a:pPr>
            <a:r>
              <a:rPr lang="en-US" b="1" dirty="0">
                <a:solidFill>
                  <a:srgbClr val="353833"/>
                </a:solidFill>
                <a:cs typeface="Arial" panose="020B0604020202020204" pitchFamily="34" charset="0"/>
              </a:rPr>
              <a:t>Soft references </a:t>
            </a:r>
            <a:r>
              <a:rPr lang="en-US" dirty="0">
                <a:solidFill>
                  <a:srgbClr val="353833"/>
                </a:solidFill>
                <a:cs typeface="Arial" panose="020B0604020202020204" pitchFamily="34" charset="0"/>
              </a:rPr>
              <a:t>act like a data cache. When system memory is low, the garbage collector can arbitrarily free an object whose only reference is a soft reference. In other words, if there are no strong references to an object, that object is a candidate for release. The garbage collector is required to release any soft references before throwing an </a:t>
            </a:r>
            <a:r>
              <a:rPr lang="en-US" dirty="0" err="1">
                <a:solidFill>
                  <a:srgbClr val="353833"/>
                </a:solidFill>
                <a:cs typeface="Arial" panose="020B0604020202020204" pitchFamily="34" charset="0"/>
              </a:rPr>
              <a:t>OutOfMemoryException</a:t>
            </a:r>
            <a:r>
              <a:rPr lang="en-US" dirty="0">
                <a:solidFill>
                  <a:srgbClr val="353833"/>
                </a:solidFill>
                <a:cs typeface="Arial" panose="020B0604020202020204" pitchFamily="34" charset="0"/>
              </a:rPr>
              <a:t>. </a:t>
            </a:r>
          </a:p>
          <a:p>
            <a:pPr lvl="0" algn="l">
              <a:lnSpc>
                <a:spcPct val="100000"/>
              </a:lnSpc>
            </a:pPr>
            <a:endParaRPr lang="en-US" dirty="0">
              <a:solidFill>
                <a:srgbClr val="353833"/>
              </a:solidFill>
              <a:cs typeface="Arial" panose="020B0604020202020204" pitchFamily="34" charset="0"/>
            </a:endParaRPr>
          </a:p>
          <a:p>
            <a:pPr lvl="0" algn="l">
              <a:lnSpc>
                <a:spcPct val="100000"/>
              </a:lnSpc>
            </a:pPr>
            <a:r>
              <a:rPr lang="en-US" b="1" dirty="0">
                <a:solidFill>
                  <a:srgbClr val="353833"/>
                </a:solidFill>
                <a:cs typeface="Arial" panose="020B0604020202020204" pitchFamily="34" charset="0"/>
              </a:rPr>
              <a:t>Weak references </a:t>
            </a:r>
            <a:r>
              <a:rPr lang="en-US" dirty="0">
                <a:solidFill>
                  <a:srgbClr val="353833"/>
                </a:solidFill>
                <a:cs typeface="Arial" panose="020B0604020202020204" pitchFamily="34" charset="0"/>
              </a:rPr>
              <a:t>are weaker than soft references. If the only references to an object are weak references, the garbage collector can reclaim the memory used by an object at any time. There is no requirement for a low memory situation.</a:t>
            </a:r>
          </a:p>
          <a:p>
            <a:pPr lvl="0" algn="l" eaLnBrk="0" fontAlgn="base" hangingPunct="0">
              <a:lnSpc>
                <a:spcPct val="100000"/>
              </a:lnSpc>
              <a:spcBef>
                <a:spcPct val="0"/>
              </a:spcBef>
              <a:spcAft>
                <a:spcPct val="0"/>
              </a:spcAft>
            </a:pPr>
            <a:endParaRPr lang="en-US" dirty="0">
              <a:solidFill>
                <a:srgbClr val="353833"/>
              </a:solidFill>
              <a:cs typeface="Arial" panose="020B0604020202020204" pitchFamily="34" charset="0"/>
            </a:endParaRPr>
          </a:p>
          <a:p>
            <a:pPr lvl="0" algn="l" eaLnBrk="0" fontAlgn="base" hangingPunct="0">
              <a:lnSpc>
                <a:spcPct val="100000"/>
              </a:lnSpc>
              <a:spcBef>
                <a:spcPct val="0"/>
              </a:spcBef>
              <a:spcAft>
                <a:spcPct val="0"/>
              </a:spcAft>
            </a:pPr>
            <a:endParaRPr lang="en-US" dirty="0">
              <a:solidFill>
                <a:srgbClr val="353833"/>
              </a:solidFill>
              <a:cs typeface="Arial" panose="020B0604020202020204" pitchFamily="34" charset="0"/>
            </a:endParaRPr>
          </a:p>
          <a:p>
            <a:pPr lvl="0" algn="l" eaLnBrk="0" fontAlgn="base" hangingPunct="0">
              <a:lnSpc>
                <a:spcPct val="100000"/>
              </a:lnSpc>
              <a:spcBef>
                <a:spcPct val="0"/>
              </a:spcBef>
              <a:spcAft>
                <a:spcPct val="0"/>
              </a:spcAft>
            </a:pPr>
            <a:endParaRPr lang="en-US" dirty="0">
              <a:solidFill>
                <a:srgbClr val="353833"/>
              </a:solidFill>
              <a:cs typeface="Arial" panose="020B0604020202020204" pitchFamily="34" charset="0"/>
            </a:endParaRPr>
          </a:p>
          <a:p>
            <a:pPr lvl="0" algn="l" eaLnBrk="0" fontAlgn="base" hangingPunct="0">
              <a:lnSpc>
                <a:spcPct val="100000"/>
              </a:lnSpc>
              <a:spcBef>
                <a:spcPct val="0"/>
              </a:spcBef>
              <a:spcAft>
                <a:spcPct val="0"/>
              </a:spcAft>
            </a:pPr>
            <a:endParaRPr lang="en-US" dirty="0">
              <a:solidFill>
                <a:srgbClr val="353833"/>
              </a:solidFill>
              <a:cs typeface="Arial" panose="020B0604020202020204" pitchFamily="34" charset="0"/>
            </a:endParaRPr>
          </a:p>
          <a:p>
            <a:pPr lvl="0" algn="l" eaLnBrk="0" fontAlgn="base" hangingPunct="0">
              <a:lnSpc>
                <a:spcPct val="100000"/>
              </a:lnSpc>
              <a:spcBef>
                <a:spcPct val="0"/>
              </a:spcBef>
              <a:spcAft>
                <a:spcPct val="0"/>
              </a:spcAft>
            </a:pPr>
            <a:endParaRPr lang="en-US" dirty="0">
              <a:solidFill>
                <a:srgbClr val="353833"/>
              </a:solidFill>
              <a:cs typeface="Arial" panose="020B0604020202020204" pitchFamily="34" charset="0"/>
            </a:endParaRPr>
          </a:p>
          <a:p>
            <a:pPr lvl="0" algn="l" eaLnBrk="0" fontAlgn="base" hangingPunct="0">
              <a:lnSpc>
                <a:spcPct val="100000"/>
              </a:lnSpc>
              <a:spcBef>
                <a:spcPct val="0"/>
              </a:spcBef>
              <a:spcAft>
                <a:spcPct val="0"/>
              </a:spcAft>
            </a:pPr>
            <a:endParaRPr lang="en-US" dirty="0">
              <a:solidFill>
                <a:srgbClr val="353833"/>
              </a:solidFill>
              <a:cs typeface="Arial" panose="020B0604020202020204" pitchFamily="34" charset="0"/>
            </a:endParaRPr>
          </a:p>
          <a:p>
            <a:pPr lvl="0" algn="l" eaLnBrk="0" fontAlgn="base" hangingPunct="0">
              <a:lnSpc>
                <a:spcPct val="100000"/>
              </a:lnSpc>
              <a:spcBef>
                <a:spcPct val="0"/>
              </a:spcBef>
              <a:spcAft>
                <a:spcPct val="0"/>
              </a:spcAft>
            </a:pPr>
            <a:endParaRPr lang="en-US" dirty="0">
              <a:solidFill>
                <a:srgbClr val="353833"/>
              </a:solidFill>
              <a:cs typeface="Arial" panose="020B0604020202020204" pitchFamily="34" charset="0"/>
            </a:endParaRPr>
          </a:p>
          <a:p>
            <a:pPr lvl="0" algn="l" eaLnBrk="0" fontAlgn="base" hangingPunct="0">
              <a:lnSpc>
                <a:spcPct val="100000"/>
              </a:lnSpc>
              <a:spcBef>
                <a:spcPct val="0"/>
              </a:spcBef>
              <a:spcAft>
                <a:spcPct val="0"/>
              </a:spcAft>
            </a:pPr>
            <a:endParaRPr lang="en-US" dirty="0">
              <a:solidFill>
                <a:srgbClr val="353833"/>
              </a:solidFill>
              <a:cs typeface="Arial" panose="020B0604020202020204" pitchFamily="34" charset="0"/>
            </a:endParaRPr>
          </a:p>
          <a:p>
            <a:pPr lvl="0" algn="l" eaLnBrk="0" fontAlgn="base" hangingPunct="0">
              <a:lnSpc>
                <a:spcPct val="100000"/>
              </a:lnSpc>
              <a:spcBef>
                <a:spcPct val="0"/>
              </a:spcBef>
              <a:spcAft>
                <a:spcPct val="0"/>
              </a:spcAft>
            </a:pPr>
            <a:endParaRPr lang="en-US" dirty="0">
              <a:solidFill>
                <a:srgbClr val="353833"/>
              </a:solidFill>
              <a:cs typeface="Arial" panose="020B0604020202020204" pitchFamily="34" charset="0"/>
            </a:endParaRPr>
          </a:p>
          <a:p>
            <a:pPr lvl="0" algn="l" eaLnBrk="0" fontAlgn="base" hangingPunct="0">
              <a:lnSpc>
                <a:spcPct val="100000"/>
              </a:lnSpc>
              <a:spcBef>
                <a:spcPct val="0"/>
              </a:spcBef>
              <a:spcAft>
                <a:spcPct val="0"/>
              </a:spcAft>
            </a:pPr>
            <a:endParaRPr lang="en-US" dirty="0">
              <a:solidFill>
                <a:srgbClr val="353833"/>
              </a:solidFill>
              <a:cs typeface="Arial" panose="020B0604020202020204" pitchFamily="34" charset="0"/>
            </a:endParaRPr>
          </a:p>
          <a:p>
            <a:pPr lvl="0" algn="l" eaLnBrk="0" fontAlgn="base" hangingPunct="0">
              <a:lnSpc>
                <a:spcPct val="100000"/>
              </a:lnSpc>
              <a:spcBef>
                <a:spcPct val="0"/>
              </a:spcBef>
              <a:spcAft>
                <a:spcPct val="0"/>
              </a:spcAft>
            </a:pPr>
            <a:endParaRPr lang="en-US" dirty="0">
              <a:solidFill>
                <a:srgbClr val="353833"/>
              </a:solidFill>
              <a:cs typeface="Arial" panose="020B0604020202020204" pitchFamily="34" charset="0"/>
            </a:endParaRPr>
          </a:p>
          <a:p>
            <a:pPr lvl="0" algn="l" eaLnBrk="0" fontAlgn="base" hangingPunct="0">
              <a:lnSpc>
                <a:spcPct val="100000"/>
              </a:lnSpc>
              <a:spcBef>
                <a:spcPct val="0"/>
              </a:spcBef>
              <a:spcAft>
                <a:spcPct val="0"/>
              </a:spcAft>
            </a:pPr>
            <a:endParaRPr lang="en-US" dirty="0">
              <a:solidFill>
                <a:srgbClr val="353833"/>
              </a:solidFill>
              <a:cs typeface="Arial" panose="020B0604020202020204" pitchFamily="34" charset="0"/>
            </a:endParaRPr>
          </a:p>
          <a:p>
            <a:pPr lvl="0" algn="l" eaLnBrk="0" fontAlgn="base" hangingPunct="0">
              <a:lnSpc>
                <a:spcPct val="100000"/>
              </a:lnSpc>
              <a:spcBef>
                <a:spcPct val="0"/>
              </a:spcBef>
              <a:spcAft>
                <a:spcPct val="0"/>
              </a:spcAft>
            </a:pPr>
            <a:endParaRPr lang="en-US" dirty="0">
              <a:solidFill>
                <a:srgbClr val="353833"/>
              </a:solidFill>
              <a:cs typeface="Arial" panose="020B0604020202020204" pitchFamily="34" charset="0"/>
            </a:endParaRPr>
          </a:p>
          <a:p>
            <a:pPr lvl="0" algn="l" eaLnBrk="0" fontAlgn="base" hangingPunct="0">
              <a:lnSpc>
                <a:spcPct val="100000"/>
              </a:lnSpc>
              <a:spcBef>
                <a:spcPct val="0"/>
              </a:spcBef>
              <a:spcAft>
                <a:spcPct val="0"/>
              </a:spcAft>
            </a:pPr>
            <a:endParaRPr lang="en-US" dirty="0">
              <a:solidFill>
                <a:srgbClr val="353833"/>
              </a:solidFill>
              <a:cs typeface="Arial" panose="020B0604020202020204" pitchFamily="34" charset="0"/>
            </a:endParaRPr>
          </a:p>
          <a:p>
            <a:pPr lvl="0" algn="l" eaLnBrk="0" fontAlgn="base" hangingPunct="0">
              <a:lnSpc>
                <a:spcPct val="100000"/>
              </a:lnSpc>
              <a:spcBef>
                <a:spcPct val="0"/>
              </a:spcBef>
              <a:spcAft>
                <a:spcPct val="0"/>
              </a:spcAft>
            </a:pPr>
            <a:endParaRPr lang="en-US" dirty="0">
              <a:solidFill>
                <a:srgbClr val="353833"/>
              </a:solidFill>
              <a:cs typeface="Arial" panose="020B0604020202020204" pitchFamily="34" charset="0"/>
            </a:endParaRPr>
          </a:p>
          <a:p>
            <a:pPr lvl="0" algn="l" eaLnBrk="0" fontAlgn="base" hangingPunct="0">
              <a:lnSpc>
                <a:spcPct val="100000"/>
              </a:lnSpc>
              <a:spcBef>
                <a:spcPct val="0"/>
              </a:spcBef>
              <a:spcAft>
                <a:spcPct val="0"/>
              </a:spcAft>
            </a:pPr>
            <a:endParaRPr lang="en-US" dirty="0">
              <a:solidFill>
                <a:srgbClr val="353833"/>
              </a:solidFill>
              <a:cs typeface="Arial" panose="020B0604020202020204" pitchFamily="34" charset="0"/>
            </a:endParaRPr>
          </a:p>
          <a:p>
            <a:pPr lvl="0" algn="l" eaLnBrk="0" fontAlgn="base" hangingPunct="0">
              <a:lnSpc>
                <a:spcPct val="100000"/>
              </a:lnSpc>
              <a:spcBef>
                <a:spcPct val="0"/>
              </a:spcBef>
              <a:spcAft>
                <a:spcPct val="0"/>
              </a:spcAft>
            </a:pPr>
            <a:endParaRPr lang="en-US" dirty="0">
              <a:solidFill>
                <a:srgbClr val="353833"/>
              </a:solidFill>
              <a:cs typeface="Arial" panose="020B0604020202020204" pitchFamily="34" charset="0"/>
            </a:endParaRPr>
          </a:p>
          <a:p>
            <a:pPr lvl="0" algn="l" eaLnBrk="0" fontAlgn="base" hangingPunct="0">
              <a:lnSpc>
                <a:spcPct val="100000"/>
              </a:lnSpc>
              <a:spcBef>
                <a:spcPct val="0"/>
              </a:spcBef>
              <a:spcAft>
                <a:spcPct val="0"/>
              </a:spcAft>
            </a:pPr>
            <a:endParaRPr lang="en-US" dirty="0">
              <a:solidFill>
                <a:srgbClr val="353833"/>
              </a:solidFill>
              <a:cs typeface="Arial" panose="020B0604020202020204" pitchFamily="34" charset="0"/>
            </a:endParaRPr>
          </a:p>
          <a:p>
            <a:pPr lvl="0" algn="l" eaLnBrk="0" fontAlgn="base" hangingPunct="0">
              <a:lnSpc>
                <a:spcPct val="100000"/>
              </a:lnSpc>
              <a:spcBef>
                <a:spcPct val="0"/>
              </a:spcBef>
              <a:spcAft>
                <a:spcPct val="0"/>
              </a:spcAft>
            </a:pPr>
            <a:endParaRPr lang="en-US" dirty="0">
              <a:solidFill>
                <a:srgbClr val="353833"/>
              </a:solidFill>
              <a:cs typeface="Arial" panose="020B0604020202020204" pitchFamily="34" charset="0"/>
            </a:endParaRPr>
          </a:p>
          <a:p>
            <a:pPr lvl="0" algn="l" eaLnBrk="0" fontAlgn="base" hangingPunct="0">
              <a:lnSpc>
                <a:spcPct val="100000"/>
              </a:lnSpc>
              <a:spcBef>
                <a:spcPct val="0"/>
              </a:spcBef>
              <a:spcAft>
                <a:spcPct val="0"/>
              </a:spcAft>
            </a:pPr>
            <a:endParaRPr lang="en-US" dirty="0">
              <a:solidFill>
                <a:srgbClr val="353833"/>
              </a:solidFill>
              <a:cs typeface="Arial" panose="020B0604020202020204" pitchFamily="34" charset="0"/>
            </a:endParaRPr>
          </a:p>
          <a:p>
            <a:pPr lvl="0" algn="l" eaLnBrk="0" fontAlgn="base" hangingPunct="0">
              <a:lnSpc>
                <a:spcPct val="100000"/>
              </a:lnSpc>
              <a:spcBef>
                <a:spcPct val="0"/>
              </a:spcBef>
              <a:spcAft>
                <a:spcPct val="0"/>
              </a:spcAft>
            </a:pPr>
            <a:endParaRPr lang="en-US" dirty="0">
              <a:solidFill>
                <a:srgbClr val="353833"/>
              </a:solidFill>
              <a:cs typeface="Arial" panose="020B0604020202020204" pitchFamily="34" charset="0"/>
            </a:endParaRPr>
          </a:p>
          <a:p>
            <a:pPr lvl="0" algn="l" eaLnBrk="0" fontAlgn="base" hangingPunct="0">
              <a:lnSpc>
                <a:spcPct val="100000"/>
              </a:lnSpc>
              <a:spcBef>
                <a:spcPct val="0"/>
              </a:spcBef>
              <a:spcAft>
                <a:spcPct val="0"/>
              </a:spcAft>
            </a:pPr>
            <a:endParaRPr lang="en-US" dirty="0"/>
          </a:p>
          <a:p>
            <a:endParaRPr lang="en-US" dirty="0"/>
          </a:p>
        </p:txBody>
      </p:sp>
    </p:spTree>
    <p:extLst>
      <p:ext uri="{BB962C8B-B14F-4D97-AF65-F5344CB8AC3E}">
        <p14:creationId xmlns:p14="http://schemas.microsoft.com/office/powerpoint/2010/main" val="91143845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fontScale="85000" lnSpcReduction="20000"/>
          </a:bodyPr>
          <a:lstStyle/>
          <a:p>
            <a:pPr algn="l"/>
            <a:r>
              <a:rPr lang="en-US" b="1" dirty="0" smtClean="0"/>
              <a:t>class </a:t>
            </a:r>
            <a:r>
              <a:rPr lang="en-US" b="1" dirty="0" err="1"/>
              <a:t>mydemo</a:t>
            </a:r>
            <a:r>
              <a:rPr lang="en-US" b="1" dirty="0"/>
              <a:t>{</a:t>
            </a:r>
          </a:p>
          <a:p>
            <a:pPr algn="l"/>
            <a:r>
              <a:rPr lang="en-US" b="1" dirty="0"/>
              <a:t>public static </a:t>
            </a:r>
            <a:r>
              <a:rPr lang="en-US" b="1" u="sng" dirty="0"/>
              <a:t>Map </a:t>
            </a:r>
            <a:r>
              <a:rPr lang="en-US" b="1" i="1" u="sng" dirty="0" err="1"/>
              <a:t>map</a:t>
            </a:r>
            <a:r>
              <a:rPr lang="en-US" b="1" i="1" u="sng" dirty="0"/>
              <a:t>;</a:t>
            </a:r>
          </a:p>
          <a:p>
            <a:pPr algn="l"/>
            <a:r>
              <a:rPr lang="en-US" b="1" dirty="0"/>
              <a:t>public static void main(String </a:t>
            </a:r>
            <a:r>
              <a:rPr lang="en-US" b="1" dirty="0" err="1"/>
              <a:t>args</a:t>
            </a:r>
            <a:r>
              <a:rPr lang="en-US" b="1" dirty="0"/>
              <a:t>[])</a:t>
            </a:r>
          </a:p>
          <a:p>
            <a:pPr algn="l"/>
            <a:r>
              <a:rPr lang="en-US" dirty="0"/>
              <a:t>{</a:t>
            </a:r>
          </a:p>
          <a:p>
            <a:pPr algn="l"/>
            <a:r>
              <a:rPr lang="en-US" i="1" dirty="0"/>
              <a:t>map=</a:t>
            </a:r>
            <a:r>
              <a:rPr lang="en-US" b="1" i="1" dirty="0"/>
              <a:t>new </a:t>
            </a:r>
            <a:r>
              <a:rPr lang="en-US" b="1" i="1" u="sng" dirty="0" err="1"/>
              <a:t>WeakHashMap</a:t>
            </a:r>
            <a:r>
              <a:rPr lang="en-US" b="1" i="1" u="sng" dirty="0"/>
              <a:t>();</a:t>
            </a:r>
          </a:p>
          <a:p>
            <a:pPr algn="l"/>
            <a:r>
              <a:rPr lang="en-US" dirty="0"/>
              <a:t>//map=new </a:t>
            </a:r>
            <a:r>
              <a:rPr lang="en-US" dirty="0" err="1"/>
              <a:t>HashMap</a:t>
            </a:r>
            <a:r>
              <a:rPr lang="en-US" dirty="0"/>
              <a:t>();</a:t>
            </a:r>
          </a:p>
          <a:p>
            <a:pPr algn="l"/>
            <a:r>
              <a:rPr lang="en-US" dirty="0"/>
              <a:t>city c=</a:t>
            </a:r>
            <a:r>
              <a:rPr lang="en-US" b="1" dirty="0"/>
              <a:t>new city("New Delhi", "India");</a:t>
            </a:r>
          </a:p>
          <a:p>
            <a:pPr algn="l"/>
            <a:r>
              <a:rPr lang="en-US" i="1" u="sng" dirty="0" err="1"/>
              <a:t>map.put</a:t>
            </a:r>
            <a:r>
              <a:rPr lang="en-US" i="1" u="sng" dirty="0"/>
              <a:t>(c, </a:t>
            </a:r>
            <a:r>
              <a:rPr lang="en-US" i="1" u="sng" dirty="0" err="1"/>
              <a:t>c.getCountry</a:t>
            </a:r>
            <a:r>
              <a:rPr lang="en-US" i="1" u="sng" dirty="0"/>
              <a:t>());</a:t>
            </a:r>
          </a:p>
          <a:p>
            <a:pPr algn="l"/>
            <a:r>
              <a:rPr lang="en-US" dirty="0"/>
              <a:t>c=</a:t>
            </a:r>
            <a:r>
              <a:rPr lang="en-US" b="1" dirty="0"/>
              <a:t>null;</a:t>
            </a:r>
          </a:p>
          <a:p>
            <a:pPr algn="l"/>
            <a:r>
              <a:rPr lang="en-US" dirty="0" err="1"/>
              <a:t>System.</a:t>
            </a:r>
            <a:r>
              <a:rPr lang="en-US" i="1" dirty="0" err="1"/>
              <a:t>gc</a:t>
            </a:r>
            <a:r>
              <a:rPr lang="en-US" i="1" dirty="0"/>
              <a:t>();</a:t>
            </a:r>
          </a:p>
          <a:p>
            <a:pPr algn="l"/>
            <a:r>
              <a:rPr lang="en-US" dirty="0" err="1"/>
              <a:t>System.</a:t>
            </a:r>
            <a:r>
              <a:rPr lang="en-US" b="1" i="1" dirty="0" err="1"/>
              <a:t>out.println</a:t>
            </a:r>
            <a:r>
              <a:rPr lang="en-US" b="1" i="1" dirty="0"/>
              <a:t>(map);</a:t>
            </a:r>
          </a:p>
          <a:p>
            <a:pPr algn="l"/>
            <a:r>
              <a:rPr lang="en-US" dirty="0" smtClean="0"/>
              <a:t>}   }</a:t>
            </a:r>
            <a:endParaRPr lang="en-US" dirty="0"/>
          </a:p>
          <a:p>
            <a:pPr algn="l"/>
            <a:r>
              <a:rPr lang="en-US" b="1" dirty="0"/>
              <a:t>class city{</a:t>
            </a:r>
          </a:p>
          <a:p>
            <a:pPr algn="l"/>
            <a:r>
              <a:rPr lang="en-US" b="1" dirty="0"/>
              <a:t>public String name;</a:t>
            </a:r>
          </a:p>
          <a:p>
            <a:pPr algn="l"/>
            <a:r>
              <a:rPr lang="en-US" b="1" dirty="0"/>
              <a:t>public String country;</a:t>
            </a:r>
          </a:p>
          <a:p>
            <a:pPr algn="l"/>
            <a:r>
              <a:rPr lang="en-US" dirty="0"/>
              <a:t>city(String </a:t>
            </a:r>
            <a:r>
              <a:rPr lang="en-US" dirty="0" err="1"/>
              <a:t>Name,String</a:t>
            </a:r>
            <a:r>
              <a:rPr lang="en-US" dirty="0"/>
              <a:t> Country)</a:t>
            </a:r>
          </a:p>
          <a:p>
            <a:pPr algn="l"/>
            <a:r>
              <a:rPr lang="en-US" dirty="0" smtClean="0"/>
              <a:t>{  name=Name</a:t>
            </a:r>
            <a:r>
              <a:rPr lang="en-US" dirty="0"/>
              <a:t>;</a:t>
            </a:r>
          </a:p>
          <a:p>
            <a:pPr algn="l"/>
            <a:r>
              <a:rPr lang="en-US" dirty="0"/>
              <a:t>country=Country</a:t>
            </a:r>
            <a:r>
              <a:rPr lang="en-US" dirty="0" smtClean="0"/>
              <a:t>;  }</a:t>
            </a:r>
            <a:endParaRPr lang="en-US" dirty="0"/>
          </a:p>
          <a:p>
            <a:pPr algn="l"/>
            <a:r>
              <a:rPr lang="en-US" b="1" dirty="0"/>
              <a:t>public String </a:t>
            </a:r>
            <a:r>
              <a:rPr lang="en-US" b="1" dirty="0" err="1"/>
              <a:t>getCountry</a:t>
            </a:r>
            <a:r>
              <a:rPr lang="en-US" b="1" dirty="0"/>
              <a:t>()</a:t>
            </a:r>
          </a:p>
          <a:p>
            <a:pPr algn="l"/>
            <a:r>
              <a:rPr lang="en-US" dirty="0" smtClean="0"/>
              <a:t>{  </a:t>
            </a:r>
            <a:r>
              <a:rPr lang="en-US" b="1" dirty="0" smtClean="0"/>
              <a:t>return </a:t>
            </a:r>
            <a:r>
              <a:rPr lang="en-US" b="1" dirty="0"/>
              <a:t>country</a:t>
            </a:r>
            <a:r>
              <a:rPr lang="en-US" b="1" dirty="0" smtClean="0"/>
              <a:t>;   </a:t>
            </a:r>
            <a:r>
              <a:rPr lang="en-US" dirty="0" smtClean="0"/>
              <a:t>}  }</a:t>
            </a:r>
            <a:endParaRPr lang="en-US" dirty="0"/>
          </a:p>
        </p:txBody>
      </p:sp>
    </p:spTree>
    <p:extLst>
      <p:ext uri="{BB962C8B-B14F-4D97-AF65-F5344CB8AC3E}">
        <p14:creationId xmlns:p14="http://schemas.microsoft.com/office/powerpoint/2010/main" val="19068842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741005"/>
          </a:xfrm>
        </p:spPr>
        <p:txBody>
          <a:bodyPr>
            <a:normAutofit fontScale="90000"/>
          </a:bodyPr>
          <a:lstStyle/>
          <a:p>
            <a:r>
              <a:rPr lang="en-US" dirty="0" smtClean="0"/>
              <a:t>Dictionary</a:t>
            </a:r>
            <a:endParaRPr lang="en-US" dirty="0"/>
          </a:p>
        </p:txBody>
      </p:sp>
      <p:sp>
        <p:nvSpPr>
          <p:cNvPr id="3" name="Subtitle 2"/>
          <p:cNvSpPr>
            <a:spLocks noGrp="1"/>
          </p:cNvSpPr>
          <p:nvPr>
            <p:ph type="subTitle" idx="1"/>
          </p:nvPr>
        </p:nvSpPr>
        <p:spPr>
          <a:xfrm>
            <a:off x="0" y="741004"/>
            <a:ext cx="12192000" cy="6116995"/>
          </a:xfrm>
        </p:spPr>
        <p:txBody>
          <a:bodyPr>
            <a:normAutofit/>
          </a:bodyPr>
          <a:lstStyle/>
          <a:p>
            <a:pPr algn="l"/>
            <a:r>
              <a:rPr lang="en-US" dirty="0"/>
              <a:t>The Dictionary class is the abstract parent of any class, such as </a:t>
            </a:r>
            <a:r>
              <a:rPr lang="en-US" dirty="0" err="1"/>
              <a:t>Hashtable</a:t>
            </a:r>
            <a:r>
              <a:rPr lang="en-US" dirty="0"/>
              <a:t>, which maps keys to values. Every key and every value is an object. </a:t>
            </a:r>
          </a:p>
          <a:p>
            <a:pPr algn="l"/>
            <a:r>
              <a:rPr lang="en-US" dirty="0" smtClean="0"/>
              <a:t>Any </a:t>
            </a:r>
            <a:r>
              <a:rPr lang="en-US" dirty="0"/>
              <a:t>non-null object can be used as a key and as a value</a:t>
            </a:r>
            <a:r>
              <a:rPr lang="en-US" dirty="0" smtClean="0"/>
              <a:t>.</a:t>
            </a:r>
          </a:p>
          <a:p>
            <a:pPr algn="l"/>
            <a:endParaRPr lang="en-US" dirty="0"/>
          </a:p>
          <a:p>
            <a:r>
              <a:rPr lang="en-US" sz="3200" b="1" u="sng" dirty="0" err="1" smtClean="0"/>
              <a:t>HashTable</a:t>
            </a:r>
            <a:endParaRPr lang="en-US" sz="3200" b="1" u="sng" dirty="0" smtClean="0"/>
          </a:p>
          <a:p>
            <a:pPr algn="l"/>
            <a:r>
              <a:rPr lang="en-US" dirty="0"/>
              <a:t>It implements the Map interface and extends Dictionary class.</a:t>
            </a:r>
          </a:p>
          <a:p>
            <a:pPr algn="l"/>
            <a:r>
              <a:rPr lang="en-US" dirty="0"/>
              <a:t>It contains only unique elements.</a:t>
            </a:r>
          </a:p>
          <a:p>
            <a:pPr algn="l"/>
            <a:r>
              <a:rPr lang="en-US" dirty="0"/>
              <a:t>It may have not </a:t>
            </a:r>
            <a:r>
              <a:rPr lang="en-US" dirty="0" smtClean="0"/>
              <a:t>any </a:t>
            </a:r>
            <a:r>
              <a:rPr lang="en-US" dirty="0"/>
              <a:t>null key or value.</a:t>
            </a:r>
          </a:p>
          <a:p>
            <a:pPr algn="l"/>
            <a:r>
              <a:rPr lang="en-US" dirty="0"/>
              <a:t>It is synchronized.</a:t>
            </a:r>
          </a:p>
          <a:p>
            <a:pPr algn="l"/>
            <a:endParaRPr lang="en-US" dirty="0"/>
          </a:p>
          <a:p>
            <a:pPr algn="l"/>
            <a:endParaRPr lang="en-US" dirty="0"/>
          </a:p>
        </p:txBody>
      </p:sp>
    </p:spTree>
    <p:extLst>
      <p:ext uri="{BB962C8B-B14F-4D97-AF65-F5344CB8AC3E}">
        <p14:creationId xmlns:p14="http://schemas.microsoft.com/office/powerpoint/2010/main" val="336430112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54545"/>
            <a:ext cx="12192000" cy="6703455"/>
          </a:xfrm>
        </p:spPr>
        <p:txBody>
          <a:bodyPr>
            <a:normAutofit fontScale="92500" lnSpcReduction="10000"/>
          </a:bodyPr>
          <a:lstStyle/>
          <a:p>
            <a:pPr algn="l"/>
            <a:r>
              <a:rPr lang="en-US" b="1" dirty="0" smtClean="0"/>
              <a:t>public </a:t>
            </a:r>
            <a:r>
              <a:rPr lang="en-US" b="1" dirty="0"/>
              <a:t>class </a:t>
            </a:r>
            <a:r>
              <a:rPr lang="en-US" b="1" dirty="0" err="1"/>
              <a:t>priorityqueue</a:t>
            </a:r>
            <a:r>
              <a:rPr lang="en-US" b="1" dirty="0"/>
              <a:t> {</a:t>
            </a:r>
          </a:p>
          <a:p>
            <a:pPr algn="l"/>
            <a:r>
              <a:rPr lang="en-US" dirty="0"/>
              <a:t>  </a:t>
            </a:r>
            <a:r>
              <a:rPr lang="en-US" b="1" dirty="0"/>
              <a:t>public static void main(String[] </a:t>
            </a:r>
            <a:r>
              <a:rPr lang="en-US" b="1" dirty="0" err="1"/>
              <a:t>args</a:t>
            </a:r>
            <a:r>
              <a:rPr lang="en-US" b="1" dirty="0"/>
              <a:t>) {</a:t>
            </a:r>
          </a:p>
          <a:p>
            <a:pPr algn="l"/>
            <a:r>
              <a:rPr lang="en-US" dirty="0"/>
              <a:t>    </a:t>
            </a:r>
            <a:r>
              <a:rPr lang="en-US" u="sng" dirty="0"/>
              <a:t>Dictionary </a:t>
            </a:r>
            <a:r>
              <a:rPr lang="en-US" u="sng" dirty="0" err="1"/>
              <a:t>dict</a:t>
            </a:r>
            <a:r>
              <a:rPr lang="en-US" u="sng" dirty="0"/>
              <a:t> = </a:t>
            </a:r>
            <a:r>
              <a:rPr lang="en-US" b="1" u="sng" dirty="0"/>
              <a:t>new </a:t>
            </a:r>
            <a:r>
              <a:rPr lang="en-US" b="1" u="sng" dirty="0" err="1"/>
              <a:t>Hashtable</a:t>
            </a:r>
            <a:r>
              <a:rPr lang="en-US" b="1" u="sng" dirty="0"/>
              <a:t>();</a:t>
            </a:r>
          </a:p>
          <a:p>
            <a:pPr algn="l"/>
            <a:r>
              <a:rPr lang="en-US" dirty="0"/>
              <a:t>    </a:t>
            </a:r>
            <a:r>
              <a:rPr lang="en-US" u="sng" dirty="0" err="1"/>
              <a:t>dict.put</a:t>
            </a:r>
            <a:r>
              <a:rPr lang="en-US" u="sng" dirty="0"/>
              <a:t>(1, "Java");</a:t>
            </a:r>
          </a:p>
          <a:p>
            <a:pPr algn="l"/>
            <a:r>
              <a:rPr lang="en-US" dirty="0"/>
              <a:t>    </a:t>
            </a:r>
            <a:r>
              <a:rPr lang="en-US" u="sng" dirty="0" err="1"/>
              <a:t>dict.put</a:t>
            </a:r>
            <a:r>
              <a:rPr lang="en-US" u="sng" dirty="0"/>
              <a:t>(2, ".NET");</a:t>
            </a:r>
          </a:p>
          <a:p>
            <a:pPr algn="l"/>
            <a:r>
              <a:rPr lang="en-US" dirty="0"/>
              <a:t>    </a:t>
            </a:r>
            <a:r>
              <a:rPr lang="en-US" u="sng" dirty="0" err="1"/>
              <a:t>dict.put</a:t>
            </a:r>
            <a:r>
              <a:rPr lang="en-US" u="sng" dirty="0"/>
              <a:t>(3, "python");</a:t>
            </a:r>
          </a:p>
          <a:p>
            <a:pPr algn="l"/>
            <a:r>
              <a:rPr lang="en-US" dirty="0"/>
              <a:t>    </a:t>
            </a:r>
            <a:r>
              <a:rPr lang="en-US" u="sng" dirty="0" err="1"/>
              <a:t>dict.put</a:t>
            </a:r>
            <a:r>
              <a:rPr lang="en-US" u="sng" dirty="0"/>
              <a:t>(2, "HTML");</a:t>
            </a:r>
          </a:p>
          <a:p>
            <a:pPr algn="l"/>
            <a:endParaRPr lang="en-US" dirty="0"/>
          </a:p>
          <a:p>
            <a:pPr algn="l"/>
            <a:r>
              <a:rPr lang="en-US" dirty="0"/>
              <a:t>    </a:t>
            </a:r>
            <a:r>
              <a:rPr lang="en-US" dirty="0" err="1"/>
              <a:t>System.</a:t>
            </a:r>
            <a:r>
              <a:rPr lang="en-US" b="1" i="1" dirty="0" err="1"/>
              <a:t>out.println</a:t>
            </a:r>
            <a:r>
              <a:rPr lang="en-US" b="1" i="1" dirty="0"/>
              <a:t>("Retrieve element from dictionary with key 1 : " + </a:t>
            </a:r>
          </a:p>
          <a:p>
            <a:pPr algn="l"/>
            <a:r>
              <a:rPr lang="en-US" dirty="0"/>
              <a:t>    </a:t>
            </a:r>
            <a:r>
              <a:rPr lang="en-US" dirty="0" err="1"/>
              <a:t>dict.get</a:t>
            </a:r>
            <a:r>
              <a:rPr lang="en-US" dirty="0"/>
              <a:t>(1</a:t>
            </a:r>
            <a:r>
              <a:rPr lang="en-US" dirty="0" smtClean="0"/>
              <a:t>));</a:t>
            </a:r>
            <a:endParaRPr lang="en-US" dirty="0"/>
          </a:p>
          <a:p>
            <a:pPr algn="l"/>
            <a:r>
              <a:rPr lang="en-US" dirty="0"/>
              <a:t>    </a:t>
            </a:r>
            <a:r>
              <a:rPr lang="en-US" dirty="0" err="1"/>
              <a:t>System.</a:t>
            </a:r>
            <a:r>
              <a:rPr lang="en-US" b="1" i="1" dirty="0" err="1"/>
              <a:t>out.println</a:t>
            </a:r>
            <a:r>
              <a:rPr lang="en-US" b="1" i="1" dirty="0"/>
              <a:t>("Removing element from dictionary with key 1 : " + </a:t>
            </a:r>
          </a:p>
          <a:p>
            <a:pPr algn="l"/>
            <a:r>
              <a:rPr lang="en-US" dirty="0"/>
              <a:t>   </a:t>
            </a:r>
            <a:r>
              <a:rPr lang="en-US" dirty="0" err="1"/>
              <a:t>dict.remove</a:t>
            </a:r>
            <a:r>
              <a:rPr lang="en-US" dirty="0"/>
              <a:t>(1</a:t>
            </a:r>
            <a:r>
              <a:rPr lang="en-US" dirty="0" smtClean="0"/>
              <a:t>));</a:t>
            </a:r>
            <a:endParaRPr lang="en-US" dirty="0"/>
          </a:p>
          <a:p>
            <a:pPr algn="l"/>
            <a:r>
              <a:rPr lang="en-US" dirty="0"/>
              <a:t>    </a:t>
            </a:r>
            <a:r>
              <a:rPr lang="en-US" dirty="0" err="1"/>
              <a:t>System.</a:t>
            </a:r>
            <a:r>
              <a:rPr lang="en-US" b="1" i="1" dirty="0" err="1"/>
              <a:t>out.println</a:t>
            </a:r>
            <a:r>
              <a:rPr lang="en-US" b="1" i="1" dirty="0"/>
              <a:t>("Items in the dictionary after removing..." + </a:t>
            </a:r>
            <a:r>
              <a:rPr lang="en-US" b="1" i="1" dirty="0" err="1"/>
              <a:t>dict</a:t>
            </a:r>
            <a:r>
              <a:rPr lang="en-US" b="1" i="1" dirty="0"/>
              <a:t> );</a:t>
            </a:r>
          </a:p>
          <a:p>
            <a:pPr algn="l"/>
            <a:r>
              <a:rPr lang="en-US" dirty="0"/>
              <a:t>   </a:t>
            </a:r>
          </a:p>
          <a:p>
            <a:pPr algn="l"/>
            <a:r>
              <a:rPr lang="en-US" dirty="0"/>
              <a:t>  }</a:t>
            </a:r>
          </a:p>
          <a:p>
            <a:pPr algn="l"/>
            <a:r>
              <a:rPr lang="en-US" dirty="0"/>
              <a:t>}</a:t>
            </a:r>
          </a:p>
          <a:p>
            <a:pPr algn="l"/>
            <a:endParaRPr lang="en-US" dirty="0"/>
          </a:p>
        </p:txBody>
      </p:sp>
    </p:spTree>
    <p:extLst>
      <p:ext uri="{BB962C8B-B14F-4D97-AF65-F5344CB8AC3E}">
        <p14:creationId xmlns:p14="http://schemas.microsoft.com/office/powerpoint/2010/main" val="286908056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8789"/>
            <a:ext cx="12192000" cy="599338"/>
          </a:xfrm>
        </p:spPr>
        <p:txBody>
          <a:bodyPr>
            <a:normAutofit fontScale="90000"/>
          </a:bodyPr>
          <a:lstStyle/>
          <a:p>
            <a:r>
              <a:rPr lang="en-US" sz="4800" dirty="0" smtClean="0"/>
              <a:t>Difference between </a:t>
            </a:r>
            <a:r>
              <a:rPr lang="en-US" sz="4800" dirty="0" err="1" smtClean="0"/>
              <a:t>HashMap</a:t>
            </a:r>
            <a:r>
              <a:rPr lang="en-US" sz="4800" dirty="0" smtClean="0"/>
              <a:t> and </a:t>
            </a:r>
            <a:r>
              <a:rPr lang="en-US" sz="4800" dirty="0" err="1" smtClean="0"/>
              <a:t>HashTable</a:t>
            </a:r>
            <a:r>
              <a:rPr lang="en-US" dirty="0" smtClean="0"/>
              <a:t> </a:t>
            </a:r>
            <a:endParaRPr lang="en-US" dirty="0"/>
          </a:p>
        </p:txBody>
      </p:sp>
      <p:sp>
        <p:nvSpPr>
          <p:cNvPr id="3" name="Subtitle 2"/>
          <p:cNvSpPr>
            <a:spLocks noGrp="1"/>
          </p:cNvSpPr>
          <p:nvPr>
            <p:ph type="subTitle" idx="1"/>
          </p:nvPr>
        </p:nvSpPr>
        <p:spPr>
          <a:xfrm>
            <a:off x="0" y="728127"/>
            <a:ext cx="12192000" cy="6129873"/>
          </a:xfrm>
        </p:spPr>
        <p:txBody>
          <a:bodyPr/>
          <a:lstStyle/>
          <a:p>
            <a:r>
              <a:rPr lang="en-US" b="1" dirty="0" err="1" smtClean="0"/>
              <a:t>HashMap</a:t>
            </a:r>
            <a:endParaRPr lang="en-US" b="1" dirty="0" smtClean="0"/>
          </a:p>
          <a:p>
            <a:pPr algn="l"/>
            <a:r>
              <a:rPr lang="en-US" dirty="0" err="1" smtClean="0"/>
              <a:t>HashMap</a:t>
            </a:r>
            <a:r>
              <a:rPr lang="en-US" dirty="0" smtClean="0"/>
              <a:t> </a:t>
            </a:r>
            <a:r>
              <a:rPr lang="en-US" dirty="0"/>
              <a:t>is </a:t>
            </a:r>
            <a:r>
              <a:rPr lang="en-US" b="1" dirty="0"/>
              <a:t>non synchronized</a:t>
            </a:r>
            <a:r>
              <a:rPr lang="en-US" dirty="0"/>
              <a:t>. It is not-thread safe and can't be shared between many threads without proper synchronization code</a:t>
            </a:r>
            <a:r>
              <a:rPr lang="en-US" dirty="0" smtClean="0"/>
              <a:t>.</a:t>
            </a:r>
          </a:p>
          <a:p>
            <a:pPr algn="l"/>
            <a:r>
              <a:rPr lang="en-US" dirty="0" err="1"/>
              <a:t>HashMap</a:t>
            </a:r>
            <a:r>
              <a:rPr lang="en-US" dirty="0"/>
              <a:t> </a:t>
            </a:r>
            <a:r>
              <a:rPr lang="en-US" b="1" dirty="0"/>
              <a:t>allows one null key and multiple null values</a:t>
            </a:r>
            <a:r>
              <a:rPr lang="en-US" dirty="0" smtClean="0"/>
              <a:t>.</a:t>
            </a:r>
          </a:p>
          <a:p>
            <a:pPr algn="l"/>
            <a:r>
              <a:rPr lang="en-US" dirty="0" err="1"/>
              <a:t>HashMap</a:t>
            </a:r>
            <a:r>
              <a:rPr lang="en-US" dirty="0"/>
              <a:t> is a </a:t>
            </a:r>
            <a:r>
              <a:rPr lang="en-US" b="1" dirty="0"/>
              <a:t>new class introduced in JDK 1.2</a:t>
            </a:r>
            <a:r>
              <a:rPr lang="en-US" dirty="0" smtClean="0"/>
              <a:t>.</a:t>
            </a:r>
          </a:p>
          <a:p>
            <a:pPr algn="l"/>
            <a:r>
              <a:rPr lang="en-US" dirty="0" err="1" smtClean="0"/>
              <a:t>HashMap</a:t>
            </a:r>
            <a:r>
              <a:rPr lang="en-US" dirty="0" smtClean="0"/>
              <a:t> </a:t>
            </a:r>
            <a:r>
              <a:rPr lang="en-US" dirty="0"/>
              <a:t>is </a:t>
            </a:r>
            <a:r>
              <a:rPr lang="en-US" b="1" dirty="0"/>
              <a:t>traversed by Iterator</a:t>
            </a:r>
            <a:r>
              <a:rPr lang="en-US" dirty="0" smtClean="0"/>
              <a:t>.</a:t>
            </a:r>
          </a:p>
          <a:p>
            <a:r>
              <a:rPr lang="en-US" b="1" dirty="0" err="1"/>
              <a:t>Hashtable</a:t>
            </a:r>
            <a:endParaRPr lang="en-US" b="1" dirty="0" smtClean="0"/>
          </a:p>
          <a:p>
            <a:pPr algn="l"/>
            <a:r>
              <a:rPr lang="en-US" dirty="0" err="1"/>
              <a:t>Hashtable</a:t>
            </a:r>
            <a:r>
              <a:rPr lang="en-US" dirty="0"/>
              <a:t> is </a:t>
            </a:r>
            <a:r>
              <a:rPr lang="en-US" b="1" dirty="0"/>
              <a:t>synchronized</a:t>
            </a:r>
            <a:r>
              <a:rPr lang="en-US" dirty="0"/>
              <a:t>. It is </a:t>
            </a:r>
            <a:r>
              <a:rPr lang="en-US" dirty="0" smtClean="0"/>
              <a:t>thread-safe </a:t>
            </a:r>
            <a:r>
              <a:rPr lang="en-US" dirty="0"/>
              <a:t>and can be shared with many threads</a:t>
            </a:r>
            <a:r>
              <a:rPr lang="en-US" dirty="0" smtClean="0"/>
              <a:t>.</a:t>
            </a:r>
          </a:p>
          <a:p>
            <a:pPr algn="l"/>
            <a:r>
              <a:rPr lang="en-US" dirty="0" err="1"/>
              <a:t>Hashtable</a:t>
            </a:r>
            <a:r>
              <a:rPr lang="en-US" dirty="0"/>
              <a:t> </a:t>
            </a:r>
            <a:r>
              <a:rPr lang="en-US" b="1" dirty="0"/>
              <a:t>doesn't allow any null key or value</a:t>
            </a:r>
            <a:r>
              <a:rPr lang="en-US" dirty="0" smtClean="0"/>
              <a:t>.</a:t>
            </a:r>
          </a:p>
          <a:p>
            <a:pPr algn="l"/>
            <a:r>
              <a:rPr lang="en-US" dirty="0" err="1"/>
              <a:t>Hashtable</a:t>
            </a:r>
            <a:r>
              <a:rPr lang="en-US" dirty="0"/>
              <a:t> is a </a:t>
            </a:r>
            <a:r>
              <a:rPr lang="en-US" b="1" dirty="0"/>
              <a:t>legacy class</a:t>
            </a:r>
            <a:r>
              <a:rPr lang="en-US" dirty="0" smtClean="0"/>
              <a:t>.</a:t>
            </a:r>
          </a:p>
          <a:p>
            <a:pPr algn="l"/>
            <a:r>
              <a:rPr lang="en-US" dirty="0" err="1"/>
              <a:t>Hashtable</a:t>
            </a:r>
            <a:r>
              <a:rPr lang="en-US" dirty="0"/>
              <a:t> is </a:t>
            </a:r>
            <a:r>
              <a:rPr lang="en-US" b="1" dirty="0"/>
              <a:t>traversed by Enumerator and Iterator</a:t>
            </a:r>
            <a:r>
              <a:rPr lang="en-US" dirty="0"/>
              <a:t>.</a:t>
            </a:r>
          </a:p>
        </p:txBody>
      </p:sp>
    </p:spTree>
    <p:extLst>
      <p:ext uri="{BB962C8B-B14F-4D97-AF65-F5344CB8AC3E}">
        <p14:creationId xmlns:p14="http://schemas.microsoft.com/office/powerpoint/2010/main" val="2552363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2788" y="0"/>
            <a:ext cx="9144000" cy="741005"/>
          </a:xfrm>
        </p:spPr>
        <p:txBody>
          <a:bodyPr>
            <a:normAutofit fontScale="90000"/>
          </a:bodyPr>
          <a:lstStyle/>
          <a:p>
            <a:r>
              <a:rPr lang="en-US" u="sng" dirty="0" err="1" smtClean="0"/>
              <a:t>SortedSet</a:t>
            </a:r>
            <a:endParaRPr lang="en-US" u="sng" dirty="0"/>
          </a:p>
        </p:txBody>
      </p:sp>
      <p:sp>
        <p:nvSpPr>
          <p:cNvPr id="3" name="Subtitle 2"/>
          <p:cNvSpPr>
            <a:spLocks noGrp="1"/>
          </p:cNvSpPr>
          <p:nvPr>
            <p:ph type="subTitle" idx="1"/>
          </p:nvPr>
        </p:nvSpPr>
        <p:spPr>
          <a:xfrm>
            <a:off x="0" y="914400"/>
            <a:ext cx="12192000" cy="5943600"/>
          </a:xfrm>
        </p:spPr>
        <p:txBody>
          <a:bodyPr/>
          <a:lstStyle/>
          <a:p>
            <a:pPr algn="l"/>
            <a:r>
              <a:rPr lang="en-US" dirty="0" smtClean="0"/>
              <a:t>If you </a:t>
            </a:r>
            <a:r>
              <a:rPr lang="en-US" dirty="0"/>
              <a:t>want </a:t>
            </a:r>
            <a:r>
              <a:rPr lang="en-US" dirty="0" smtClean="0"/>
              <a:t>to represent a group of individual object as a single entity where duplicate are </a:t>
            </a:r>
            <a:r>
              <a:rPr lang="en-US" b="1" dirty="0" smtClean="0"/>
              <a:t>not allowed </a:t>
            </a:r>
            <a:r>
              <a:rPr lang="en-US" dirty="0"/>
              <a:t>but all objects should be inserted according to some sorting order then we should go for </a:t>
            </a:r>
            <a:r>
              <a:rPr lang="en-US" b="1" dirty="0" err="1"/>
              <a:t>SortedSet</a:t>
            </a:r>
            <a:r>
              <a:rPr lang="en-US" dirty="0" smtClean="0"/>
              <a:t>.</a:t>
            </a:r>
          </a:p>
          <a:p>
            <a:pPr algn="l"/>
            <a:r>
              <a:rPr lang="en-US" dirty="0" smtClean="0"/>
              <a:t>Collection (interface) 1.2v</a:t>
            </a:r>
          </a:p>
          <a:p>
            <a:pPr marL="342900" indent="-342900" algn="l">
              <a:buFont typeface="Wingdings" panose="05000000000000000000" pitchFamily="2" charset="2"/>
              <a:buChar char="Ø"/>
            </a:pPr>
            <a:r>
              <a:rPr lang="en-US" dirty="0" smtClean="0"/>
              <a:t>Set (interface) 1.2v</a:t>
            </a:r>
          </a:p>
          <a:p>
            <a:pPr marL="800100" lvl="1" indent="-342900" algn="l">
              <a:buFont typeface="Wingdings" panose="05000000000000000000" pitchFamily="2" charset="2"/>
              <a:buChar char="Ø"/>
            </a:pPr>
            <a:r>
              <a:rPr lang="en-US" sz="2400" dirty="0" err="1" smtClean="0"/>
              <a:t>SortedSet</a:t>
            </a:r>
            <a:r>
              <a:rPr lang="en-US" sz="2400" dirty="0" smtClean="0"/>
              <a:t> (interface) 1.2v</a:t>
            </a:r>
          </a:p>
          <a:p>
            <a:r>
              <a:rPr lang="en-US" sz="2800" b="1" u="sng" dirty="0" err="1" smtClean="0"/>
              <a:t>NavigableSet</a:t>
            </a:r>
            <a:endParaRPr lang="en-US" sz="2800" b="1" u="sng" dirty="0" smtClean="0"/>
          </a:p>
          <a:p>
            <a:pPr algn="l"/>
            <a:r>
              <a:rPr lang="en-US" sz="2800" dirty="0" smtClean="0"/>
              <a:t>Is child interface of </a:t>
            </a:r>
            <a:r>
              <a:rPr lang="en-US" sz="2800" dirty="0" err="1"/>
              <a:t>S</a:t>
            </a:r>
            <a:r>
              <a:rPr lang="en-US" sz="2800" dirty="0" err="1" smtClean="0"/>
              <a:t>ortedSet</a:t>
            </a:r>
            <a:r>
              <a:rPr lang="en-US" sz="2800" dirty="0" smtClean="0"/>
              <a:t> interface it defined several methods for navigation purpose.</a:t>
            </a:r>
          </a:p>
          <a:p>
            <a:pPr algn="l"/>
            <a:r>
              <a:rPr lang="en-US" dirty="0" smtClean="0"/>
              <a:t>Collection (interface) 1.2v</a:t>
            </a:r>
          </a:p>
          <a:p>
            <a:pPr marL="342900" indent="-342900" algn="l">
              <a:buFont typeface="Wingdings" panose="05000000000000000000" pitchFamily="2" charset="2"/>
              <a:buChar char="Ø"/>
            </a:pPr>
            <a:r>
              <a:rPr lang="en-US" dirty="0" smtClean="0"/>
              <a:t>Set (interface) 1.2v</a:t>
            </a:r>
          </a:p>
          <a:p>
            <a:pPr marL="800100" lvl="1" indent="-342900" algn="l">
              <a:buFont typeface="Wingdings" panose="05000000000000000000" pitchFamily="2" charset="2"/>
              <a:buChar char="Ø"/>
            </a:pPr>
            <a:r>
              <a:rPr lang="en-US" sz="2400" dirty="0" err="1" smtClean="0"/>
              <a:t>SortedSet</a:t>
            </a:r>
            <a:r>
              <a:rPr lang="en-US" sz="2400" dirty="0" smtClean="0"/>
              <a:t> (interface) 1.2v</a:t>
            </a:r>
          </a:p>
          <a:p>
            <a:pPr marL="1257300" lvl="2" indent="-342900" algn="l">
              <a:buFont typeface="Wingdings" panose="05000000000000000000" pitchFamily="2" charset="2"/>
              <a:buChar char="Ø"/>
            </a:pPr>
            <a:r>
              <a:rPr lang="en-US" sz="2400" dirty="0" err="1" smtClean="0"/>
              <a:t>NavigableSet</a:t>
            </a:r>
            <a:r>
              <a:rPr lang="en-US" sz="2400" dirty="0" smtClean="0"/>
              <a:t> (interface) 1.6v</a:t>
            </a:r>
          </a:p>
          <a:p>
            <a:pPr marL="1714500" lvl="3" indent="-342900" algn="l">
              <a:buFont typeface="Wingdings" panose="05000000000000000000" pitchFamily="2" charset="2"/>
              <a:buChar char="Ø"/>
            </a:pPr>
            <a:r>
              <a:rPr lang="en-US" sz="2400" dirty="0" err="1" smtClean="0"/>
              <a:t>TreeSet</a:t>
            </a:r>
            <a:r>
              <a:rPr lang="en-US" sz="2400" dirty="0" smtClean="0"/>
              <a:t> (class) 1.2v</a:t>
            </a:r>
            <a:endParaRPr lang="en-US" sz="2400" dirty="0"/>
          </a:p>
        </p:txBody>
      </p:sp>
    </p:spTree>
    <p:extLst>
      <p:ext uri="{BB962C8B-B14F-4D97-AF65-F5344CB8AC3E}">
        <p14:creationId xmlns:p14="http://schemas.microsoft.com/office/powerpoint/2010/main" val="180535413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3182"/>
            <a:ext cx="9144000" cy="560701"/>
          </a:xfrm>
        </p:spPr>
        <p:txBody>
          <a:bodyPr>
            <a:normAutofit fontScale="90000"/>
          </a:bodyPr>
          <a:lstStyle/>
          <a:p>
            <a:r>
              <a:rPr lang="en-US" dirty="0" smtClean="0"/>
              <a:t>Properties</a:t>
            </a:r>
            <a:endParaRPr lang="en-US" dirty="0"/>
          </a:p>
        </p:txBody>
      </p:sp>
      <p:sp>
        <p:nvSpPr>
          <p:cNvPr id="3" name="Subtitle 2"/>
          <p:cNvSpPr>
            <a:spLocks noGrp="1"/>
          </p:cNvSpPr>
          <p:nvPr>
            <p:ph type="subTitle" idx="1"/>
          </p:nvPr>
        </p:nvSpPr>
        <p:spPr>
          <a:xfrm>
            <a:off x="0" y="753883"/>
            <a:ext cx="12192000" cy="6104117"/>
          </a:xfrm>
        </p:spPr>
        <p:txBody>
          <a:bodyPr>
            <a:normAutofit fontScale="92500" lnSpcReduction="20000"/>
          </a:bodyPr>
          <a:lstStyle/>
          <a:p>
            <a:pPr algn="l"/>
            <a:r>
              <a:rPr lang="en-US" dirty="0" smtClean="0"/>
              <a:t>This class is child class of </a:t>
            </a:r>
            <a:r>
              <a:rPr lang="en-US" dirty="0" err="1" smtClean="0"/>
              <a:t>HashMap</a:t>
            </a:r>
            <a:r>
              <a:rPr lang="en-US" dirty="0" smtClean="0"/>
              <a:t> class.</a:t>
            </a:r>
          </a:p>
          <a:p>
            <a:pPr algn="l"/>
            <a:r>
              <a:rPr lang="en-US" dirty="0" smtClean="0"/>
              <a:t>The</a:t>
            </a:r>
            <a:r>
              <a:rPr lang="en-US" dirty="0"/>
              <a:t> </a:t>
            </a:r>
            <a:r>
              <a:rPr lang="en-US" b="1" dirty="0"/>
              <a:t>properties</a:t>
            </a:r>
            <a:r>
              <a:rPr lang="en-US" dirty="0"/>
              <a:t> object contains key and value pair both as a string. </a:t>
            </a:r>
            <a:endParaRPr lang="en-US" dirty="0" smtClean="0"/>
          </a:p>
          <a:p>
            <a:pPr algn="l"/>
            <a:r>
              <a:rPr lang="en-US" dirty="0" smtClean="0"/>
              <a:t>It </a:t>
            </a:r>
            <a:r>
              <a:rPr lang="en-US" dirty="0"/>
              <a:t>can be used to get property value based on the property key. </a:t>
            </a:r>
            <a:endParaRPr lang="en-US" dirty="0" smtClean="0"/>
          </a:p>
          <a:p>
            <a:pPr algn="l"/>
            <a:r>
              <a:rPr lang="en-US" dirty="0" smtClean="0"/>
              <a:t>The </a:t>
            </a:r>
            <a:r>
              <a:rPr lang="en-US" dirty="0"/>
              <a:t>Properties class provides methods to get data from properties file and store data into properties file. Moreover, it can be used to get properties of system</a:t>
            </a:r>
            <a:r>
              <a:rPr lang="en-US" dirty="0" smtClean="0"/>
              <a:t>.</a:t>
            </a:r>
            <a:endParaRPr lang="en-US" dirty="0"/>
          </a:p>
          <a:p>
            <a:pPr algn="l"/>
            <a:r>
              <a:rPr lang="en-US" b="1" dirty="0"/>
              <a:t>class </a:t>
            </a:r>
            <a:r>
              <a:rPr lang="en-US" b="1" dirty="0" smtClean="0"/>
              <a:t>properties{</a:t>
            </a:r>
            <a:endParaRPr lang="en-US" b="1" dirty="0"/>
          </a:p>
          <a:p>
            <a:pPr algn="l"/>
            <a:r>
              <a:rPr lang="en-US" dirty="0"/>
              <a:t>  </a:t>
            </a:r>
            <a:r>
              <a:rPr lang="en-US" b="1" dirty="0"/>
              <a:t>public static void main(String[] </a:t>
            </a:r>
            <a:r>
              <a:rPr lang="en-US" b="1" dirty="0" err="1"/>
              <a:t>args</a:t>
            </a:r>
            <a:r>
              <a:rPr lang="en-US" b="1" dirty="0"/>
              <a:t>) throws </a:t>
            </a:r>
            <a:r>
              <a:rPr lang="en-US" b="1" dirty="0" err="1"/>
              <a:t>IOException</a:t>
            </a:r>
            <a:r>
              <a:rPr lang="en-US" b="1" dirty="0"/>
              <a:t> {</a:t>
            </a:r>
          </a:p>
          <a:p>
            <a:pPr algn="l"/>
            <a:r>
              <a:rPr lang="en-US" dirty="0"/>
              <a:t>  </a:t>
            </a:r>
            <a:r>
              <a:rPr lang="en-US" dirty="0" err="1"/>
              <a:t>FileReader</a:t>
            </a:r>
            <a:r>
              <a:rPr lang="en-US" dirty="0"/>
              <a:t> reader=</a:t>
            </a:r>
            <a:r>
              <a:rPr lang="en-US" b="1" dirty="0"/>
              <a:t>new </a:t>
            </a:r>
            <a:r>
              <a:rPr lang="en-US" b="1" dirty="0" err="1"/>
              <a:t>FileReader</a:t>
            </a:r>
            <a:r>
              <a:rPr lang="en-US" b="1" dirty="0"/>
              <a:t>("C:\\Users\\pawan\\Desktop\\db.properties");  </a:t>
            </a:r>
            <a:r>
              <a:rPr lang="en-US" dirty="0" smtClean="0"/>
              <a:t>      </a:t>
            </a:r>
            <a:endParaRPr lang="en-US" dirty="0"/>
          </a:p>
          <a:p>
            <a:pPr algn="l"/>
            <a:r>
              <a:rPr lang="en-US" dirty="0"/>
              <a:t>    Properties p=</a:t>
            </a:r>
            <a:r>
              <a:rPr lang="en-US" b="1" dirty="0"/>
              <a:t>new Properties();  </a:t>
            </a:r>
          </a:p>
          <a:p>
            <a:pPr algn="l"/>
            <a:r>
              <a:rPr lang="en-US" dirty="0"/>
              <a:t>    </a:t>
            </a:r>
            <a:r>
              <a:rPr lang="en-US" dirty="0" err="1"/>
              <a:t>p.load</a:t>
            </a:r>
            <a:r>
              <a:rPr lang="en-US" dirty="0"/>
              <a:t>(reader);  </a:t>
            </a:r>
            <a:r>
              <a:rPr lang="en-US" dirty="0" smtClean="0"/>
              <a:t>    </a:t>
            </a:r>
            <a:endParaRPr lang="en-US" dirty="0"/>
          </a:p>
          <a:p>
            <a:pPr algn="l"/>
            <a:r>
              <a:rPr lang="en-US" dirty="0"/>
              <a:t>    </a:t>
            </a:r>
            <a:r>
              <a:rPr lang="en-US" dirty="0" err="1"/>
              <a:t>System.</a:t>
            </a:r>
            <a:r>
              <a:rPr lang="en-US" b="1" i="1" dirty="0" err="1"/>
              <a:t>out.println</a:t>
            </a:r>
            <a:r>
              <a:rPr lang="en-US" b="1" i="1" dirty="0"/>
              <a:t>(</a:t>
            </a:r>
            <a:r>
              <a:rPr lang="en-US" b="1" i="1" dirty="0" err="1"/>
              <a:t>p.getProperty</a:t>
            </a:r>
            <a:r>
              <a:rPr lang="en-US" b="1" i="1" dirty="0"/>
              <a:t>("name"));  </a:t>
            </a:r>
          </a:p>
          <a:p>
            <a:pPr algn="l"/>
            <a:r>
              <a:rPr lang="en-US" dirty="0"/>
              <a:t>    </a:t>
            </a:r>
            <a:r>
              <a:rPr lang="en-US" dirty="0" err="1"/>
              <a:t>p.setProperty</a:t>
            </a:r>
            <a:r>
              <a:rPr lang="en-US" dirty="0"/>
              <a:t>("name", "</a:t>
            </a:r>
            <a:r>
              <a:rPr lang="en-US" dirty="0" err="1"/>
              <a:t>dfd</a:t>
            </a:r>
            <a:r>
              <a:rPr lang="en-US" dirty="0" smtClean="0"/>
              <a:t>");</a:t>
            </a:r>
            <a:endParaRPr lang="en-US" dirty="0"/>
          </a:p>
          <a:p>
            <a:pPr algn="l"/>
            <a:r>
              <a:rPr lang="en-US" dirty="0" smtClean="0"/>
              <a:t>    </a:t>
            </a:r>
            <a:r>
              <a:rPr lang="en-US" dirty="0" err="1" smtClean="0"/>
              <a:t>System.</a:t>
            </a:r>
            <a:r>
              <a:rPr lang="en-US" b="1" i="1" dirty="0" err="1" smtClean="0"/>
              <a:t>out.println</a:t>
            </a:r>
            <a:r>
              <a:rPr lang="en-US" b="1" i="1" dirty="0" smtClean="0"/>
              <a:t>(</a:t>
            </a:r>
            <a:r>
              <a:rPr lang="en-US" b="1" i="1" dirty="0" err="1" smtClean="0"/>
              <a:t>p.getProperty</a:t>
            </a:r>
            <a:r>
              <a:rPr lang="en-US" b="1" i="1" dirty="0" smtClean="0"/>
              <a:t>(“name"));</a:t>
            </a:r>
            <a:endParaRPr lang="en-US" b="1" i="1" dirty="0"/>
          </a:p>
          <a:p>
            <a:pPr algn="l"/>
            <a:r>
              <a:rPr lang="en-US" dirty="0"/>
              <a:t>    }  </a:t>
            </a:r>
            <a:r>
              <a:rPr lang="en-US" dirty="0" smtClean="0"/>
              <a:t>}</a:t>
            </a:r>
            <a:r>
              <a:rPr lang="en-US" dirty="0"/>
              <a:t> </a:t>
            </a:r>
            <a:endParaRPr lang="en-US" dirty="0" smtClean="0"/>
          </a:p>
          <a:p>
            <a:pPr algn="l"/>
            <a:r>
              <a:rPr lang="en-US" dirty="0" err="1"/>
              <a:t>d</a:t>
            </a:r>
            <a:r>
              <a:rPr lang="en-US" dirty="0" err="1" smtClean="0"/>
              <a:t>b.properties</a:t>
            </a:r>
            <a:r>
              <a:rPr lang="en-US" dirty="0" smtClean="0"/>
              <a:t> </a:t>
            </a:r>
          </a:p>
          <a:p>
            <a:pPr algn="l"/>
            <a:r>
              <a:rPr lang="en-US" smtClean="0"/>
              <a:t>name</a:t>
            </a:r>
            <a:r>
              <a:rPr lang="en-US" smtClean="0"/>
              <a:t>=system</a:t>
            </a:r>
            <a:r>
              <a:rPr lang="en-US" dirty="0"/>
              <a:t>  </a:t>
            </a:r>
          </a:p>
          <a:p>
            <a:pPr algn="l"/>
            <a:r>
              <a:rPr lang="en-US" dirty="0"/>
              <a:t>password=oracle  </a:t>
            </a:r>
          </a:p>
          <a:p>
            <a:pPr algn="l"/>
            <a:endParaRPr lang="en-US" dirty="0"/>
          </a:p>
          <a:p>
            <a:pPr algn="l"/>
            <a:endParaRPr lang="en-US" dirty="0"/>
          </a:p>
        </p:txBody>
      </p:sp>
    </p:spTree>
    <p:extLst>
      <p:ext uri="{BB962C8B-B14F-4D97-AF65-F5344CB8AC3E}">
        <p14:creationId xmlns:p14="http://schemas.microsoft.com/office/powerpoint/2010/main" val="25847688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21972"/>
            <a:ext cx="9144000" cy="431912"/>
          </a:xfrm>
        </p:spPr>
        <p:txBody>
          <a:bodyPr>
            <a:normAutofit fontScale="90000"/>
          </a:bodyPr>
          <a:lstStyle/>
          <a:p>
            <a:r>
              <a:rPr lang="en-US" dirty="0" err="1" smtClean="0"/>
              <a:t>TreeMap</a:t>
            </a:r>
            <a:endParaRPr lang="en-US" dirty="0"/>
          </a:p>
        </p:txBody>
      </p:sp>
      <p:sp>
        <p:nvSpPr>
          <p:cNvPr id="3" name="Subtitle 2"/>
          <p:cNvSpPr>
            <a:spLocks noGrp="1"/>
          </p:cNvSpPr>
          <p:nvPr>
            <p:ph type="subTitle" idx="1"/>
          </p:nvPr>
        </p:nvSpPr>
        <p:spPr>
          <a:xfrm>
            <a:off x="0" y="753884"/>
            <a:ext cx="12192000" cy="6104116"/>
          </a:xfrm>
        </p:spPr>
        <p:txBody>
          <a:bodyPr>
            <a:normAutofit/>
          </a:bodyPr>
          <a:lstStyle/>
          <a:p>
            <a:pPr algn="l"/>
            <a:r>
              <a:rPr lang="en-US" dirty="0"/>
              <a:t>A </a:t>
            </a:r>
            <a:r>
              <a:rPr lang="en-US" dirty="0" err="1"/>
              <a:t>TreeMap</a:t>
            </a:r>
            <a:r>
              <a:rPr lang="en-US" dirty="0"/>
              <a:t> contains values based on the key. It implements the </a:t>
            </a:r>
            <a:r>
              <a:rPr lang="en-US" dirty="0" err="1"/>
              <a:t>NavigableMap</a:t>
            </a:r>
            <a:r>
              <a:rPr lang="en-US" dirty="0"/>
              <a:t> interface and extends </a:t>
            </a:r>
            <a:r>
              <a:rPr lang="en-US" dirty="0" err="1"/>
              <a:t>AbstractMap</a:t>
            </a:r>
            <a:r>
              <a:rPr lang="en-US" dirty="0"/>
              <a:t> class.</a:t>
            </a:r>
          </a:p>
          <a:p>
            <a:pPr algn="l"/>
            <a:r>
              <a:rPr lang="en-US" dirty="0"/>
              <a:t>It contains only unique elements.</a:t>
            </a:r>
          </a:p>
          <a:p>
            <a:pPr algn="l"/>
            <a:r>
              <a:rPr lang="en-US" dirty="0"/>
              <a:t>It cannot have null key but can have multiple null values.</a:t>
            </a:r>
          </a:p>
          <a:p>
            <a:pPr algn="l"/>
            <a:r>
              <a:rPr lang="en-US" dirty="0"/>
              <a:t>It is same as </a:t>
            </a:r>
            <a:r>
              <a:rPr lang="en-US" dirty="0" err="1"/>
              <a:t>HashMap</a:t>
            </a:r>
            <a:r>
              <a:rPr lang="en-US" dirty="0"/>
              <a:t> instead maintains ascending </a:t>
            </a:r>
            <a:r>
              <a:rPr lang="en-US" dirty="0" smtClean="0"/>
              <a:t>order.</a:t>
            </a:r>
          </a:p>
          <a:p>
            <a:pPr algn="l"/>
            <a:r>
              <a:rPr lang="en-US" b="1" dirty="0" smtClean="0"/>
              <a:t>Difference between </a:t>
            </a:r>
            <a:r>
              <a:rPr lang="en-US" b="1" dirty="0" err="1" smtClean="0"/>
              <a:t>TreeMap</a:t>
            </a:r>
            <a:r>
              <a:rPr lang="en-US" b="1" dirty="0" smtClean="0"/>
              <a:t> and </a:t>
            </a:r>
            <a:r>
              <a:rPr lang="en-US" b="1" dirty="0" err="1" smtClean="0"/>
              <a:t>HashMap</a:t>
            </a:r>
            <a:endParaRPr lang="en-US" b="1" dirty="0" smtClean="0"/>
          </a:p>
          <a:p>
            <a:pPr algn="l"/>
            <a:endParaRPr lang="en-US" b="1" dirty="0" smtClean="0"/>
          </a:p>
          <a:p>
            <a:pPr algn="l"/>
            <a:r>
              <a:rPr lang="en-US" dirty="0" err="1"/>
              <a:t>HashMap</a:t>
            </a:r>
            <a:r>
              <a:rPr lang="en-US" dirty="0"/>
              <a:t> is can contain one null key.	</a:t>
            </a:r>
          </a:p>
          <a:p>
            <a:pPr algn="l"/>
            <a:r>
              <a:rPr lang="en-US" dirty="0" err="1" smtClean="0"/>
              <a:t>HashMap</a:t>
            </a:r>
            <a:r>
              <a:rPr lang="en-US" dirty="0" smtClean="0"/>
              <a:t> </a:t>
            </a:r>
            <a:r>
              <a:rPr lang="en-US" dirty="0"/>
              <a:t>maintains no order</a:t>
            </a:r>
            <a:r>
              <a:rPr lang="en-US" dirty="0" smtClean="0"/>
              <a:t>.</a:t>
            </a:r>
          </a:p>
          <a:p>
            <a:pPr algn="l"/>
            <a:endParaRPr lang="en-US" dirty="0" smtClean="0"/>
          </a:p>
          <a:p>
            <a:pPr algn="l"/>
            <a:r>
              <a:rPr lang="en-US" dirty="0" err="1" smtClean="0"/>
              <a:t>TreeMap</a:t>
            </a:r>
            <a:r>
              <a:rPr lang="en-US" dirty="0" smtClean="0"/>
              <a:t> </a:t>
            </a:r>
            <a:r>
              <a:rPr lang="en-US" dirty="0"/>
              <a:t>can not contain any null key</a:t>
            </a:r>
            <a:r>
              <a:rPr lang="en-US" dirty="0" smtClean="0"/>
              <a:t>.</a:t>
            </a:r>
          </a:p>
          <a:p>
            <a:pPr algn="l"/>
            <a:r>
              <a:rPr lang="en-US" dirty="0" err="1" smtClean="0"/>
              <a:t>TreeMap</a:t>
            </a:r>
            <a:r>
              <a:rPr lang="en-US" dirty="0" smtClean="0"/>
              <a:t> </a:t>
            </a:r>
            <a:r>
              <a:rPr lang="en-US" dirty="0"/>
              <a:t>maintains ascending order.</a:t>
            </a:r>
          </a:p>
          <a:p>
            <a:pPr algn="l"/>
            <a:endParaRPr lang="en-US" dirty="0"/>
          </a:p>
        </p:txBody>
      </p:sp>
    </p:spTree>
    <p:extLst>
      <p:ext uri="{BB962C8B-B14F-4D97-AF65-F5344CB8AC3E}">
        <p14:creationId xmlns:p14="http://schemas.microsoft.com/office/powerpoint/2010/main" val="181961509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r>
              <a:rPr lang="en-US" b="1" dirty="0"/>
              <a:t>public class </a:t>
            </a:r>
            <a:r>
              <a:rPr lang="en-US" b="1" dirty="0" err="1"/>
              <a:t>priorityqueue</a:t>
            </a:r>
            <a:r>
              <a:rPr lang="en-US" b="1" dirty="0"/>
              <a:t> {</a:t>
            </a:r>
          </a:p>
          <a:p>
            <a:r>
              <a:rPr lang="en-US" dirty="0"/>
              <a:t>  </a:t>
            </a:r>
            <a:r>
              <a:rPr lang="en-US" b="1" dirty="0"/>
              <a:t>public static void main(String[] </a:t>
            </a:r>
            <a:r>
              <a:rPr lang="en-US" b="1" dirty="0" err="1"/>
              <a:t>args</a:t>
            </a:r>
            <a:r>
              <a:rPr lang="en-US" b="1" dirty="0"/>
              <a:t>)</a:t>
            </a:r>
          </a:p>
          <a:p>
            <a:r>
              <a:rPr lang="en-US" dirty="0"/>
              <a:t>  {</a:t>
            </a:r>
          </a:p>
          <a:p>
            <a:r>
              <a:rPr lang="en-US" dirty="0"/>
              <a:t>  </a:t>
            </a:r>
            <a:r>
              <a:rPr lang="en-US" dirty="0" err="1"/>
              <a:t>TreeMap</a:t>
            </a:r>
            <a:r>
              <a:rPr lang="en-US" dirty="0"/>
              <a:t>&lt;</a:t>
            </a:r>
            <a:r>
              <a:rPr lang="en-US" dirty="0" err="1"/>
              <a:t>Integer,String</a:t>
            </a:r>
            <a:r>
              <a:rPr lang="en-US" dirty="0"/>
              <a:t>&gt; t=</a:t>
            </a:r>
            <a:r>
              <a:rPr lang="en-US" b="1" dirty="0"/>
              <a:t>new </a:t>
            </a:r>
            <a:r>
              <a:rPr lang="en-US" b="1" dirty="0" err="1"/>
              <a:t>TreeMap</a:t>
            </a:r>
            <a:r>
              <a:rPr lang="en-US" b="1" dirty="0"/>
              <a:t>&lt;</a:t>
            </a:r>
            <a:r>
              <a:rPr lang="en-US" b="1" dirty="0" err="1"/>
              <a:t>Integer,String</a:t>
            </a:r>
            <a:r>
              <a:rPr lang="en-US" b="1" dirty="0"/>
              <a:t>&gt;();</a:t>
            </a:r>
          </a:p>
          <a:p>
            <a:r>
              <a:rPr lang="en-US" dirty="0"/>
              <a:t>  </a:t>
            </a:r>
            <a:r>
              <a:rPr lang="en-US" dirty="0" err="1"/>
              <a:t>t.put</a:t>
            </a:r>
            <a:r>
              <a:rPr lang="en-US" dirty="0"/>
              <a:t>(1, "Amit");</a:t>
            </a:r>
          </a:p>
          <a:p>
            <a:r>
              <a:rPr lang="en-US" dirty="0"/>
              <a:t>  </a:t>
            </a:r>
            <a:r>
              <a:rPr lang="en-US" dirty="0" err="1"/>
              <a:t>t.put</a:t>
            </a:r>
            <a:r>
              <a:rPr lang="en-US" dirty="0"/>
              <a:t>(3, "</a:t>
            </a:r>
            <a:r>
              <a:rPr lang="en-US" dirty="0" err="1"/>
              <a:t>sumit</a:t>
            </a:r>
            <a:r>
              <a:rPr lang="en-US" dirty="0"/>
              <a:t>");</a:t>
            </a:r>
          </a:p>
          <a:p>
            <a:r>
              <a:rPr lang="en-US" dirty="0"/>
              <a:t>  </a:t>
            </a:r>
            <a:r>
              <a:rPr lang="en-US" dirty="0" err="1"/>
              <a:t>t.put</a:t>
            </a:r>
            <a:r>
              <a:rPr lang="en-US" dirty="0"/>
              <a:t>(2, "</a:t>
            </a:r>
            <a:r>
              <a:rPr lang="en-US" dirty="0" err="1"/>
              <a:t>sandeep</a:t>
            </a:r>
            <a:r>
              <a:rPr lang="en-US" dirty="0"/>
              <a:t>");</a:t>
            </a:r>
          </a:p>
          <a:p>
            <a:r>
              <a:rPr lang="en-US" dirty="0"/>
              <a:t>  </a:t>
            </a:r>
            <a:r>
              <a:rPr lang="en-US" dirty="0" err="1"/>
              <a:t>t.put</a:t>
            </a:r>
            <a:r>
              <a:rPr lang="en-US" dirty="0"/>
              <a:t>(5,"raghav");</a:t>
            </a:r>
          </a:p>
          <a:p>
            <a:r>
              <a:rPr lang="en-US" dirty="0"/>
              <a:t>  </a:t>
            </a:r>
            <a:r>
              <a:rPr lang="en-US" dirty="0" err="1"/>
              <a:t>t.put</a:t>
            </a:r>
            <a:r>
              <a:rPr lang="en-US" dirty="0"/>
              <a:t>(4,"rajiv</a:t>
            </a:r>
            <a:r>
              <a:rPr lang="en-US" dirty="0" smtClean="0"/>
              <a:t>");  </a:t>
            </a:r>
            <a:endParaRPr lang="en-US" dirty="0"/>
          </a:p>
          <a:p>
            <a:r>
              <a:rPr lang="en-US" dirty="0"/>
              <a:t>   </a:t>
            </a:r>
            <a:r>
              <a:rPr lang="en-US" dirty="0" err="1"/>
              <a:t>System.</a:t>
            </a:r>
            <a:r>
              <a:rPr lang="en-US" b="1" i="1" dirty="0" err="1"/>
              <a:t>out.println</a:t>
            </a:r>
            <a:r>
              <a:rPr lang="en-US" b="1" i="1" dirty="0"/>
              <a:t>(t);  </a:t>
            </a:r>
            <a:endParaRPr lang="en-US" dirty="0"/>
          </a:p>
          <a:p>
            <a:r>
              <a:rPr lang="en-US" dirty="0"/>
              <a:t>}</a:t>
            </a:r>
          </a:p>
          <a:p>
            <a:r>
              <a:rPr lang="en-US" dirty="0"/>
              <a:t>  }</a:t>
            </a:r>
          </a:p>
        </p:txBody>
      </p:sp>
    </p:spTree>
    <p:extLst>
      <p:ext uri="{BB962C8B-B14F-4D97-AF65-F5344CB8AC3E}">
        <p14:creationId xmlns:p14="http://schemas.microsoft.com/office/powerpoint/2010/main" val="1304221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9093"/>
            <a:ext cx="9144000" cy="367518"/>
          </a:xfrm>
        </p:spPr>
        <p:txBody>
          <a:bodyPr>
            <a:normAutofit fontScale="90000"/>
          </a:bodyPr>
          <a:lstStyle/>
          <a:p>
            <a:r>
              <a:rPr lang="en-US" dirty="0" smtClean="0"/>
              <a:t>Queue</a:t>
            </a:r>
            <a:endParaRPr lang="en-US" dirty="0"/>
          </a:p>
        </p:txBody>
      </p:sp>
      <p:sp>
        <p:nvSpPr>
          <p:cNvPr id="3" name="Subtitle 2"/>
          <p:cNvSpPr>
            <a:spLocks noGrp="1"/>
          </p:cNvSpPr>
          <p:nvPr>
            <p:ph type="subTitle" idx="1"/>
          </p:nvPr>
        </p:nvSpPr>
        <p:spPr>
          <a:xfrm>
            <a:off x="0" y="676611"/>
            <a:ext cx="12192000" cy="6181389"/>
          </a:xfrm>
        </p:spPr>
        <p:txBody>
          <a:bodyPr/>
          <a:lstStyle/>
          <a:p>
            <a:pPr algn="l"/>
            <a:r>
              <a:rPr lang="en-US" dirty="0" smtClean="0"/>
              <a:t>If you </a:t>
            </a:r>
            <a:r>
              <a:rPr lang="en-US" dirty="0"/>
              <a:t>want to </a:t>
            </a:r>
            <a:r>
              <a:rPr lang="en-US" dirty="0" smtClean="0"/>
              <a:t>represent a group of individual object prior to process then you will go with </a:t>
            </a:r>
            <a:r>
              <a:rPr lang="en-US" b="1" dirty="0" smtClean="0"/>
              <a:t>Queue </a:t>
            </a:r>
            <a:r>
              <a:rPr lang="en-US" dirty="0" smtClean="0"/>
              <a:t>interface.</a:t>
            </a:r>
          </a:p>
          <a:p>
            <a:pPr marL="342900" indent="-342900" algn="l">
              <a:buFont typeface="Wingdings" panose="05000000000000000000" pitchFamily="2" charset="2"/>
              <a:buChar char="Ø"/>
            </a:pPr>
            <a:r>
              <a:rPr lang="en-US" dirty="0" smtClean="0"/>
              <a:t>Collection</a:t>
            </a:r>
          </a:p>
          <a:p>
            <a:pPr marL="800100" lvl="1" indent="-342900" algn="l">
              <a:buFont typeface="Wingdings" panose="05000000000000000000" pitchFamily="2" charset="2"/>
              <a:buChar char="Ø"/>
            </a:pPr>
            <a:r>
              <a:rPr lang="en-US" dirty="0" smtClean="0"/>
              <a:t>Queue (I) 1.5v</a:t>
            </a:r>
          </a:p>
          <a:p>
            <a:pPr marL="800100" lvl="1" indent="-342900" algn="l">
              <a:buFont typeface="Wingdings" panose="05000000000000000000" pitchFamily="2" charset="2"/>
              <a:buChar char="Ø"/>
            </a:pPr>
            <a:r>
              <a:rPr lang="en-US" dirty="0" err="1" smtClean="0"/>
              <a:t>priorityQueue</a:t>
            </a:r>
            <a:endParaRPr lang="en-US" dirty="0" smtClean="0"/>
          </a:p>
          <a:p>
            <a:pPr marL="800100" lvl="1" indent="-342900" algn="l">
              <a:buFont typeface="Wingdings" panose="05000000000000000000" pitchFamily="2" charset="2"/>
              <a:buChar char="Ø"/>
            </a:pPr>
            <a:r>
              <a:rPr lang="en-US" dirty="0" err="1" smtClean="0"/>
              <a:t>BlockingQueue</a:t>
            </a:r>
            <a:endParaRPr lang="en-US" dirty="0" smtClean="0"/>
          </a:p>
          <a:p>
            <a:pPr marL="1257300" lvl="2" indent="-342900" algn="l">
              <a:buFont typeface="Wingdings" panose="05000000000000000000" pitchFamily="2" charset="2"/>
              <a:buChar char="Ø"/>
            </a:pPr>
            <a:r>
              <a:rPr lang="en-US" dirty="0" err="1" smtClean="0"/>
              <a:t>LinkedBlockingQueue</a:t>
            </a:r>
            <a:endParaRPr lang="en-US" dirty="0" smtClean="0"/>
          </a:p>
          <a:p>
            <a:pPr marL="1257300" lvl="2" indent="-342900" algn="l">
              <a:buFont typeface="Wingdings" panose="05000000000000000000" pitchFamily="2" charset="2"/>
              <a:buChar char="Ø"/>
            </a:pPr>
            <a:r>
              <a:rPr lang="en-US" dirty="0" err="1" smtClean="0"/>
              <a:t>PriorityBlockingQueue</a:t>
            </a:r>
            <a:endParaRPr lang="en-US" dirty="0"/>
          </a:p>
          <a:p>
            <a:pPr lvl="2" algn="l"/>
            <a:endParaRPr lang="en-US" dirty="0" smtClean="0"/>
          </a:p>
          <a:p>
            <a:pPr marL="342900" indent="-342900" algn="l">
              <a:buFont typeface="Wingdings" panose="05000000000000000000" pitchFamily="2" charset="2"/>
              <a:buChar char="Ø"/>
            </a:pPr>
            <a:endParaRPr lang="en-US" dirty="0" smtClean="0"/>
          </a:p>
          <a:p>
            <a:pPr algn="l"/>
            <a:endParaRPr lang="en-US" dirty="0"/>
          </a:p>
        </p:txBody>
      </p:sp>
    </p:spTree>
    <p:extLst>
      <p:ext uri="{BB962C8B-B14F-4D97-AF65-F5344CB8AC3E}">
        <p14:creationId xmlns:p14="http://schemas.microsoft.com/office/powerpoint/2010/main" val="432204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5059" y="334850"/>
            <a:ext cx="9144000" cy="328881"/>
          </a:xfrm>
        </p:spPr>
        <p:txBody>
          <a:bodyPr>
            <a:normAutofit fontScale="90000"/>
          </a:bodyPr>
          <a:lstStyle/>
          <a:p>
            <a:r>
              <a:rPr lang="en-US" u="sng" dirty="0" smtClean="0"/>
              <a:t>Map</a:t>
            </a:r>
            <a:endParaRPr lang="en-US" u="sng" dirty="0"/>
          </a:p>
        </p:txBody>
      </p:sp>
      <p:sp>
        <p:nvSpPr>
          <p:cNvPr id="3" name="Subtitle 2"/>
          <p:cNvSpPr>
            <a:spLocks noGrp="1"/>
          </p:cNvSpPr>
          <p:nvPr>
            <p:ph type="subTitle" idx="1"/>
          </p:nvPr>
        </p:nvSpPr>
        <p:spPr>
          <a:xfrm>
            <a:off x="540913" y="663731"/>
            <a:ext cx="10036935" cy="6194269"/>
          </a:xfrm>
        </p:spPr>
        <p:txBody>
          <a:bodyPr>
            <a:normAutofit lnSpcReduction="10000"/>
          </a:bodyPr>
          <a:lstStyle/>
          <a:p>
            <a:pPr algn="l"/>
            <a:r>
              <a:rPr lang="en-US" dirty="0" smtClean="0"/>
              <a:t>Map interface is not child interface of collection</a:t>
            </a:r>
          </a:p>
          <a:p>
            <a:pPr algn="l"/>
            <a:r>
              <a:rPr lang="en-US" dirty="0" smtClean="0"/>
              <a:t>If we want to represent a group of object as  key value pair then go to Map.</a:t>
            </a:r>
          </a:p>
          <a:p>
            <a:pPr algn="l"/>
            <a:r>
              <a:rPr lang="en-US" dirty="0" smtClean="0"/>
              <a:t>EX:</a:t>
            </a:r>
          </a:p>
          <a:p>
            <a:pPr algn="l"/>
            <a:r>
              <a:rPr lang="en-US" dirty="0" err="1" smtClean="0"/>
              <a:t>Roll_no</a:t>
            </a:r>
            <a:r>
              <a:rPr lang="en-US" dirty="0" smtClean="0"/>
              <a:t>		Name</a:t>
            </a:r>
          </a:p>
          <a:p>
            <a:pPr algn="l"/>
            <a:r>
              <a:rPr lang="en-US" dirty="0" smtClean="0"/>
              <a:t>101			Amit</a:t>
            </a:r>
          </a:p>
          <a:p>
            <a:pPr algn="l"/>
            <a:r>
              <a:rPr lang="en-US" dirty="0" smtClean="0"/>
              <a:t>Where both key and values both are object, key may not duplicate but values can be duplicate.</a:t>
            </a:r>
          </a:p>
          <a:p>
            <a:pPr marL="342900" indent="-342900" algn="l">
              <a:buFont typeface="Wingdings" panose="05000000000000000000" pitchFamily="2" charset="2"/>
              <a:buChar char="Ø"/>
            </a:pPr>
            <a:r>
              <a:rPr lang="en-US" dirty="0" smtClean="0"/>
              <a:t>Map(interface) 1.2v</a:t>
            </a:r>
          </a:p>
          <a:p>
            <a:pPr marL="800100" lvl="1" indent="-342900" algn="l">
              <a:buFont typeface="Wingdings" panose="05000000000000000000" pitchFamily="2" charset="2"/>
              <a:buChar char="Ø"/>
            </a:pPr>
            <a:r>
              <a:rPr lang="en-US" sz="2600" dirty="0" err="1" smtClean="0"/>
              <a:t>HashMap</a:t>
            </a:r>
            <a:r>
              <a:rPr lang="en-US" sz="2600" dirty="0" smtClean="0"/>
              <a:t> 1.2v</a:t>
            </a:r>
          </a:p>
          <a:p>
            <a:pPr marL="1257300" lvl="2" indent="-342900" algn="l">
              <a:buFont typeface="Wingdings" panose="05000000000000000000" pitchFamily="2" charset="2"/>
              <a:buChar char="Ø"/>
            </a:pPr>
            <a:r>
              <a:rPr lang="en-US" sz="2200" dirty="0" err="1" smtClean="0"/>
              <a:t>LinkedHashMap</a:t>
            </a:r>
            <a:r>
              <a:rPr lang="en-US" sz="2200" dirty="0" smtClean="0"/>
              <a:t> 1.2v</a:t>
            </a:r>
          </a:p>
          <a:p>
            <a:pPr marL="800100" lvl="1" indent="-342900" algn="l">
              <a:buFont typeface="Wingdings" panose="05000000000000000000" pitchFamily="2" charset="2"/>
              <a:buChar char="Ø"/>
            </a:pPr>
            <a:r>
              <a:rPr lang="en-US" sz="2600" dirty="0" err="1" smtClean="0"/>
              <a:t>WeakHeshMap</a:t>
            </a:r>
            <a:r>
              <a:rPr lang="en-US" sz="2600" dirty="0" smtClean="0"/>
              <a:t> 1.2v</a:t>
            </a:r>
          </a:p>
          <a:p>
            <a:pPr marL="800100" lvl="1" indent="-342900" algn="l">
              <a:buFont typeface="Wingdings" panose="05000000000000000000" pitchFamily="2" charset="2"/>
              <a:buChar char="Ø"/>
            </a:pPr>
            <a:r>
              <a:rPr lang="en-US" sz="2600" dirty="0" err="1" smtClean="0"/>
              <a:t>IdentityHashMap</a:t>
            </a:r>
            <a:r>
              <a:rPr lang="en-US" sz="2600" dirty="0" smtClean="0"/>
              <a:t> 1.4v</a:t>
            </a:r>
          </a:p>
          <a:p>
            <a:pPr marL="800100" lvl="1" indent="-342900" algn="l">
              <a:buFont typeface="Wingdings" panose="05000000000000000000" pitchFamily="2" charset="2"/>
              <a:buChar char="Ø"/>
            </a:pPr>
            <a:r>
              <a:rPr lang="en-US" sz="2600" dirty="0" smtClean="0"/>
              <a:t>Dictionary 1.0v</a:t>
            </a:r>
          </a:p>
          <a:p>
            <a:pPr marL="1257300" lvl="2" indent="-342900" algn="l">
              <a:buFont typeface="Wingdings" panose="05000000000000000000" pitchFamily="2" charset="2"/>
              <a:buChar char="Ø"/>
            </a:pPr>
            <a:r>
              <a:rPr lang="en-US" sz="2200" dirty="0" err="1" smtClean="0"/>
              <a:t>HashTable</a:t>
            </a:r>
            <a:r>
              <a:rPr lang="en-US" sz="2200" dirty="0" smtClean="0"/>
              <a:t> 1.0v</a:t>
            </a:r>
          </a:p>
          <a:p>
            <a:pPr marL="1714500" lvl="3" indent="-342900" algn="l">
              <a:buFont typeface="Wingdings" panose="05000000000000000000" pitchFamily="2" charset="2"/>
              <a:buChar char="Ø"/>
            </a:pPr>
            <a:r>
              <a:rPr lang="en-US" sz="2600" dirty="0" smtClean="0"/>
              <a:t>Properties 1.0v</a:t>
            </a:r>
          </a:p>
          <a:p>
            <a:pPr marL="1257300" lvl="2" indent="-342900" algn="l">
              <a:buFont typeface="Wingdings" panose="05000000000000000000" pitchFamily="2" charset="2"/>
              <a:buChar char="Ø"/>
            </a:pPr>
            <a:endParaRPr lang="en-US" dirty="0" smtClean="0"/>
          </a:p>
          <a:p>
            <a:pPr marL="1257300" lvl="2" indent="-342900" algn="l">
              <a:buFont typeface="Wingdings" panose="05000000000000000000" pitchFamily="2" charset="2"/>
              <a:buChar char="Ø"/>
            </a:pPr>
            <a:endParaRPr lang="en-US" dirty="0"/>
          </a:p>
        </p:txBody>
      </p:sp>
    </p:spTree>
    <p:extLst>
      <p:ext uri="{BB962C8B-B14F-4D97-AF65-F5344CB8AC3E}">
        <p14:creationId xmlns:p14="http://schemas.microsoft.com/office/powerpoint/2010/main" val="37183255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3848" y="244697"/>
            <a:ext cx="9144000" cy="496307"/>
          </a:xfrm>
        </p:spPr>
        <p:txBody>
          <a:bodyPr>
            <a:normAutofit fontScale="90000"/>
          </a:bodyPr>
          <a:lstStyle/>
          <a:p>
            <a:r>
              <a:rPr lang="en-US" dirty="0" err="1" smtClean="0"/>
              <a:t>SortedMap</a:t>
            </a:r>
            <a:endParaRPr lang="en-US" dirty="0"/>
          </a:p>
        </p:txBody>
      </p:sp>
      <p:sp>
        <p:nvSpPr>
          <p:cNvPr id="3" name="Subtitle 2"/>
          <p:cNvSpPr>
            <a:spLocks noGrp="1"/>
          </p:cNvSpPr>
          <p:nvPr>
            <p:ph type="subTitle" idx="1"/>
          </p:nvPr>
        </p:nvSpPr>
        <p:spPr>
          <a:xfrm>
            <a:off x="0" y="741004"/>
            <a:ext cx="12192000" cy="6116996"/>
          </a:xfrm>
        </p:spPr>
        <p:txBody>
          <a:bodyPr/>
          <a:lstStyle/>
          <a:p>
            <a:pPr algn="l"/>
            <a:endParaRPr lang="en-US" dirty="0" smtClean="0"/>
          </a:p>
          <a:p>
            <a:pPr algn="l"/>
            <a:r>
              <a:rPr lang="en-US" dirty="0" smtClean="0"/>
              <a:t>If we want to represent a group of object as key value pair according to some sorting order then go to </a:t>
            </a:r>
            <a:r>
              <a:rPr lang="en-US" dirty="0" err="1" smtClean="0"/>
              <a:t>SortedMap</a:t>
            </a:r>
            <a:r>
              <a:rPr lang="en-US" dirty="0" smtClean="0"/>
              <a:t>.</a:t>
            </a:r>
          </a:p>
          <a:p>
            <a:pPr algn="l"/>
            <a:endParaRPr lang="en-US" dirty="0"/>
          </a:p>
          <a:p>
            <a:pPr marL="342900" indent="-342900" algn="l">
              <a:buFont typeface="Wingdings" panose="05000000000000000000" pitchFamily="2" charset="2"/>
              <a:buChar char="Ø"/>
            </a:pPr>
            <a:r>
              <a:rPr lang="en-US" dirty="0" smtClean="0"/>
              <a:t>Map (</a:t>
            </a:r>
            <a:r>
              <a:rPr lang="en-US" dirty="0" err="1" smtClean="0"/>
              <a:t>i</a:t>
            </a:r>
            <a:r>
              <a:rPr lang="en-US" dirty="0" smtClean="0"/>
              <a:t>) 1.2 v</a:t>
            </a:r>
          </a:p>
          <a:p>
            <a:pPr marL="800100" lvl="1" indent="-342900" algn="l">
              <a:buFont typeface="Wingdings" panose="05000000000000000000" pitchFamily="2" charset="2"/>
              <a:buChar char="Ø"/>
            </a:pPr>
            <a:r>
              <a:rPr lang="en-US" dirty="0" err="1" smtClean="0"/>
              <a:t>SortedMap</a:t>
            </a:r>
            <a:r>
              <a:rPr lang="en-US" dirty="0"/>
              <a:t> </a:t>
            </a:r>
            <a:r>
              <a:rPr lang="en-US" dirty="0" smtClean="0"/>
              <a:t>(</a:t>
            </a:r>
            <a:r>
              <a:rPr lang="en-US" dirty="0" err="1" smtClean="0"/>
              <a:t>i</a:t>
            </a:r>
            <a:r>
              <a:rPr lang="en-US" dirty="0" smtClean="0"/>
              <a:t>) 1.2v</a:t>
            </a:r>
          </a:p>
          <a:p>
            <a:pPr marL="800100" lvl="1" indent="-342900" algn="l">
              <a:buFont typeface="Wingdings" panose="05000000000000000000" pitchFamily="2" charset="2"/>
              <a:buChar char="Ø"/>
            </a:pPr>
            <a:endParaRPr lang="en-US" dirty="0"/>
          </a:p>
          <a:p>
            <a:pPr lvl="1" algn="l"/>
            <a:r>
              <a:rPr lang="en-US" dirty="0" err="1" smtClean="0"/>
              <a:t>NavigableMap</a:t>
            </a:r>
            <a:r>
              <a:rPr lang="en-US" dirty="0" smtClean="0"/>
              <a:t> is child interface of </a:t>
            </a:r>
            <a:r>
              <a:rPr lang="en-US" dirty="0" err="1" smtClean="0"/>
              <a:t>SortedMap</a:t>
            </a:r>
            <a:r>
              <a:rPr lang="en-US" dirty="0" smtClean="0"/>
              <a:t> , it define several utility method for navigable purpose</a:t>
            </a:r>
          </a:p>
          <a:p>
            <a:pPr lvl="1" algn="l"/>
            <a:endParaRPr lang="en-US" sz="2400" dirty="0"/>
          </a:p>
          <a:p>
            <a:pPr marL="800100" lvl="1" indent="-342900" algn="l">
              <a:buFont typeface="Wingdings" panose="05000000000000000000" pitchFamily="2" charset="2"/>
              <a:buChar char="Ø"/>
            </a:pPr>
            <a:r>
              <a:rPr lang="en-US" sz="2400" dirty="0" smtClean="0"/>
              <a:t>	</a:t>
            </a:r>
            <a:r>
              <a:rPr lang="en-US" sz="2400" dirty="0" err="1" smtClean="0"/>
              <a:t>SortedMap</a:t>
            </a:r>
            <a:r>
              <a:rPr lang="en-US" sz="2400" dirty="0" smtClean="0"/>
              <a:t> (</a:t>
            </a:r>
            <a:r>
              <a:rPr lang="en-US" sz="2400" dirty="0" err="1" smtClean="0"/>
              <a:t>i</a:t>
            </a:r>
            <a:r>
              <a:rPr lang="en-US" sz="2400" dirty="0" smtClean="0"/>
              <a:t>) 1.2v</a:t>
            </a:r>
            <a:endParaRPr lang="en-US" sz="2400" dirty="0"/>
          </a:p>
          <a:p>
            <a:pPr marL="1257300" lvl="2" indent="-342900" algn="l">
              <a:buFont typeface="Wingdings" panose="05000000000000000000" pitchFamily="2" charset="2"/>
              <a:buChar char="Ø"/>
            </a:pPr>
            <a:r>
              <a:rPr lang="en-US" sz="2400" dirty="0" err="1" smtClean="0"/>
              <a:t>NavigableMap</a:t>
            </a:r>
            <a:r>
              <a:rPr lang="en-US" sz="2400" dirty="0" smtClean="0"/>
              <a:t> (</a:t>
            </a:r>
            <a:r>
              <a:rPr lang="en-US" sz="2400" dirty="0" err="1" smtClean="0"/>
              <a:t>i</a:t>
            </a:r>
            <a:r>
              <a:rPr lang="en-US" sz="2400" dirty="0" smtClean="0"/>
              <a:t>) 1.6v</a:t>
            </a:r>
          </a:p>
          <a:p>
            <a:pPr marL="1714500" lvl="3" indent="-342900" algn="l">
              <a:buFont typeface="Wingdings" panose="05000000000000000000" pitchFamily="2" charset="2"/>
              <a:buChar char="Ø"/>
            </a:pPr>
            <a:r>
              <a:rPr lang="en-US" sz="2400" dirty="0" err="1" smtClean="0"/>
              <a:t>TreeMap</a:t>
            </a:r>
            <a:r>
              <a:rPr lang="en-US" sz="2400" dirty="0" smtClean="0"/>
              <a:t> 1.2v</a:t>
            </a:r>
          </a:p>
        </p:txBody>
      </p:sp>
    </p:spTree>
    <p:extLst>
      <p:ext uri="{BB962C8B-B14F-4D97-AF65-F5344CB8AC3E}">
        <p14:creationId xmlns:p14="http://schemas.microsoft.com/office/powerpoint/2010/main" val="10079082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4577</TotalTime>
  <Words>3623</Words>
  <Application>Microsoft Office PowerPoint</Application>
  <PresentationFormat>Widescreen</PresentationFormat>
  <Paragraphs>813</Paragraphs>
  <Slides>62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Arial Unicode MS</vt:lpstr>
      <vt:lpstr>Arial</vt:lpstr>
      <vt:lpstr>Calibri</vt:lpstr>
      <vt:lpstr>Calibri Light</vt:lpstr>
      <vt:lpstr>DejaVu Sans Mono</vt:lpstr>
      <vt:lpstr>DejaVu Serif</vt:lpstr>
      <vt:lpstr>Wingdings</vt:lpstr>
      <vt:lpstr>Office Theme</vt:lpstr>
      <vt:lpstr>Need of Collection</vt:lpstr>
      <vt:lpstr>Collection</vt:lpstr>
      <vt:lpstr>PowerPoint Presentation</vt:lpstr>
      <vt:lpstr>PowerPoint Presentation</vt:lpstr>
      <vt:lpstr>set</vt:lpstr>
      <vt:lpstr>SortedSet</vt:lpstr>
      <vt:lpstr>Queue</vt:lpstr>
      <vt:lpstr>Map</vt:lpstr>
      <vt:lpstr>SortedMap</vt:lpstr>
      <vt:lpstr>ArrayList</vt:lpstr>
      <vt:lpstr>PowerPoint Presentation</vt:lpstr>
      <vt:lpstr>LinkedList</vt:lpstr>
      <vt:lpstr>PowerPoint Presentation</vt:lpstr>
      <vt:lpstr>PowerPoint Presentation</vt:lpstr>
      <vt:lpstr>Difference between ArrayList &amp; LinkedList</vt:lpstr>
      <vt:lpstr>Vector</vt:lpstr>
      <vt:lpstr>constructors</vt:lpstr>
      <vt:lpstr>PowerPoint Presentation</vt:lpstr>
      <vt:lpstr>Stack</vt:lpstr>
      <vt:lpstr>PowerPoint Presentation</vt:lpstr>
      <vt:lpstr>Cursor</vt:lpstr>
      <vt:lpstr>PowerPoint Presentation</vt:lpstr>
      <vt:lpstr>Iterator</vt:lpstr>
      <vt:lpstr>PowerPoint Presentation</vt:lpstr>
      <vt:lpstr>ListIterator</vt:lpstr>
      <vt:lpstr>PowerPoint Presentation</vt:lpstr>
      <vt:lpstr>PowerPoint Presentation</vt:lpstr>
      <vt:lpstr>Difference between Three cursor</vt:lpstr>
      <vt:lpstr>Set</vt:lpstr>
      <vt:lpstr>Constructor</vt:lpstr>
      <vt:lpstr>PowerPoint Presentation</vt:lpstr>
      <vt:lpstr>LinkedHashSet</vt:lpstr>
      <vt:lpstr>PowerPoint Presentation</vt:lpstr>
      <vt:lpstr>SortedSet</vt:lpstr>
      <vt:lpstr>TreeSet</vt:lpstr>
      <vt:lpstr>PowerPoint Presentation</vt:lpstr>
      <vt:lpstr>Need of comparable</vt:lpstr>
      <vt:lpstr>PowerPoint Presentation</vt:lpstr>
      <vt:lpstr>PowerPoint Presentation</vt:lpstr>
      <vt:lpstr>PowerPoint Presentation</vt:lpstr>
      <vt:lpstr>PowerPoint Presentation</vt:lpstr>
      <vt:lpstr>W.a.p to insert integer objects into the TreeSet with Descending order</vt:lpstr>
      <vt:lpstr>Reverse of alphabetical order</vt:lpstr>
      <vt:lpstr>insert StringBuffer objects into the TreeSet</vt:lpstr>
      <vt:lpstr>Difference between Comparable and comparator</vt:lpstr>
      <vt:lpstr>Queue</vt:lpstr>
      <vt:lpstr>PowerPoint Presentation</vt:lpstr>
      <vt:lpstr>priorityQueue</vt:lpstr>
      <vt:lpstr>PowerPoint Presentation</vt:lpstr>
      <vt:lpstr>Map</vt:lpstr>
      <vt:lpstr>HashMap</vt:lpstr>
      <vt:lpstr>PowerPoint Presentation</vt:lpstr>
      <vt:lpstr>LinkedHashMap</vt:lpstr>
      <vt:lpstr>PowerPoint Presentation</vt:lpstr>
      <vt:lpstr>PowerPoint Presentation</vt:lpstr>
      <vt:lpstr>PowerPoint Presentation</vt:lpstr>
      <vt:lpstr>Dictionary</vt:lpstr>
      <vt:lpstr>PowerPoint Presentation</vt:lpstr>
      <vt:lpstr>Difference between HashMap and HashTable </vt:lpstr>
      <vt:lpstr>Properties</vt:lpstr>
      <vt:lpstr>TreeMap</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dc:title>
  <dc:creator>pawan</dc:creator>
  <cp:lastModifiedBy>pawan arya</cp:lastModifiedBy>
  <cp:revision>302</cp:revision>
  <dcterms:created xsi:type="dcterms:W3CDTF">2015-03-06T14:27:15Z</dcterms:created>
  <dcterms:modified xsi:type="dcterms:W3CDTF">2016-01-15T12:11:34Z</dcterms:modified>
</cp:coreProperties>
</file>