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43B52-2AFE-4FBC-A682-D6D77A0E19C6}"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319671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43B52-2AFE-4FBC-A682-D6D77A0E19C6}"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87815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43B52-2AFE-4FBC-A682-D6D77A0E19C6}"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159804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43B52-2AFE-4FBC-A682-D6D77A0E19C6}"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44783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43B52-2AFE-4FBC-A682-D6D77A0E19C6}"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402929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43B52-2AFE-4FBC-A682-D6D77A0E19C6}"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122484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43B52-2AFE-4FBC-A682-D6D77A0E19C6}"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347371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43B52-2AFE-4FBC-A682-D6D77A0E19C6}"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141671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43B52-2AFE-4FBC-A682-D6D77A0E19C6}"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149974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43B52-2AFE-4FBC-A682-D6D77A0E19C6}"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142383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43B52-2AFE-4FBC-A682-D6D77A0E19C6}"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2DF042-74F1-4A62-BD16-31691C93E817}" type="slidenum">
              <a:rPr lang="en-US" smtClean="0"/>
              <a:t>‹#›</a:t>
            </a:fld>
            <a:endParaRPr lang="en-US"/>
          </a:p>
        </p:txBody>
      </p:sp>
    </p:spTree>
    <p:extLst>
      <p:ext uri="{BB962C8B-B14F-4D97-AF65-F5344CB8AC3E}">
        <p14:creationId xmlns:p14="http://schemas.microsoft.com/office/powerpoint/2010/main" val="310494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43B52-2AFE-4FBC-A682-D6D77A0E19C6}" type="datetimeFigureOut">
              <a:rPr lang="en-US" smtClean="0"/>
              <a:t>4/20/2018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DF042-74F1-4A62-BD16-31691C93E817}" type="slidenum">
              <a:rPr lang="en-US" smtClean="0"/>
              <a:t>‹#›</a:t>
            </a:fld>
            <a:endParaRPr lang="en-US"/>
          </a:p>
        </p:txBody>
      </p:sp>
    </p:spTree>
    <p:extLst>
      <p:ext uri="{BB962C8B-B14F-4D97-AF65-F5344CB8AC3E}">
        <p14:creationId xmlns:p14="http://schemas.microsoft.com/office/powerpoint/2010/main" val="1133779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725819"/>
          </a:xfrm>
        </p:spPr>
        <p:txBody>
          <a:bodyPr>
            <a:normAutofit fontScale="90000"/>
          </a:bodyPr>
          <a:lstStyle/>
          <a:p>
            <a:r>
              <a:rPr lang="en-US" dirty="0"/>
              <a:t>JSP </a:t>
            </a:r>
          </a:p>
        </p:txBody>
      </p:sp>
      <p:sp>
        <p:nvSpPr>
          <p:cNvPr id="3" name="Subtitle 2"/>
          <p:cNvSpPr>
            <a:spLocks noGrp="1"/>
          </p:cNvSpPr>
          <p:nvPr>
            <p:ph type="subTitle" idx="1"/>
          </p:nvPr>
        </p:nvSpPr>
        <p:spPr>
          <a:xfrm>
            <a:off x="0" y="559558"/>
            <a:ext cx="12192000" cy="6298442"/>
          </a:xfrm>
        </p:spPr>
        <p:txBody>
          <a:bodyPr/>
          <a:lstStyle/>
          <a:p>
            <a:r>
              <a:rPr lang="en-US" b="1" dirty="0"/>
              <a:t>JSP</a:t>
            </a:r>
            <a:r>
              <a:rPr lang="en-US" dirty="0"/>
              <a:t> technology is used to create web application just like Servlet technology. It can be thought of as an extension to servlet because it provides more functionality than servlet such as expression language, </a:t>
            </a:r>
            <a:r>
              <a:rPr lang="en-US" dirty="0" err="1"/>
              <a:t>jstl</a:t>
            </a:r>
            <a:r>
              <a:rPr lang="en-US" dirty="0"/>
              <a:t> etc</a:t>
            </a:r>
            <a:r>
              <a:rPr lang="en-US" dirty="0" smtClean="0"/>
              <a:t>.</a:t>
            </a:r>
          </a:p>
          <a:p>
            <a:r>
              <a:rPr lang="en-US" dirty="0"/>
              <a:t>A JSP page consists of HTML tags and JSP tags. The </a:t>
            </a:r>
            <a:r>
              <a:rPr lang="en-US" dirty="0" err="1"/>
              <a:t>jsp</a:t>
            </a:r>
            <a:r>
              <a:rPr lang="en-US" dirty="0"/>
              <a:t> pages are easier to maintain than servlet because we can separate designing and development. It provides some additional features such as Expression Language, Custom Tag etc.</a:t>
            </a:r>
          </a:p>
        </p:txBody>
      </p:sp>
    </p:spTree>
    <p:extLst>
      <p:ext uri="{BB962C8B-B14F-4D97-AF65-F5344CB8AC3E}">
        <p14:creationId xmlns:p14="http://schemas.microsoft.com/office/powerpoint/2010/main" val="3708916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3898"/>
            <a:ext cx="9144000" cy="384626"/>
          </a:xfrm>
        </p:spPr>
        <p:txBody>
          <a:bodyPr>
            <a:normAutofit fontScale="90000"/>
          </a:bodyPr>
          <a:lstStyle/>
          <a:p>
            <a:r>
              <a:rPr lang="en-US" dirty="0"/>
              <a:t>JSP Implicit </a:t>
            </a:r>
            <a:r>
              <a:rPr lang="en-US" dirty="0" smtClean="0"/>
              <a:t>Objects </a:t>
            </a:r>
            <a:endParaRPr lang="en-US" dirty="0"/>
          </a:p>
        </p:txBody>
      </p:sp>
      <p:sp>
        <p:nvSpPr>
          <p:cNvPr id="3" name="Subtitle 2"/>
          <p:cNvSpPr>
            <a:spLocks noGrp="1"/>
          </p:cNvSpPr>
          <p:nvPr>
            <p:ph type="subTitle" idx="1"/>
          </p:nvPr>
        </p:nvSpPr>
        <p:spPr>
          <a:xfrm>
            <a:off x="0" y="698524"/>
            <a:ext cx="12192000" cy="6159476"/>
          </a:xfrm>
        </p:spPr>
        <p:txBody>
          <a:bodyPr/>
          <a:lstStyle/>
          <a:p>
            <a:pPr algn="l"/>
            <a:r>
              <a:rPr lang="en-US" dirty="0"/>
              <a:t>There 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r>
              <a:rPr lang="en-US" dirty="0" smtClean="0"/>
              <a:t>.</a:t>
            </a:r>
          </a:p>
          <a:p>
            <a:pPr algn="l"/>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9202342"/>
              </p:ext>
            </p:extLst>
          </p:nvPr>
        </p:nvGraphicFramePr>
        <p:xfrm>
          <a:off x="-3" y="1419364"/>
          <a:ext cx="12192002" cy="5438640"/>
        </p:xfrm>
        <a:graphic>
          <a:graphicData uri="http://schemas.openxmlformats.org/drawingml/2006/table">
            <a:tbl>
              <a:tblPr/>
              <a:tblGrid>
                <a:gridCol w="6096001"/>
                <a:gridCol w="6096001"/>
              </a:tblGrid>
              <a:tr h="543864">
                <a:tc>
                  <a:txBody>
                    <a:bodyPr/>
                    <a:lstStyle/>
                    <a:p>
                      <a:pPr algn="l" fontAlgn="t"/>
                      <a:r>
                        <a:rPr lang="en-US" sz="2400" dirty="0">
                          <a:solidFill>
                            <a:srgbClr val="000000"/>
                          </a:solidFill>
                          <a:effectLst/>
                          <a:latin typeface="times new roman" panose="02020603050405020304" pitchFamily="18" charset="0"/>
                        </a:rPr>
                        <a:t>Object</a:t>
                      </a:r>
                    </a:p>
                  </a:txBody>
                  <a:tcPr marL="47625" marR="47625" marT="47625" marB="47625">
                    <a:lnL w="9525" cap="flat" cmpd="sng" algn="ctr">
                      <a:solidFill>
                        <a:srgbClr val="E810FA"/>
                      </a:solidFill>
                      <a:prstDash val="solid"/>
                      <a:round/>
                      <a:headEnd type="none" w="med" len="med"/>
                      <a:tailEnd type="none" w="med" len="med"/>
                    </a:lnL>
                    <a:lnR w="9525" cap="flat" cmpd="sng" algn="ctr">
                      <a:solidFill>
                        <a:srgbClr val="E810FA"/>
                      </a:solidFill>
                      <a:prstDash val="solid"/>
                      <a:round/>
                      <a:headEnd type="none" w="med" len="med"/>
                      <a:tailEnd type="none" w="med" len="med"/>
                    </a:lnR>
                    <a:lnT w="9525" cap="flat" cmpd="sng" algn="ctr">
                      <a:solidFill>
                        <a:srgbClr val="E810FA"/>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400">
                          <a:solidFill>
                            <a:srgbClr val="000000"/>
                          </a:solidFill>
                          <a:effectLst/>
                          <a:latin typeface="times new roman" panose="02020603050405020304" pitchFamily="18" charset="0"/>
                        </a:rPr>
                        <a:t>Type</a:t>
                      </a:r>
                    </a:p>
                  </a:txBody>
                  <a:tcPr marL="47625" marR="47625" marT="47625" marB="47625">
                    <a:lnL w="9525" cap="flat" cmpd="sng" algn="ctr">
                      <a:solidFill>
                        <a:srgbClr val="E810FA"/>
                      </a:solidFill>
                      <a:prstDash val="solid"/>
                      <a:round/>
                      <a:headEnd type="none" w="med" len="med"/>
                      <a:tailEnd type="none" w="med" len="med"/>
                    </a:lnL>
                    <a:lnR w="9525" cap="flat" cmpd="sng" algn="ctr">
                      <a:solidFill>
                        <a:srgbClr val="E810FA"/>
                      </a:solidFill>
                      <a:prstDash val="solid"/>
                      <a:round/>
                      <a:headEnd type="none" w="med" len="med"/>
                      <a:tailEnd type="none" w="med" len="med"/>
                    </a:lnR>
                    <a:lnT w="9525" cap="flat" cmpd="sng" algn="ctr">
                      <a:solidFill>
                        <a:srgbClr val="E810FA"/>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43864">
                <a:tc>
                  <a:txBody>
                    <a:bodyPr/>
                    <a:lstStyle/>
                    <a:p>
                      <a:pPr fontAlgn="t"/>
                      <a:r>
                        <a:rPr lang="en-US" sz="2400" b="0" i="0">
                          <a:solidFill>
                            <a:srgbClr val="000000"/>
                          </a:solidFill>
                          <a:effectLst/>
                          <a:latin typeface="verdana" panose="020B0604030504040204" pitchFamily="34" charset="0"/>
                        </a:rPr>
                        <a:t>out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a:solidFill>
                            <a:srgbClr val="000000"/>
                          </a:solidFill>
                          <a:effectLst/>
                          <a:latin typeface="verdana" panose="020B0604030504040204" pitchFamily="34" charset="0"/>
                        </a:rPr>
                        <a:t>JspWriter</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43864">
                <a:tc>
                  <a:txBody>
                    <a:bodyPr/>
                    <a:lstStyle/>
                    <a:p>
                      <a:pPr fontAlgn="t"/>
                      <a:r>
                        <a:rPr lang="en-US" sz="2400" b="0" i="0" dirty="0">
                          <a:solidFill>
                            <a:srgbClr val="000000"/>
                          </a:solidFill>
                          <a:effectLst/>
                          <a:latin typeface="verdana" panose="020B0604030504040204" pitchFamily="34" charset="0"/>
                        </a:rPr>
                        <a:t>request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dirty="0" err="1">
                          <a:solidFill>
                            <a:srgbClr val="000000"/>
                          </a:solidFill>
                          <a:effectLst/>
                          <a:latin typeface="verdana" panose="020B0604030504040204" pitchFamily="34" charset="0"/>
                        </a:rPr>
                        <a:t>HttpServletRequest</a:t>
                      </a:r>
                      <a:endParaRPr lang="en-US" sz="2400"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43864">
                <a:tc>
                  <a:txBody>
                    <a:bodyPr/>
                    <a:lstStyle/>
                    <a:p>
                      <a:pPr fontAlgn="t"/>
                      <a:r>
                        <a:rPr lang="en-US" sz="2400" b="0" i="0">
                          <a:solidFill>
                            <a:srgbClr val="000000"/>
                          </a:solidFill>
                          <a:effectLst/>
                          <a:latin typeface="verdana" panose="020B0604030504040204" pitchFamily="34" charset="0"/>
                        </a:rPr>
                        <a:t>response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a:solidFill>
                            <a:srgbClr val="000000"/>
                          </a:solidFill>
                          <a:effectLst/>
                          <a:latin typeface="verdana" panose="020B0604030504040204" pitchFamily="34" charset="0"/>
                        </a:rPr>
                        <a:t>HttpServletResponse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43864">
                <a:tc>
                  <a:txBody>
                    <a:bodyPr/>
                    <a:lstStyle/>
                    <a:p>
                      <a:pPr fontAlgn="t"/>
                      <a:r>
                        <a:rPr lang="en-US" sz="2400" b="0" i="0" dirty="0" err="1">
                          <a:solidFill>
                            <a:srgbClr val="000000"/>
                          </a:solidFill>
                          <a:effectLst/>
                          <a:latin typeface="verdana" panose="020B0604030504040204" pitchFamily="34" charset="0"/>
                        </a:rPr>
                        <a:t>config</a:t>
                      </a:r>
                      <a:endParaRPr lang="en-US" sz="2400"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a:solidFill>
                            <a:srgbClr val="000000"/>
                          </a:solidFill>
                          <a:effectLst/>
                          <a:latin typeface="verdana" panose="020B0604030504040204" pitchFamily="34" charset="0"/>
                        </a:rPr>
                        <a:t>ServletConfig</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43864">
                <a:tc>
                  <a:txBody>
                    <a:bodyPr/>
                    <a:lstStyle/>
                    <a:p>
                      <a:pPr fontAlgn="t"/>
                      <a:r>
                        <a:rPr lang="en-US" sz="2400" b="0" i="0" dirty="0">
                          <a:solidFill>
                            <a:srgbClr val="000000"/>
                          </a:solidFill>
                          <a:effectLst/>
                          <a:latin typeface="verdana" panose="020B0604030504040204" pitchFamily="34" charset="0"/>
                        </a:rPr>
                        <a:t>application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a:solidFill>
                            <a:srgbClr val="000000"/>
                          </a:solidFill>
                          <a:effectLst/>
                          <a:latin typeface="verdana" panose="020B0604030504040204" pitchFamily="34" charset="0"/>
                        </a:rPr>
                        <a:t>ServletContext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43864">
                <a:tc>
                  <a:txBody>
                    <a:bodyPr/>
                    <a:lstStyle/>
                    <a:p>
                      <a:pPr fontAlgn="t"/>
                      <a:r>
                        <a:rPr lang="en-US" sz="2400" b="0" i="0" dirty="0">
                          <a:solidFill>
                            <a:srgbClr val="000000"/>
                          </a:solidFill>
                          <a:effectLst/>
                          <a:latin typeface="verdana" panose="020B0604030504040204" pitchFamily="34" charset="0"/>
                        </a:rPr>
                        <a:t>session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a:solidFill>
                            <a:srgbClr val="000000"/>
                          </a:solidFill>
                          <a:effectLst/>
                          <a:latin typeface="verdana" panose="020B0604030504040204" pitchFamily="34" charset="0"/>
                        </a:rPr>
                        <a:t>HttpSession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43864">
                <a:tc>
                  <a:txBody>
                    <a:bodyPr/>
                    <a:lstStyle/>
                    <a:p>
                      <a:pPr fontAlgn="t"/>
                      <a:r>
                        <a:rPr lang="en-US" sz="2400" b="0" i="0">
                          <a:solidFill>
                            <a:srgbClr val="000000"/>
                          </a:solidFill>
                          <a:effectLst/>
                          <a:latin typeface="verdana" panose="020B0604030504040204" pitchFamily="34" charset="0"/>
                        </a:rPr>
                        <a:t>pageContext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a:solidFill>
                            <a:srgbClr val="000000"/>
                          </a:solidFill>
                          <a:effectLst/>
                          <a:latin typeface="verdana" panose="020B0604030504040204" pitchFamily="34" charset="0"/>
                        </a:rPr>
                        <a:t>PageContext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43864">
                <a:tc>
                  <a:txBody>
                    <a:bodyPr/>
                    <a:lstStyle/>
                    <a:p>
                      <a:pPr fontAlgn="t"/>
                      <a:r>
                        <a:rPr lang="en-US" sz="2400" b="0" i="0">
                          <a:solidFill>
                            <a:srgbClr val="000000"/>
                          </a:solidFill>
                          <a:effectLst/>
                          <a:latin typeface="verdana" panose="020B0604030504040204" pitchFamily="34" charset="0"/>
                        </a:rPr>
                        <a:t>page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400" b="0" i="0">
                          <a:solidFill>
                            <a:srgbClr val="000000"/>
                          </a:solidFill>
                          <a:effectLst/>
                          <a:latin typeface="verdana" panose="020B0604030504040204" pitchFamily="34" charset="0"/>
                        </a:rPr>
                        <a:t>Object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43864">
                <a:tc>
                  <a:txBody>
                    <a:bodyPr/>
                    <a:lstStyle/>
                    <a:p>
                      <a:pPr fontAlgn="t"/>
                      <a:r>
                        <a:rPr lang="en-US" sz="2400" b="0" i="0">
                          <a:solidFill>
                            <a:srgbClr val="000000"/>
                          </a:solidFill>
                          <a:effectLst/>
                          <a:latin typeface="verdana" panose="020B0604030504040204" pitchFamily="34" charset="0"/>
                        </a:rPr>
                        <a:t>exception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400" b="0" i="0" dirty="0" err="1">
                          <a:solidFill>
                            <a:srgbClr val="000000"/>
                          </a:solidFill>
                          <a:effectLst/>
                          <a:latin typeface="verdana" panose="020B0604030504040204" pitchFamily="34" charset="0"/>
                        </a:rPr>
                        <a:t>Throwable</a:t>
                      </a:r>
                      <a:endParaRPr lang="en-US" sz="2400" b="0" i="0" dirty="0">
                        <a:solidFill>
                          <a:srgbClr val="000000"/>
                        </a:solidFill>
                        <a:effectLst/>
                        <a:latin typeface="verdana" panose="020B0604030504040204" pitchFamily="34" charset="0"/>
                      </a:endParaRP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994894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b="1" dirty="0"/>
              <a:t>1) JSP out implicit object</a:t>
            </a:r>
          </a:p>
          <a:p>
            <a:pPr algn="l"/>
            <a:r>
              <a:rPr lang="en-US" dirty="0"/>
              <a:t>For writing any data to the buffer, JSP provides an implicit object named out. It is the object of </a:t>
            </a:r>
            <a:r>
              <a:rPr lang="en-US" dirty="0" err="1"/>
              <a:t>JspWriter</a:t>
            </a:r>
            <a:r>
              <a:rPr lang="en-US" dirty="0"/>
              <a:t>. In case of servlet you need to write:</a:t>
            </a:r>
          </a:p>
          <a:p>
            <a:pPr algn="l"/>
            <a:r>
              <a:rPr lang="en-US" dirty="0" err="1"/>
              <a:t>PrintWriter</a:t>
            </a:r>
            <a:r>
              <a:rPr lang="en-US" dirty="0"/>
              <a:t> out=</a:t>
            </a:r>
            <a:r>
              <a:rPr lang="en-US" dirty="0" err="1"/>
              <a:t>response.getWriter</a:t>
            </a:r>
            <a:r>
              <a:rPr lang="en-US" dirty="0"/>
              <a:t>();  </a:t>
            </a:r>
          </a:p>
          <a:p>
            <a:pPr algn="l"/>
            <a:r>
              <a:rPr lang="en-US" dirty="0"/>
              <a:t>But in JSP, you don't need to write this </a:t>
            </a:r>
            <a:r>
              <a:rPr lang="en-US" dirty="0" smtClean="0"/>
              <a:t>code</a:t>
            </a:r>
          </a:p>
          <a:p>
            <a:r>
              <a:rPr lang="en-US" b="1" dirty="0" smtClean="0"/>
              <a:t>2) JSP </a:t>
            </a:r>
            <a:r>
              <a:rPr lang="en-US" b="1" dirty="0"/>
              <a:t>request implicit object</a:t>
            </a:r>
          </a:p>
          <a:p>
            <a:pPr algn="l"/>
            <a:endParaRPr lang="en-US" dirty="0"/>
          </a:p>
          <a:p>
            <a:pPr algn="l"/>
            <a:r>
              <a:rPr lang="en-US" dirty="0"/>
              <a:t>The </a:t>
            </a:r>
            <a:r>
              <a:rPr lang="en-US" b="1" dirty="0"/>
              <a:t>JSP request</a:t>
            </a:r>
            <a:r>
              <a:rPr lang="en-US" dirty="0"/>
              <a:t> is an implicit object of type </a:t>
            </a:r>
            <a:r>
              <a:rPr lang="en-US" dirty="0" err="1"/>
              <a:t>HttpServletRequest</a:t>
            </a:r>
            <a:r>
              <a:rPr lang="en-US" dirty="0"/>
              <a:t> i.e. created for each </a:t>
            </a:r>
            <a:r>
              <a:rPr lang="en-US" dirty="0" err="1"/>
              <a:t>jsp</a:t>
            </a:r>
            <a:r>
              <a:rPr lang="en-US" dirty="0"/>
              <a:t> request by the web container</a:t>
            </a:r>
            <a:r>
              <a:rPr lang="en-US" dirty="0" smtClean="0"/>
              <a:t>.</a:t>
            </a:r>
          </a:p>
          <a:p>
            <a:r>
              <a:rPr lang="en-US" b="1" dirty="0"/>
              <a:t>3) JSP response implicit object</a:t>
            </a:r>
          </a:p>
          <a:p>
            <a:pPr algn="l"/>
            <a:r>
              <a:rPr lang="en-US" dirty="0"/>
              <a:t>In JSP, response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p:txBody>
      </p:sp>
    </p:spTree>
    <p:extLst>
      <p:ext uri="{BB962C8B-B14F-4D97-AF65-F5344CB8AC3E}">
        <p14:creationId xmlns:p14="http://schemas.microsoft.com/office/powerpoint/2010/main" val="2657182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b="1" dirty="0"/>
              <a:t>4) JSP </a:t>
            </a:r>
            <a:r>
              <a:rPr lang="en-US" b="1" dirty="0" err="1"/>
              <a:t>config</a:t>
            </a:r>
            <a:r>
              <a:rPr lang="en-US" b="1" dirty="0"/>
              <a:t> implicit object</a:t>
            </a:r>
          </a:p>
          <a:p>
            <a:pPr algn="l"/>
            <a:r>
              <a:rPr lang="en-US" dirty="0"/>
              <a:t>In JSP, </a:t>
            </a:r>
            <a:r>
              <a:rPr lang="en-US" dirty="0" err="1"/>
              <a:t>config</a:t>
            </a:r>
            <a:r>
              <a:rPr lang="en-US" dirty="0"/>
              <a:t> is an implicit object of type </a:t>
            </a:r>
            <a:r>
              <a:rPr lang="en-US" i="1" dirty="0" err="1"/>
              <a:t>ServletConfig</a:t>
            </a:r>
            <a:r>
              <a:rPr lang="en-US" dirty="0"/>
              <a:t>. This object can be used to get initialization parameter for a particular JSP page. The </a:t>
            </a:r>
            <a:r>
              <a:rPr lang="en-US" dirty="0" err="1"/>
              <a:t>config</a:t>
            </a:r>
            <a:r>
              <a:rPr lang="en-US" dirty="0"/>
              <a:t> object is created by the web container for each </a:t>
            </a:r>
            <a:r>
              <a:rPr lang="en-US" dirty="0" err="1"/>
              <a:t>jsp</a:t>
            </a:r>
            <a:r>
              <a:rPr lang="en-US" dirty="0"/>
              <a:t> page.</a:t>
            </a:r>
          </a:p>
          <a:p>
            <a:pPr algn="l"/>
            <a:r>
              <a:rPr lang="en-US" dirty="0"/>
              <a:t>Generally, it is used to get initialization parameter from the web.xml file</a:t>
            </a:r>
            <a:r>
              <a:rPr lang="en-US" dirty="0" smtClean="0"/>
              <a:t>.</a:t>
            </a:r>
          </a:p>
          <a:p>
            <a:pPr algn="l"/>
            <a:endParaRPr lang="en-US" dirty="0" smtClean="0"/>
          </a:p>
          <a:p>
            <a:r>
              <a:rPr lang="en-US" b="1" dirty="0"/>
              <a:t>5) JSP application implicit object</a:t>
            </a:r>
          </a:p>
          <a:p>
            <a:pPr algn="l"/>
            <a:endParaRPr lang="en-US" dirty="0" smtClean="0"/>
          </a:p>
          <a:p>
            <a:pPr algn="l"/>
            <a:r>
              <a:rPr lang="en-US" dirty="0" smtClean="0"/>
              <a:t>In </a:t>
            </a:r>
            <a:r>
              <a:rPr lang="en-US" dirty="0"/>
              <a:t>JSP, application is an implicit object of type </a:t>
            </a:r>
            <a:r>
              <a:rPr lang="en-US" i="1" dirty="0" err="1"/>
              <a:t>ServletContext</a:t>
            </a:r>
            <a:r>
              <a:rPr lang="en-US" dirty="0"/>
              <a:t>.</a:t>
            </a:r>
          </a:p>
          <a:p>
            <a:pPr algn="l"/>
            <a:r>
              <a:rPr lang="en-US" dirty="0"/>
              <a:t>The instance of </a:t>
            </a:r>
            <a:r>
              <a:rPr lang="en-US" dirty="0" err="1"/>
              <a:t>ServletContext</a:t>
            </a:r>
            <a:r>
              <a:rPr lang="en-US" dirty="0"/>
              <a:t> is created only once by the web container when application or project is deployed on the server.</a:t>
            </a:r>
          </a:p>
          <a:p>
            <a:pPr algn="l"/>
            <a:r>
              <a:rPr lang="en-US" dirty="0"/>
              <a:t>This object can be used to get initialization parameter from </a:t>
            </a:r>
            <a:r>
              <a:rPr lang="en-US" dirty="0" err="1"/>
              <a:t>configuaration</a:t>
            </a:r>
            <a:r>
              <a:rPr lang="en-US" dirty="0"/>
              <a:t> file (web.xml). It can also be used to get, set or remove attribute from the application scope.</a:t>
            </a:r>
          </a:p>
          <a:p>
            <a:pPr algn="l"/>
            <a:r>
              <a:rPr lang="en-US" dirty="0"/>
              <a:t>This initialization parameter can be used by all </a:t>
            </a:r>
            <a:r>
              <a:rPr lang="en-US" dirty="0" err="1"/>
              <a:t>jsp</a:t>
            </a:r>
            <a:r>
              <a:rPr lang="en-US" dirty="0"/>
              <a:t> pages.</a:t>
            </a:r>
          </a:p>
          <a:p>
            <a:pPr algn="l"/>
            <a:endParaRPr lang="en-US" dirty="0"/>
          </a:p>
          <a:p>
            <a:pPr algn="l"/>
            <a:endParaRPr lang="en-US" dirty="0"/>
          </a:p>
        </p:txBody>
      </p:sp>
    </p:spTree>
    <p:extLst>
      <p:ext uri="{BB962C8B-B14F-4D97-AF65-F5344CB8AC3E}">
        <p14:creationId xmlns:p14="http://schemas.microsoft.com/office/powerpoint/2010/main" val="1938282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b="1" dirty="0"/>
              <a:t>6) session implicit object</a:t>
            </a:r>
          </a:p>
          <a:p>
            <a:endParaRPr lang="en-US" dirty="0"/>
          </a:p>
          <a:p>
            <a:pPr algn="l"/>
            <a:r>
              <a:rPr lang="en-US" dirty="0"/>
              <a:t>In JSP, session is an implicit object of type </a:t>
            </a:r>
            <a:r>
              <a:rPr lang="en-US" dirty="0" err="1"/>
              <a:t>HttpSession</a:t>
            </a:r>
            <a:r>
              <a:rPr lang="en-US" dirty="0" smtClean="0"/>
              <a:t>. The </a:t>
            </a:r>
            <a:r>
              <a:rPr lang="en-US" dirty="0"/>
              <a:t>Java developer can use this object to </a:t>
            </a:r>
            <a:r>
              <a:rPr lang="en-US" dirty="0" err="1"/>
              <a:t>set,get</a:t>
            </a:r>
            <a:r>
              <a:rPr lang="en-US" dirty="0"/>
              <a:t> or remove attribute or to get session information</a:t>
            </a:r>
            <a:r>
              <a:rPr lang="en-US" dirty="0" smtClean="0"/>
              <a:t>.</a:t>
            </a:r>
          </a:p>
          <a:p>
            <a:pPr algn="l"/>
            <a:endParaRPr lang="en-US" dirty="0"/>
          </a:p>
          <a:p>
            <a:r>
              <a:rPr lang="en-US" b="1" dirty="0"/>
              <a:t>7) </a:t>
            </a:r>
            <a:r>
              <a:rPr lang="en-US" b="1" dirty="0" err="1"/>
              <a:t>pageContext</a:t>
            </a:r>
            <a:r>
              <a:rPr lang="en-US" b="1" dirty="0"/>
              <a:t> implicit object</a:t>
            </a:r>
          </a:p>
          <a:p>
            <a:pPr algn="l"/>
            <a:endParaRPr lang="en-US" dirty="0"/>
          </a:p>
          <a:p>
            <a:pPr algn="l"/>
            <a:r>
              <a:rPr lang="en-US" dirty="0"/>
              <a:t>In JSP, </a:t>
            </a:r>
            <a:r>
              <a:rPr lang="en-US" dirty="0" err="1"/>
              <a:t>pageContext</a:t>
            </a:r>
            <a:r>
              <a:rPr lang="en-US" dirty="0"/>
              <a:t> is an implicit object of type </a:t>
            </a:r>
            <a:r>
              <a:rPr lang="en-US" dirty="0" err="1"/>
              <a:t>PageContext</a:t>
            </a:r>
            <a:r>
              <a:rPr lang="en-US" dirty="0"/>
              <a:t> </a:t>
            </a:r>
            <a:r>
              <a:rPr lang="en-US" dirty="0" err="1"/>
              <a:t>class.The</a:t>
            </a:r>
            <a:r>
              <a:rPr lang="en-US" dirty="0"/>
              <a:t> </a:t>
            </a:r>
            <a:r>
              <a:rPr lang="en-US" dirty="0" err="1"/>
              <a:t>pageContext</a:t>
            </a:r>
            <a:r>
              <a:rPr lang="en-US" dirty="0"/>
              <a:t> object can be used to </a:t>
            </a:r>
            <a:r>
              <a:rPr lang="en-US" dirty="0" err="1"/>
              <a:t>set,get</a:t>
            </a:r>
            <a:r>
              <a:rPr lang="en-US" dirty="0"/>
              <a:t> or remove attribute from one of the following scopes:</a:t>
            </a:r>
          </a:p>
          <a:p>
            <a:pPr algn="l"/>
            <a:r>
              <a:rPr lang="en-US" dirty="0"/>
              <a:t>page</a:t>
            </a:r>
          </a:p>
          <a:p>
            <a:pPr algn="l"/>
            <a:r>
              <a:rPr lang="en-US" dirty="0"/>
              <a:t>request</a:t>
            </a:r>
          </a:p>
          <a:p>
            <a:pPr algn="l"/>
            <a:r>
              <a:rPr lang="en-US" dirty="0"/>
              <a:t>session</a:t>
            </a:r>
          </a:p>
          <a:p>
            <a:pPr algn="l"/>
            <a:r>
              <a:rPr lang="en-US" dirty="0"/>
              <a:t>application</a:t>
            </a:r>
          </a:p>
          <a:p>
            <a:pPr algn="l"/>
            <a:r>
              <a:rPr lang="en-US" dirty="0"/>
              <a:t>In JSP, page scope is the default scope.</a:t>
            </a:r>
          </a:p>
          <a:p>
            <a:pPr algn="l"/>
            <a:endParaRPr lang="en-US" dirty="0"/>
          </a:p>
        </p:txBody>
      </p:sp>
    </p:spTree>
    <p:extLst>
      <p:ext uri="{BB962C8B-B14F-4D97-AF65-F5344CB8AC3E}">
        <p14:creationId xmlns:p14="http://schemas.microsoft.com/office/powerpoint/2010/main" val="256668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When a JSP page is running you have up to "4 places" where you can put objects to retrieve them later.</a:t>
            </a:r>
          </a:p>
          <a:p>
            <a:pPr algn="l"/>
            <a:endParaRPr lang="en-US" dirty="0"/>
          </a:p>
          <a:p>
            <a:pPr algn="l"/>
            <a:r>
              <a:rPr lang="en-US" dirty="0"/>
              <a:t>1) Page </a:t>
            </a:r>
            <a:r>
              <a:rPr lang="en-US" dirty="0" smtClean="0"/>
              <a:t>scope</a:t>
            </a:r>
            <a:endParaRPr lang="en-US" dirty="0"/>
          </a:p>
          <a:p>
            <a:pPr algn="l"/>
            <a:r>
              <a:rPr lang="en-US" dirty="0"/>
              <a:t>What you put on your page scope is available only for the JSP page that put it. Any other page in the same request included via or forwarded will not see object in the first page scope</a:t>
            </a:r>
            <a:r>
              <a:rPr lang="en-US" dirty="0" smtClean="0"/>
              <a:t>.</a:t>
            </a:r>
            <a:endParaRPr lang="en-US" dirty="0"/>
          </a:p>
          <a:p>
            <a:pPr algn="l"/>
            <a:r>
              <a:rPr lang="en-US" dirty="0"/>
              <a:t>This is the default scope, so is the same to call </a:t>
            </a:r>
            <a:r>
              <a:rPr lang="en-US" dirty="0" err="1"/>
              <a:t>pageContext.setAttribute</a:t>
            </a:r>
            <a:r>
              <a:rPr lang="en-US" dirty="0"/>
              <a:t>("a", "b", </a:t>
            </a:r>
            <a:r>
              <a:rPr lang="en-US" dirty="0" err="1"/>
              <a:t>PageContext.PAGE_SCOPE</a:t>
            </a:r>
            <a:r>
              <a:rPr lang="en-US" dirty="0"/>
              <a:t>); than </a:t>
            </a:r>
            <a:r>
              <a:rPr lang="en-US" dirty="0" err="1"/>
              <a:t>pageContext.setAttribute</a:t>
            </a:r>
            <a:r>
              <a:rPr lang="en-US" dirty="0"/>
              <a:t>("a", "b");</a:t>
            </a:r>
          </a:p>
          <a:p>
            <a:pPr algn="l"/>
            <a:endParaRPr lang="en-US" dirty="0"/>
          </a:p>
          <a:p>
            <a:pPr algn="l"/>
            <a:r>
              <a:rPr lang="en-US" dirty="0"/>
              <a:t>2) Request </a:t>
            </a:r>
            <a:r>
              <a:rPr lang="en-US" dirty="0" smtClean="0"/>
              <a:t>scope</a:t>
            </a:r>
            <a:endParaRPr lang="en-US" dirty="0"/>
          </a:p>
          <a:p>
            <a:pPr algn="l"/>
            <a:r>
              <a:rPr lang="en-US" dirty="0"/>
              <a:t>What you put on your request scope is available across all the request serving this JSP page, other pages included or </a:t>
            </a:r>
            <a:r>
              <a:rPr lang="en-US" dirty="0" smtClean="0"/>
              <a:t>forwarded </a:t>
            </a:r>
            <a:r>
              <a:rPr lang="en-US" dirty="0"/>
              <a:t>will share this same context and see these objects</a:t>
            </a:r>
            <a:r>
              <a:rPr lang="en-US" dirty="0" smtClean="0"/>
              <a:t>.</a:t>
            </a:r>
            <a:endParaRPr lang="en-US" dirty="0"/>
          </a:p>
          <a:p>
            <a:pPr algn="l"/>
            <a:r>
              <a:rPr lang="en-US" dirty="0"/>
              <a:t>Is the same to call </a:t>
            </a:r>
            <a:r>
              <a:rPr lang="en-US" dirty="0" err="1"/>
              <a:t>pageContext.setAttribute</a:t>
            </a:r>
            <a:r>
              <a:rPr lang="en-US" dirty="0"/>
              <a:t>("a", "b", </a:t>
            </a:r>
            <a:r>
              <a:rPr lang="en-US" dirty="0" err="1"/>
              <a:t>PageContext.REQUEST_SCOPE</a:t>
            </a:r>
            <a:r>
              <a:rPr lang="en-US" dirty="0"/>
              <a:t>); than </a:t>
            </a:r>
            <a:r>
              <a:rPr lang="en-US" dirty="0" err="1"/>
              <a:t>request.setAttribute</a:t>
            </a:r>
            <a:r>
              <a:rPr lang="en-US" dirty="0"/>
              <a:t>("a", "b");</a:t>
            </a:r>
          </a:p>
          <a:p>
            <a:pPr algn="l"/>
            <a:endParaRPr lang="en-US" dirty="0"/>
          </a:p>
        </p:txBody>
      </p:sp>
    </p:spTree>
    <p:extLst>
      <p:ext uri="{BB962C8B-B14F-4D97-AF65-F5344CB8AC3E}">
        <p14:creationId xmlns:p14="http://schemas.microsoft.com/office/powerpoint/2010/main" val="2545628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dirty="0"/>
              <a:t>3) Session scope</a:t>
            </a:r>
          </a:p>
          <a:p>
            <a:pPr algn="l"/>
            <a:r>
              <a:rPr lang="en-US" dirty="0"/>
              <a:t>What you put on your session scope is available across all requests on the same user session.</a:t>
            </a:r>
          </a:p>
          <a:p>
            <a:pPr algn="l"/>
            <a:r>
              <a:rPr lang="en-US" dirty="0"/>
              <a:t>Is the same to call </a:t>
            </a:r>
            <a:r>
              <a:rPr lang="en-US" dirty="0" err="1"/>
              <a:t>pageContext.setAttribute</a:t>
            </a:r>
            <a:r>
              <a:rPr lang="en-US" dirty="0"/>
              <a:t>("a", "b", </a:t>
            </a:r>
            <a:r>
              <a:rPr lang="en-US" dirty="0" err="1"/>
              <a:t>PageContext.SESSION_SCOPE</a:t>
            </a:r>
            <a:r>
              <a:rPr lang="en-US" dirty="0"/>
              <a:t>); than </a:t>
            </a:r>
            <a:r>
              <a:rPr lang="en-US" dirty="0" err="1"/>
              <a:t>session.setAttribute</a:t>
            </a:r>
            <a:r>
              <a:rPr lang="en-US" dirty="0"/>
              <a:t>("a", "b");</a:t>
            </a:r>
          </a:p>
          <a:p>
            <a:pPr algn="l"/>
            <a:endParaRPr lang="en-US" dirty="0"/>
          </a:p>
          <a:p>
            <a:pPr algn="l"/>
            <a:r>
              <a:rPr lang="en-US" dirty="0"/>
              <a:t>4) Application scope</a:t>
            </a:r>
          </a:p>
          <a:p>
            <a:pPr algn="l"/>
            <a:r>
              <a:rPr lang="en-US" dirty="0"/>
              <a:t>What you put on your application scope is available across all requests on your application (i.e. is shared by all users).</a:t>
            </a:r>
          </a:p>
          <a:p>
            <a:pPr algn="l"/>
            <a:r>
              <a:rPr lang="en-US" dirty="0"/>
              <a:t>Is the same to call </a:t>
            </a:r>
            <a:r>
              <a:rPr lang="en-US" dirty="0" err="1"/>
              <a:t>pageContext.setAttribute</a:t>
            </a:r>
            <a:r>
              <a:rPr lang="en-US" dirty="0"/>
              <a:t>("a", "b", </a:t>
            </a:r>
            <a:r>
              <a:rPr lang="en-US" dirty="0" err="1"/>
              <a:t>PageContext.APPLICATION_SCOPE</a:t>
            </a:r>
            <a:r>
              <a:rPr lang="en-US" dirty="0"/>
              <a:t>); than </a:t>
            </a:r>
            <a:r>
              <a:rPr lang="en-US" dirty="0" err="1"/>
              <a:t>application.setAttribute</a:t>
            </a:r>
            <a:r>
              <a:rPr lang="en-US" dirty="0"/>
              <a:t>("a", "b");</a:t>
            </a:r>
          </a:p>
        </p:txBody>
      </p:sp>
    </p:spTree>
    <p:extLst>
      <p:ext uri="{BB962C8B-B14F-4D97-AF65-F5344CB8AC3E}">
        <p14:creationId xmlns:p14="http://schemas.microsoft.com/office/powerpoint/2010/main" val="336700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r>
              <a:rPr lang="en-US" b="1" dirty="0" smtClean="0"/>
              <a:t>8) Page implicit </a:t>
            </a:r>
            <a:r>
              <a:rPr lang="en-US" b="1" dirty="0"/>
              <a:t>object</a:t>
            </a:r>
          </a:p>
          <a:p>
            <a:pPr algn="l"/>
            <a:endParaRPr lang="en-US" dirty="0" smtClean="0"/>
          </a:p>
          <a:p>
            <a:pPr algn="l"/>
            <a:r>
              <a:rPr lang="en-US" dirty="0" smtClean="0"/>
              <a:t>Page </a:t>
            </a:r>
            <a:r>
              <a:rPr lang="en-US" dirty="0"/>
              <a:t>implicit </a:t>
            </a:r>
            <a:r>
              <a:rPr lang="en-US" dirty="0" smtClean="0"/>
              <a:t>Object hold </a:t>
            </a:r>
            <a:r>
              <a:rPr lang="en-US" dirty="0"/>
              <a:t>the currently executes Servlet object for the corresponding JSP.</a:t>
            </a:r>
          </a:p>
          <a:p>
            <a:pPr algn="l"/>
            <a:r>
              <a:rPr lang="en-US" dirty="0"/>
              <a:t>Acts as this object for current </a:t>
            </a:r>
            <a:r>
              <a:rPr lang="en-US" dirty="0" err="1"/>
              <a:t>jsp</a:t>
            </a:r>
            <a:r>
              <a:rPr lang="en-US" dirty="0"/>
              <a:t> page</a:t>
            </a:r>
          </a:p>
          <a:p>
            <a:pPr algn="l"/>
            <a:r>
              <a:rPr lang="en-US" dirty="0"/>
              <a:t> &lt;%=</a:t>
            </a:r>
            <a:r>
              <a:rPr lang="en-US" dirty="0" err="1"/>
              <a:t>page.getClass</a:t>
            </a:r>
            <a:r>
              <a:rPr lang="en-US" dirty="0"/>
              <a:t>().</a:t>
            </a:r>
            <a:r>
              <a:rPr lang="en-US" dirty="0" err="1"/>
              <a:t>getName</a:t>
            </a:r>
            <a:r>
              <a:rPr lang="en-US" dirty="0"/>
              <a:t>() %&gt;</a:t>
            </a:r>
          </a:p>
          <a:p>
            <a:pPr algn="l"/>
            <a:r>
              <a:rPr lang="en-US" dirty="0"/>
              <a:t>  &lt;%=</a:t>
            </a:r>
            <a:r>
              <a:rPr lang="en-US" dirty="0" err="1"/>
              <a:t>page.getServlestInfo</a:t>
            </a:r>
            <a:r>
              <a:rPr lang="en-US" dirty="0"/>
              <a:t>()%&gt; </a:t>
            </a:r>
            <a:endParaRPr lang="en-US" dirty="0" smtClean="0"/>
          </a:p>
          <a:p>
            <a:r>
              <a:rPr lang="en-US" b="1" dirty="0"/>
              <a:t>9) exception implicit object</a:t>
            </a:r>
          </a:p>
          <a:p>
            <a:pPr algn="l"/>
            <a:endParaRPr lang="en-US" dirty="0"/>
          </a:p>
          <a:p>
            <a:pPr algn="l"/>
            <a:r>
              <a:rPr lang="en-US" dirty="0"/>
              <a:t>In JSP, exception is an implicit object of type </a:t>
            </a:r>
            <a:r>
              <a:rPr lang="en-US" dirty="0" err="1"/>
              <a:t>java.lang.Throwable</a:t>
            </a:r>
            <a:r>
              <a:rPr lang="en-US" dirty="0"/>
              <a:t> class. This object can be used to print the exception. But it can only be used in error pages.</a:t>
            </a:r>
          </a:p>
          <a:p>
            <a:pPr algn="l"/>
            <a:endParaRPr lang="en-US" dirty="0"/>
          </a:p>
          <a:p>
            <a:pPr algn="l"/>
            <a:r>
              <a:rPr lang="en-US" b="1" dirty="0" err="1"/>
              <a:t>error.jsp</a:t>
            </a:r>
            <a:endParaRPr lang="en-US" b="1" dirty="0"/>
          </a:p>
          <a:p>
            <a:pPr algn="l"/>
            <a:r>
              <a:rPr lang="en-US" dirty="0"/>
              <a:t>&lt;%@ page </a:t>
            </a:r>
            <a:r>
              <a:rPr lang="en-US" dirty="0" err="1"/>
              <a:t>isErrorPage</a:t>
            </a:r>
            <a:r>
              <a:rPr lang="en-US" dirty="0"/>
              <a:t>="true" %&gt;  </a:t>
            </a:r>
          </a:p>
          <a:p>
            <a:pPr algn="l"/>
            <a:r>
              <a:rPr lang="en-US" dirty="0"/>
              <a:t>&lt;html&gt;  </a:t>
            </a:r>
          </a:p>
          <a:p>
            <a:pPr algn="l"/>
            <a:r>
              <a:rPr lang="en-US" dirty="0"/>
              <a:t>&lt;body&gt;  </a:t>
            </a:r>
          </a:p>
          <a:p>
            <a:pPr algn="l"/>
            <a:r>
              <a:rPr lang="en-US" dirty="0"/>
              <a:t>Sorry following exception </a:t>
            </a:r>
            <a:r>
              <a:rPr lang="en-US" dirty="0" err="1"/>
              <a:t>occured</a:t>
            </a:r>
            <a:r>
              <a:rPr lang="en-US" dirty="0"/>
              <a:t>:&lt;%= exception %&gt;   </a:t>
            </a:r>
          </a:p>
          <a:p>
            <a:pPr algn="l"/>
            <a:r>
              <a:rPr lang="en-US" dirty="0"/>
              <a:t>&lt;/body&gt;  </a:t>
            </a:r>
          </a:p>
          <a:p>
            <a:pPr algn="l"/>
            <a:r>
              <a:rPr lang="en-US" dirty="0"/>
              <a:t>&lt;/html&gt;  </a:t>
            </a:r>
          </a:p>
          <a:p>
            <a:pPr algn="l"/>
            <a:endParaRPr lang="en-US" dirty="0"/>
          </a:p>
        </p:txBody>
      </p:sp>
    </p:spTree>
    <p:extLst>
      <p:ext uri="{BB962C8B-B14F-4D97-AF65-F5344CB8AC3E}">
        <p14:creationId xmlns:p14="http://schemas.microsoft.com/office/powerpoint/2010/main" val="4217955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4818" y="136477"/>
            <a:ext cx="9144000" cy="562047"/>
          </a:xfrm>
        </p:spPr>
        <p:txBody>
          <a:bodyPr>
            <a:normAutofit fontScale="90000"/>
          </a:bodyPr>
          <a:lstStyle/>
          <a:p>
            <a:r>
              <a:rPr lang="en-US" dirty="0"/>
              <a:t>JSP </a:t>
            </a:r>
            <a:r>
              <a:rPr lang="en-US" dirty="0" smtClean="0"/>
              <a:t>directives</a:t>
            </a:r>
            <a:endParaRPr lang="en-US" dirty="0"/>
          </a:p>
        </p:txBody>
      </p:sp>
      <p:sp>
        <p:nvSpPr>
          <p:cNvPr id="3" name="Subtitle 2"/>
          <p:cNvSpPr>
            <a:spLocks noGrp="1"/>
          </p:cNvSpPr>
          <p:nvPr>
            <p:ph type="subTitle" idx="1"/>
          </p:nvPr>
        </p:nvSpPr>
        <p:spPr>
          <a:xfrm>
            <a:off x="0" y="559558"/>
            <a:ext cx="12192000" cy="6298442"/>
          </a:xfrm>
        </p:spPr>
        <p:txBody>
          <a:bodyPr/>
          <a:lstStyle/>
          <a:p>
            <a:pPr algn="l"/>
            <a:r>
              <a:rPr lang="en-US" dirty="0"/>
              <a:t>The </a:t>
            </a:r>
            <a:r>
              <a:rPr lang="en-US" b="1" dirty="0" err="1"/>
              <a:t>jsp</a:t>
            </a:r>
            <a:r>
              <a:rPr lang="en-US" b="1" dirty="0"/>
              <a:t> directives</a:t>
            </a:r>
            <a:r>
              <a:rPr lang="en-US" dirty="0"/>
              <a:t> are messages that tells the web container how to translate a JSP page into the corresponding servlet.</a:t>
            </a:r>
          </a:p>
          <a:p>
            <a:pPr algn="l"/>
            <a:r>
              <a:rPr lang="en-US" dirty="0"/>
              <a:t>There are three types of directives:</a:t>
            </a:r>
          </a:p>
          <a:p>
            <a:pPr algn="l"/>
            <a:r>
              <a:rPr lang="en-US" dirty="0"/>
              <a:t>page directive</a:t>
            </a:r>
          </a:p>
          <a:p>
            <a:pPr algn="l"/>
            <a:r>
              <a:rPr lang="en-US" dirty="0"/>
              <a:t>include directive</a:t>
            </a:r>
          </a:p>
          <a:p>
            <a:pPr algn="l"/>
            <a:r>
              <a:rPr lang="en-US" dirty="0" err="1"/>
              <a:t>taglib</a:t>
            </a:r>
            <a:r>
              <a:rPr lang="en-US" dirty="0"/>
              <a:t> directive</a:t>
            </a:r>
          </a:p>
          <a:p>
            <a:pPr algn="l"/>
            <a:r>
              <a:rPr lang="en-US" b="1" dirty="0"/>
              <a:t>Syntax of JSP Directive</a:t>
            </a:r>
          </a:p>
          <a:p>
            <a:pPr algn="l"/>
            <a:r>
              <a:rPr lang="en-US" dirty="0"/>
              <a:t>&lt;%@ directive attribute="value" %&gt;  </a:t>
            </a:r>
          </a:p>
          <a:p>
            <a:pPr algn="l"/>
            <a:endParaRPr lang="en-US" dirty="0"/>
          </a:p>
        </p:txBody>
      </p:sp>
    </p:spTree>
    <p:extLst>
      <p:ext uri="{BB962C8B-B14F-4D97-AF65-F5344CB8AC3E}">
        <p14:creationId xmlns:p14="http://schemas.microsoft.com/office/powerpoint/2010/main" val="20309473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412"/>
            <a:ext cx="9144000" cy="450377"/>
          </a:xfrm>
        </p:spPr>
        <p:txBody>
          <a:bodyPr>
            <a:noAutofit/>
          </a:bodyPr>
          <a:lstStyle/>
          <a:p>
            <a:r>
              <a:rPr lang="en-US" sz="4000" dirty="0" smtClean="0"/>
              <a:t>JSP </a:t>
            </a:r>
            <a:r>
              <a:rPr lang="en-US" sz="4000" dirty="0"/>
              <a:t>page </a:t>
            </a:r>
            <a:r>
              <a:rPr lang="en-US" sz="4000" dirty="0" smtClean="0"/>
              <a:t>directive</a:t>
            </a:r>
            <a:endParaRPr lang="en-US" sz="4000" dirty="0"/>
          </a:p>
        </p:txBody>
      </p:sp>
      <p:sp>
        <p:nvSpPr>
          <p:cNvPr id="3" name="Subtitle 2"/>
          <p:cNvSpPr>
            <a:spLocks noGrp="1"/>
          </p:cNvSpPr>
          <p:nvPr>
            <p:ph type="subTitle" idx="1"/>
          </p:nvPr>
        </p:nvSpPr>
        <p:spPr>
          <a:xfrm>
            <a:off x="0" y="61412"/>
            <a:ext cx="12192000" cy="6796589"/>
          </a:xfrm>
        </p:spPr>
        <p:txBody>
          <a:bodyPr>
            <a:normAutofit fontScale="92500" lnSpcReduction="20000"/>
          </a:bodyPr>
          <a:lstStyle/>
          <a:p>
            <a:pPr algn="l"/>
            <a:endParaRPr lang="en-US" dirty="0"/>
          </a:p>
          <a:p>
            <a:pPr algn="l"/>
            <a:r>
              <a:rPr lang="en-US" dirty="0"/>
              <a:t>The page directive defines attributes that apply to an entire JSP page</a:t>
            </a:r>
            <a:r>
              <a:rPr lang="en-US" dirty="0" smtClean="0"/>
              <a:t>.</a:t>
            </a:r>
            <a:endParaRPr lang="en-US" dirty="0"/>
          </a:p>
          <a:p>
            <a:pPr algn="l"/>
            <a:r>
              <a:rPr lang="en-US" dirty="0"/>
              <a:t>Syntax of JSP page </a:t>
            </a:r>
            <a:r>
              <a:rPr lang="en-US" dirty="0" smtClean="0"/>
              <a:t>directive</a:t>
            </a:r>
            <a:endParaRPr lang="en-US" dirty="0"/>
          </a:p>
          <a:p>
            <a:pPr algn="l"/>
            <a:r>
              <a:rPr lang="en-US" dirty="0"/>
              <a:t>&lt;%@ page attribute="value" %&gt;  </a:t>
            </a:r>
          </a:p>
          <a:p>
            <a:pPr algn="l"/>
            <a:r>
              <a:rPr lang="en-US" b="1" dirty="0"/>
              <a:t>Attributes of JSP page </a:t>
            </a:r>
            <a:r>
              <a:rPr lang="en-US" b="1" dirty="0" smtClean="0"/>
              <a:t>directive</a:t>
            </a:r>
            <a:endParaRPr lang="en-US" b="1" dirty="0"/>
          </a:p>
          <a:p>
            <a:pPr algn="l"/>
            <a:r>
              <a:rPr lang="en-US" dirty="0"/>
              <a:t>import</a:t>
            </a:r>
          </a:p>
          <a:p>
            <a:pPr algn="l"/>
            <a:r>
              <a:rPr lang="en-US" dirty="0" err="1"/>
              <a:t>contentType</a:t>
            </a:r>
            <a:endParaRPr lang="en-US" dirty="0"/>
          </a:p>
          <a:p>
            <a:pPr algn="l"/>
            <a:r>
              <a:rPr lang="en-US" dirty="0"/>
              <a:t>extends</a:t>
            </a:r>
          </a:p>
          <a:p>
            <a:pPr algn="l"/>
            <a:r>
              <a:rPr lang="en-US" dirty="0"/>
              <a:t>info</a:t>
            </a:r>
          </a:p>
          <a:p>
            <a:pPr algn="l"/>
            <a:r>
              <a:rPr lang="en-US" dirty="0"/>
              <a:t>buffer</a:t>
            </a:r>
          </a:p>
          <a:p>
            <a:pPr algn="l"/>
            <a:r>
              <a:rPr lang="en-US" dirty="0"/>
              <a:t>language</a:t>
            </a:r>
          </a:p>
          <a:p>
            <a:pPr algn="l"/>
            <a:r>
              <a:rPr lang="en-US" dirty="0" err="1"/>
              <a:t>isELIgnored</a:t>
            </a:r>
            <a:endParaRPr lang="en-US" dirty="0"/>
          </a:p>
          <a:p>
            <a:pPr algn="l"/>
            <a:r>
              <a:rPr lang="en-US" dirty="0" err="1"/>
              <a:t>isThreadSafe</a:t>
            </a:r>
            <a:endParaRPr lang="en-US" dirty="0"/>
          </a:p>
          <a:p>
            <a:pPr algn="l"/>
            <a:r>
              <a:rPr lang="en-US" dirty="0" err="1"/>
              <a:t>autoFlush</a:t>
            </a:r>
            <a:endParaRPr lang="en-US" dirty="0"/>
          </a:p>
          <a:p>
            <a:pPr algn="l"/>
            <a:r>
              <a:rPr lang="en-US" dirty="0"/>
              <a:t>session</a:t>
            </a:r>
          </a:p>
          <a:p>
            <a:pPr algn="l"/>
            <a:r>
              <a:rPr lang="en-US" dirty="0" err="1"/>
              <a:t>pageEncoding</a:t>
            </a:r>
            <a:endParaRPr lang="en-US" dirty="0"/>
          </a:p>
          <a:p>
            <a:pPr algn="l"/>
            <a:r>
              <a:rPr lang="en-US" dirty="0" err="1"/>
              <a:t>errorPage</a:t>
            </a:r>
            <a:endParaRPr lang="en-US" dirty="0"/>
          </a:p>
          <a:p>
            <a:pPr algn="l"/>
            <a:r>
              <a:rPr lang="en-US" dirty="0" err="1"/>
              <a:t>isErrorPage</a:t>
            </a:r>
            <a:endParaRPr lang="en-US" dirty="0"/>
          </a:p>
        </p:txBody>
      </p:sp>
    </p:spTree>
    <p:extLst>
      <p:ext uri="{BB962C8B-B14F-4D97-AF65-F5344CB8AC3E}">
        <p14:creationId xmlns:p14="http://schemas.microsoft.com/office/powerpoint/2010/main" val="1415693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8365"/>
            <a:ext cx="9144000" cy="480160"/>
          </a:xfrm>
        </p:spPr>
        <p:txBody>
          <a:bodyPr>
            <a:normAutofit fontScale="90000"/>
          </a:bodyPr>
          <a:lstStyle/>
          <a:p>
            <a:r>
              <a:rPr lang="en-US" dirty="0" smtClean="0"/>
              <a:t>1)import</a:t>
            </a:r>
            <a:endParaRPr lang="en-US" dirty="0"/>
          </a:p>
        </p:txBody>
      </p:sp>
      <p:sp>
        <p:nvSpPr>
          <p:cNvPr id="3" name="Subtitle 2"/>
          <p:cNvSpPr>
            <a:spLocks noGrp="1"/>
          </p:cNvSpPr>
          <p:nvPr>
            <p:ph type="subTitle" idx="1"/>
          </p:nvPr>
        </p:nvSpPr>
        <p:spPr>
          <a:xfrm>
            <a:off x="0" y="573206"/>
            <a:ext cx="12192000" cy="6284794"/>
          </a:xfrm>
        </p:spPr>
        <p:txBody>
          <a:bodyPr>
            <a:normAutofit/>
          </a:bodyPr>
          <a:lstStyle/>
          <a:p>
            <a:pPr algn="l"/>
            <a:endParaRPr lang="en-US" dirty="0"/>
          </a:p>
          <a:p>
            <a:pPr algn="l"/>
            <a:r>
              <a:rPr lang="en-US" dirty="0"/>
              <a:t>The import attribute is used to import </a:t>
            </a:r>
            <a:r>
              <a:rPr lang="en-US" dirty="0" err="1"/>
              <a:t>class,interface</a:t>
            </a:r>
            <a:r>
              <a:rPr lang="en-US" dirty="0"/>
              <a:t> or all the members of a </a:t>
            </a:r>
            <a:r>
              <a:rPr lang="en-US" dirty="0" err="1"/>
              <a:t>package.It</a:t>
            </a:r>
            <a:r>
              <a:rPr lang="en-US" dirty="0"/>
              <a:t> is similar to import keyword in java class or interface.</a:t>
            </a:r>
          </a:p>
          <a:p>
            <a:pPr algn="l"/>
            <a:r>
              <a:rPr lang="en-US" dirty="0"/>
              <a:t>Example of import attribute</a:t>
            </a:r>
          </a:p>
          <a:p>
            <a:pPr algn="l"/>
            <a:endParaRPr lang="en-US" dirty="0"/>
          </a:p>
          <a:p>
            <a:pPr algn="l"/>
            <a:r>
              <a:rPr lang="en-US" dirty="0"/>
              <a:t>&lt;html&gt;  </a:t>
            </a:r>
          </a:p>
          <a:p>
            <a:pPr algn="l"/>
            <a:r>
              <a:rPr lang="en-US" dirty="0"/>
              <a:t>&lt;body&gt;  </a:t>
            </a:r>
          </a:p>
          <a:p>
            <a:pPr algn="l"/>
            <a:r>
              <a:rPr lang="en-US" dirty="0"/>
              <a:t>&lt;%@ page import="</a:t>
            </a:r>
            <a:r>
              <a:rPr lang="en-US" dirty="0" err="1"/>
              <a:t>java.util.Date</a:t>
            </a:r>
            <a:r>
              <a:rPr lang="en-US" dirty="0"/>
              <a:t>" %&gt;  </a:t>
            </a:r>
          </a:p>
          <a:p>
            <a:pPr algn="l"/>
            <a:r>
              <a:rPr lang="en-US" dirty="0"/>
              <a:t>Today is: &lt;%= new Date() %&gt;  </a:t>
            </a:r>
          </a:p>
          <a:p>
            <a:pPr algn="l"/>
            <a:r>
              <a:rPr lang="en-US" dirty="0"/>
              <a:t>&lt;/body&gt;  </a:t>
            </a:r>
          </a:p>
          <a:p>
            <a:pPr algn="l"/>
            <a:r>
              <a:rPr lang="en-US" dirty="0"/>
              <a:t>&lt;/html&gt; </a:t>
            </a:r>
          </a:p>
        </p:txBody>
      </p:sp>
    </p:spTree>
    <p:extLst>
      <p:ext uri="{BB962C8B-B14F-4D97-AF65-F5344CB8AC3E}">
        <p14:creationId xmlns:p14="http://schemas.microsoft.com/office/powerpoint/2010/main" val="3139173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dirty="0"/>
              <a:t>Advantage of JSP over </a:t>
            </a:r>
            <a:r>
              <a:rPr lang="en-US" dirty="0" smtClean="0"/>
              <a:t>Servlet</a:t>
            </a:r>
          </a:p>
          <a:p>
            <a:pPr algn="l"/>
            <a:r>
              <a:rPr lang="en-US" b="1" dirty="0" smtClean="0"/>
              <a:t>1</a:t>
            </a:r>
            <a:r>
              <a:rPr lang="en-US" b="1" dirty="0"/>
              <a:t>) Extension to Servlet</a:t>
            </a:r>
          </a:p>
          <a:p>
            <a:pPr algn="l"/>
            <a:r>
              <a:rPr lang="en-US" dirty="0"/>
              <a:t>JSP technology is the extension to servlet technology. We can use all the features of servlet in JSP. In addition to, we can use implicit objects, predefined tags, expression language and Custom tags in JSP, that makes JSP development easy</a:t>
            </a:r>
            <a:r>
              <a:rPr lang="en-US" dirty="0" smtClean="0"/>
              <a:t>.</a:t>
            </a:r>
          </a:p>
          <a:p>
            <a:pPr algn="l"/>
            <a:endParaRPr lang="en-US" dirty="0"/>
          </a:p>
          <a:p>
            <a:pPr algn="l"/>
            <a:r>
              <a:rPr lang="en-US" b="1" dirty="0"/>
              <a:t>2) Easy to maintain</a:t>
            </a:r>
          </a:p>
          <a:p>
            <a:pPr algn="l"/>
            <a:r>
              <a:rPr lang="en-US" dirty="0"/>
              <a:t>JSP can be easily managed because we can easily separate our business logic with presentation logic. In servlet technology, we mix our business logic with the presentation logic</a:t>
            </a:r>
            <a:r>
              <a:rPr lang="en-US" dirty="0" smtClean="0"/>
              <a:t>.</a:t>
            </a:r>
          </a:p>
          <a:p>
            <a:pPr algn="l"/>
            <a:endParaRPr lang="en-US" dirty="0"/>
          </a:p>
          <a:p>
            <a:pPr algn="l"/>
            <a:r>
              <a:rPr lang="en-US" b="1" dirty="0"/>
              <a:t>3) Fast Development: No need to recompile and redeploy</a:t>
            </a:r>
          </a:p>
          <a:p>
            <a:pPr algn="l"/>
            <a:r>
              <a:rPr lang="en-US" dirty="0"/>
              <a:t>If JSP page is modified, we don't need to recompile and redeploy the project. The servlet code needs to be updated and recompiled if we have to change the look and feel of the application</a:t>
            </a:r>
            <a:r>
              <a:rPr lang="en-US" dirty="0" smtClean="0"/>
              <a:t>.</a:t>
            </a:r>
          </a:p>
          <a:p>
            <a:pPr algn="l"/>
            <a:endParaRPr lang="en-US" dirty="0"/>
          </a:p>
          <a:p>
            <a:pPr algn="l"/>
            <a:r>
              <a:rPr lang="en-US" b="1" dirty="0"/>
              <a:t>4) Less code than Servlet</a:t>
            </a:r>
          </a:p>
          <a:p>
            <a:pPr algn="l"/>
            <a:r>
              <a:rPr lang="en-US" dirty="0"/>
              <a:t>In JSP, we can use a lot of tags such as action tags, </a:t>
            </a:r>
            <a:r>
              <a:rPr lang="en-US" dirty="0" err="1"/>
              <a:t>jstl</a:t>
            </a:r>
            <a:r>
              <a:rPr lang="en-US" dirty="0"/>
              <a:t>, custom tags etc. that reduces the code. Moreover, we can use EL, implicit objects etc.</a:t>
            </a:r>
          </a:p>
        </p:txBody>
      </p:sp>
    </p:spTree>
    <p:extLst>
      <p:ext uri="{BB962C8B-B14F-4D97-AF65-F5344CB8AC3E}">
        <p14:creationId xmlns:p14="http://schemas.microsoft.com/office/powerpoint/2010/main" val="125864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831"/>
            <a:ext cx="9144000" cy="575694"/>
          </a:xfrm>
        </p:spPr>
        <p:txBody>
          <a:bodyPr>
            <a:normAutofit fontScale="90000"/>
          </a:bodyPr>
          <a:lstStyle/>
          <a:p>
            <a:r>
              <a:rPr lang="en-US" dirty="0"/>
              <a:t>2)</a:t>
            </a:r>
            <a:r>
              <a:rPr lang="en-US" dirty="0" err="1"/>
              <a:t>contentType</a:t>
            </a:r>
            <a:endParaRPr lang="en-US" dirty="0"/>
          </a:p>
        </p:txBody>
      </p:sp>
      <p:sp>
        <p:nvSpPr>
          <p:cNvPr id="3" name="Subtitle 2"/>
          <p:cNvSpPr>
            <a:spLocks noGrp="1"/>
          </p:cNvSpPr>
          <p:nvPr>
            <p:ph type="subTitle" idx="1"/>
          </p:nvPr>
        </p:nvSpPr>
        <p:spPr>
          <a:xfrm>
            <a:off x="0" y="586854"/>
            <a:ext cx="12192000" cy="6271146"/>
          </a:xfrm>
        </p:spPr>
        <p:txBody>
          <a:bodyPr>
            <a:normAutofit/>
          </a:bodyPr>
          <a:lstStyle/>
          <a:p>
            <a:pPr algn="l"/>
            <a:r>
              <a:rPr lang="en-US" dirty="0" smtClean="0"/>
              <a:t>The </a:t>
            </a:r>
            <a:r>
              <a:rPr lang="en-US" dirty="0" err="1"/>
              <a:t>contentType</a:t>
            </a:r>
            <a:r>
              <a:rPr lang="en-US" dirty="0"/>
              <a:t> attribute defines the MIME(Multipurpose Internet Mail Extension) type of the HTTP </a:t>
            </a:r>
            <a:r>
              <a:rPr lang="en-US" dirty="0" err="1"/>
              <a:t>response.The</a:t>
            </a:r>
            <a:r>
              <a:rPr lang="en-US" dirty="0"/>
              <a:t> default value is "text/</a:t>
            </a:r>
            <a:r>
              <a:rPr lang="en-US" dirty="0" err="1"/>
              <a:t>html;charset</a:t>
            </a:r>
            <a:r>
              <a:rPr lang="en-US" dirty="0"/>
              <a:t>=ISO-8859-1".</a:t>
            </a:r>
          </a:p>
          <a:p>
            <a:pPr algn="l"/>
            <a:r>
              <a:rPr lang="en-US" dirty="0"/>
              <a:t>Example of </a:t>
            </a:r>
            <a:r>
              <a:rPr lang="en-US" dirty="0" err="1"/>
              <a:t>contentType</a:t>
            </a:r>
            <a:r>
              <a:rPr lang="en-US" dirty="0"/>
              <a:t> attribute</a:t>
            </a:r>
          </a:p>
          <a:p>
            <a:pPr algn="l"/>
            <a:r>
              <a:rPr lang="en-US" dirty="0"/>
              <a:t>&lt;html&gt;  </a:t>
            </a:r>
          </a:p>
          <a:p>
            <a:pPr algn="l"/>
            <a:r>
              <a:rPr lang="en-US" dirty="0"/>
              <a:t>&lt;body&gt;  </a:t>
            </a:r>
            <a:endParaRPr lang="en-US" dirty="0" smtClean="0"/>
          </a:p>
          <a:p>
            <a:pPr algn="l"/>
            <a:r>
              <a:rPr lang="en-US" dirty="0" smtClean="0"/>
              <a:t>&lt;%@</a:t>
            </a:r>
            <a:r>
              <a:rPr lang="en-US" dirty="0"/>
              <a:t> page </a:t>
            </a:r>
            <a:r>
              <a:rPr lang="en-US" dirty="0" err="1"/>
              <a:t>contentType</a:t>
            </a:r>
            <a:r>
              <a:rPr lang="en-US" dirty="0"/>
              <a:t>=application/</a:t>
            </a:r>
            <a:r>
              <a:rPr lang="en-US" dirty="0" err="1"/>
              <a:t>msword</a:t>
            </a:r>
            <a:r>
              <a:rPr lang="en-US" dirty="0"/>
              <a:t> %&gt;  </a:t>
            </a:r>
          </a:p>
          <a:p>
            <a:pPr algn="l"/>
            <a:r>
              <a:rPr lang="en-US" dirty="0"/>
              <a:t>Today is: &lt;%= </a:t>
            </a:r>
            <a:r>
              <a:rPr lang="en-US" b="1" dirty="0"/>
              <a:t>new</a:t>
            </a:r>
            <a:r>
              <a:rPr lang="en-US" dirty="0"/>
              <a:t> </a:t>
            </a:r>
            <a:r>
              <a:rPr lang="en-US" dirty="0" err="1"/>
              <a:t>java.util.Date</a:t>
            </a:r>
            <a:r>
              <a:rPr lang="en-US" dirty="0"/>
              <a:t>() %&gt;  </a:t>
            </a:r>
          </a:p>
          <a:p>
            <a:pPr algn="l"/>
            <a:r>
              <a:rPr lang="en-US" dirty="0"/>
              <a:t>&lt;/body&gt;  </a:t>
            </a:r>
          </a:p>
          <a:p>
            <a:pPr algn="l"/>
            <a:r>
              <a:rPr lang="en-US" dirty="0"/>
              <a:t>&lt;/html&gt;  </a:t>
            </a:r>
            <a:endParaRPr lang="en-US" dirty="0" smtClean="0"/>
          </a:p>
        </p:txBody>
      </p:sp>
    </p:spTree>
    <p:extLst>
      <p:ext uri="{BB962C8B-B14F-4D97-AF65-F5344CB8AC3E}">
        <p14:creationId xmlns:p14="http://schemas.microsoft.com/office/powerpoint/2010/main" val="60178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70000" lnSpcReduction="20000"/>
          </a:bodyPr>
          <a:lstStyle/>
          <a:p>
            <a:r>
              <a:rPr lang="en-US" sz="3200" b="1" dirty="0"/>
              <a:t>3)extends</a:t>
            </a:r>
          </a:p>
          <a:p>
            <a:pPr algn="l"/>
            <a:r>
              <a:rPr lang="en-US" dirty="0"/>
              <a:t>The extends attribute defines the parent class that will be inherited by the generated </a:t>
            </a:r>
            <a:r>
              <a:rPr lang="en-US" dirty="0" err="1"/>
              <a:t>servlet.It</a:t>
            </a:r>
            <a:r>
              <a:rPr lang="en-US" dirty="0"/>
              <a:t> is rarely used</a:t>
            </a:r>
            <a:r>
              <a:rPr lang="en-US" dirty="0" smtClean="0"/>
              <a:t>.</a:t>
            </a:r>
          </a:p>
          <a:p>
            <a:pPr algn="l"/>
            <a:endParaRPr lang="en-US" dirty="0"/>
          </a:p>
          <a:p>
            <a:r>
              <a:rPr lang="en-US" sz="5100" b="1" dirty="0"/>
              <a:t>4)info</a:t>
            </a:r>
          </a:p>
          <a:p>
            <a:pPr algn="l"/>
            <a:endParaRPr lang="en-US" dirty="0"/>
          </a:p>
          <a:p>
            <a:pPr algn="l"/>
            <a:r>
              <a:rPr lang="en-US" dirty="0"/>
              <a:t>This attribute simply sets the information of the JSP page which is retrieved later by using </a:t>
            </a:r>
            <a:r>
              <a:rPr lang="en-US" dirty="0" err="1"/>
              <a:t>getServletInfo</a:t>
            </a:r>
            <a:r>
              <a:rPr lang="en-US" dirty="0"/>
              <a:t>() method of Servlet interface.</a:t>
            </a:r>
          </a:p>
          <a:p>
            <a:pPr algn="l"/>
            <a:endParaRPr lang="en-US" dirty="0"/>
          </a:p>
          <a:p>
            <a:pPr algn="l"/>
            <a:r>
              <a:rPr lang="en-US" dirty="0"/>
              <a:t>Example of info </a:t>
            </a:r>
            <a:r>
              <a:rPr lang="en-US" dirty="0" smtClean="0"/>
              <a:t>attribute</a:t>
            </a:r>
            <a:endParaRPr lang="en-US" dirty="0"/>
          </a:p>
          <a:p>
            <a:pPr algn="l"/>
            <a:r>
              <a:rPr lang="en-US" dirty="0"/>
              <a:t>&lt;html&gt;  </a:t>
            </a:r>
          </a:p>
          <a:p>
            <a:pPr algn="l"/>
            <a:r>
              <a:rPr lang="en-US" dirty="0"/>
              <a:t>&lt;body&gt;  </a:t>
            </a:r>
          </a:p>
          <a:p>
            <a:pPr algn="l"/>
            <a:r>
              <a:rPr lang="en-US" dirty="0"/>
              <a:t>&lt;%@ page info="</a:t>
            </a:r>
            <a:r>
              <a:rPr lang="en-US" dirty="0" err="1"/>
              <a:t>Dfd</a:t>
            </a:r>
            <a:r>
              <a:rPr lang="en-US" dirty="0"/>
              <a:t> Technology" %&gt;  </a:t>
            </a:r>
          </a:p>
          <a:p>
            <a:pPr algn="l"/>
            <a:r>
              <a:rPr lang="en-US" dirty="0"/>
              <a:t>Today is: &lt;%= new </a:t>
            </a:r>
            <a:r>
              <a:rPr lang="en-US" dirty="0" err="1"/>
              <a:t>java.util.Date</a:t>
            </a:r>
            <a:r>
              <a:rPr lang="en-US" dirty="0"/>
              <a:t>() %&gt;  </a:t>
            </a:r>
          </a:p>
          <a:p>
            <a:pPr algn="l"/>
            <a:r>
              <a:rPr lang="en-US" dirty="0"/>
              <a:t>&lt;/body&gt;  </a:t>
            </a:r>
          </a:p>
          <a:p>
            <a:pPr algn="l"/>
            <a:r>
              <a:rPr lang="en-US" dirty="0"/>
              <a:t>&lt;/html&gt;  </a:t>
            </a:r>
          </a:p>
          <a:p>
            <a:pPr algn="l"/>
            <a:r>
              <a:rPr lang="en-US" dirty="0"/>
              <a:t>It provides a description to a JSP page. The string specified in </a:t>
            </a:r>
            <a:r>
              <a:rPr lang="en-US" dirty="0" smtClean="0"/>
              <a:t>info will return when we will call </a:t>
            </a:r>
            <a:r>
              <a:rPr lang="en-US" dirty="0" err="1" smtClean="0"/>
              <a:t>getServletInfo</a:t>
            </a:r>
            <a:r>
              <a:rPr lang="en-US" smtClean="0"/>
              <a:t>() method.</a:t>
            </a:r>
            <a:endParaRPr lang="en-US" dirty="0"/>
          </a:p>
          <a:p>
            <a:pPr algn="l"/>
            <a:r>
              <a:rPr lang="en-US" dirty="0" smtClean="0"/>
              <a:t>The </a:t>
            </a:r>
            <a:r>
              <a:rPr lang="en-US" dirty="0"/>
              <a:t>web container will create a method </a:t>
            </a:r>
            <a:r>
              <a:rPr lang="en-US" dirty="0" err="1"/>
              <a:t>getServletInfo</a:t>
            </a:r>
            <a:r>
              <a:rPr lang="en-US" dirty="0"/>
              <a:t>() in the resulting </a:t>
            </a:r>
            <a:r>
              <a:rPr lang="en-US" dirty="0" err="1"/>
              <a:t>servlet.For</a:t>
            </a:r>
            <a:r>
              <a:rPr lang="en-US" dirty="0"/>
              <a:t> example:</a:t>
            </a:r>
          </a:p>
          <a:p>
            <a:pPr algn="l"/>
            <a:endParaRPr lang="en-US" dirty="0"/>
          </a:p>
          <a:p>
            <a:pPr algn="l"/>
            <a:r>
              <a:rPr lang="en-US" dirty="0"/>
              <a:t>public String </a:t>
            </a:r>
            <a:r>
              <a:rPr lang="en-US" dirty="0" err="1"/>
              <a:t>getServletInfo</a:t>
            </a:r>
            <a:r>
              <a:rPr lang="en-US" dirty="0"/>
              <a:t>() {  </a:t>
            </a:r>
          </a:p>
          <a:p>
            <a:pPr algn="l"/>
            <a:r>
              <a:rPr lang="en-US" dirty="0"/>
              <a:t>  return "</a:t>
            </a:r>
            <a:r>
              <a:rPr lang="en-US" dirty="0" err="1"/>
              <a:t>Dfd</a:t>
            </a:r>
            <a:r>
              <a:rPr lang="en-US" dirty="0"/>
              <a:t> Technology";   </a:t>
            </a:r>
          </a:p>
          <a:p>
            <a:pPr algn="l"/>
            <a:r>
              <a:rPr lang="en-US" dirty="0"/>
              <a:t>} </a:t>
            </a:r>
          </a:p>
        </p:txBody>
      </p:sp>
    </p:spTree>
    <p:extLst>
      <p:ext uri="{BB962C8B-B14F-4D97-AF65-F5344CB8AC3E}">
        <p14:creationId xmlns:p14="http://schemas.microsoft.com/office/powerpoint/2010/main" val="2432178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3500" b="1" dirty="0"/>
              <a:t>buffer attribute: </a:t>
            </a:r>
            <a:endParaRPr lang="en-US" sz="3500" b="1" dirty="0" smtClean="0"/>
          </a:p>
          <a:p>
            <a:r>
              <a:rPr lang="en-US" dirty="0" smtClean="0"/>
              <a:t>We </a:t>
            </a:r>
            <a:r>
              <a:rPr lang="en-US" dirty="0"/>
              <a:t>know that </a:t>
            </a:r>
            <a:r>
              <a:rPr lang="en-US" dirty="0" err="1"/>
              <a:t>JspWriter</a:t>
            </a:r>
            <a:r>
              <a:rPr lang="en-US" dirty="0"/>
              <a:t> has buffering capabilities, we can use this attribute to set the buffer size in KB to handle output generated by JSP page. Default value of buffer attribute is 8kb. We can define 16 KB buffer size as;</a:t>
            </a:r>
          </a:p>
          <a:p>
            <a:r>
              <a:rPr lang="en-US" dirty="0"/>
              <a:t>&lt;%@ page buffer="16kb" </a:t>
            </a:r>
            <a:r>
              <a:rPr lang="en-US" dirty="0" smtClean="0"/>
              <a:t>%&gt;</a:t>
            </a:r>
          </a:p>
          <a:p>
            <a:endParaRPr lang="en-US" dirty="0"/>
          </a:p>
          <a:p>
            <a:endParaRPr lang="en-US" dirty="0" smtClean="0"/>
          </a:p>
          <a:p>
            <a:r>
              <a:rPr lang="en-US" sz="3200" b="1" dirty="0"/>
              <a:t>language attribute</a:t>
            </a:r>
            <a:r>
              <a:rPr lang="en-US" sz="3200" b="1" dirty="0" smtClean="0"/>
              <a:t>:</a:t>
            </a:r>
          </a:p>
          <a:p>
            <a:r>
              <a:rPr lang="en-US" dirty="0" smtClean="0"/>
              <a:t> </a:t>
            </a:r>
            <a:r>
              <a:rPr lang="en-US" dirty="0"/>
              <a:t>language attribute is added to specify the scripting language used in JSP page. It’s default value is “java” and this is the only value it can have. May be in future, JSPs provide support to include other scripting languages like C++ or PHP too.</a:t>
            </a:r>
          </a:p>
          <a:p>
            <a:r>
              <a:rPr lang="en-US" dirty="0"/>
              <a:t>&lt;%@ page language="java" %&gt;</a:t>
            </a:r>
            <a:endParaRPr lang="en-US" dirty="0" smtClean="0"/>
          </a:p>
          <a:p>
            <a:endParaRPr lang="en-US" dirty="0"/>
          </a:p>
        </p:txBody>
      </p:sp>
    </p:spTree>
    <p:extLst>
      <p:ext uri="{BB962C8B-B14F-4D97-AF65-F5344CB8AC3E}">
        <p14:creationId xmlns:p14="http://schemas.microsoft.com/office/powerpoint/2010/main" val="506229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10000"/>
          </a:bodyPr>
          <a:lstStyle/>
          <a:p>
            <a:r>
              <a:rPr lang="en-US" sz="3200" b="1" dirty="0" err="1"/>
              <a:t>isELIgnored</a:t>
            </a:r>
            <a:r>
              <a:rPr lang="en-US" sz="3200" b="1" dirty="0"/>
              <a:t> attribute: </a:t>
            </a:r>
            <a:endParaRPr lang="en-US" sz="3200" b="1" dirty="0" smtClean="0"/>
          </a:p>
          <a:p>
            <a:pPr algn="l"/>
            <a:r>
              <a:rPr lang="en-US" dirty="0" smtClean="0"/>
              <a:t>We </a:t>
            </a:r>
            <a:r>
              <a:rPr lang="en-US" dirty="0"/>
              <a:t>can ignore the Expression Language (EL) in JSP using this page directive attribute. Its </a:t>
            </a:r>
            <a:r>
              <a:rPr lang="en-US" dirty="0" err="1"/>
              <a:t>datatype</a:t>
            </a:r>
            <a:r>
              <a:rPr lang="en-US" dirty="0"/>
              <a:t> is Java </a:t>
            </a:r>
            <a:r>
              <a:rPr lang="en-US" dirty="0" err="1"/>
              <a:t>Enum</a:t>
            </a:r>
            <a:r>
              <a:rPr lang="en-US" dirty="0"/>
              <a:t> and default value is false, so EL is enabled by default. We can instruct container to ignore EL using below directive;</a:t>
            </a:r>
          </a:p>
          <a:p>
            <a:pPr algn="l"/>
            <a:r>
              <a:rPr lang="en-US" dirty="0"/>
              <a:t>&lt;%@ page </a:t>
            </a:r>
            <a:r>
              <a:rPr lang="en-US" dirty="0" err="1"/>
              <a:t>isELIgnored</a:t>
            </a:r>
            <a:r>
              <a:rPr lang="en-US" dirty="0"/>
              <a:t>="true" </a:t>
            </a:r>
            <a:r>
              <a:rPr lang="en-US" dirty="0" smtClean="0"/>
              <a:t>%&gt;</a:t>
            </a:r>
          </a:p>
          <a:p>
            <a:r>
              <a:rPr lang="en-US" sz="3900" b="1" dirty="0" err="1" smtClean="0"/>
              <a:t>isThreadSafe</a:t>
            </a:r>
            <a:endParaRPr lang="en-US" sz="3900" b="1" dirty="0"/>
          </a:p>
          <a:p>
            <a:pPr algn="l"/>
            <a:r>
              <a:rPr lang="en-US" dirty="0"/>
              <a:t>Servlet and JSP both are </a:t>
            </a:r>
            <a:r>
              <a:rPr lang="en-US" dirty="0" err="1"/>
              <a:t>multithreaded.If</a:t>
            </a:r>
            <a:r>
              <a:rPr lang="en-US" dirty="0"/>
              <a:t> you want to control this </a:t>
            </a:r>
            <a:r>
              <a:rPr lang="en-US" dirty="0" err="1"/>
              <a:t>behaviour</a:t>
            </a:r>
            <a:r>
              <a:rPr lang="en-US" dirty="0"/>
              <a:t> of JSP page, you can use </a:t>
            </a:r>
            <a:r>
              <a:rPr lang="en-US" dirty="0" err="1"/>
              <a:t>isThreadSafe</a:t>
            </a:r>
            <a:r>
              <a:rPr lang="en-US" dirty="0"/>
              <a:t> attribute of page </a:t>
            </a:r>
            <a:r>
              <a:rPr lang="en-US" dirty="0" err="1"/>
              <a:t>directive.The</a:t>
            </a:r>
            <a:r>
              <a:rPr lang="en-US" dirty="0"/>
              <a:t> value of </a:t>
            </a:r>
            <a:r>
              <a:rPr lang="en-US" dirty="0" err="1"/>
              <a:t>isThreadSafe</a:t>
            </a:r>
            <a:r>
              <a:rPr lang="en-US" dirty="0"/>
              <a:t> value is </a:t>
            </a:r>
            <a:r>
              <a:rPr lang="en-US" dirty="0" err="1"/>
              <a:t>true.If</a:t>
            </a:r>
            <a:r>
              <a:rPr lang="en-US" dirty="0"/>
              <a:t> you make it false, the web container will serialize the multiple requests, i.e. it will wait until the JSP finishes responding to a request before passing another request to </a:t>
            </a:r>
            <a:r>
              <a:rPr lang="en-US" dirty="0" err="1"/>
              <a:t>it.If</a:t>
            </a:r>
            <a:r>
              <a:rPr lang="en-US" dirty="0"/>
              <a:t> you make the value of </a:t>
            </a:r>
            <a:r>
              <a:rPr lang="en-US" dirty="0" err="1"/>
              <a:t>isThreadSafe</a:t>
            </a:r>
            <a:r>
              <a:rPr lang="en-US" dirty="0"/>
              <a:t> attribute like:</a:t>
            </a:r>
          </a:p>
          <a:p>
            <a:pPr algn="l"/>
            <a:r>
              <a:rPr lang="en-US" dirty="0"/>
              <a:t>&lt;%@ page </a:t>
            </a:r>
            <a:r>
              <a:rPr lang="en-US" dirty="0" err="1"/>
              <a:t>isThreadSafe</a:t>
            </a:r>
            <a:r>
              <a:rPr lang="en-US" dirty="0"/>
              <a:t>="false" %&gt;</a:t>
            </a:r>
          </a:p>
          <a:p>
            <a:pPr algn="l"/>
            <a:endParaRPr lang="en-US" dirty="0"/>
          </a:p>
          <a:p>
            <a:pPr algn="l"/>
            <a:r>
              <a:rPr lang="en-US" dirty="0"/>
              <a:t>The web container in such a case, will generate the servlet as:</a:t>
            </a:r>
          </a:p>
          <a:p>
            <a:pPr algn="l"/>
            <a:endParaRPr lang="en-US" dirty="0"/>
          </a:p>
          <a:p>
            <a:pPr algn="l"/>
            <a:r>
              <a:rPr lang="en-US" dirty="0"/>
              <a:t>public class </a:t>
            </a:r>
            <a:r>
              <a:rPr lang="en-US" dirty="0" err="1"/>
              <a:t>SimplePage_jsp</a:t>
            </a:r>
            <a:r>
              <a:rPr lang="en-US" dirty="0"/>
              <a:t> extends </a:t>
            </a:r>
            <a:r>
              <a:rPr lang="en-US" dirty="0" err="1"/>
              <a:t>HttpJspBase</a:t>
            </a:r>
            <a:r>
              <a:rPr lang="en-US" dirty="0"/>
              <a:t>   </a:t>
            </a:r>
          </a:p>
          <a:p>
            <a:pPr algn="l"/>
            <a:r>
              <a:rPr lang="en-US" dirty="0"/>
              <a:t>  implements </a:t>
            </a:r>
            <a:r>
              <a:rPr lang="en-US" dirty="0" err="1"/>
              <a:t>SingleThreadModel</a:t>
            </a:r>
            <a:r>
              <a:rPr lang="en-US" dirty="0"/>
              <a:t>{  </a:t>
            </a:r>
          </a:p>
          <a:p>
            <a:pPr algn="l"/>
            <a:r>
              <a:rPr lang="en-US" dirty="0"/>
              <a:t>.......  </a:t>
            </a:r>
          </a:p>
          <a:p>
            <a:pPr algn="l"/>
            <a:r>
              <a:rPr lang="en-US" dirty="0"/>
              <a:t>} </a:t>
            </a:r>
          </a:p>
        </p:txBody>
      </p:sp>
    </p:spTree>
    <p:extLst>
      <p:ext uri="{BB962C8B-B14F-4D97-AF65-F5344CB8AC3E}">
        <p14:creationId xmlns:p14="http://schemas.microsoft.com/office/powerpoint/2010/main" val="2846010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10000"/>
          </a:bodyPr>
          <a:lstStyle/>
          <a:p>
            <a:r>
              <a:rPr lang="en-US" sz="3500" b="1" dirty="0" err="1"/>
              <a:t>errorPage</a:t>
            </a:r>
            <a:endParaRPr lang="en-US" b="1" dirty="0"/>
          </a:p>
          <a:p>
            <a:pPr algn="l"/>
            <a:endParaRPr lang="en-US" dirty="0"/>
          </a:p>
          <a:p>
            <a:pPr algn="l"/>
            <a:r>
              <a:rPr lang="en-US" dirty="0"/>
              <a:t>The </a:t>
            </a:r>
            <a:r>
              <a:rPr lang="en-US" dirty="0" err="1"/>
              <a:t>errorPage</a:t>
            </a:r>
            <a:r>
              <a:rPr lang="en-US" dirty="0"/>
              <a:t> attribute is used to define the error page, if exception occurs in the current page, it will be redirected to the error page.</a:t>
            </a:r>
          </a:p>
          <a:p>
            <a:pPr algn="l"/>
            <a:endParaRPr lang="en-US" dirty="0"/>
          </a:p>
          <a:p>
            <a:pPr algn="l"/>
            <a:r>
              <a:rPr lang="en-US" dirty="0"/>
              <a:t>Example of </a:t>
            </a:r>
            <a:r>
              <a:rPr lang="en-US" dirty="0" err="1"/>
              <a:t>errorPage</a:t>
            </a:r>
            <a:r>
              <a:rPr lang="en-US" dirty="0"/>
              <a:t> attribute</a:t>
            </a:r>
          </a:p>
          <a:p>
            <a:pPr algn="l"/>
            <a:endParaRPr lang="en-US" dirty="0"/>
          </a:p>
          <a:p>
            <a:pPr algn="l"/>
            <a:r>
              <a:rPr lang="en-US" dirty="0"/>
              <a:t>//</a:t>
            </a:r>
            <a:r>
              <a:rPr lang="en-US" dirty="0" err="1"/>
              <a:t>index.jsp</a:t>
            </a:r>
            <a:r>
              <a:rPr lang="en-US" dirty="0"/>
              <a:t>  </a:t>
            </a:r>
          </a:p>
          <a:p>
            <a:pPr algn="l"/>
            <a:r>
              <a:rPr lang="en-US" dirty="0"/>
              <a:t>&lt;html&gt;  </a:t>
            </a:r>
          </a:p>
          <a:p>
            <a:pPr algn="l"/>
            <a:r>
              <a:rPr lang="en-US" dirty="0"/>
              <a:t>&lt;body&gt;  </a:t>
            </a:r>
          </a:p>
          <a:p>
            <a:pPr algn="l"/>
            <a:r>
              <a:rPr lang="en-US" dirty="0"/>
              <a:t>  </a:t>
            </a:r>
          </a:p>
          <a:p>
            <a:pPr algn="l"/>
            <a:r>
              <a:rPr lang="en-US" dirty="0"/>
              <a:t>&lt;%@ page </a:t>
            </a:r>
            <a:r>
              <a:rPr lang="en-US" dirty="0" err="1"/>
              <a:t>errorPage</a:t>
            </a:r>
            <a:r>
              <a:rPr lang="en-US" dirty="0"/>
              <a:t>="</a:t>
            </a:r>
            <a:r>
              <a:rPr lang="en-US" dirty="0" err="1"/>
              <a:t>myerrorpage.jsp</a:t>
            </a:r>
            <a:r>
              <a:rPr lang="en-US" dirty="0"/>
              <a:t>" %&gt;  </a:t>
            </a:r>
          </a:p>
          <a:p>
            <a:pPr algn="l"/>
            <a:r>
              <a:rPr lang="en-US" dirty="0"/>
              <a:t>  </a:t>
            </a:r>
          </a:p>
          <a:p>
            <a:pPr algn="l"/>
            <a:r>
              <a:rPr lang="en-US" dirty="0"/>
              <a:t> &lt;%= 100/0 %&gt;  </a:t>
            </a:r>
          </a:p>
          <a:p>
            <a:pPr algn="l"/>
            <a:r>
              <a:rPr lang="en-US" dirty="0"/>
              <a:t>  </a:t>
            </a:r>
          </a:p>
          <a:p>
            <a:pPr algn="l"/>
            <a:r>
              <a:rPr lang="en-US" dirty="0"/>
              <a:t>&lt;/body&gt;  </a:t>
            </a:r>
          </a:p>
          <a:p>
            <a:pPr algn="l"/>
            <a:r>
              <a:rPr lang="en-US" dirty="0"/>
              <a:t>&lt;/html&gt; </a:t>
            </a:r>
          </a:p>
        </p:txBody>
      </p:sp>
    </p:spTree>
    <p:extLst>
      <p:ext uri="{BB962C8B-B14F-4D97-AF65-F5344CB8AC3E}">
        <p14:creationId xmlns:p14="http://schemas.microsoft.com/office/powerpoint/2010/main" val="3029105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fontScale="85000" lnSpcReduction="20000"/>
          </a:bodyPr>
          <a:lstStyle/>
          <a:p>
            <a:r>
              <a:rPr lang="en-US" sz="4200" dirty="0" err="1"/>
              <a:t>isErrorPage</a:t>
            </a:r>
            <a:endParaRPr lang="en-US" b="1" dirty="0"/>
          </a:p>
          <a:p>
            <a:pPr algn="l"/>
            <a:endParaRPr lang="en-US" dirty="0"/>
          </a:p>
          <a:p>
            <a:pPr algn="l"/>
            <a:r>
              <a:rPr lang="en-US" dirty="0"/>
              <a:t>The </a:t>
            </a:r>
            <a:r>
              <a:rPr lang="en-US" dirty="0" err="1"/>
              <a:t>isErrorPage</a:t>
            </a:r>
            <a:r>
              <a:rPr lang="en-US" dirty="0"/>
              <a:t> attribute is used to declare that the current page is the error page.</a:t>
            </a:r>
          </a:p>
          <a:p>
            <a:pPr algn="l"/>
            <a:endParaRPr lang="en-US" dirty="0"/>
          </a:p>
          <a:p>
            <a:pPr algn="l"/>
            <a:r>
              <a:rPr lang="en-US" b="1" dirty="0"/>
              <a:t>Note: The exception object can only be used in the error page.</a:t>
            </a:r>
          </a:p>
          <a:p>
            <a:pPr algn="l"/>
            <a:endParaRPr lang="en-US" dirty="0"/>
          </a:p>
          <a:p>
            <a:pPr algn="l"/>
            <a:r>
              <a:rPr lang="en-US" dirty="0"/>
              <a:t>Example of </a:t>
            </a:r>
            <a:r>
              <a:rPr lang="en-US" dirty="0" err="1"/>
              <a:t>isErrorPage</a:t>
            </a:r>
            <a:r>
              <a:rPr lang="en-US" dirty="0"/>
              <a:t> attribute</a:t>
            </a:r>
          </a:p>
          <a:p>
            <a:pPr algn="l"/>
            <a:endParaRPr lang="en-US" dirty="0"/>
          </a:p>
          <a:p>
            <a:pPr algn="l"/>
            <a:r>
              <a:rPr lang="en-US" dirty="0"/>
              <a:t>//</a:t>
            </a:r>
            <a:r>
              <a:rPr lang="en-US" dirty="0" err="1"/>
              <a:t>myerrorpage.jsp</a:t>
            </a:r>
            <a:r>
              <a:rPr lang="en-US" dirty="0"/>
              <a:t>  </a:t>
            </a:r>
          </a:p>
          <a:p>
            <a:pPr algn="l"/>
            <a:r>
              <a:rPr lang="en-US" dirty="0"/>
              <a:t>&lt;html&gt;  </a:t>
            </a:r>
          </a:p>
          <a:p>
            <a:pPr algn="l"/>
            <a:r>
              <a:rPr lang="en-US" dirty="0"/>
              <a:t>&lt;body&gt;  </a:t>
            </a:r>
          </a:p>
          <a:p>
            <a:pPr algn="l"/>
            <a:r>
              <a:rPr lang="en-US" dirty="0"/>
              <a:t>  </a:t>
            </a:r>
          </a:p>
          <a:p>
            <a:pPr algn="l"/>
            <a:r>
              <a:rPr lang="en-US" dirty="0"/>
              <a:t>&lt;%@ page </a:t>
            </a:r>
            <a:r>
              <a:rPr lang="en-US" dirty="0" err="1"/>
              <a:t>isErrorPage</a:t>
            </a:r>
            <a:r>
              <a:rPr lang="en-US" dirty="0"/>
              <a:t>="true" %&gt;  </a:t>
            </a:r>
          </a:p>
          <a:p>
            <a:pPr algn="l"/>
            <a:r>
              <a:rPr lang="en-US" dirty="0"/>
              <a:t>  </a:t>
            </a:r>
          </a:p>
          <a:p>
            <a:pPr algn="l"/>
            <a:r>
              <a:rPr lang="en-US" dirty="0"/>
              <a:t> Sorry an exception </a:t>
            </a:r>
            <a:r>
              <a:rPr lang="en-US" dirty="0" err="1"/>
              <a:t>occured</a:t>
            </a:r>
            <a:r>
              <a:rPr lang="en-US" dirty="0"/>
              <a:t>!&lt;</a:t>
            </a:r>
            <a:r>
              <a:rPr lang="en-US" dirty="0" err="1"/>
              <a:t>br</a:t>
            </a:r>
            <a:r>
              <a:rPr lang="en-US" dirty="0"/>
              <a:t>/&gt;  </a:t>
            </a:r>
          </a:p>
          <a:p>
            <a:pPr algn="l"/>
            <a:r>
              <a:rPr lang="en-US" dirty="0"/>
              <a:t>The exception is: &lt;%= exception %&gt;  </a:t>
            </a:r>
          </a:p>
          <a:p>
            <a:pPr algn="l"/>
            <a:r>
              <a:rPr lang="en-US" dirty="0"/>
              <a:t>  </a:t>
            </a:r>
          </a:p>
          <a:p>
            <a:pPr algn="l"/>
            <a:r>
              <a:rPr lang="en-US" dirty="0"/>
              <a:t>&lt;/body&gt;  </a:t>
            </a:r>
          </a:p>
          <a:p>
            <a:pPr algn="l"/>
            <a:r>
              <a:rPr lang="en-US" dirty="0"/>
              <a:t>&lt;/html&gt; </a:t>
            </a:r>
          </a:p>
        </p:txBody>
      </p:sp>
    </p:spTree>
    <p:extLst>
      <p:ext uri="{BB962C8B-B14F-4D97-AF65-F5344CB8AC3E}">
        <p14:creationId xmlns:p14="http://schemas.microsoft.com/office/powerpoint/2010/main" val="2107769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0125"/>
            <a:ext cx="9144000" cy="534751"/>
          </a:xfrm>
        </p:spPr>
        <p:txBody>
          <a:bodyPr>
            <a:normAutofit fontScale="90000"/>
          </a:bodyPr>
          <a:lstStyle/>
          <a:p>
            <a:r>
              <a:rPr lang="en-US" dirty="0" err="1"/>
              <a:t>Jsp</a:t>
            </a:r>
            <a:r>
              <a:rPr lang="en-US" dirty="0"/>
              <a:t> Include </a:t>
            </a:r>
            <a:r>
              <a:rPr lang="en-US" dirty="0" smtClean="0"/>
              <a:t>Directive</a:t>
            </a:r>
            <a:endParaRPr lang="en-US" dirty="0"/>
          </a:p>
        </p:txBody>
      </p:sp>
      <p:sp>
        <p:nvSpPr>
          <p:cNvPr id="3" name="Subtitle 2"/>
          <p:cNvSpPr>
            <a:spLocks noGrp="1"/>
          </p:cNvSpPr>
          <p:nvPr>
            <p:ph type="subTitle" idx="1"/>
          </p:nvPr>
        </p:nvSpPr>
        <p:spPr>
          <a:xfrm>
            <a:off x="0" y="586854"/>
            <a:ext cx="12192000" cy="6271146"/>
          </a:xfrm>
        </p:spPr>
        <p:txBody>
          <a:bodyPr>
            <a:normAutofit/>
          </a:bodyPr>
          <a:lstStyle/>
          <a:p>
            <a:pPr algn="l"/>
            <a:r>
              <a:rPr lang="en-US" dirty="0"/>
              <a:t>The include directive is used to include the contents of any resource it may be </a:t>
            </a:r>
            <a:r>
              <a:rPr lang="en-US" dirty="0" err="1"/>
              <a:t>jsp</a:t>
            </a:r>
            <a:r>
              <a:rPr lang="en-US" dirty="0"/>
              <a:t> file, html file or text file. The include directive includes the original content of the included resource at page translation time (the </a:t>
            </a:r>
            <a:r>
              <a:rPr lang="en-US" dirty="0" err="1"/>
              <a:t>jsp</a:t>
            </a:r>
            <a:r>
              <a:rPr lang="en-US" dirty="0"/>
              <a:t> page is translated only once so it will be better to include static resource).</a:t>
            </a:r>
          </a:p>
          <a:p>
            <a:pPr algn="l"/>
            <a:endParaRPr lang="en-US" dirty="0"/>
          </a:p>
          <a:p>
            <a:pPr algn="l"/>
            <a:r>
              <a:rPr lang="en-US" b="1" dirty="0"/>
              <a:t>Advantage of Include directive</a:t>
            </a:r>
          </a:p>
          <a:p>
            <a:pPr algn="l"/>
            <a:endParaRPr lang="en-US" dirty="0"/>
          </a:p>
          <a:p>
            <a:pPr algn="l"/>
            <a:r>
              <a:rPr lang="en-US" dirty="0"/>
              <a:t>Code Reusability</a:t>
            </a:r>
          </a:p>
          <a:p>
            <a:pPr algn="l"/>
            <a:endParaRPr lang="en-US" dirty="0"/>
          </a:p>
          <a:p>
            <a:pPr algn="l"/>
            <a:r>
              <a:rPr lang="en-US" b="1" dirty="0"/>
              <a:t>Syntax of include directive</a:t>
            </a:r>
          </a:p>
          <a:p>
            <a:pPr algn="l"/>
            <a:endParaRPr lang="en-US" dirty="0"/>
          </a:p>
          <a:p>
            <a:pPr algn="l"/>
            <a:r>
              <a:rPr lang="en-US" dirty="0"/>
              <a:t>&lt;%@ include file="</a:t>
            </a:r>
            <a:r>
              <a:rPr lang="en-US" dirty="0" err="1"/>
              <a:t>resourceName</a:t>
            </a:r>
            <a:r>
              <a:rPr lang="en-US" dirty="0"/>
              <a:t>" %&gt; </a:t>
            </a:r>
          </a:p>
        </p:txBody>
      </p:sp>
    </p:spTree>
    <p:extLst>
      <p:ext uri="{BB962C8B-B14F-4D97-AF65-F5344CB8AC3E}">
        <p14:creationId xmlns:p14="http://schemas.microsoft.com/office/powerpoint/2010/main" val="208941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011"/>
            <a:ext cx="9144000" cy="507456"/>
          </a:xfrm>
        </p:spPr>
        <p:txBody>
          <a:bodyPr>
            <a:normAutofit fontScale="90000"/>
          </a:bodyPr>
          <a:lstStyle/>
          <a:p>
            <a:r>
              <a:rPr lang="en-US" dirty="0" smtClean="0"/>
              <a:t>Ex: </a:t>
            </a:r>
            <a:endParaRPr lang="en-US" dirty="0"/>
          </a:p>
        </p:txBody>
      </p:sp>
      <p:sp>
        <p:nvSpPr>
          <p:cNvPr id="3" name="Subtitle 2"/>
          <p:cNvSpPr>
            <a:spLocks noGrp="1"/>
          </p:cNvSpPr>
          <p:nvPr>
            <p:ph type="subTitle" idx="1"/>
          </p:nvPr>
        </p:nvSpPr>
        <p:spPr>
          <a:xfrm>
            <a:off x="0" y="559558"/>
            <a:ext cx="12192000" cy="6298442"/>
          </a:xfrm>
        </p:spPr>
        <p:txBody>
          <a:bodyPr>
            <a:normAutofit/>
          </a:bodyPr>
          <a:lstStyle/>
          <a:p>
            <a:pPr algn="l"/>
            <a:r>
              <a:rPr lang="en-US" dirty="0"/>
              <a:t>&lt;html&gt;  </a:t>
            </a:r>
          </a:p>
          <a:p>
            <a:pPr algn="l"/>
            <a:r>
              <a:rPr lang="en-US" dirty="0"/>
              <a:t>&lt;body&gt;  </a:t>
            </a:r>
          </a:p>
          <a:p>
            <a:pPr algn="l"/>
            <a:r>
              <a:rPr lang="en-US" dirty="0"/>
              <a:t>  </a:t>
            </a:r>
          </a:p>
          <a:p>
            <a:pPr algn="l"/>
            <a:r>
              <a:rPr lang="en-US" dirty="0"/>
              <a:t>&lt;%@ include file="header.html" %&gt;  </a:t>
            </a:r>
          </a:p>
          <a:p>
            <a:pPr algn="l"/>
            <a:r>
              <a:rPr lang="en-US" dirty="0"/>
              <a:t>  </a:t>
            </a:r>
          </a:p>
          <a:p>
            <a:pPr algn="l"/>
            <a:r>
              <a:rPr lang="en-US" dirty="0"/>
              <a:t>Today is: &lt;%= </a:t>
            </a:r>
            <a:r>
              <a:rPr lang="en-US" dirty="0" err="1"/>
              <a:t>java.util.Calendar.getInstance</a:t>
            </a:r>
            <a:r>
              <a:rPr lang="en-US" dirty="0"/>
              <a:t>().</a:t>
            </a:r>
            <a:r>
              <a:rPr lang="en-US" dirty="0" err="1"/>
              <a:t>getTime</a:t>
            </a:r>
            <a:r>
              <a:rPr lang="en-US" dirty="0"/>
              <a:t>() %&gt;  </a:t>
            </a:r>
          </a:p>
          <a:p>
            <a:pPr algn="l"/>
            <a:r>
              <a:rPr lang="en-US" dirty="0"/>
              <a:t>  </a:t>
            </a:r>
          </a:p>
          <a:p>
            <a:pPr algn="l"/>
            <a:r>
              <a:rPr lang="en-US" dirty="0"/>
              <a:t>&lt;/body&gt;  </a:t>
            </a:r>
          </a:p>
          <a:p>
            <a:pPr algn="l"/>
            <a:r>
              <a:rPr lang="en-US" dirty="0"/>
              <a:t>&lt;/html&gt;  </a:t>
            </a:r>
            <a:endParaRPr lang="en-US" dirty="0" smtClean="0"/>
          </a:p>
          <a:p>
            <a:pPr algn="l"/>
            <a:endParaRPr lang="en-US" dirty="0"/>
          </a:p>
          <a:p>
            <a:pPr algn="l"/>
            <a:r>
              <a:rPr lang="en-US" dirty="0"/>
              <a:t>Note: The include directive includes the original content, so the actual page size grows at runtime.</a:t>
            </a:r>
          </a:p>
        </p:txBody>
      </p:sp>
    </p:spTree>
    <p:extLst>
      <p:ext uri="{BB962C8B-B14F-4D97-AF65-F5344CB8AC3E}">
        <p14:creationId xmlns:p14="http://schemas.microsoft.com/office/powerpoint/2010/main" val="2790852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7546"/>
            <a:ext cx="9144000" cy="398273"/>
          </a:xfrm>
        </p:spPr>
        <p:txBody>
          <a:bodyPr>
            <a:normAutofit fontScale="90000"/>
          </a:bodyPr>
          <a:lstStyle/>
          <a:p>
            <a:r>
              <a:rPr lang="en-US" dirty="0"/>
              <a:t>JSP </a:t>
            </a:r>
            <a:r>
              <a:rPr lang="en-US" dirty="0" err="1"/>
              <a:t>Taglib</a:t>
            </a:r>
            <a:r>
              <a:rPr lang="en-US" dirty="0"/>
              <a:t> </a:t>
            </a:r>
            <a:r>
              <a:rPr lang="en-US" dirty="0" smtClean="0"/>
              <a:t>directive</a:t>
            </a:r>
            <a:endParaRPr lang="en-US" dirty="0"/>
          </a:p>
        </p:txBody>
      </p:sp>
      <p:sp>
        <p:nvSpPr>
          <p:cNvPr id="3" name="Subtitle 2"/>
          <p:cNvSpPr>
            <a:spLocks noGrp="1"/>
          </p:cNvSpPr>
          <p:nvPr>
            <p:ph type="subTitle" idx="1"/>
          </p:nvPr>
        </p:nvSpPr>
        <p:spPr>
          <a:xfrm>
            <a:off x="0" y="725819"/>
            <a:ext cx="12192000" cy="6132181"/>
          </a:xfrm>
        </p:spPr>
        <p:txBody>
          <a:bodyPr/>
          <a:lstStyle/>
          <a:p>
            <a:pPr algn="l"/>
            <a:r>
              <a:rPr lang="en-US" dirty="0"/>
              <a:t>The JSP </a:t>
            </a:r>
            <a:r>
              <a:rPr lang="en-US" dirty="0" err="1"/>
              <a:t>taglib</a:t>
            </a:r>
            <a:r>
              <a:rPr lang="en-US" dirty="0"/>
              <a:t> directive is used to define a tag library that defines many tags. We use the TLD (Tag Library Descriptor) file to define the tags</a:t>
            </a:r>
            <a:r>
              <a:rPr lang="en-US" dirty="0" smtClean="0"/>
              <a:t>.</a:t>
            </a:r>
          </a:p>
          <a:p>
            <a:pPr algn="l"/>
            <a:endParaRPr lang="en-US" dirty="0" smtClean="0"/>
          </a:p>
          <a:p>
            <a:pPr algn="l"/>
            <a:r>
              <a:rPr lang="en-US" b="1" dirty="0"/>
              <a:t>Syntax JSP </a:t>
            </a:r>
            <a:r>
              <a:rPr lang="en-US" b="1" dirty="0" err="1"/>
              <a:t>Taglib</a:t>
            </a:r>
            <a:r>
              <a:rPr lang="en-US" b="1" dirty="0"/>
              <a:t> directive</a:t>
            </a:r>
          </a:p>
          <a:p>
            <a:pPr algn="l"/>
            <a:r>
              <a:rPr lang="en-US" dirty="0"/>
              <a:t>&lt;%@ </a:t>
            </a:r>
            <a:r>
              <a:rPr lang="en-US" dirty="0" err="1"/>
              <a:t>taglib</a:t>
            </a:r>
            <a:r>
              <a:rPr lang="en-US" dirty="0"/>
              <a:t> </a:t>
            </a:r>
            <a:r>
              <a:rPr lang="en-US" dirty="0" err="1"/>
              <a:t>uri</a:t>
            </a:r>
            <a:r>
              <a:rPr lang="en-US" dirty="0"/>
              <a:t>="</a:t>
            </a:r>
            <a:r>
              <a:rPr lang="en-US" dirty="0" err="1"/>
              <a:t>uriofthetaglibrary</a:t>
            </a:r>
            <a:r>
              <a:rPr lang="en-US" dirty="0"/>
              <a:t>" prefix="</a:t>
            </a:r>
            <a:r>
              <a:rPr lang="en-US" dirty="0" err="1"/>
              <a:t>prefixoftaglibrary</a:t>
            </a:r>
            <a:r>
              <a:rPr lang="en-US" dirty="0"/>
              <a:t>" %&gt; </a:t>
            </a:r>
          </a:p>
          <a:p>
            <a:pPr algn="l"/>
            <a:endParaRPr lang="en-US" dirty="0"/>
          </a:p>
        </p:txBody>
      </p:sp>
    </p:spTree>
    <p:extLst>
      <p:ext uri="{BB962C8B-B14F-4D97-AF65-F5344CB8AC3E}">
        <p14:creationId xmlns:p14="http://schemas.microsoft.com/office/powerpoint/2010/main" val="1202010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6476"/>
            <a:ext cx="9144000" cy="562047"/>
          </a:xfrm>
        </p:spPr>
        <p:txBody>
          <a:bodyPr>
            <a:normAutofit fontScale="90000"/>
          </a:bodyPr>
          <a:lstStyle/>
          <a:p>
            <a:r>
              <a:rPr lang="en-US" dirty="0"/>
              <a:t>Exception Handling in </a:t>
            </a:r>
            <a:r>
              <a:rPr lang="en-US" dirty="0" smtClean="0"/>
              <a:t>JSP</a:t>
            </a:r>
            <a:endParaRPr lang="en-US" dirty="0"/>
          </a:p>
        </p:txBody>
      </p:sp>
      <p:sp>
        <p:nvSpPr>
          <p:cNvPr id="3" name="Subtitle 2"/>
          <p:cNvSpPr>
            <a:spLocks noGrp="1"/>
          </p:cNvSpPr>
          <p:nvPr>
            <p:ph type="subTitle" idx="1"/>
          </p:nvPr>
        </p:nvSpPr>
        <p:spPr>
          <a:xfrm>
            <a:off x="0" y="698523"/>
            <a:ext cx="12192000" cy="6159477"/>
          </a:xfrm>
        </p:spPr>
        <p:txBody>
          <a:bodyPr/>
          <a:lstStyle/>
          <a:p>
            <a:pPr algn="l"/>
            <a:r>
              <a:rPr lang="en-US" dirty="0"/>
              <a:t>The exception is normally an object that is thrown at runtime. Exception Handling is the process to handle the runtime errors. There may occur exception any time in your web application. So handling exceptions is a safer side for the web developer. In JSP, there are two ways to perform exception handling</a:t>
            </a:r>
            <a:r>
              <a:rPr lang="en-US" dirty="0" smtClean="0"/>
              <a:t>:</a:t>
            </a:r>
          </a:p>
          <a:p>
            <a:pPr algn="l"/>
            <a:endParaRPr lang="en-US" dirty="0"/>
          </a:p>
          <a:p>
            <a:pPr algn="l"/>
            <a:r>
              <a:rPr lang="en-US" dirty="0"/>
              <a:t>By </a:t>
            </a:r>
            <a:r>
              <a:rPr lang="en-US" b="1" dirty="0" err="1"/>
              <a:t>errorPage</a:t>
            </a:r>
            <a:r>
              <a:rPr lang="en-US" dirty="0"/>
              <a:t> and </a:t>
            </a:r>
            <a:r>
              <a:rPr lang="en-US" b="1" dirty="0" err="1"/>
              <a:t>isErrorPage</a:t>
            </a:r>
            <a:r>
              <a:rPr lang="en-US" dirty="0"/>
              <a:t> attributes of page directive</a:t>
            </a:r>
          </a:p>
          <a:p>
            <a:pPr algn="l"/>
            <a:r>
              <a:rPr lang="en-US" dirty="0"/>
              <a:t>By </a:t>
            </a:r>
            <a:r>
              <a:rPr lang="en-US" b="1" dirty="0"/>
              <a:t>&lt;error-page&gt;</a:t>
            </a:r>
            <a:r>
              <a:rPr lang="en-US" dirty="0"/>
              <a:t> element in web.xml file</a:t>
            </a:r>
          </a:p>
        </p:txBody>
      </p:sp>
    </p:spTree>
    <p:extLst>
      <p:ext uri="{BB962C8B-B14F-4D97-AF65-F5344CB8AC3E}">
        <p14:creationId xmlns:p14="http://schemas.microsoft.com/office/powerpoint/2010/main" val="254726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43933"/>
          </a:xfrm>
        </p:spPr>
        <p:txBody>
          <a:bodyPr>
            <a:normAutofit fontScale="90000"/>
          </a:bodyPr>
          <a:lstStyle/>
          <a:p>
            <a:r>
              <a:rPr lang="en-US" dirty="0"/>
              <a:t>Life cycle of a JSP </a:t>
            </a:r>
            <a:r>
              <a:rPr lang="en-US" dirty="0" smtClean="0"/>
              <a:t>Page</a:t>
            </a:r>
            <a:endParaRPr lang="en-US" dirty="0"/>
          </a:p>
        </p:txBody>
      </p:sp>
      <p:sp>
        <p:nvSpPr>
          <p:cNvPr id="3" name="Subtitle 2"/>
          <p:cNvSpPr>
            <a:spLocks noGrp="1"/>
          </p:cNvSpPr>
          <p:nvPr>
            <p:ph type="subTitle" idx="1"/>
          </p:nvPr>
        </p:nvSpPr>
        <p:spPr>
          <a:xfrm>
            <a:off x="0" y="643933"/>
            <a:ext cx="12192000" cy="6214067"/>
          </a:xfrm>
        </p:spPr>
        <p:txBody>
          <a:bodyPr>
            <a:normAutofit/>
          </a:bodyPr>
          <a:lstStyle/>
          <a:p>
            <a:pPr marL="457200" indent="-457200" algn="l">
              <a:buAutoNum type="arabicPeriod"/>
            </a:pPr>
            <a:r>
              <a:rPr lang="en-US" dirty="0" smtClean="0"/>
              <a:t>Translation </a:t>
            </a:r>
            <a:r>
              <a:rPr lang="en-US" dirty="0"/>
              <a:t>of JSP </a:t>
            </a:r>
            <a:r>
              <a:rPr lang="en-US" dirty="0" smtClean="0"/>
              <a:t>Page</a:t>
            </a:r>
          </a:p>
          <a:p>
            <a:pPr marL="457200" indent="-457200" algn="l">
              <a:buAutoNum type="arabicPeriod"/>
            </a:pPr>
            <a:r>
              <a:rPr lang="en-US" dirty="0" smtClean="0"/>
              <a:t>Compilation </a:t>
            </a:r>
            <a:r>
              <a:rPr lang="en-US" dirty="0"/>
              <a:t>of JSP </a:t>
            </a:r>
            <a:r>
              <a:rPr lang="en-US" dirty="0" smtClean="0"/>
              <a:t>Page</a:t>
            </a:r>
          </a:p>
          <a:p>
            <a:pPr marL="457200" indent="-457200" algn="l">
              <a:buAutoNum type="arabicPeriod"/>
            </a:pPr>
            <a:r>
              <a:rPr lang="en-US" dirty="0" err="1" smtClean="0"/>
              <a:t>Classloading</a:t>
            </a:r>
            <a:r>
              <a:rPr lang="en-US" dirty="0" smtClean="0"/>
              <a:t> </a:t>
            </a:r>
            <a:r>
              <a:rPr lang="en-US" dirty="0"/>
              <a:t>(class file is loaded by the </a:t>
            </a:r>
            <a:r>
              <a:rPr lang="en-US" dirty="0" err="1" smtClean="0"/>
              <a:t>classloader</a:t>
            </a:r>
            <a:r>
              <a:rPr lang="en-US" dirty="0" smtClean="0"/>
              <a:t>)</a:t>
            </a:r>
          </a:p>
          <a:p>
            <a:pPr marL="457200" indent="-457200" algn="l">
              <a:buAutoNum type="arabicPeriod"/>
            </a:pPr>
            <a:r>
              <a:rPr lang="en-US" dirty="0" smtClean="0"/>
              <a:t>Instantiation </a:t>
            </a:r>
            <a:r>
              <a:rPr lang="en-US" dirty="0"/>
              <a:t>(Object of the Generated Servlet is created</a:t>
            </a:r>
            <a:r>
              <a:rPr lang="en-US" dirty="0" smtClean="0"/>
              <a:t>).</a:t>
            </a:r>
          </a:p>
          <a:p>
            <a:pPr marL="457200" indent="-457200" algn="l">
              <a:buAutoNum type="arabicPeriod"/>
            </a:pPr>
            <a:r>
              <a:rPr lang="en-US" dirty="0" smtClean="0"/>
              <a:t>Initialization </a:t>
            </a:r>
            <a:r>
              <a:rPr lang="en-US" dirty="0"/>
              <a:t>( </a:t>
            </a:r>
            <a:r>
              <a:rPr lang="en-US" dirty="0" err="1"/>
              <a:t>jspInit</a:t>
            </a:r>
            <a:r>
              <a:rPr lang="en-US" dirty="0"/>
              <a:t>() method is invoked by the container</a:t>
            </a:r>
            <a:r>
              <a:rPr lang="en-US" dirty="0" smtClean="0"/>
              <a:t>).</a:t>
            </a:r>
          </a:p>
          <a:p>
            <a:pPr marL="457200" indent="-457200" algn="l">
              <a:buAutoNum type="arabicPeriod"/>
            </a:pPr>
            <a:r>
              <a:rPr lang="en-US" dirty="0" err="1" smtClean="0"/>
              <a:t>Reqeust</a:t>
            </a:r>
            <a:r>
              <a:rPr lang="en-US" dirty="0" smtClean="0"/>
              <a:t> </a:t>
            </a:r>
            <a:r>
              <a:rPr lang="en-US" dirty="0"/>
              <a:t>processing ( _</a:t>
            </a:r>
            <a:r>
              <a:rPr lang="en-US" dirty="0" err="1"/>
              <a:t>jspService</a:t>
            </a:r>
            <a:r>
              <a:rPr lang="en-US" dirty="0"/>
              <a:t>() method is invoked by the container</a:t>
            </a:r>
            <a:r>
              <a:rPr lang="en-US" dirty="0" smtClean="0"/>
              <a:t>).</a:t>
            </a:r>
          </a:p>
          <a:p>
            <a:pPr marL="457200" indent="-457200" algn="l">
              <a:buAutoNum type="arabicPeriod"/>
            </a:pPr>
            <a:r>
              <a:rPr lang="en-US" dirty="0" smtClean="0"/>
              <a:t>Destroy </a:t>
            </a:r>
            <a:r>
              <a:rPr lang="en-US" dirty="0"/>
              <a:t>( </a:t>
            </a:r>
            <a:r>
              <a:rPr lang="en-US" dirty="0" err="1"/>
              <a:t>jspDestroy</a:t>
            </a:r>
            <a:r>
              <a:rPr lang="en-US" dirty="0"/>
              <a:t>() method is invoked by the container).</a:t>
            </a:r>
          </a:p>
          <a:p>
            <a:pPr algn="l"/>
            <a:endParaRPr lang="en-US" dirty="0" smtClean="0"/>
          </a:p>
          <a:p>
            <a:pPr algn="l"/>
            <a:r>
              <a:rPr lang="en-US" b="1" i="1" dirty="0"/>
              <a:t>Note: </a:t>
            </a:r>
            <a:r>
              <a:rPr lang="en-US" b="1" i="1" dirty="0" err="1"/>
              <a:t>jspInit</a:t>
            </a:r>
            <a:r>
              <a:rPr lang="en-US" b="1" i="1" dirty="0"/>
              <a:t>(), _</a:t>
            </a:r>
            <a:r>
              <a:rPr lang="en-US" b="1" i="1" dirty="0" err="1"/>
              <a:t>jspService</a:t>
            </a:r>
            <a:r>
              <a:rPr lang="en-US" b="1" i="1" dirty="0"/>
              <a:t>() and </a:t>
            </a:r>
            <a:r>
              <a:rPr lang="en-US" b="1" i="1" dirty="0" err="1"/>
              <a:t>jspDestroy</a:t>
            </a:r>
            <a:r>
              <a:rPr lang="en-US" b="1" i="1" dirty="0"/>
              <a:t>() are the life cycle methods of JSP.</a:t>
            </a:r>
          </a:p>
          <a:p>
            <a:pPr algn="l"/>
            <a:endParaRPr lang="en-US" dirty="0"/>
          </a:p>
        </p:txBody>
      </p:sp>
    </p:spTree>
    <p:extLst>
      <p:ext uri="{BB962C8B-B14F-4D97-AF65-F5344CB8AC3E}">
        <p14:creationId xmlns:p14="http://schemas.microsoft.com/office/powerpoint/2010/main" val="1070992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9182"/>
            <a:ext cx="12192000" cy="289091"/>
          </a:xfrm>
        </p:spPr>
        <p:txBody>
          <a:bodyPr>
            <a:normAutofit fontScale="90000"/>
          </a:bodyPr>
          <a:lstStyle/>
          <a:p>
            <a:r>
              <a:rPr lang="en-US" sz="3200" dirty="0"/>
              <a:t>Example of exception handling in </a:t>
            </a:r>
            <a:r>
              <a:rPr lang="en-US" sz="3200" dirty="0" err="1"/>
              <a:t>jsp</a:t>
            </a:r>
            <a:r>
              <a:rPr lang="en-US" sz="3200" dirty="0"/>
              <a:t> by the elements of page directive</a:t>
            </a:r>
          </a:p>
        </p:txBody>
      </p:sp>
      <p:sp>
        <p:nvSpPr>
          <p:cNvPr id="3" name="Subtitle 2"/>
          <p:cNvSpPr>
            <a:spLocks noGrp="1"/>
          </p:cNvSpPr>
          <p:nvPr>
            <p:ph type="subTitle" idx="1"/>
          </p:nvPr>
        </p:nvSpPr>
        <p:spPr>
          <a:xfrm>
            <a:off x="0" y="398273"/>
            <a:ext cx="12192000" cy="6459727"/>
          </a:xfrm>
        </p:spPr>
        <p:txBody>
          <a:bodyPr>
            <a:normAutofit/>
          </a:bodyPr>
          <a:lstStyle/>
          <a:p>
            <a:pPr algn="l"/>
            <a:r>
              <a:rPr lang="en-US" dirty="0" smtClean="0"/>
              <a:t>In </a:t>
            </a:r>
            <a:r>
              <a:rPr lang="en-US" dirty="0"/>
              <a:t>this case, you must define and create a page to handle the exceptions, as in the </a:t>
            </a:r>
            <a:r>
              <a:rPr lang="en-US" dirty="0" err="1"/>
              <a:t>error.jsp</a:t>
            </a:r>
            <a:r>
              <a:rPr lang="en-US" dirty="0"/>
              <a:t> page. The pages where may occur exception, define the </a:t>
            </a:r>
            <a:r>
              <a:rPr lang="en-US" dirty="0" err="1"/>
              <a:t>errorPage</a:t>
            </a:r>
            <a:r>
              <a:rPr lang="en-US" dirty="0"/>
              <a:t> attribute of page directive, as in the </a:t>
            </a:r>
            <a:r>
              <a:rPr lang="en-US" dirty="0" err="1"/>
              <a:t>process.jsp</a:t>
            </a:r>
            <a:r>
              <a:rPr lang="en-US" dirty="0"/>
              <a:t> page.</a:t>
            </a:r>
          </a:p>
          <a:p>
            <a:pPr algn="l"/>
            <a:r>
              <a:rPr lang="en-US" b="1" dirty="0"/>
              <a:t>There are 3 files:</a:t>
            </a:r>
          </a:p>
          <a:p>
            <a:pPr algn="l"/>
            <a:r>
              <a:rPr lang="en-US" dirty="0" err="1"/>
              <a:t>index.jsp</a:t>
            </a:r>
            <a:r>
              <a:rPr lang="en-US" dirty="0"/>
              <a:t> for input values</a:t>
            </a:r>
          </a:p>
          <a:p>
            <a:pPr algn="l"/>
            <a:r>
              <a:rPr lang="en-US" dirty="0" err="1"/>
              <a:t>process.jsp</a:t>
            </a:r>
            <a:r>
              <a:rPr lang="en-US" dirty="0"/>
              <a:t> for dividing the two numbers and displaying the result</a:t>
            </a:r>
          </a:p>
          <a:p>
            <a:pPr algn="l"/>
            <a:r>
              <a:rPr lang="en-US" dirty="0" err="1"/>
              <a:t>error.jsp</a:t>
            </a:r>
            <a:r>
              <a:rPr lang="en-US" dirty="0"/>
              <a:t> for handling the </a:t>
            </a:r>
            <a:r>
              <a:rPr lang="en-US" dirty="0" smtClean="0"/>
              <a:t>exception</a:t>
            </a:r>
          </a:p>
          <a:p>
            <a:pPr algn="l"/>
            <a:endParaRPr lang="en-US" dirty="0" smtClean="0"/>
          </a:p>
          <a:p>
            <a:pPr algn="l"/>
            <a:r>
              <a:rPr lang="en-US" b="1" dirty="0" err="1"/>
              <a:t>index.jsp</a:t>
            </a:r>
            <a:endParaRPr lang="en-US" b="1" dirty="0"/>
          </a:p>
          <a:p>
            <a:pPr algn="l"/>
            <a:r>
              <a:rPr lang="en-US" dirty="0"/>
              <a:t>&lt;form action="</a:t>
            </a:r>
            <a:r>
              <a:rPr lang="en-US" dirty="0" err="1"/>
              <a:t>process.jsp</a:t>
            </a:r>
            <a:r>
              <a:rPr lang="en-US" dirty="0"/>
              <a:t>"&gt;  </a:t>
            </a:r>
          </a:p>
          <a:p>
            <a:pPr algn="l"/>
            <a:r>
              <a:rPr lang="en-US" dirty="0"/>
              <a:t>No1:&lt;input type="text" name="n1" /&gt;&lt;</a:t>
            </a:r>
            <a:r>
              <a:rPr lang="en-US" dirty="0" err="1"/>
              <a:t>br</a:t>
            </a:r>
            <a:r>
              <a:rPr lang="en-US" dirty="0"/>
              <a:t>/&gt;&lt;</a:t>
            </a:r>
            <a:r>
              <a:rPr lang="en-US" dirty="0" err="1"/>
              <a:t>br</a:t>
            </a:r>
            <a:r>
              <a:rPr lang="en-US" dirty="0"/>
              <a:t>/&gt;  </a:t>
            </a:r>
          </a:p>
          <a:p>
            <a:pPr algn="l"/>
            <a:r>
              <a:rPr lang="en-US" dirty="0"/>
              <a:t>No1:&lt;input type="text" name="n2" /&gt;&lt;</a:t>
            </a:r>
            <a:r>
              <a:rPr lang="en-US" dirty="0" err="1"/>
              <a:t>br</a:t>
            </a:r>
            <a:r>
              <a:rPr lang="en-US" dirty="0"/>
              <a:t>/&gt;&lt;</a:t>
            </a:r>
            <a:r>
              <a:rPr lang="en-US" dirty="0" err="1"/>
              <a:t>br</a:t>
            </a:r>
            <a:r>
              <a:rPr lang="en-US" dirty="0"/>
              <a:t>/&gt;  </a:t>
            </a:r>
          </a:p>
          <a:p>
            <a:pPr algn="l"/>
            <a:r>
              <a:rPr lang="en-US" dirty="0"/>
              <a:t>&lt;input type="submit" value="divide"/&gt;  </a:t>
            </a:r>
          </a:p>
          <a:p>
            <a:pPr algn="l"/>
            <a:r>
              <a:rPr lang="en-US" dirty="0"/>
              <a:t>&lt;/form&gt;  </a:t>
            </a:r>
          </a:p>
          <a:p>
            <a:pPr algn="l"/>
            <a:endParaRPr lang="en-US" dirty="0"/>
          </a:p>
        </p:txBody>
      </p:sp>
    </p:spTree>
    <p:extLst>
      <p:ext uri="{BB962C8B-B14F-4D97-AF65-F5344CB8AC3E}">
        <p14:creationId xmlns:p14="http://schemas.microsoft.com/office/powerpoint/2010/main" val="2863279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pPr algn="l"/>
            <a:r>
              <a:rPr lang="en-US" b="1" dirty="0" err="1"/>
              <a:t>process.jsp</a:t>
            </a:r>
            <a:endParaRPr lang="en-US" b="1" dirty="0"/>
          </a:p>
          <a:p>
            <a:pPr algn="l"/>
            <a:endParaRPr lang="en-US" dirty="0" smtClean="0"/>
          </a:p>
          <a:p>
            <a:pPr algn="l"/>
            <a:r>
              <a:rPr lang="en-US" dirty="0" smtClean="0"/>
              <a:t>&lt;%@</a:t>
            </a:r>
            <a:r>
              <a:rPr lang="en-US" dirty="0"/>
              <a:t> page </a:t>
            </a:r>
            <a:r>
              <a:rPr lang="en-US" dirty="0" err="1"/>
              <a:t>errorPage</a:t>
            </a:r>
            <a:r>
              <a:rPr lang="en-US" dirty="0"/>
              <a:t>="</a:t>
            </a:r>
            <a:r>
              <a:rPr lang="en-US" dirty="0" err="1"/>
              <a:t>error.jsp</a:t>
            </a:r>
            <a:r>
              <a:rPr lang="en-US" dirty="0"/>
              <a:t>" %&gt;  </a:t>
            </a:r>
          </a:p>
          <a:p>
            <a:pPr algn="l"/>
            <a:r>
              <a:rPr lang="en-US" dirty="0"/>
              <a:t>&lt;%  </a:t>
            </a:r>
          </a:p>
          <a:p>
            <a:pPr algn="l"/>
            <a:r>
              <a:rPr lang="en-US" dirty="0"/>
              <a:t>String num1=</a:t>
            </a:r>
            <a:r>
              <a:rPr lang="en-US" dirty="0" err="1"/>
              <a:t>request.getParameter</a:t>
            </a:r>
            <a:r>
              <a:rPr lang="en-US" dirty="0"/>
              <a:t>("n1");  </a:t>
            </a:r>
          </a:p>
          <a:p>
            <a:pPr algn="l"/>
            <a:r>
              <a:rPr lang="en-US" dirty="0"/>
              <a:t>String num2=</a:t>
            </a:r>
            <a:r>
              <a:rPr lang="en-US" dirty="0" err="1"/>
              <a:t>request.getParameter</a:t>
            </a:r>
            <a:r>
              <a:rPr lang="en-US" dirty="0"/>
              <a:t>("n2");  </a:t>
            </a:r>
          </a:p>
          <a:p>
            <a:pPr algn="l"/>
            <a:r>
              <a:rPr lang="en-US" b="1" dirty="0" err="1"/>
              <a:t>int</a:t>
            </a:r>
            <a:r>
              <a:rPr lang="en-US" dirty="0"/>
              <a:t> a=</a:t>
            </a:r>
            <a:r>
              <a:rPr lang="en-US" dirty="0" err="1"/>
              <a:t>Integer.parseInt</a:t>
            </a:r>
            <a:r>
              <a:rPr lang="en-US" dirty="0"/>
              <a:t>(num1);  </a:t>
            </a:r>
          </a:p>
          <a:p>
            <a:pPr algn="l"/>
            <a:r>
              <a:rPr lang="en-US" b="1" dirty="0" err="1"/>
              <a:t>int</a:t>
            </a:r>
            <a:r>
              <a:rPr lang="en-US" dirty="0"/>
              <a:t> b=</a:t>
            </a:r>
            <a:r>
              <a:rPr lang="en-US" dirty="0" err="1"/>
              <a:t>Integer.parseInt</a:t>
            </a:r>
            <a:r>
              <a:rPr lang="en-US" dirty="0"/>
              <a:t>(num2);  </a:t>
            </a:r>
          </a:p>
          <a:p>
            <a:pPr algn="l"/>
            <a:r>
              <a:rPr lang="en-US" b="1" dirty="0" err="1"/>
              <a:t>int</a:t>
            </a:r>
            <a:r>
              <a:rPr lang="en-US" dirty="0"/>
              <a:t> c=a/b;  </a:t>
            </a:r>
          </a:p>
          <a:p>
            <a:pPr algn="l"/>
            <a:r>
              <a:rPr lang="en-US" dirty="0" err="1"/>
              <a:t>out.print</a:t>
            </a:r>
            <a:r>
              <a:rPr lang="en-US" dirty="0"/>
              <a:t>("division of numbers is: "+c);  </a:t>
            </a:r>
          </a:p>
          <a:p>
            <a:pPr algn="l"/>
            <a:r>
              <a:rPr lang="en-US" dirty="0"/>
              <a:t>%&gt; </a:t>
            </a:r>
          </a:p>
          <a:p>
            <a:pPr algn="l"/>
            <a:endParaRPr lang="en-US" dirty="0" smtClean="0"/>
          </a:p>
          <a:p>
            <a:pPr algn="l"/>
            <a:r>
              <a:rPr lang="en-US" b="1" dirty="0" err="1"/>
              <a:t>error.jsp</a:t>
            </a:r>
            <a:endParaRPr lang="en-US" b="1" dirty="0"/>
          </a:p>
          <a:p>
            <a:pPr algn="l"/>
            <a:r>
              <a:rPr lang="en-US" dirty="0"/>
              <a:t>&lt;%@ page </a:t>
            </a:r>
            <a:r>
              <a:rPr lang="en-US" dirty="0" err="1"/>
              <a:t>isErrorPage</a:t>
            </a:r>
            <a:r>
              <a:rPr lang="en-US" dirty="0"/>
              <a:t>="true" %&gt;  </a:t>
            </a:r>
          </a:p>
          <a:p>
            <a:pPr algn="l"/>
            <a:r>
              <a:rPr lang="en-US" dirty="0"/>
              <a:t>&lt;h3&gt;Sorry an exception </a:t>
            </a:r>
            <a:r>
              <a:rPr lang="en-US" dirty="0" err="1"/>
              <a:t>occured</a:t>
            </a:r>
            <a:r>
              <a:rPr lang="en-US" dirty="0"/>
              <a:t>!&lt;/h3&gt;  </a:t>
            </a:r>
          </a:p>
          <a:p>
            <a:pPr algn="l"/>
            <a:r>
              <a:rPr lang="en-US" dirty="0"/>
              <a:t>Exception is: &lt;%= exception %&gt;  </a:t>
            </a:r>
          </a:p>
          <a:p>
            <a:pPr algn="l"/>
            <a:endParaRPr lang="en-US" dirty="0"/>
          </a:p>
        </p:txBody>
      </p:sp>
    </p:spTree>
    <p:extLst>
      <p:ext uri="{BB962C8B-B14F-4D97-AF65-F5344CB8AC3E}">
        <p14:creationId xmlns:p14="http://schemas.microsoft.com/office/powerpoint/2010/main" val="4133033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09182"/>
            <a:ext cx="12192000" cy="289091"/>
          </a:xfrm>
        </p:spPr>
        <p:txBody>
          <a:bodyPr>
            <a:noAutofit/>
          </a:bodyPr>
          <a:lstStyle/>
          <a:p>
            <a:r>
              <a:rPr lang="en-US" sz="2400" dirty="0"/>
              <a:t>Example of exception handling in </a:t>
            </a:r>
            <a:r>
              <a:rPr lang="en-US" sz="2400" dirty="0" err="1"/>
              <a:t>jsp</a:t>
            </a:r>
            <a:r>
              <a:rPr lang="en-US" sz="2400" dirty="0"/>
              <a:t> by specifying the error-page element in web.xml </a:t>
            </a:r>
            <a:r>
              <a:rPr lang="en-US" sz="2400" dirty="0" smtClean="0"/>
              <a:t>file</a:t>
            </a:r>
            <a:endParaRPr lang="en-US" sz="2400" dirty="0"/>
          </a:p>
        </p:txBody>
      </p:sp>
      <p:sp>
        <p:nvSpPr>
          <p:cNvPr id="3" name="Subtitle 2"/>
          <p:cNvSpPr>
            <a:spLocks noGrp="1"/>
          </p:cNvSpPr>
          <p:nvPr>
            <p:ph type="subTitle" idx="1"/>
          </p:nvPr>
        </p:nvSpPr>
        <p:spPr>
          <a:xfrm>
            <a:off x="0" y="398273"/>
            <a:ext cx="12192000" cy="6459727"/>
          </a:xfrm>
        </p:spPr>
        <p:txBody>
          <a:bodyPr/>
          <a:lstStyle/>
          <a:p>
            <a:pPr algn="l"/>
            <a:r>
              <a:rPr lang="en-US" dirty="0"/>
              <a:t>This approach is better because you don't need to specify the </a:t>
            </a:r>
            <a:r>
              <a:rPr lang="en-US" dirty="0" err="1"/>
              <a:t>errorPage</a:t>
            </a:r>
            <a:r>
              <a:rPr lang="en-US" dirty="0"/>
              <a:t> attribute in each </a:t>
            </a:r>
            <a:r>
              <a:rPr lang="en-US" dirty="0" err="1"/>
              <a:t>jsp</a:t>
            </a:r>
            <a:r>
              <a:rPr lang="en-US" dirty="0"/>
              <a:t> page. Specifying the single entry in the web.xml file will handle the exception. In this case, either specify exception-type or error-code with the location element. If you want to handle all the exception, </a:t>
            </a:r>
            <a:r>
              <a:rPr lang="en-US" dirty="0" smtClean="0"/>
              <a:t>you </a:t>
            </a:r>
            <a:r>
              <a:rPr lang="en-US" dirty="0"/>
              <a:t>will have to specify the </a:t>
            </a:r>
            <a:r>
              <a:rPr lang="en-US" dirty="0" err="1"/>
              <a:t>java.lang.Exception</a:t>
            </a:r>
            <a:r>
              <a:rPr lang="en-US" dirty="0"/>
              <a:t> in the exception-type element</a:t>
            </a:r>
            <a:r>
              <a:rPr lang="en-US" dirty="0" smtClean="0"/>
              <a:t>.</a:t>
            </a:r>
          </a:p>
          <a:p>
            <a:pPr algn="l"/>
            <a:endParaRPr lang="en-US" dirty="0"/>
          </a:p>
          <a:p>
            <a:pPr algn="l"/>
            <a:r>
              <a:rPr lang="en-US" dirty="0"/>
              <a:t>There are 4 files:</a:t>
            </a:r>
          </a:p>
          <a:p>
            <a:pPr algn="l"/>
            <a:r>
              <a:rPr lang="en-US" dirty="0"/>
              <a:t>web.xml file for specifying the error-page element</a:t>
            </a:r>
          </a:p>
          <a:p>
            <a:pPr algn="l"/>
            <a:r>
              <a:rPr lang="en-US" dirty="0" err="1"/>
              <a:t>index.jsp</a:t>
            </a:r>
            <a:r>
              <a:rPr lang="en-US" dirty="0"/>
              <a:t> for input values</a:t>
            </a:r>
          </a:p>
          <a:p>
            <a:pPr algn="l"/>
            <a:r>
              <a:rPr lang="en-US" dirty="0" err="1"/>
              <a:t>process.jsp</a:t>
            </a:r>
            <a:r>
              <a:rPr lang="en-US" dirty="0"/>
              <a:t> for dividing the two numbers and displaying the result</a:t>
            </a:r>
          </a:p>
          <a:p>
            <a:pPr algn="l"/>
            <a:r>
              <a:rPr lang="en-US" dirty="0" err="1"/>
              <a:t>error.jsp</a:t>
            </a:r>
            <a:r>
              <a:rPr lang="en-US" dirty="0"/>
              <a:t> for displaying the exception</a:t>
            </a:r>
          </a:p>
          <a:p>
            <a:pPr algn="l"/>
            <a:endParaRPr lang="en-US" dirty="0"/>
          </a:p>
        </p:txBody>
      </p:sp>
    </p:spTree>
    <p:extLst>
      <p:ext uri="{BB962C8B-B14F-4D97-AF65-F5344CB8AC3E}">
        <p14:creationId xmlns:p14="http://schemas.microsoft.com/office/powerpoint/2010/main" val="2049898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85000" lnSpcReduction="20000"/>
          </a:bodyPr>
          <a:lstStyle/>
          <a:p>
            <a:pPr algn="l"/>
            <a:r>
              <a:rPr lang="en-US" b="1" dirty="0"/>
              <a:t>web.xml file if you want to handle any exception</a:t>
            </a:r>
          </a:p>
          <a:p>
            <a:pPr algn="l"/>
            <a:r>
              <a:rPr lang="en-US" dirty="0"/>
              <a:t>&lt;web-app&gt;  </a:t>
            </a:r>
          </a:p>
          <a:p>
            <a:pPr algn="l"/>
            <a:r>
              <a:rPr lang="en-US" dirty="0"/>
              <a:t>  </a:t>
            </a:r>
          </a:p>
          <a:p>
            <a:pPr algn="l"/>
            <a:r>
              <a:rPr lang="en-US" dirty="0"/>
              <a:t> &lt;error-page&gt;  </a:t>
            </a:r>
          </a:p>
          <a:p>
            <a:pPr algn="l"/>
            <a:r>
              <a:rPr lang="en-US" dirty="0"/>
              <a:t>  &lt;exception-type&gt;</a:t>
            </a:r>
            <a:r>
              <a:rPr lang="en-US" dirty="0" err="1"/>
              <a:t>java.lang.Exception</a:t>
            </a:r>
            <a:r>
              <a:rPr lang="en-US" dirty="0"/>
              <a:t>&lt;/exception-type&gt;  </a:t>
            </a:r>
          </a:p>
          <a:p>
            <a:pPr algn="l"/>
            <a:r>
              <a:rPr lang="en-US" dirty="0"/>
              <a:t>  &lt;location&gt;/</a:t>
            </a:r>
            <a:r>
              <a:rPr lang="en-US" dirty="0" err="1"/>
              <a:t>error.jsp</a:t>
            </a:r>
            <a:r>
              <a:rPr lang="en-US" dirty="0"/>
              <a:t>&lt;/location&gt;  </a:t>
            </a:r>
          </a:p>
          <a:p>
            <a:pPr algn="l"/>
            <a:r>
              <a:rPr lang="en-US" dirty="0"/>
              <a:t>  &lt;/error-page&gt;  </a:t>
            </a:r>
          </a:p>
          <a:p>
            <a:pPr algn="l"/>
            <a:r>
              <a:rPr lang="en-US" dirty="0"/>
              <a:t>   </a:t>
            </a:r>
          </a:p>
          <a:p>
            <a:pPr algn="l"/>
            <a:r>
              <a:rPr lang="en-US" dirty="0"/>
              <a:t>&lt;/web-app&gt;  </a:t>
            </a:r>
          </a:p>
          <a:p>
            <a:pPr algn="l"/>
            <a:r>
              <a:rPr lang="en-US" dirty="0"/>
              <a:t>This approach is better if you want to handle any exception. If you know any specific error code and you want to handle that exception, specify the error-code element instead of exception-type as given below:</a:t>
            </a:r>
          </a:p>
          <a:p>
            <a:pPr algn="l"/>
            <a:r>
              <a:rPr lang="en-US" b="1" dirty="0" smtClean="0"/>
              <a:t> </a:t>
            </a:r>
            <a:r>
              <a:rPr lang="en-US" b="1" dirty="0"/>
              <a:t>web.xml file if you want to handle the exception for a specific error code</a:t>
            </a:r>
          </a:p>
          <a:p>
            <a:pPr algn="l"/>
            <a:r>
              <a:rPr lang="en-US" dirty="0"/>
              <a:t>&lt;web-app&gt;  </a:t>
            </a:r>
          </a:p>
          <a:p>
            <a:pPr algn="l"/>
            <a:r>
              <a:rPr lang="en-US" dirty="0"/>
              <a:t>  </a:t>
            </a:r>
          </a:p>
          <a:p>
            <a:pPr algn="l"/>
            <a:r>
              <a:rPr lang="en-US" dirty="0"/>
              <a:t> &lt;error-page&gt;  </a:t>
            </a:r>
          </a:p>
          <a:p>
            <a:pPr algn="l"/>
            <a:r>
              <a:rPr lang="en-US" dirty="0"/>
              <a:t>  &lt;error-code&gt;500&lt;/error-code&gt;  </a:t>
            </a:r>
          </a:p>
          <a:p>
            <a:pPr algn="l"/>
            <a:r>
              <a:rPr lang="en-US" dirty="0"/>
              <a:t>  &lt;location&gt;/</a:t>
            </a:r>
            <a:r>
              <a:rPr lang="en-US" dirty="0" err="1"/>
              <a:t>error.jsp</a:t>
            </a:r>
            <a:r>
              <a:rPr lang="en-US" dirty="0"/>
              <a:t>&lt;/location&gt;  </a:t>
            </a:r>
          </a:p>
          <a:p>
            <a:pPr algn="l"/>
            <a:r>
              <a:rPr lang="en-US" dirty="0"/>
              <a:t>  &lt;/error-page&gt;  </a:t>
            </a:r>
          </a:p>
          <a:p>
            <a:pPr algn="l"/>
            <a:r>
              <a:rPr lang="en-US" dirty="0"/>
              <a:t>   </a:t>
            </a:r>
          </a:p>
          <a:p>
            <a:pPr algn="l"/>
            <a:r>
              <a:rPr lang="en-US" dirty="0"/>
              <a:t>&lt;/web-app&gt;  </a:t>
            </a:r>
          </a:p>
        </p:txBody>
      </p:sp>
    </p:spTree>
    <p:extLst>
      <p:ext uri="{BB962C8B-B14F-4D97-AF65-F5344CB8AC3E}">
        <p14:creationId xmlns:p14="http://schemas.microsoft.com/office/powerpoint/2010/main" val="18695851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pPr algn="l"/>
            <a:r>
              <a:rPr lang="en-US" sz="2900" b="1" dirty="0" err="1"/>
              <a:t>index.jsp</a:t>
            </a:r>
            <a:endParaRPr lang="en-US" sz="2900" b="1" dirty="0"/>
          </a:p>
          <a:p>
            <a:pPr algn="l"/>
            <a:r>
              <a:rPr lang="en-US" dirty="0"/>
              <a:t>&lt;form action="</a:t>
            </a:r>
            <a:r>
              <a:rPr lang="en-US" dirty="0" err="1"/>
              <a:t>process.jsp</a:t>
            </a:r>
            <a:r>
              <a:rPr lang="en-US" dirty="0"/>
              <a:t>"&gt;  </a:t>
            </a:r>
          </a:p>
          <a:p>
            <a:pPr algn="l"/>
            <a:r>
              <a:rPr lang="en-US" dirty="0"/>
              <a:t>No1:&lt;input type="text" name="n1" /&gt;&lt;</a:t>
            </a:r>
            <a:r>
              <a:rPr lang="en-US" dirty="0" err="1"/>
              <a:t>br</a:t>
            </a:r>
            <a:r>
              <a:rPr lang="en-US" dirty="0"/>
              <a:t>/&gt;&lt;</a:t>
            </a:r>
            <a:r>
              <a:rPr lang="en-US" dirty="0" err="1"/>
              <a:t>br</a:t>
            </a:r>
            <a:r>
              <a:rPr lang="en-US" dirty="0"/>
              <a:t>/&gt;  </a:t>
            </a:r>
          </a:p>
          <a:p>
            <a:pPr algn="l"/>
            <a:r>
              <a:rPr lang="en-US" dirty="0"/>
              <a:t>No1:&lt;input type="text" name="n2" /&gt;&lt;</a:t>
            </a:r>
            <a:r>
              <a:rPr lang="en-US" dirty="0" err="1"/>
              <a:t>br</a:t>
            </a:r>
            <a:r>
              <a:rPr lang="en-US" dirty="0"/>
              <a:t>/&gt;&lt;</a:t>
            </a:r>
            <a:r>
              <a:rPr lang="en-US" dirty="0" err="1"/>
              <a:t>br</a:t>
            </a:r>
            <a:r>
              <a:rPr lang="en-US" dirty="0"/>
              <a:t>/&gt;  </a:t>
            </a:r>
          </a:p>
          <a:p>
            <a:pPr algn="l"/>
            <a:r>
              <a:rPr lang="en-US" dirty="0"/>
              <a:t>&lt;input type="submit" value="divide"/&gt;  </a:t>
            </a:r>
          </a:p>
          <a:p>
            <a:pPr algn="l"/>
            <a:r>
              <a:rPr lang="en-US" dirty="0"/>
              <a:t>&lt;/</a:t>
            </a:r>
            <a:r>
              <a:rPr lang="en-US" dirty="0" smtClean="0"/>
              <a:t>form&gt;</a:t>
            </a:r>
          </a:p>
          <a:p>
            <a:pPr algn="l"/>
            <a:endParaRPr lang="en-US" dirty="0" smtClean="0"/>
          </a:p>
          <a:p>
            <a:pPr algn="l"/>
            <a:r>
              <a:rPr lang="en-US" sz="3400" b="1" dirty="0" err="1" smtClean="0"/>
              <a:t>process.jsp</a:t>
            </a:r>
            <a:endParaRPr lang="en-US" dirty="0"/>
          </a:p>
          <a:p>
            <a:pPr algn="l"/>
            <a:r>
              <a:rPr lang="en-US" dirty="0"/>
              <a:t>Now, you don't need to specify the </a:t>
            </a:r>
            <a:r>
              <a:rPr lang="en-US" dirty="0" err="1"/>
              <a:t>errorPage</a:t>
            </a:r>
            <a:r>
              <a:rPr lang="en-US" dirty="0"/>
              <a:t> attribute of page directive in the </a:t>
            </a:r>
            <a:r>
              <a:rPr lang="en-US" dirty="0" err="1"/>
              <a:t>jsp</a:t>
            </a:r>
            <a:r>
              <a:rPr lang="en-US" dirty="0"/>
              <a:t> page.</a:t>
            </a:r>
          </a:p>
          <a:p>
            <a:pPr algn="l"/>
            <a:r>
              <a:rPr lang="en-US" dirty="0" smtClean="0"/>
              <a:t>&lt;%    </a:t>
            </a:r>
            <a:endParaRPr lang="en-US" dirty="0"/>
          </a:p>
          <a:p>
            <a:pPr algn="l"/>
            <a:r>
              <a:rPr lang="en-US" dirty="0"/>
              <a:t>String num1=</a:t>
            </a:r>
            <a:r>
              <a:rPr lang="en-US" dirty="0" err="1"/>
              <a:t>request.getParameter</a:t>
            </a:r>
            <a:r>
              <a:rPr lang="en-US" dirty="0"/>
              <a:t>("n1");  </a:t>
            </a:r>
          </a:p>
          <a:p>
            <a:pPr algn="l"/>
            <a:r>
              <a:rPr lang="en-US" dirty="0"/>
              <a:t>String num2=</a:t>
            </a:r>
            <a:r>
              <a:rPr lang="en-US" dirty="0" err="1"/>
              <a:t>request.getParameter</a:t>
            </a:r>
            <a:r>
              <a:rPr lang="en-US" dirty="0"/>
              <a:t>("n2");  </a:t>
            </a:r>
          </a:p>
          <a:p>
            <a:pPr algn="l"/>
            <a:r>
              <a:rPr lang="en-US" dirty="0" err="1"/>
              <a:t>int</a:t>
            </a:r>
            <a:r>
              <a:rPr lang="en-US" dirty="0"/>
              <a:t> a=</a:t>
            </a:r>
            <a:r>
              <a:rPr lang="en-US" dirty="0" err="1"/>
              <a:t>Integer.parseInt</a:t>
            </a:r>
            <a:r>
              <a:rPr lang="en-US" dirty="0"/>
              <a:t>(num1);  </a:t>
            </a:r>
          </a:p>
          <a:p>
            <a:pPr algn="l"/>
            <a:r>
              <a:rPr lang="en-US" dirty="0" err="1"/>
              <a:t>int</a:t>
            </a:r>
            <a:r>
              <a:rPr lang="en-US" dirty="0"/>
              <a:t> b=</a:t>
            </a:r>
            <a:r>
              <a:rPr lang="en-US" dirty="0" err="1"/>
              <a:t>Integer.parseInt</a:t>
            </a:r>
            <a:r>
              <a:rPr lang="en-US" dirty="0"/>
              <a:t>(num2);  </a:t>
            </a:r>
          </a:p>
          <a:p>
            <a:pPr algn="l"/>
            <a:r>
              <a:rPr lang="en-US" dirty="0" err="1"/>
              <a:t>int</a:t>
            </a:r>
            <a:r>
              <a:rPr lang="en-US" dirty="0"/>
              <a:t> c=a/b;  </a:t>
            </a:r>
          </a:p>
          <a:p>
            <a:pPr algn="l"/>
            <a:r>
              <a:rPr lang="en-US" dirty="0" err="1"/>
              <a:t>out.print</a:t>
            </a:r>
            <a:r>
              <a:rPr lang="en-US" dirty="0"/>
              <a:t>("division of numbers is: "+c);  </a:t>
            </a:r>
          </a:p>
          <a:p>
            <a:pPr algn="l"/>
            <a:r>
              <a:rPr lang="en-US" dirty="0"/>
              <a:t>  </a:t>
            </a:r>
          </a:p>
          <a:p>
            <a:pPr algn="l"/>
            <a:r>
              <a:rPr lang="en-US" dirty="0"/>
              <a:t>%&gt;   </a:t>
            </a:r>
            <a:endParaRPr lang="en-US" dirty="0" smtClean="0"/>
          </a:p>
          <a:p>
            <a:pPr algn="l"/>
            <a:endParaRPr lang="en-US" dirty="0"/>
          </a:p>
        </p:txBody>
      </p:sp>
    </p:spTree>
    <p:extLst>
      <p:ext uri="{BB962C8B-B14F-4D97-AF65-F5344CB8AC3E}">
        <p14:creationId xmlns:p14="http://schemas.microsoft.com/office/powerpoint/2010/main" val="925799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b="1" dirty="0" err="1"/>
              <a:t>error.jsp</a:t>
            </a:r>
            <a:endParaRPr lang="en-US" b="1" dirty="0"/>
          </a:p>
          <a:p>
            <a:pPr algn="l"/>
            <a:r>
              <a:rPr lang="en-US" dirty="0"/>
              <a:t>&lt;%@ page </a:t>
            </a:r>
            <a:r>
              <a:rPr lang="en-US" dirty="0" err="1"/>
              <a:t>isErrorPage</a:t>
            </a:r>
            <a:r>
              <a:rPr lang="en-US" dirty="0"/>
              <a:t>="true" %&gt;  </a:t>
            </a:r>
          </a:p>
          <a:p>
            <a:pPr algn="l"/>
            <a:r>
              <a:rPr lang="en-US" dirty="0"/>
              <a:t>&lt;h3&gt;Sorry an exception </a:t>
            </a:r>
            <a:r>
              <a:rPr lang="en-US" dirty="0" err="1"/>
              <a:t>occured</a:t>
            </a:r>
            <a:r>
              <a:rPr lang="en-US" dirty="0"/>
              <a:t>!&lt;/h3&gt;  </a:t>
            </a:r>
          </a:p>
          <a:p>
            <a:pPr algn="l"/>
            <a:r>
              <a:rPr lang="en-US" dirty="0"/>
              <a:t>Exception is: &lt;%= exception %&gt;  </a:t>
            </a:r>
          </a:p>
        </p:txBody>
      </p:sp>
    </p:spTree>
    <p:extLst>
      <p:ext uri="{BB962C8B-B14F-4D97-AF65-F5344CB8AC3E}">
        <p14:creationId xmlns:p14="http://schemas.microsoft.com/office/powerpoint/2010/main" val="1361895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477" y="150125"/>
            <a:ext cx="9144000" cy="521103"/>
          </a:xfrm>
        </p:spPr>
        <p:txBody>
          <a:bodyPr>
            <a:normAutofit fontScale="90000"/>
          </a:bodyPr>
          <a:lstStyle/>
          <a:p>
            <a:r>
              <a:rPr lang="en-US" dirty="0"/>
              <a:t>JSP Action Tags</a:t>
            </a:r>
          </a:p>
        </p:txBody>
      </p:sp>
      <p:sp>
        <p:nvSpPr>
          <p:cNvPr id="3" name="Subtitle 2"/>
          <p:cNvSpPr>
            <a:spLocks noGrp="1"/>
          </p:cNvSpPr>
          <p:nvPr>
            <p:ph type="subTitle" idx="1"/>
          </p:nvPr>
        </p:nvSpPr>
        <p:spPr>
          <a:xfrm>
            <a:off x="0" y="410676"/>
            <a:ext cx="12192000" cy="6325737"/>
          </a:xfrm>
        </p:spPr>
        <p:txBody>
          <a:bodyPr>
            <a:normAutofit/>
          </a:bodyPr>
          <a:lstStyle/>
          <a:p>
            <a:pPr algn="l"/>
            <a:r>
              <a:rPr lang="en-US" dirty="0"/>
              <a:t>There are many JSP action tags or elements. Each JSP action tag is used to perform some specific tasks.</a:t>
            </a:r>
          </a:p>
          <a:p>
            <a:pPr algn="l"/>
            <a:r>
              <a:rPr lang="en-US" dirty="0"/>
              <a:t>The action tags are used to control the flow between pages and to use Java Bean. The </a:t>
            </a:r>
            <a:r>
              <a:rPr lang="en-US" dirty="0" err="1"/>
              <a:t>Jsp</a:t>
            </a:r>
            <a:r>
              <a:rPr lang="en-US" dirty="0"/>
              <a:t> action tags are given below</a:t>
            </a:r>
            <a:r>
              <a:rPr lang="en-US" dirty="0" smtClean="0"/>
              <a:t>.</a:t>
            </a: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92397880"/>
              </p:ext>
            </p:extLst>
          </p:nvPr>
        </p:nvGraphicFramePr>
        <p:xfrm>
          <a:off x="0" y="1914715"/>
          <a:ext cx="12192000" cy="5153511"/>
        </p:xfrm>
        <a:graphic>
          <a:graphicData uri="http://schemas.openxmlformats.org/drawingml/2006/table">
            <a:tbl>
              <a:tblPr/>
              <a:tblGrid>
                <a:gridCol w="2115403"/>
                <a:gridCol w="10076597"/>
              </a:tblGrid>
              <a:tr h="328741">
                <a:tc>
                  <a:txBody>
                    <a:bodyPr/>
                    <a:lstStyle/>
                    <a:p>
                      <a:pPr algn="l" fontAlgn="t"/>
                      <a:r>
                        <a:rPr lang="en-US" sz="2000" dirty="0">
                          <a:solidFill>
                            <a:srgbClr val="000000"/>
                          </a:solidFill>
                          <a:effectLst/>
                          <a:latin typeface="times new roman" panose="02020603050405020304" pitchFamily="18" charset="0"/>
                        </a:rPr>
                        <a:t>JSP Action Tags</a:t>
                      </a:r>
                    </a:p>
                  </a:txBody>
                  <a:tcPr marL="37537" marR="37537" marT="37537" marB="37537">
                    <a:lnL w="9525" cap="flat" cmpd="sng" algn="ctr">
                      <a:solidFill>
                        <a:srgbClr val="B85ED9"/>
                      </a:solidFill>
                      <a:prstDash val="solid"/>
                      <a:round/>
                      <a:headEnd type="none" w="med" len="med"/>
                      <a:tailEnd type="none" w="med" len="med"/>
                    </a:lnL>
                    <a:lnR w="9525" cap="flat" cmpd="sng" algn="ctr">
                      <a:solidFill>
                        <a:srgbClr val="B85ED9"/>
                      </a:solidFill>
                      <a:prstDash val="solid"/>
                      <a:round/>
                      <a:headEnd type="none" w="med" len="med"/>
                      <a:tailEnd type="none" w="med" len="med"/>
                    </a:lnR>
                    <a:lnT w="9525" cap="flat" cmpd="sng" algn="ctr">
                      <a:solidFill>
                        <a:srgbClr val="B85ED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000" dirty="0">
                          <a:solidFill>
                            <a:srgbClr val="000000"/>
                          </a:solidFill>
                          <a:effectLst/>
                          <a:latin typeface="times new roman" panose="02020603050405020304" pitchFamily="18" charset="0"/>
                        </a:rPr>
                        <a:t>Description</a:t>
                      </a:r>
                    </a:p>
                  </a:txBody>
                  <a:tcPr marL="37537" marR="37537" marT="37537" marB="37537">
                    <a:lnL w="9525" cap="flat" cmpd="sng" algn="ctr">
                      <a:solidFill>
                        <a:srgbClr val="B85ED9"/>
                      </a:solidFill>
                      <a:prstDash val="solid"/>
                      <a:round/>
                      <a:headEnd type="none" w="med" len="med"/>
                      <a:tailEnd type="none" w="med" len="med"/>
                    </a:lnL>
                    <a:lnR w="9525" cap="flat" cmpd="sng" algn="ctr">
                      <a:solidFill>
                        <a:srgbClr val="B85ED9"/>
                      </a:solidFill>
                      <a:prstDash val="solid"/>
                      <a:round/>
                      <a:headEnd type="none" w="med" len="med"/>
                      <a:tailEnd type="none" w="med" len="med"/>
                    </a:lnR>
                    <a:lnT w="9525" cap="flat" cmpd="sng" algn="ctr">
                      <a:solidFill>
                        <a:srgbClr val="B85ED9"/>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15122">
                <a:tc>
                  <a:txBody>
                    <a:bodyPr/>
                    <a:lstStyle/>
                    <a:p>
                      <a:pPr fontAlgn="t"/>
                      <a:r>
                        <a:rPr lang="en-US" sz="2000" b="0" i="0" dirty="0" err="1">
                          <a:solidFill>
                            <a:srgbClr val="000000"/>
                          </a:solidFill>
                          <a:effectLst/>
                          <a:latin typeface="verdana" panose="020B0604030504040204" pitchFamily="34" charset="0"/>
                        </a:rPr>
                        <a:t>jsp:forward</a:t>
                      </a:r>
                      <a:endParaRPr lang="en-US" sz="2000" b="0" i="0" dirty="0">
                        <a:solidFill>
                          <a:srgbClr val="000000"/>
                        </a:solidFill>
                        <a:effectLst/>
                        <a:latin typeface="verdana" panose="020B0604030504040204" pitchFamily="34" charset="0"/>
                      </a:endParaRP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a:solidFill>
                            <a:srgbClr val="000000"/>
                          </a:solidFill>
                          <a:effectLst/>
                          <a:latin typeface="verdana" panose="020B0604030504040204" pitchFamily="34" charset="0"/>
                        </a:rPr>
                        <a:t>forwards the request and response to another resource.</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05218">
                <a:tc>
                  <a:txBody>
                    <a:bodyPr/>
                    <a:lstStyle/>
                    <a:p>
                      <a:pPr fontAlgn="t"/>
                      <a:r>
                        <a:rPr lang="en-US" sz="2000" b="0" i="0" dirty="0" err="1">
                          <a:solidFill>
                            <a:srgbClr val="000000"/>
                          </a:solidFill>
                          <a:effectLst/>
                          <a:latin typeface="verdana" panose="020B0604030504040204" pitchFamily="34" charset="0"/>
                        </a:rPr>
                        <a:t>jsp:include</a:t>
                      </a:r>
                      <a:endParaRPr lang="en-US" sz="2000" b="0" i="0" dirty="0">
                        <a:solidFill>
                          <a:srgbClr val="000000"/>
                        </a:solidFill>
                        <a:effectLst/>
                        <a:latin typeface="verdana" panose="020B0604030504040204" pitchFamily="34" charset="0"/>
                      </a:endParaRP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dirty="0">
                          <a:solidFill>
                            <a:srgbClr val="000000"/>
                          </a:solidFill>
                          <a:effectLst/>
                          <a:latin typeface="verdana" panose="020B0604030504040204" pitchFamily="34" charset="0"/>
                        </a:rPr>
                        <a:t>includes another resource.</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05218">
                <a:tc>
                  <a:txBody>
                    <a:bodyPr/>
                    <a:lstStyle/>
                    <a:p>
                      <a:pPr fontAlgn="t"/>
                      <a:r>
                        <a:rPr lang="en-US" sz="2000" b="0" i="0">
                          <a:solidFill>
                            <a:srgbClr val="000000"/>
                          </a:solidFill>
                          <a:effectLst/>
                          <a:latin typeface="verdana" panose="020B0604030504040204" pitchFamily="34" charset="0"/>
                        </a:rPr>
                        <a:t>jsp:useBean</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creates or locates bean object.</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06946">
                <a:tc>
                  <a:txBody>
                    <a:bodyPr/>
                    <a:lstStyle/>
                    <a:p>
                      <a:pPr fontAlgn="t"/>
                      <a:r>
                        <a:rPr lang="en-US" sz="2000" b="0" i="0">
                          <a:solidFill>
                            <a:srgbClr val="000000"/>
                          </a:solidFill>
                          <a:effectLst/>
                          <a:latin typeface="verdana" panose="020B0604030504040204" pitchFamily="34" charset="0"/>
                        </a:rPr>
                        <a:t>jsp:setProperty</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dirty="0">
                          <a:solidFill>
                            <a:srgbClr val="000000"/>
                          </a:solidFill>
                          <a:effectLst/>
                          <a:latin typeface="verdana" panose="020B0604030504040204" pitchFamily="34" charset="0"/>
                        </a:rPr>
                        <a:t>sets the value of property in bean object.</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17835">
                <a:tc>
                  <a:txBody>
                    <a:bodyPr/>
                    <a:lstStyle/>
                    <a:p>
                      <a:pPr fontAlgn="t"/>
                      <a:r>
                        <a:rPr lang="en-US" sz="2000" b="0" i="0">
                          <a:solidFill>
                            <a:srgbClr val="000000"/>
                          </a:solidFill>
                          <a:effectLst/>
                          <a:latin typeface="verdana" panose="020B0604030504040204" pitchFamily="34" charset="0"/>
                        </a:rPr>
                        <a:t>jsp:getProperty</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prints the value of property of the bean.</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743424">
                <a:tc>
                  <a:txBody>
                    <a:bodyPr/>
                    <a:lstStyle/>
                    <a:p>
                      <a:pPr fontAlgn="t"/>
                      <a:r>
                        <a:rPr lang="en-US" sz="2000" b="0" i="0" dirty="0" err="1">
                          <a:solidFill>
                            <a:srgbClr val="000000"/>
                          </a:solidFill>
                          <a:effectLst/>
                          <a:latin typeface="verdana" panose="020B0604030504040204" pitchFamily="34" charset="0"/>
                        </a:rPr>
                        <a:t>jsp:param</a:t>
                      </a:r>
                      <a:endParaRPr lang="en-US" sz="2000" b="0" i="0" dirty="0">
                        <a:solidFill>
                          <a:srgbClr val="000000"/>
                        </a:solidFill>
                        <a:effectLst/>
                        <a:latin typeface="verdana" panose="020B0604030504040204" pitchFamily="34" charset="0"/>
                      </a:endParaRP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sets the parameter value. It is used in forward and include mostly.</a:t>
                      </a: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0">
                <a:tc>
                  <a:txBody>
                    <a:bodyPr/>
                    <a:lstStyle/>
                    <a:p>
                      <a:pPr fontAlgn="t"/>
                      <a:endParaRPr lang="en-US" sz="2000" b="0" i="0" dirty="0">
                        <a:solidFill>
                          <a:srgbClr val="000000"/>
                        </a:solidFill>
                        <a:effectLst/>
                        <a:latin typeface="verdana" panose="020B0604030504040204" pitchFamily="34" charset="0"/>
                      </a:endParaRP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endParaRPr lang="en-US" sz="2000" b="0" i="0" dirty="0">
                        <a:solidFill>
                          <a:srgbClr val="000000"/>
                        </a:solidFill>
                        <a:effectLst/>
                        <a:latin typeface="verdana" panose="020B0604030504040204" pitchFamily="34" charset="0"/>
                      </a:endParaRPr>
                    </a:p>
                  </a:txBody>
                  <a:tcPr marL="37537" marR="37537" marT="37537" marB="37537">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extLst>
      <p:ext uri="{BB962C8B-B14F-4D97-AF65-F5344CB8AC3E}">
        <p14:creationId xmlns:p14="http://schemas.microsoft.com/office/powerpoint/2010/main" val="3242957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3774"/>
            <a:ext cx="9144000" cy="575694"/>
          </a:xfrm>
        </p:spPr>
        <p:txBody>
          <a:bodyPr>
            <a:normAutofit fontScale="90000"/>
          </a:bodyPr>
          <a:lstStyle/>
          <a:p>
            <a:r>
              <a:rPr lang="en-US" dirty="0" err="1" smtClean="0"/>
              <a:t>Jsp:forward</a:t>
            </a:r>
            <a:endParaRPr lang="en-US" dirty="0"/>
          </a:p>
        </p:txBody>
      </p:sp>
      <p:sp>
        <p:nvSpPr>
          <p:cNvPr id="3" name="Subtitle 2"/>
          <p:cNvSpPr>
            <a:spLocks noGrp="1"/>
          </p:cNvSpPr>
          <p:nvPr>
            <p:ph type="subTitle" idx="1"/>
          </p:nvPr>
        </p:nvSpPr>
        <p:spPr>
          <a:xfrm>
            <a:off x="0" y="739468"/>
            <a:ext cx="12192000" cy="6118532"/>
          </a:xfrm>
        </p:spPr>
        <p:txBody>
          <a:bodyPr>
            <a:normAutofit/>
          </a:bodyPr>
          <a:lstStyle/>
          <a:p>
            <a:pPr algn="l"/>
            <a:r>
              <a:rPr lang="en-US" dirty="0" smtClean="0"/>
              <a:t>The </a:t>
            </a:r>
            <a:r>
              <a:rPr lang="en-US" dirty="0" err="1"/>
              <a:t>jsp:forward</a:t>
            </a:r>
            <a:r>
              <a:rPr lang="en-US" dirty="0"/>
              <a:t> action tag is used to forward the request to another resource it may be </a:t>
            </a:r>
            <a:r>
              <a:rPr lang="en-US" dirty="0" err="1"/>
              <a:t>jsp</a:t>
            </a:r>
            <a:r>
              <a:rPr lang="en-US" dirty="0"/>
              <a:t>, html or another resource.</a:t>
            </a:r>
          </a:p>
          <a:p>
            <a:pPr algn="l"/>
            <a:endParaRPr lang="en-US" dirty="0"/>
          </a:p>
          <a:p>
            <a:pPr algn="l"/>
            <a:r>
              <a:rPr lang="en-US" sz="2800" b="1" dirty="0"/>
              <a:t>Syntax of </a:t>
            </a:r>
            <a:r>
              <a:rPr lang="en-US" sz="2800" b="1" dirty="0" err="1"/>
              <a:t>jsp:forward</a:t>
            </a:r>
            <a:r>
              <a:rPr lang="en-US" sz="2800" b="1" dirty="0"/>
              <a:t> action tag without parameter</a:t>
            </a:r>
          </a:p>
          <a:p>
            <a:pPr algn="l"/>
            <a:endParaRPr lang="en-US" dirty="0"/>
          </a:p>
          <a:p>
            <a:pPr algn="l"/>
            <a:r>
              <a:rPr lang="en-US" dirty="0"/>
              <a:t>&lt;</a:t>
            </a:r>
            <a:r>
              <a:rPr lang="en-US" dirty="0" err="1"/>
              <a:t>jsp:forward</a:t>
            </a:r>
            <a:r>
              <a:rPr lang="en-US" dirty="0"/>
              <a:t> page="</a:t>
            </a:r>
            <a:r>
              <a:rPr lang="en-US" dirty="0" err="1"/>
              <a:t>relativeURL</a:t>
            </a:r>
            <a:r>
              <a:rPr lang="en-US" dirty="0"/>
              <a:t> | &lt;%= expression %&gt;" /&gt;  </a:t>
            </a:r>
            <a:endParaRPr lang="en-US" dirty="0" smtClean="0"/>
          </a:p>
          <a:p>
            <a:pPr algn="l"/>
            <a:endParaRPr lang="en-US" dirty="0"/>
          </a:p>
          <a:p>
            <a:pPr algn="l"/>
            <a:r>
              <a:rPr lang="en-US" sz="2800" b="1" dirty="0"/>
              <a:t>Syntax of </a:t>
            </a:r>
            <a:r>
              <a:rPr lang="en-US" sz="2800" b="1" dirty="0" err="1"/>
              <a:t>jsp:forward</a:t>
            </a:r>
            <a:r>
              <a:rPr lang="en-US" sz="2800" b="1" dirty="0"/>
              <a:t> action tag with parameter</a:t>
            </a:r>
          </a:p>
          <a:p>
            <a:pPr algn="l"/>
            <a:endParaRPr lang="en-US" dirty="0"/>
          </a:p>
          <a:p>
            <a:pPr algn="l"/>
            <a:r>
              <a:rPr lang="en-US" dirty="0"/>
              <a:t>&lt;</a:t>
            </a:r>
            <a:r>
              <a:rPr lang="en-US" dirty="0" err="1"/>
              <a:t>jsp:forward</a:t>
            </a:r>
            <a:r>
              <a:rPr lang="en-US" dirty="0"/>
              <a:t> page="</a:t>
            </a:r>
            <a:r>
              <a:rPr lang="en-US" dirty="0" err="1"/>
              <a:t>relativeURL</a:t>
            </a:r>
            <a:r>
              <a:rPr lang="en-US" dirty="0"/>
              <a:t> | &lt;%= expression %&gt;"&gt;  </a:t>
            </a:r>
          </a:p>
          <a:p>
            <a:pPr algn="l"/>
            <a:r>
              <a:rPr lang="en-US" dirty="0"/>
              <a:t>&lt;</a:t>
            </a:r>
            <a:r>
              <a:rPr lang="en-US" dirty="0" err="1"/>
              <a:t>jsp:param</a:t>
            </a:r>
            <a:r>
              <a:rPr lang="en-US" dirty="0"/>
              <a:t> name="</a:t>
            </a:r>
            <a:r>
              <a:rPr lang="en-US" dirty="0" err="1"/>
              <a:t>parametername</a:t>
            </a:r>
            <a:r>
              <a:rPr lang="en-US" dirty="0"/>
              <a:t>" value="</a:t>
            </a:r>
            <a:r>
              <a:rPr lang="en-US" dirty="0" err="1"/>
              <a:t>parametervalue</a:t>
            </a:r>
            <a:r>
              <a:rPr lang="en-US" dirty="0"/>
              <a:t> | &lt;%=expression%&gt;" /&gt;  </a:t>
            </a:r>
          </a:p>
          <a:p>
            <a:pPr algn="l"/>
            <a:r>
              <a:rPr lang="en-US" dirty="0"/>
              <a:t>&lt;/</a:t>
            </a:r>
            <a:r>
              <a:rPr lang="en-US" dirty="0" err="1"/>
              <a:t>jsp:forward</a:t>
            </a:r>
            <a:r>
              <a:rPr lang="en-US" dirty="0"/>
              <a:t>&gt;</a:t>
            </a:r>
          </a:p>
        </p:txBody>
      </p:sp>
    </p:spTree>
    <p:extLst>
      <p:ext uri="{BB962C8B-B14F-4D97-AF65-F5344CB8AC3E}">
        <p14:creationId xmlns:p14="http://schemas.microsoft.com/office/powerpoint/2010/main" val="1136202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4716"/>
            <a:ext cx="9144000" cy="521103"/>
          </a:xfrm>
        </p:spPr>
        <p:txBody>
          <a:bodyPr>
            <a:normAutofit fontScale="90000"/>
          </a:bodyPr>
          <a:lstStyle/>
          <a:p>
            <a:r>
              <a:rPr lang="en-US" dirty="0" err="1"/>
              <a:t>jsp:include</a:t>
            </a:r>
            <a:r>
              <a:rPr lang="en-US" dirty="0"/>
              <a:t> action </a:t>
            </a:r>
            <a:r>
              <a:rPr lang="en-US" dirty="0" smtClean="0"/>
              <a:t>tag</a:t>
            </a:r>
            <a:endParaRPr lang="en-US" dirty="0"/>
          </a:p>
        </p:txBody>
      </p:sp>
      <p:sp>
        <p:nvSpPr>
          <p:cNvPr id="3" name="Subtitle 2"/>
          <p:cNvSpPr>
            <a:spLocks noGrp="1"/>
          </p:cNvSpPr>
          <p:nvPr>
            <p:ph type="subTitle" idx="1"/>
          </p:nvPr>
        </p:nvSpPr>
        <p:spPr>
          <a:xfrm>
            <a:off x="0" y="614149"/>
            <a:ext cx="12192000" cy="6243851"/>
          </a:xfrm>
        </p:spPr>
        <p:txBody>
          <a:bodyPr>
            <a:normAutofit/>
          </a:bodyPr>
          <a:lstStyle/>
          <a:p>
            <a:pPr algn="l"/>
            <a:r>
              <a:rPr lang="en-US" dirty="0"/>
              <a:t>The </a:t>
            </a:r>
            <a:r>
              <a:rPr lang="en-US" b="1" dirty="0" err="1"/>
              <a:t>jsp:include</a:t>
            </a:r>
            <a:r>
              <a:rPr lang="en-US" b="1" dirty="0"/>
              <a:t> action tag</a:t>
            </a:r>
            <a:r>
              <a:rPr lang="en-US" dirty="0"/>
              <a:t> is used to include the content of another resource it may be </a:t>
            </a:r>
            <a:r>
              <a:rPr lang="en-US" dirty="0" err="1"/>
              <a:t>jsp</a:t>
            </a:r>
            <a:r>
              <a:rPr lang="en-US" dirty="0"/>
              <a:t>, html or servlet.</a:t>
            </a:r>
          </a:p>
          <a:p>
            <a:pPr algn="l"/>
            <a:r>
              <a:rPr lang="en-US" dirty="0"/>
              <a:t>The </a:t>
            </a:r>
            <a:r>
              <a:rPr lang="en-US" dirty="0" err="1"/>
              <a:t>jsp</a:t>
            </a:r>
            <a:r>
              <a:rPr lang="en-US" dirty="0"/>
              <a:t> include action tag includes the resource at request time so it </a:t>
            </a:r>
            <a:r>
              <a:rPr lang="en-US" dirty="0" smtClean="0"/>
              <a:t>is </a:t>
            </a:r>
            <a:r>
              <a:rPr lang="en-US" b="1" dirty="0" smtClean="0"/>
              <a:t>better </a:t>
            </a:r>
            <a:r>
              <a:rPr lang="en-US" b="1" dirty="0"/>
              <a:t>for dynamic pages</a:t>
            </a:r>
            <a:r>
              <a:rPr lang="en-US" dirty="0"/>
              <a:t> because there might be changes in future.</a:t>
            </a:r>
          </a:p>
          <a:p>
            <a:pPr algn="l"/>
            <a:r>
              <a:rPr lang="en-US" dirty="0"/>
              <a:t>The </a:t>
            </a:r>
            <a:r>
              <a:rPr lang="en-US" dirty="0" err="1"/>
              <a:t>jsp:include</a:t>
            </a:r>
            <a:r>
              <a:rPr lang="en-US" dirty="0"/>
              <a:t> tag can be used to include static as well as dynamic pages</a:t>
            </a:r>
            <a:r>
              <a:rPr lang="en-US" dirty="0" smtClean="0"/>
              <a:t>.</a:t>
            </a:r>
          </a:p>
          <a:p>
            <a:pPr algn="l"/>
            <a:endParaRPr lang="en-US" sz="2600" b="1" dirty="0" smtClean="0"/>
          </a:p>
          <a:p>
            <a:pPr algn="l"/>
            <a:r>
              <a:rPr lang="en-US" sz="2600" b="1" dirty="0" smtClean="0"/>
              <a:t>Advantage </a:t>
            </a:r>
            <a:r>
              <a:rPr lang="en-US" sz="2600" b="1" dirty="0"/>
              <a:t>of </a:t>
            </a:r>
            <a:r>
              <a:rPr lang="en-US" sz="2600" b="1" dirty="0" err="1"/>
              <a:t>jsp:include</a:t>
            </a:r>
            <a:r>
              <a:rPr lang="en-US" sz="2600" b="1" dirty="0"/>
              <a:t> action </a:t>
            </a:r>
            <a:r>
              <a:rPr lang="en-US" sz="2600" b="1" dirty="0" smtClean="0"/>
              <a:t>tag</a:t>
            </a:r>
            <a:endParaRPr lang="en-US" dirty="0"/>
          </a:p>
          <a:p>
            <a:pPr algn="l"/>
            <a:r>
              <a:rPr lang="en-US" dirty="0"/>
              <a:t>Code reusability : We can use a page many times such as including header and footer pages in all pages. So it saves a lot of time</a:t>
            </a:r>
            <a:r>
              <a:rPr lang="en-US" dirty="0" smtClean="0"/>
              <a:t>.</a:t>
            </a:r>
            <a:endParaRPr lang="en-US" dirty="0"/>
          </a:p>
          <a:p>
            <a:pPr algn="l"/>
            <a:r>
              <a:rPr lang="en-US" b="1" dirty="0"/>
              <a:t>Difference between </a:t>
            </a:r>
            <a:r>
              <a:rPr lang="en-US" b="1" dirty="0" err="1"/>
              <a:t>jsp</a:t>
            </a:r>
            <a:r>
              <a:rPr lang="en-US" b="1" dirty="0"/>
              <a:t> include directive and include action</a:t>
            </a:r>
          </a:p>
          <a:p>
            <a:pPr algn="l"/>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18271262"/>
              </p:ext>
            </p:extLst>
          </p:nvPr>
        </p:nvGraphicFramePr>
        <p:xfrm>
          <a:off x="0" y="4831080"/>
          <a:ext cx="12192000" cy="1981725"/>
        </p:xfrm>
        <a:graphic>
          <a:graphicData uri="http://schemas.openxmlformats.org/drawingml/2006/table">
            <a:tbl>
              <a:tblPr/>
              <a:tblGrid>
                <a:gridCol w="7287904"/>
                <a:gridCol w="4904096"/>
              </a:tblGrid>
              <a:tr h="425653">
                <a:tc>
                  <a:txBody>
                    <a:bodyPr/>
                    <a:lstStyle/>
                    <a:p>
                      <a:pPr algn="l" fontAlgn="t"/>
                      <a:r>
                        <a:rPr lang="en-US" sz="2000" dirty="0">
                          <a:solidFill>
                            <a:srgbClr val="000000"/>
                          </a:solidFill>
                          <a:effectLst/>
                          <a:latin typeface="times new roman" panose="02020603050405020304" pitchFamily="18" charset="0"/>
                        </a:rPr>
                        <a:t>JSP include directive</a:t>
                      </a:r>
                    </a:p>
                  </a:txBody>
                  <a:tcPr marL="47625" marR="47625" marT="47625" marB="47625">
                    <a:lnL w="9525" cap="flat" cmpd="sng" algn="ctr">
                      <a:solidFill>
                        <a:srgbClr val="D80141"/>
                      </a:solidFill>
                      <a:prstDash val="solid"/>
                      <a:round/>
                      <a:headEnd type="none" w="med" len="med"/>
                      <a:tailEnd type="none" w="med" len="med"/>
                    </a:lnL>
                    <a:lnR w="9525" cap="flat" cmpd="sng" algn="ctr">
                      <a:solidFill>
                        <a:srgbClr val="D80141"/>
                      </a:solidFill>
                      <a:prstDash val="solid"/>
                      <a:round/>
                      <a:headEnd type="none" w="med" len="med"/>
                      <a:tailEnd type="none" w="med" len="med"/>
                    </a:lnR>
                    <a:lnT w="9525" cap="flat" cmpd="sng" algn="ctr">
                      <a:solidFill>
                        <a:srgbClr val="D8014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000" dirty="0">
                          <a:solidFill>
                            <a:srgbClr val="000000"/>
                          </a:solidFill>
                          <a:effectLst/>
                          <a:latin typeface="times new roman" panose="02020603050405020304" pitchFamily="18" charset="0"/>
                        </a:rPr>
                        <a:t>JSP include action</a:t>
                      </a:r>
                    </a:p>
                  </a:txBody>
                  <a:tcPr marL="47625" marR="47625" marT="47625" marB="47625">
                    <a:lnL w="9525" cap="flat" cmpd="sng" algn="ctr">
                      <a:solidFill>
                        <a:srgbClr val="D80141"/>
                      </a:solidFill>
                      <a:prstDash val="solid"/>
                      <a:round/>
                      <a:headEnd type="none" w="med" len="med"/>
                      <a:tailEnd type="none" w="med" len="med"/>
                    </a:lnL>
                    <a:lnR w="9525" cap="flat" cmpd="sng" algn="ctr">
                      <a:solidFill>
                        <a:srgbClr val="D80141"/>
                      </a:solidFill>
                      <a:prstDash val="solid"/>
                      <a:round/>
                      <a:headEnd type="none" w="med" len="med"/>
                      <a:tailEnd type="none" w="med" len="med"/>
                    </a:lnR>
                    <a:lnT w="9525" cap="flat" cmpd="sng" algn="ctr">
                      <a:solidFill>
                        <a:srgbClr val="D8014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70861">
                <a:tc>
                  <a:txBody>
                    <a:bodyPr/>
                    <a:lstStyle/>
                    <a:p>
                      <a:pPr fontAlgn="t"/>
                      <a:r>
                        <a:rPr lang="en-US" sz="2000" b="0" i="0" dirty="0">
                          <a:solidFill>
                            <a:srgbClr val="000000"/>
                          </a:solidFill>
                          <a:effectLst/>
                          <a:latin typeface="verdana" panose="020B0604030504040204" pitchFamily="34" charset="0"/>
                        </a:rPr>
                        <a:t>includes resource at translation time.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includes resource at request time.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59558">
                <a:tc>
                  <a:txBody>
                    <a:bodyPr/>
                    <a:lstStyle/>
                    <a:p>
                      <a:pPr fontAlgn="t"/>
                      <a:r>
                        <a:rPr lang="en-US" sz="2000" b="0" i="0" dirty="0">
                          <a:solidFill>
                            <a:srgbClr val="000000"/>
                          </a:solidFill>
                          <a:effectLst/>
                          <a:latin typeface="verdana" panose="020B0604030504040204" pitchFamily="34" charset="0"/>
                        </a:rPr>
                        <a:t>better for static pages.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a:solidFill>
                            <a:srgbClr val="000000"/>
                          </a:solidFill>
                          <a:effectLst/>
                          <a:latin typeface="verdana" panose="020B0604030504040204" pitchFamily="34" charset="0"/>
                        </a:rPr>
                        <a:t>better for dynamic pages.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25653">
                <a:tc>
                  <a:txBody>
                    <a:bodyPr/>
                    <a:lstStyle/>
                    <a:p>
                      <a:pPr fontAlgn="t"/>
                      <a:r>
                        <a:rPr lang="en-US" sz="2000" b="0" i="0">
                          <a:solidFill>
                            <a:srgbClr val="000000"/>
                          </a:solidFill>
                          <a:effectLst/>
                          <a:latin typeface="verdana" panose="020B0604030504040204" pitchFamily="34" charset="0"/>
                        </a:rPr>
                        <a:t>includes the original content in the generated servlet.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calls the include method.</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49898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fontScale="92500" lnSpcReduction="20000"/>
          </a:bodyPr>
          <a:lstStyle/>
          <a:p>
            <a:r>
              <a:rPr lang="en-US" sz="4800" b="1" dirty="0"/>
              <a:t>Java Bean</a:t>
            </a:r>
          </a:p>
          <a:p>
            <a:pPr algn="l"/>
            <a:endParaRPr lang="en-US" dirty="0"/>
          </a:p>
          <a:p>
            <a:pPr algn="l"/>
            <a:r>
              <a:rPr lang="en-US" dirty="0"/>
              <a:t>A Java Bean is a java class that should follow following conventions</a:t>
            </a:r>
            <a:r>
              <a:rPr lang="en-US" dirty="0" smtClean="0"/>
              <a:t>:</a:t>
            </a:r>
            <a:endParaRPr lang="en-US" dirty="0"/>
          </a:p>
          <a:p>
            <a:pPr algn="l"/>
            <a:r>
              <a:rPr lang="en-US" dirty="0"/>
              <a:t>It should have a no-</a:t>
            </a:r>
            <a:r>
              <a:rPr lang="en-US" dirty="0" err="1"/>
              <a:t>arg</a:t>
            </a:r>
            <a:r>
              <a:rPr lang="en-US" dirty="0"/>
              <a:t> constructor.</a:t>
            </a:r>
          </a:p>
          <a:p>
            <a:pPr algn="l"/>
            <a:r>
              <a:rPr lang="en-US" dirty="0"/>
              <a:t>It should be </a:t>
            </a:r>
            <a:r>
              <a:rPr lang="en-US" dirty="0" err="1"/>
              <a:t>Serializable</a:t>
            </a:r>
            <a:r>
              <a:rPr lang="en-US" dirty="0"/>
              <a:t>.</a:t>
            </a:r>
          </a:p>
          <a:p>
            <a:pPr algn="l"/>
            <a:r>
              <a:rPr lang="en-US" dirty="0"/>
              <a:t>It should provide methods to set </a:t>
            </a:r>
            <a:r>
              <a:rPr lang="en-US" dirty="0" smtClean="0"/>
              <a:t>and </a:t>
            </a:r>
            <a:r>
              <a:rPr lang="en-US" dirty="0"/>
              <a:t>get the values of the properties, known as getter and setter methods.</a:t>
            </a:r>
          </a:p>
          <a:p>
            <a:pPr algn="l"/>
            <a:endParaRPr lang="en-US" dirty="0"/>
          </a:p>
          <a:p>
            <a:pPr algn="l"/>
            <a:r>
              <a:rPr lang="en-US" dirty="0"/>
              <a:t>Simple example of java bean </a:t>
            </a:r>
            <a:r>
              <a:rPr lang="en-US" dirty="0" smtClean="0"/>
              <a:t>class</a:t>
            </a:r>
            <a:endParaRPr lang="en-US" dirty="0"/>
          </a:p>
          <a:p>
            <a:pPr algn="l"/>
            <a:r>
              <a:rPr lang="en-US" dirty="0"/>
              <a:t>//</a:t>
            </a:r>
            <a:r>
              <a:rPr lang="en-US" dirty="0" smtClean="0"/>
              <a:t>Employee.java</a:t>
            </a:r>
            <a:endParaRPr lang="en-US" dirty="0"/>
          </a:p>
          <a:p>
            <a:pPr algn="l"/>
            <a:r>
              <a:rPr lang="en-US" dirty="0"/>
              <a:t>public class Employee implements </a:t>
            </a:r>
            <a:r>
              <a:rPr lang="en-US" dirty="0" err="1"/>
              <a:t>java.io.Serializable</a:t>
            </a:r>
            <a:r>
              <a:rPr lang="en-US" dirty="0"/>
              <a:t>{  </a:t>
            </a:r>
          </a:p>
          <a:p>
            <a:pPr algn="l"/>
            <a:r>
              <a:rPr lang="en-US" dirty="0"/>
              <a:t>private </a:t>
            </a:r>
            <a:r>
              <a:rPr lang="en-US" dirty="0" err="1"/>
              <a:t>int</a:t>
            </a:r>
            <a:r>
              <a:rPr lang="en-US" dirty="0"/>
              <a:t> id;  </a:t>
            </a:r>
            <a:r>
              <a:rPr lang="en-US" dirty="0" smtClean="0"/>
              <a:t>         private </a:t>
            </a:r>
            <a:r>
              <a:rPr lang="en-US" dirty="0"/>
              <a:t>String name;  </a:t>
            </a:r>
          </a:p>
          <a:p>
            <a:pPr algn="l"/>
            <a:r>
              <a:rPr lang="en-US" dirty="0"/>
              <a:t>public Employee(){}  </a:t>
            </a:r>
          </a:p>
          <a:p>
            <a:pPr algn="l"/>
            <a:r>
              <a:rPr lang="en-US" dirty="0"/>
              <a:t>public void </a:t>
            </a:r>
            <a:r>
              <a:rPr lang="en-US" dirty="0" err="1"/>
              <a:t>setId</a:t>
            </a:r>
            <a:r>
              <a:rPr lang="en-US" dirty="0"/>
              <a:t>(</a:t>
            </a:r>
            <a:r>
              <a:rPr lang="en-US" dirty="0" err="1"/>
              <a:t>int</a:t>
            </a:r>
            <a:r>
              <a:rPr lang="en-US" dirty="0"/>
              <a:t> id){this.id=id;}  </a:t>
            </a:r>
          </a:p>
          <a:p>
            <a:pPr algn="l"/>
            <a:r>
              <a:rPr lang="en-US" dirty="0"/>
              <a:t>public </a:t>
            </a:r>
            <a:r>
              <a:rPr lang="en-US" dirty="0" err="1"/>
              <a:t>int</a:t>
            </a:r>
            <a:r>
              <a:rPr lang="en-US" dirty="0"/>
              <a:t> </a:t>
            </a:r>
            <a:r>
              <a:rPr lang="en-US" dirty="0" err="1"/>
              <a:t>getId</a:t>
            </a:r>
            <a:r>
              <a:rPr lang="en-US" dirty="0"/>
              <a:t>(){return id;}  </a:t>
            </a:r>
          </a:p>
          <a:p>
            <a:pPr algn="l"/>
            <a:r>
              <a:rPr lang="en-US" dirty="0"/>
              <a:t>public void </a:t>
            </a:r>
            <a:r>
              <a:rPr lang="en-US" dirty="0" err="1"/>
              <a:t>setName</a:t>
            </a:r>
            <a:r>
              <a:rPr lang="en-US" dirty="0"/>
              <a:t>(String name){this.name=name;}  </a:t>
            </a:r>
          </a:p>
          <a:p>
            <a:pPr algn="l"/>
            <a:r>
              <a:rPr lang="en-US" dirty="0"/>
              <a:t>public String </a:t>
            </a:r>
            <a:r>
              <a:rPr lang="en-US" dirty="0" err="1"/>
              <a:t>getName</a:t>
            </a:r>
            <a:r>
              <a:rPr lang="en-US" dirty="0"/>
              <a:t>(){return name;}  </a:t>
            </a:r>
          </a:p>
          <a:p>
            <a:pPr algn="l"/>
            <a:r>
              <a:rPr lang="en-US" dirty="0" smtClean="0"/>
              <a:t>}</a:t>
            </a:r>
            <a:endParaRPr lang="en-US" dirty="0"/>
          </a:p>
        </p:txBody>
      </p:sp>
    </p:spTree>
    <p:extLst>
      <p:ext uri="{BB962C8B-B14F-4D97-AF65-F5344CB8AC3E}">
        <p14:creationId xmlns:p14="http://schemas.microsoft.com/office/powerpoint/2010/main" val="92933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JSP is converted into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0842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endParaRPr lang="en-US" dirty="0"/>
          </a:p>
          <a:p>
            <a:pPr algn="l"/>
            <a:r>
              <a:rPr lang="en-US" dirty="0"/>
              <a:t>How to access the java bean class?</a:t>
            </a:r>
          </a:p>
          <a:p>
            <a:pPr algn="l"/>
            <a:r>
              <a:rPr lang="en-US" dirty="0"/>
              <a:t>To access the java bean class, we should use getter and setter methods.</a:t>
            </a:r>
          </a:p>
          <a:p>
            <a:pPr algn="l"/>
            <a:r>
              <a:rPr lang="en-US" dirty="0"/>
              <a:t>public class Test{  </a:t>
            </a:r>
          </a:p>
          <a:p>
            <a:pPr algn="l"/>
            <a:r>
              <a:rPr lang="en-US" dirty="0"/>
              <a:t>public static void main(String </a:t>
            </a:r>
            <a:r>
              <a:rPr lang="en-US" dirty="0" err="1"/>
              <a:t>args</a:t>
            </a:r>
            <a:r>
              <a:rPr lang="en-US" dirty="0"/>
              <a:t>[]){  </a:t>
            </a:r>
          </a:p>
          <a:p>
            <a:pPr algn="l"/>
            <a:r>
              <a:rPr lang="en-US" dirty="0"/>
              <a:t>Employee e=new Employee();//object is created  </a:t>
            </a:r>
          </a:p>
          <a:p>
            <a:pPr algn="l"/>
            <a:r>
              <a:rPr lang="en-US" dirty="0" err="1"/>
              <a:t>e.setName</a:t>
            </a:r>
            <a:r>
              <a:rPr lang="en-US" dirty="0"/>
              <a:t>("</a:t>
            </a:r>
            <a:r>
              <a:rPr lang="en-US" dirty="0" err="1"/>
              <a:t>amit</a:t>
            </a:r>
            <a:r>
              <a:rPr lang="en-US" dirty="0"/>
              <a:t>");//setting value to the object  </a:t>
            </a:r>
          </a:p>
          <a:p>
            <a:pPr algn="l"/>
            <a:r>
              <a:rPr lang="en-US" dirty="0" err="1"/>
              <a:t>System.out.println</a:t>
            </a:r>
            <a:r>
              <a:rPr lang="en-US" dirty="0"/>
              <a:t>(</a:t>
            </a:r>
            <a:r>
              <a:rPr lang="en-US" dirty="0" err="1"/>
              <a:t>e.getName</a:t>
            </a:r>
            <a:r>
              <a:rPr lang="en-US" dirty="0"/>
              <a:t>());  </a:t>
            </a:r>
          </a:p>
          <a:p>
            <a:pPr algn="l"/>
            <a:r>
              <a:rPr lang="en-US" dirty="0" smtClean="0"/>
              <a:t>}</a:t>
            </a:r>
          </a:p>
          <a:p>
            <a:pPr algn="l"/>
            <a:r>
              <a:rPr lang="en-US" dirty="0" smtClean="0"/>
              <a:t>} </a:t>
            </a:r>
            <a:endParaRPr lang="en-US" dirty="0"/>
          </a:p>
          <a:p>
            <a:endParaRPr lang="en-US" dirty="0"/>
          </a:p>
        </p:txBody>
      </p:sp>
    </p:spTree>
    <p:extLst>
      <p:ext uri="{BB962C8B-B14F-4D97-AF65-F5344CB8AC3E}">
        <p14:creationId xmlns:p14="http://schemas.microsoft.com/office/powerpoint/2010/main" val="2228543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1170" y="150125"/>
            <a:ext cx="9144000" cy="562047"/>
          </a:xfrm>
        </p:spPr>
        <p:txBody>
          <a:bodyPr>
            <a:normAutofit fontScale="90000"/>
          </a:bodyPr>
          <a:lstStyle/>
          <a:p>
            <a:r>
              <a:rPr lang="en-US" dirty="0" err="1"/>
              <a:t>jsp:useBean</a:t>
            </a:r>
            <a:endParaRPr lang="en-US" dirty="0"/>
          </a:p>
        </p:txBody>
      </p:sp>
      <p:sp>
        <p:nvSpPr>
          <p:cNvPr id="3" name="Subtitle 2"/>
          <p:cNvSpPr>
            <a:spLocks noGrp="1"/>
          </p:cNvSpPr>
          <p:nvPr>
            <p:ph type="subTitle" idx="1"/>
          </p:nvPr>
        </p:nvSpPr>
        <p:spPr>
          <a:xfrm>
            <a:off x="0" y="600501"/>
            <a:ext cx="12192000" cy="6257499"/>
          </a:xfrm>
        </p:spPr>
        <p:txBody>
          <a:bodyPr>
            <a:normAutofit fontScale="92500" lnSpcReduction="10000"/>
          </a:bodyPr>
          <a:lstStyle/>
          <a:p>
            <a:pPr algn="l"/>
            <a:r>
              <a:rPr lang="en-US" dirty="0"/>
              <a:t>&lt;</a:t>
            </a:r>
            <a:r>
              <a:rPr lang="en-US" dirty="0" err="1"/>
              <a:t>jsp:useBean</a:t>
            </a:r>
            <a:r>
              <a:rPr lang="en-US" dirty="0"/>
              <a:t> id="</a:t>
            </a:r>
            <a:r>
              <a:rPr lang="en-US" dirty="0" err="1" smtClean="0"/>
              <a:t>objectName</a:t>
            </a:r>
            <a:r>
              <a:rPr lang="en-US" dirty="0" smtClean="0"/>
              <a:t>"</a:t>
            </a:r>
            <a:r>
              <a:rPr lang="en-US" dirty="0"/>
              <a:t> </a:t>
            </a:r>
            <a:r>
              <a:rPr lang="en-US" b="1" dirty="0"/>
              <a:t>class</a:t>
            </a:r>
            <a:r>
              <a:rPr lang="en-US" dirty="0" smtClean="0"/>
              <a:t>=“</a:t>
            </a:r>
            <a:r>
              <a:rPr lang="en-US" dirty="0" err="1" smtClean="0"/>
              <a:t>ClassName</a:t>
            </a:r>
            <a:r>
              <a:rPr lang="en-US" dirty="0" smtClean="0"/>
              <a:t>"/&gt;</a:t>
            </a:r>
          </a:p>
          <a:p>
            <a:pPr algn="l"/>
            <a:endParaRPr lang="en-US" dirty="0"/>
          </a:p>
          <a:p>
            <a:pPr algn="l"/>
            <a:r>
              <a:rPr lang="en-US" sz="2800" b="1" dirty="0" err="1"/>
              <a:t>jsp:setProperty</a:t>
            </a:r>
            <a:r>
              <a:rPr lang="en-US" sz="2800" b="1" dirty="0"/>
              <a:t> and </a:t>
            </a:r>
            <a:r>
              <a:rPr lang="en-US" sz="2800" b="1" dirty="0" err="1"/>
              <a:t>jsp:getProperty</a:t>
            </a:r>
            <a:r>
              <a:rPr lang="en-US" sz="2800" b="1" dirty="0"/>
              <a:t> action tags</a:t>
            </a:r>
          </a:p>
          <a:p>
            <a:pPr algn="l"/>
            <a:r>
              <a:rPr lang="en-US" dirty="0"/>
              <a:t>The </a:t>
            </a:r>
            <a:r>
              <a:rPr lang="en-US" dirty="0" err="1"/>
              <a:t>setProperty</a:t>
            </a:r>
            <a:r>
              <a:rPr lang="en-US" dirty="0"/>
              <a:t> and </a:t>
            </a:r>
            <a:r>
              <a:rPr lang="en-US" dirty="0" err="1"/>
              <a:t>getProperty</a:t>
            </a:r>
            <a:r>
              <a:rPr lang="en-US" dirty="0"/>
              <a:t> action tags are used for developing web application with Java Bean. In web </a:t>
            </a:r>
            <a:r>
              <a:rPr lang="en-US" dirty="0" err="1"/>
              <a:t>devlopment</a:t>
            </a:r>
            <a:r>
              <a:rPr lang="en-US" dirty="0"/>
              <a:t>, bean class is mostly used because it is a reusable software component that represents data.</a:t>
            </a:r>
          </a:p>
          <a:p>
            <a:pPr algn="l"/>
            <a:r>
              <a:rPr lang="en-US" dirty="0"/>
              <a:t>The </a:t>
            </a:r>
            <a:r>
              <a:rPr lang="en-US" dirty="0" err="1"/>
              <a:t>jsp:setProperty</a:t>
            </a:r>
            <a:r>
              <a:rPr lang="en-US" dirty="0"/>
              <a:t> action tag sets a property value or values in a bean using the setter method</a:t>
            </a:r>
            <a:r>
              <a:rPr lang="en-US" dirty="0" smtClean="0"/>
              <a:t>.</a:t>
            </a:r>
          </a:p>
          <a:p>
            <a:pPr algn="l"/>
            <a:endParaRPr lang="en-US" dirty="0"/>
          </a:p>
          <a:p>
            <a:pPr algn="l"/>
            <a:r>
              <a:rPr lang="en-US" b="1" dirty="0" err="1"/>
              <a:t>jsp:setProperty</a:t>
            </a:r>
            <a:r>
              <a:rPr lang="en-US" b="1" dirty="0"/>
              <a:t> action tag if you have to set all the values of incoming request in the bean</a:t>
            </a:r>
          </a:p>
          <a:p>
            <a:pPr algn="l"/>
            <a:r>
              <a:rPr lang="en-US" dirty="0"/>
              <a:t>&lt;</a:t>
            </a:r>
            <a:r>
              <a:rPr lang="en-US" dirty="0" err="1"/>
              <a:t>jsp:setProperty</a:t>
            </a:r>
            <a:r>
              <a:rPr lang="en-US" dirty="0"/>
              <a:t> name="bean" property="*" /&gt;  </a:t>
            </a:r>
            <a:endParaRPr lang="en-US" dirty="0" smtClean="0"/>
          </a:p>
          <a:p>
            <a:pPr algn="l"/>
            <a:endParaRPr lang="en-US" dirty="0"/>
          </a:p>
          <a:p>
            <a:pPr algn="l"/>
            <a:r>
              <a:rPr lang="en-US" b="1" dirty="0" err="1"/>
              <a:t>jsp:setProperty</a:t>
            </a:r>
            <a:r>
              <a:rPr lang="en-US" b="1" dirty="0"/>
              <a:t> action tag if you have to set value of the incoming specific property</a:t>
            </a:r>
          </a:p>
          <a:p>
            <a:pPr algn="l"/>
            <a:r>
              <a:rPr lang="en-US" dirty="0"/>
              <a:t>&lt;</a:t>
            </a:r>
            <a:r>
              <a:rPr lang="en-US" dirty="0" err="1"/>
              <a:t>jsp:setProperty</a:t>
            </a:r>
            <a:r>
              <a:rPr lang="en-US" dirty="0"/>
              <a:t> name="bean" property="username" /&gt;  </a:t>
            </a:r>
            <a:endParaRPr lang="en-US" dirty="0" smtClean="0"/>
          </a:p>
          <a:p>
            <a:pPr algn="l"/>
            <a:endParaRPr lang="en-US" dirty="0"/>
          </a:p>
          <a:p>
            <a:pPr algn="l"/>
            <a:r>
              <a:rPr lang="en-US" b="1" dirty="0" err="1"/>
              <a:t>jsp:setProperty</a:t>
            </a:r>
            <a:r>
              <a:rPr lang="en-US" b="1" dirty="0"/>
              <a:t> action tag if you have to set a specific value in the property</a:t>
            </a:r>
          </a:p>
          <a:p>
            <a:pPr algn="l"/>
            <a:r>
              <a:rPr lang="en-US" dirty="0"/>
              <a:t>&lt;</a:t>
            </a:r>
            <a:r>
              <a:rPr lang="en-US" dirty="0" err="1"/>
              <a:t>jsp:setProperty</a:t>
            </a:r>
            <a:r>
              <a:rPr lang="en-US" dirty="0"/>
              <a:t> name="bean" property="username" value="Kumar" /&gt;  </a:t>
            </a:r>
          </a:p>
          <a:p>
            <a:pPr algn="l"/>
            <a:endParaRPr lang="en-US" dirty="0"/>
          </a:p>
        </p:txBody>
      </p:sp>
    </p:spTree>
    <p:extLst>
      <p:ext uri="{BB962C8B-B14F-4D97-AF65-F5344CB8AC3E}">
        <p14:creationId xmlns:p14="http://schemas.microsoft.com/office/powerpoint/2010/main" val="810356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2830"/>
            <a:ext cx="9144000" cy="575694"/>
          </a:xfrm>
        </p:spPr>
        <p:txBody>
          <a:bodyPr>
            <a:normAutofit fontScale="90000"/>
          </a:bodyPr>
          <a:lstStyle/>
          <a:p>
            <a:r>
              <a:rPr lang="en-US" dirty="0" err="1"/>
              <a:t>jsp:getProperty</a:t>
            </a:r>
            <a:r>
              <a:rPr lang="en-US" dirty="0"/>
              <a:t> action tag</a:t>
            </a:r>
          </a:p>
        </p:txBody>
      </p:sp>
      <p:sp>
        <p:nvSpPr>
          <p:cNvPr id="3" name="Subtitle 2"/>
          <p:cNvSpPr>
            <a:spLocks noGrp="1"/>
          </p:cNvSpPr>
          <p:nvPr>
            <p:ph type="subTitle" idx="1"/>
          </p:nvPr>
        </p:nvSpPr>
        <p:spPr>
          <a:xfrm>
            <a:off x="0" y="698524"/>
            <a:ext cx="12192000" cy="6159476"/>
          </a:xfrm>
        </p:spPr>
        <p:txBody>
          <a:bodyPr/>
          <a:lstStyle/>
          <a:p>
            <a:pPr algn="l"/>
            <a:r>
              <a:rPr lang="en-US" dirty="0"/>
              <a:t>The </a:t>
            </a:r>
            <a:r>
              <a:rPr lang="en-US" dirty="0" err="1"/>
              <a:t>jsp:getProperty</a:t>
            </a:r>
            <a:r>
              <a:rPr lang="en-US" dirty="0"/>
              <a:t> action tag returns the value of the property.</a:t>
            </a:r>
          </a:p>
          <a:p>
            <a:pPr algn="l"/>
            <a:endParaRPr lang="en-US" dirty="0"/>
          </a:p>
          <a:p>
            <a:pPr algn="l"/>
            <a:r>
              <a:rPr lang="en-US" b="1" dirty="0"/>
              <a:t>Syntax of </a:t>
            </a:r>
            <a:r>
              <a:rPr lang="en-US" b="1" dirty="0" err="1"/>
              <a:t>jsp:getProperty</a:t>
            </a:r>
            <a:r>
              <a:rPr lang="en-US" b="1" dirty="0"/>
              <a:t> action tag</a:t>
            </a:r>
          </a:p>
          <a:p>
            <a:pPr algn="l"/>
            <a:endParaRPr lang="en-US" dirty="0"/>
          </a:p>
          <a:p>
            <a:pPr algn="l"/>
            <a:r>
              <a:rPr lang="en-US" dirty="0"/>
              <a:t>&lt;</a:t>
            </a:r>
            <a:r>
              <a:rPr lang="en-US" dirty="0" err="1"/>
              <a:t>jsp:getProperty</a:t>
            </a:r>
            <a:r>
              <a:rPr lang="en-US" dirty="0"/>
              <a:t> name="</a:t>
            </a:r>
            <a:r>
              <a:rPr lang="en-US" dirty="0" err="1"/>
              <a:t>instanceOfBean</a:t>
            </a:r>
            <a:r>
              <a:rPr lang="en-US" dirty="0"/>
              <a:t>" property="</a:t>
            </a:r>
            <a:r>
              <a:rPr lang="en-US" dirty="0" err="1"/>
              <a:t>propertyName</a:t>
            </a:r>
            <a:r>
              <a:rPr lang="en-US" dirty="0"/>
              <a:t>" /&gt; </a:t>
            </a:r>
            <a:endParaRPr lang="en-US" dirty="0" smtClean="0"/>
          </a:p>
          <a:p>
            <a:pPr algn="l"/>
            <a:r>
              <a:rPr lang="en-US" dirty="0" smtClean="0"/>
              <a:t> </a:t>
            </a:r>
            <a:endParaRPr lang="en-US" dirty="0"/>
          </a:p>
          <a:p>
            <a:pPr algn="l"/>
            <a:r>
              <a:rPr lang="en-US" b="1" dirty="0"/>
              <a:t>Simple example of </a:t>
            </a:r>
            <a:r>
              <a:rPr lang="en-US" b="1" dirty="0" err="1"/>
              <a:t>jsp:getProperty</a:t>
            </a:r>
            <a:r>
              <a:rPr lang="en-US" b="1" dirty="0"/>
              <a:t> action tag</a:t>
            </a:r>
          </a:p>
          <a:p>
            <a:pPr algn="l"/>
            <a:endParaRPr lang="en-US" dirty="0"/>
          </a:p>
          <a:p>
            <a:pPr algn="l"/>
            <a:r>
              <a:rPr lang="en-US" dirty="0"/>
              <a:t>&lt;</a:t>
            </a:r>
            <a:r>
              <a:rPr lang="en-US" dirty="0" err="1"/>
              <a:t>jsp:getProperty</a:t>
            </a:r>
            <a:r>
              <a:rPr lang="en-US" dirty="0"/>
              <a:t> name="</a:t>
            </a:r>
            <a:r>
              <a:rPr lang="en-US" dirty="0" err="1"/>
              <a:t>obj</a:t>
            </a:r>
            <a:r>
              <a:rPr lang="en-US" dirty="0"/>
              <a:t>" property="name" /&gt;</a:t>
            </a:r>
          </a:p>
        </p:txBody>
      </p:sp>
    </p:spTree>
    <p:extLst>
      <p:ext uri="{BB962C8B-B14F-4D97-AF65-F5344CB8AC3E}">
        <p14:creationId xmlns:p14="http://schemas.microsoft.com/office/powerpoint/2010/main" val="2040861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4717"/>
            <a:ext cx="12192000" cy="357330"/>
          </a:xfrm>
        </p:spPr>
        <p:txBody>
          <a:bodyPr>
            <a:normAutofit fontScale="90000"/>
          </a:bodyPr>
          <a:lstStyle/>
          <a:p>
            <a:r>
              <a:rPr lang="en-US" sz="4800" dirty="0"/>
              <a:t>Model 1 and Model 2 (MVC) </a:t>
            </a:r>
            <a:r>
              <a:rPr lang="en-US" sz="4800" dirty="0" smtClean="0"/>
              <a:t>Architecture</a:t>
            </a:r>
            <a:endParaRPr lang="en-US" sz="4800" dirty="0"/>
          </a:p>
        </p:txBody>
      </p:sp>
      <p:sp>
        <p:nvSpPr>
          <p:cNvPr id="3" name="Subtitle 2"/>
          <p:cNvSpPr>
            <a:spLocks noGrp="1"/>
          </p:cNvSpPr>
          <p:nvPr>
            <p:ph type="subTitle" idx="1"/>
          </p:nvPr>
        </p:nvSpPr>
        <p:spPr>
          <a:xfrm>
            <a:off x="0" y="409433"/>
            <a:ext cx="12192000" cy="6448567"/>
          </a:xfrm>
        </p:spPr>
        <p:txBody>
          <a:bodyPr>
            <a:normAutofit lnSpcReduction="10000"/>
          </a:bodyPr>
          <a:lstStyle/>
          <a:p>
            <a:pPr algn="l"/>
            <a:r>
              <a:rPr lang="en-US" dirty="0"/>
              <a:t>Before developing the web applications, we need to have idea about design models. There are two types of programming models (design models)</a:t>
            </a:r>
          </a:p>
          <a:p>
            <a:pPr algn="l"/>
            <a:r>
              <a:rPr lang="en-US" b="1" dirty="0"/>
              <a:t>Model 1 Architecture</a:t>
            </a:r>
          </a:p>
          <a:p>
            <a:pPr algn="l"/>
            <a:r>
              <a:rPr lang="en-US" b="1" dirty="0"/>
              <a:t>Model 2 (MVC) </a:t>
            </a:r>
            <a:r>
              <a:rPr lang="en-US" b="1" dirty="0" smtClean="0"/>
              <a:t>Architecture</a:t>
            </a:r>
          </a:p>
          <a:p>
            <a:r>
              <a:rPr lang="en-US" sz="3200" b="1" dirty="0"/>
              <a:t>Model 1 Architecture</a:t>
            </a:r>
          </a:p>
          <a:p>
            <a:pPr algn="l"/>
            <a:r>
              <a:rPr lang="en-US" dirty="0"/>
              <a:t>Servlet and JSP are the main technologies to develop the web applications.</a:t>
            </a:r>
          </a:p>
          <a:p>
            <a:pPr algn="l"/>
            <a:r>
              <a:rPr lang="en-US" b="1" dirty="0"/>
              <a:t>Servlet</a:t>
            </a:r>
            <a:r>
              <a:rPr lang="en-US" dirty="0"/>
              <a:t> was considered superior to CGI. Servlet technology doesn't create process, rather it creates thread to handle request. The advantage of creating thread over process is that it doesn't allocate separate memory area. Thus many subsequent requests can be easily handled by servlet.</a:t>
            </a:r>
          </a:p>
          <a:p>
            <a:pPr algn="l"/>
            <a:r>
              <a:rPr lang="en-US" b="1" dirty="0"/>
              <a:t>Problem in Servlet technology</a:t>
            </a:r>
            <a:r>
              <a:rPr lang="en-US" dirty="0"/>
              <a:t> Servlet needs to recompile if any designing code is modified. It doesn't provide separation of concern. Presentation and Business logic are mixed up.</a:t>
            </a:r>
          </a:p>
          <a:p>
            <a:pPr algn="l"/>
            <a:r>
              <a:rPr lang="en-US" b="1" dirty="0"/>
              <a:t>JSP</a:t>
            </a:r>
            <a:r>
              <a:rPr lang="en-US" dirty="0"/>
              <a:t> overcomes almost all the problems of Servlet. It provides better separation of concern, now presentation and business logic can be easily separated. You don't need to redeploy the application if JSP page is modified. JSP provides support to develop web application using JavaBean, custom tags and JSTL so that we can put the business logic separate from our JSP that will be easier to test and debug.</a:t>
            </a:r>
          </a:p>
          <a:p>
            <a:pPr algn="l"/>
            <a:endParaRPr lang="en-US" dirty="0"/>
          </a:p>
        </p:txBody>
      </p:sp>
    </p:spTree>
    <p:extLst>
      <p:ext uri="{BB962C8B-B14F-4D97-AF65-F5344CB8AC3E}">
        <p14:creationId xmlns:p14="http://schemas.microsoft.com/office/powerpoint/2010/main" val="3584371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pPr algn="l"/>
            <a:endParaRPr lang="en-US" dirty="0" smtClean="0"/>
          </a:p>
          <a:p>
            <a:pPr algn="l"/>
            <a:endParaRPr lang="en-US" dirty="0"/>
          </a:p>
          <a:p>
            <a:pPr algn="l"/>
            <a:endParaRPr lang="en-US" dirty="0" smtClean="0"/>
          </a:p>
          <a:p>
            <a:pPr algn="l"/>
            <a:endParaRPr lang="en-US" dirty="0"/>
          </a:p>
          <a:p>
            <a:pPr algn="l"/>
            <a:endParaRPr lang="en-US" dirty="0" smtClean="0"/>
          </a:p>
          <a:p>
            <a:pPr algn="l"/>
            <a:endParaRPr lang="en-US" dirty="0"/>
          </a:p>
          <a:p>
            <a:pPr algn="l"/>
            <a:r>
              <a:rPr lang="en-US" dirty="0"/>
              <a:t>As you can see in the above figure, there is picture which show the flow of the model1 architecture</a:t>
            </a:r>
            <a:r>
              <a:rPr lang="en-US" dirty="0" smtClean="0"/>
              <a:t>.</a:t>
            </a:r>
          </a:p>
          <a:p>
            <a:pPr algn="l"/>
            <a:endParaRPr lang="en-US" dirty="0"/>
          </a:p>
          <a:p>
            <a:pPr algn="l"/>
            <a:endParaRPr lang="en-US" dirty="0"/>
          </a:p>
          <a:p>
            <a:pPr algn="l"/>
            <a:r>
              <a:rPr lang="en-US" dirty="0"/>
              <a:t>Browser sends request for the JSP page</a:t>
            </a:r>
          </a:p>
          <a:p>
            <a:pPr algn="l"/>
            <a:r>
              <a:rPr lang="en-US" dirty="0"/>
              <a:t>JSP accesses Java Bean and invokes business logic</a:t>
            </a:r>
          </a:p>
          <a:p>
            <a:pPr algn="l"/>
            <a:r>
              <a:rPr lang="en-US" dirty="0"/>
              <a:t>Java Bean connects to the database and get/save data</a:t>
            </a:r>
          </a:p>
          <a:p>
            <a:pPr algn="l"/>
            <a:r>
              <a:rPr lang="en-US" dirty="0"/>
              <a:t>Response is sent to the browser which is generated by JSP</a:t>
            </a:r>
          </a:p>
          <a:p>
            <a:pPr algn="l"/>
            <a:endParaRPr lang="en-US" dirty="0"/>
          </a:p>
        </p:txBody>
      </p:sp>
      <p:pic>
        <p:nvPicPr>
          <p:cNvPr id="2052" name="Picture 4" descr="model 1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18" y="0"/>
            <a:ext cx="6833801" cy="2320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91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a:bodyPr>
          <a:lstStyle/>
          <a:p>
            <a:pPr algn="l"/>
            <a:r>
              <a:rPr lang="en-US" sz="3200" b="1" dirty="0"/>
              <a:t>Advantage of Model 1 Architecture</a:t>
            </a:r>
          </a:p>
          <a:p>
            <a:pPr algn="l"/>
            <a:r>
              <a:rPr lang="en-US" dirty="0"/>
              <a:t>Easy and Quick to develop web application</a:t>
            </a:r>
          </a:p>
          <a:p>
            <a:pPr algn="l"/>
            <a:r>
              <a:rPr lang="en-US" dirty="0"/>
              <a:t>Disadvantage of Model 1 </a:t>
            </a:r>
            <a:r>
              <a:rPr lang="en-US" dirty="0" smtClean="0"/>
              <a:t>Architecture</a:t>
            </a:r>
          </a:p>
          <a:p>
            <a:pPr algn="l"/>
            <a:endParaRPr lang="en-US" dirty="0"/>
          </a:p>
          <a:p>
            <a:pPr algn="l"/>
            <a:r>
              <a:rPr lang="en-US" b="1" dirty="0"/>
              <a:t>Navigation control is decentralized</a:t>
            </a:r>
            <a:r>
              <a:rPr lang="en-US" dirty="0"/>
              <a:t> since every page contains the logic to determine the next page. If JSP page name is changed that is referred by other pages, we need to change it in all the pages that leads to the maintenance problem.</a:t>
            </a:r>
          </a:p>
          <a:p>
            <a:pPr algn="l"/>
            <a:r>
              <a:rPr lang="en-US" b="1" dirty="0"/>
              <a:t>Time consuming</a:t>
            </a:r>
            <a:r>
              <a:rPr lang="en-US" dirty="0"/>
              <a:t> You need to spend more time to develop custom tags in JSP. So that we don't need to use </a:t>
            </a:r>
            <a:r>
              <a:rPr lang="en-US" dirty="0" err="1"/>
              <a:t>scriptlet</a:t>
            </a:r>
            <a:r>
              <a:rPr lang="en-US" dirty="0"/>
              <a:t> tag.</a:t>
            </a:r>
          </a:p>
          <a:p>
            <a:pPr algn="l"/>
            <a:r>
              <a:rPr lang="en-US" b="1" dirty="0"/>
              <a:t>Hard to extend</a:t>
            </a:r>
            <a:r>
              <a:rPr lang="en-US" dirty="0"/>
              <a:t> It is better for small applications but not for large applications.</a:t>
            </a:r>
          </a:p>
          <a:p>
            <a:pPr algn="l"/>
            <a:endParaRPr lang="en-US" dirty="0"/>
          </a:p>
        </p:txBody>
      </p:sp>
    </p:spTree>
    <p:extLst>
      <p:ext uri="{BB962C8B-B14F-4D97-AF65-F5344CB8AC3E}">
        <p14:creationId xmlns:p14="http://schemas.microsoft.com/office/powerpoint/2010/main" val="5835915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54865"/>
            <a:ext cx="12192000" cy="6857999"/>
          </a:xfrm>
        </p:spPr>
        <p:txBody>
          <a:bodyPr>
            <a:normAutofit/>
          </a:bodyPr>
          <a:lstStyle/>
          <a:p>
            <a:pPr algn="l"/>
            <a:r>
              <a:rPr lang="en-US" sz="2800" b="1" dirty="0"/>
              <a:t>Model 2 (MVC) Architecture</a:t>
            </a:r>
          </a:p>
          <a:p>
            <a:pPr algn="l"/>
            <a:r>
              <a:rPr lang="en-US" dirty="0"/>
              <a:t>Model 2 is based on the MVC (Model View Controller) design pattern. The MVC design pattern consists of three modules model, view and controller.</a:t>
            </a:r>
          </a:p>
          <a:p>
            <a:pPr algn="l"/>
            <a:r>
              <a:rPr lang="en-US" b="1" dirty="0"/>
              <a:t>Model</a:t>
            </a:r>
            <a:r>
              <a:rPr lang="en-US" dirty="0"/>
              <a:t> The model represents the state (data) and business logic of the application.</a:t>
            </a:r>
          </a:p>
          <a:p>
            <a:pPr algn="l"/>
            <a:r>
              <a:rPr lang="en-US" b="1" dirty="0"/>
              <a:t>View</a:t>
            </a:r>
            <a:r>
              <a:rPr lang="en-US" dirty="0"/>
              <a:t> The view module is responsible to display data i.e. it represents the presentation.</a:t>
            </a:r>
          </a:p>
          <a:p>
            <a:pPr algn="l"/>
            <a:r>
              <a:rPr lang="en-US" b="1" dirty="0"/>
              <a:t>Controller</a:t>
            </a:r>
            <a:r>
              <a:rPr lang="en-US" dirty="0"/>
              <a:t> The controller module acts as an interface between view and model. It intercepts all the requests i.e. receives input and commands to Model / View to change accordingly</a:t>
            </a:r>
            <a:r>
              <a:rPr lang="en-US" dirty="0" smtClean="0"/>
              <a:t>.</a:t>
            </a:r>
          </a:p>
          <a:p>
            <a:pPr algn="l"/>
            <a:endParaRPr lang="en-US" dirty="0"/>
          </a:p>
        </p:txBody>
      </p:sp>
      <p:pic>
        <p:nvPicPr>
          <p:cNvPr id="3076" name="Picture 4" descr="mvc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75" y="3074371"/>
            <a:ext cx="10495127" cy="3720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719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Advantage of Model 2 (MVC) Architecture</a:t>
            </a:r>
          </a:p>
          <a:p>
            <a:pPr algn="l"/>
            <a:r>
              <a:rPr lang="en-US" b="1" dirty="0"/>
              <a:t>Navigation control is centralized</a:t>
            </a:r>
            <a:r>
              <a:rPr lang="en-US" dirty="0"/>
              <a:t> Now only controller contains the logic to determine the next page.</a:t>
            </a:r>
          </a:p>
          <a:p>
            <a:pPr algn="l"/>
            <a:r>
              <a:rPr lang="en-US" b="1" dirty="0"/>
              <a:t>Easy to maintain</a:t>
            </a:r>
            <a:endParaRPr lang="en-US" dirty="0"/>
          </a:p>
          <a:p>
            <a:pPr algn="l"/>
            <a:r>
              <a:rPr lang="en-US" b="1" dirty="0"/>
              <a:t>Easy to extend</a:t>
            </a:r>
            <a:endParaRPr lang="en-US" dirty="0"/>
          </a:p>
          <a:p>
            <a:pPr algn="l"/>
            <a:r>
              <a:rPr lang="en-US" b="1" dirty="0"/>
              <a:t>Easy to test</a:t>
            </a:r>
            <a:endParaRPr lang="en-US" dirty="0"/>
          </a:p>
          <a:p>
            <a:pPr algn="l"/>
            <a:r>
              <a:rPr lang="en-US" b="1" dirty="0"/>
              <a:t>Better separation of </a:t>
            </a:r>
            <a:r>
              <a:rPr lang="en-US" b="1" dirty="0" smtClean="0"/>
              <a:t>concerns</a:t>
            </a:r>
          </a:p>
          <a:p>
            <a:pPr algn="l"/>
            <a:endParaRPr lang="en-US" b="1" dirty="0" smtClean="0"/>
          </a:p>
          <a:p>
            <a:pPr algn="l"/>
            <a:r>
              <a:rPr lang="en-US" b="1" dirty="0" smtClean="0"/>
              <a:t>Disadvantage of Model 2 (MVC) Architecture</a:t>
            </a:r>
          </a:p>
          <a:p>
            <a:pPr algn="l"/>
            <a:r>
              <a:rPr lang="en-US" dirty="0" smtClean="0"/>
              <a:t>We </a:t>
            </a:r>
            <a:r>
              <a:rPr lang="en-US" dirty="0"/>
              <a:t>need to write the controller code self. If we change the controller code, we need to recompile the class and redeploy the application.</a:t>
            </a:r>
          </a:p>
          <a:p>
            <a:pPr algn="l"/>
            <a:endParaRPr lang="en-US" dirty="0"/>
          </a:p>
        </p:txBody>
      </p:sp>
    </p:spTree>
    <p:extLst>
      <p:ext uri="{BB962C8B-B14F-4D97-AF65-F5344CB8AC3E}">
        <p14:creationId xmlns:p14="http://schemas.microsoft.com/office/powerpoint/2010/main" val="2940515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010"/>
            <a:ext cx="9144000" cy="439217"/>
          </a:xfrm>
        </p:spPr>
        <p:txBody>
          <a:bodyPr>
            <a:normAutofit fontScale="90000"/>
          </a:bodyPr>
          <a:lstStyle/>
          <a:p>
            <a:r>
              <a:rPr lang="en-US" dirty="0"/>
              <a:t>Expression Language (EL</a:t>
            </a:r>
            <a:r>
              <a:rPr lang="en-US" dirty="0" smtClean="0"/>
              <a:t>)</a:t>
            </a:r>
            <a:endParaRPr lang="en-US" dirty="0"/>
          </a:p>
        </p:txBody>
      </p:sp>
      <p:sp>
        <p:nvSpPr>
          <p:cNvPr id="3" name="Subtitle 2"/>
          <p:cNvSpPr>
            <a:spLocks noGrp="1"/>
          </p:cNvSpPr>
          <p:nvPr>
            <p:ph type="subTitle" idx="1"/>
          </p:nvPr>
        </p:nvSpPr>
        <p:spPr>
          <a:xfrm>
            <a:off x="0" y="545910"/>
            <a:ext cx="12192000" cy="6312090"/>
          </a:xfrm>
        </p:spPr>
        <p:txBody>
          <a:bodyPr/>
          <a:lstStyle/>
          <a:p>
            <a:r>
              <a:rPr lang="en-US" dirty="0"/>
              <a:t>The </a:t>
            </a:r>
            <a:r>
              <a:rPr lang="en-US" b="1" dirty="0"/>
              <a:t>Expression Language</a:t>
            </a:r>
            <a:r>
              <a:rPr lang="en-US" dirty="0"/>
              <a:t> (EL) simplifies the accessibility of data stored in the Java Bean component, and other objects like request, session, application etc.</a:t>
            </a:r>
          </a:p>
          <a:p>
            <a:r>
              <a:rPr lang="en-US" dirty="0"/>
              <a:t>There are many implicit objects, operators and reserve words in EL.</a:t>
            </a:r>
          </a:p>
          <a:p>
            <a:r>
              <a:rPr lang="en-US" b="1" dirty="0"/>
              <a:t>Syntax for Expression Language (EL)</a:t>
            </a:r>
          </a:p>
          <a:p>
            <a:r>
              <a:rPr lang="en-US" dirty="0"/>
              <a:t>${ expression } </a:t>
            </a:r>
          </a:p>
          <a:p>
            <a:endParaRPr lang="en-US" dirty="0"/>
          </a:p>
        </p:txBody>
      </p:sp>
    </p:spTree>
    <p:extLst>
      <p:ext uri="{BB962C8B-B14F-4D97-AF65-F5344CB8AC3E}">
        <p14:creationId xmlns:p14="http://schemas.microsoft.com/office/powerpoint/2010/main" val="1953417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5092"/>
            <a:ext cx="12192000" cy="354084"/>
          </a:xfrm>
        </p:spPr>
        <p:txBody>
          <a:bodyPr>
            <a:normAutofit fontScale="90000"/>
          </a:bodyPr>
          <a:lstStyle/>
          <a:p>
            <a:r>
              <a:rPr lang="en-US" sz="4000" dirty="0"/>
              <a:t>Implicit Objects in Expression Language (EL)</a:t>
            </a:r>
            <a:br>
              <a:rPr lang="en-US" sz="4000" dirty="0"/>
            </a:br>
            <a:endParaRPr lang="en-US" sz="4000" dirty="0"/>
          </a:p>
        </p:txBody>
      </p:sp>
      <p:sp>
        <p:nvSpPr>
          <p:cNvPr id="3" name="Subtitle 2"/>
          <p:cNvSpPr>
            <a:spLocks noGrp="1"/>
          </p:cNvSpPr>
          <p:nvPr>
            <p:ph type="subTitle" idx="1"/>
          </p:nvPr>
        </p:nvSpPr>
        <p:spPr>
          <a:xfrm>
            <a:off x="0" y="477672"/>
            <a:ext cx="12192000" cy="6380328"/>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82865152"/>
              </p:ext>
            </p:extLst>
          </p:nvPr>
        </p:nvGraphicFramePr>
        <p:xfrm>
          <a:off x="0" y="477674"/>
          <a:ext cx="12192000" cy="6392084"/>
        </p:xfrm>
        <a:graphic>
          <a:graphicData uri="http://schemas.openxmlformats.org/drawingml/2006/table">
            <a:tbl>
              <a:tblPr/>
              <a:tblGrid>
                <a:gridCol w="3848669"/>
                <a:gridCol w="8343331"/>
              </a:tblGrid>
              <a:tr h="355671">
                <a:tc>
                  <a:txBody>
                    <a:bodyPr/>
                    <a:lstStyle/>
                    <a:p>
                      <a:pPr algn="l" fontAlgn="t"/>
                      <a:r>
                        <a:rPr lang="en-US" sz="2000" dirty="0">
                          <a:solidFill>
                            <a:srgbClr val="000000"/>
                          </a:solidFill>
                          <a:effectLst/>
                          <a:latin typeface="times new roman" panose="02020603050405020304" pitchFamily="18" charset="0"/>
                        </a:rPr>
                        <a:t>Implicit Objects</a:t>
                      </a:r>
                    </a:p>
                  </a:txBody>
                  <a:tcPr marL="31314" marR="31314" marT="31314" marB="31314">
                    <a:lnL w="9525" cap="flat" cmpd="sng" algn="ctr">
                      <a:solidFill>
                        <a:srgbClr val="58CD85"/>
                      </a:solidFill>
                      <a:prstDash val="solid"/>
                      <a:round/>
                      <a:headEnd type="none" w="med" len="med"/>
                      <a:tailEnd type="none" w="med" len="med"/>
                    </a:lnL>
                    <a:lnR w="9525" cap="flat" cmpd="sng" algn="ctr">
                      <a:solidFill>
                        <a:srgbClr val="58CD85"/>
                      </a:solidFill>
                      <a:prstDash val="solid"/>
                      <a:round/>
                      <a:headEnd type="none" w="med" len="med"/>
                      <a:tailEnd type="none" w="med" len="med"/>
                    </a:lnR>
                    <a:lnT w="9525" cap="flat" cmpd="sng" algn="ctr">
                      <a:solidFill>
                        <a:srgbClr val="58CD8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000">
                          <a:solidFill>
                            <a:srgbClr val="000000"/>
                          </a:solidFill>
                          <a:effectLst/>
                          <a:latin typeface="times new roman" panose="02020603050405020304" pitchFamily="18" charset="0"/>
                        </a:rPr>
                        <a:t>Usage</a:t>
                      </a:r>
                    </a:p>
                  </a:txBody>
                  <a:tcPr marL="31314" marR="31314" marT="31314" marB="31314">
                    <a:lnL w="9525" cap="flat" cmpd="sng" algn="ctr">
                      <a:solidFill>
                        <a:srgbClr val="58CD85"/>
                      </a:solidFill>
                      <a:prstDash val="solid"/>
                      <a:round/>
                      <a:headEnd type="none" w="med" len="med"/>
                      <a:tailEnd type="none" w="med" len="med"/>
                    </a:lnL>
                    <a:lnR w="9525" cap="flat" cmpd="sng" algn="ctr">
                      <a:solidFill>
                        <a:srgbClr val="58CD85"/>
                      </a:solidFill>
                      <a:prstDash val="solid"/>
                      <a:round/>
                      <a:headEnd type="none" w="med" len="med"/>
                      <a:tailEnd type="none" w="med" len="med"/>
                    </a:lnR>
                    <a:lnT w="9525" cap="flat" cmpd="sng" algn="ctr">
                      <a:solidFill>
                        <a:srgbClr val="58CD8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85552">
                <a:tc>
                  <a:txBody>
                    <a:bodyPr/>
                    <a:lstStyle/>
                    <a:p>
                      <a:pPr fontAlgn="t"/>
                      <a:r>
                        <a:rPr lang="en-US" sz="2000" b="0" i="0">
                          <a:solidFill>
                            <a:srgbClr val="000000"/>
                          </a:solidFill>
                          <a:effectLst/>
                          <a:latin typeface="verdana" panose="020B0604030504040204" pitchFamily="34" charset="0"/>
                        </a:rPr>
                        <a:t>pageScope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a:solidFill>
                            <a:srgbClr val="000000"/>
                          </a:solidFill>
                          <a:effectLst/>
                          <a:latin typeface="verdana" panose="020B0604030504040204" pitchFamily="34" charset="0"/>
                        </a:rPr>
                        <a:t>it maps the given attribute name with the value set in the page scope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85552">
                <a:tc>
                  <a:txBody>
                    <a:bodyPr/>
                    <a:lstStyle/>
                    <a:p>
                      <a:pPr fontAlgn="t"/>
                      <a:r>
                        <a:rPr lang="en-US" sz="2000" b="0" i="0">
                          <a:solidFill>
                            <a:srgbClr val="000000"/>
                          </a:solidFill>
                          <a:effectLst/>
                          <a:latin typeface="verdana" panose="020B0604030504040204" pitchFamily="34" charset="0"/>
                        </a:rPr>
                        <a:t>requestScope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a:solidFill>
                            <a:srgbClr val="000000"/>
                          </a:solidFill>
                          <a:effectLst/>
                          <a:latin typeface="verdana" panose="020B0604030504040204" pitchFamily="34" charset="0"/>
                        </a:rPr>
                        <a:t>it maps the given attribute name with the value set in the request scope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85552">
                <a:tc>
                  <a:txBody>
                    <a:bodyPr/>
                    <a:lstStyle/>
                    <a:p>
                      <a:pPr fontAlgn="t"/>
                      <a:r>
                        <a:rPr lang="en-US" sz="2000" b="0" i="0" dirty="0" err="1">
                          <a:solidFill>
                            <a:srgbClr val="000000"/>
                          </a:solidFill>
                          <a:effectLst/>
                          <a:latin typeface="verdana" panose="020B0604030504040204" pitchFamily="34" charset="0"/>
                        </a:rPr>
                        <a:t>sessionScope</a:t>
                      </a:r>
                      <a:endParaRPr lang="en-US" sz="2000" b="0" i="0" dirty="0">
                        <a:solidFill>
                          <a:srgbClr val="000000"/>
                        </a:solidFill>
                        <a:effectLst/>
                        <a:latin typeface="verdana" panose="020B0604030504040204" pitchFamily="34" charset="0"/>
                      </a:endParaRP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it maps the given attribute name with the value set in the session scope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85552">
                <a:tc>
                  <a:txBody>
                    <a:bodyPr/>
                    <a:lstStyle/>
                    <a:p>
                      <a:pPr fontAlgn="t"/>
                      <a:r>
                        <a:rPr lang="en-US" sz="2000" b="0" i="0">
                          <a:solidFill>
                            <a:srgbClr val="000000"/>
                          </a:solidFill>
                          <a:effectLst/>
                          <a:latin typeface="verdana" panose="020B0604030504040204" pitchFamily="34" charset="0"/>
                        </a:rPr>
                        <a:t>applicationScope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a:solidFill>
                            <a:srgbClr val="000000"/>
                          </a:solidFill>
                          <a:effectLst/>
                          <a:latin typeface="verdana" panose="020B0604030504040204" pitchFamily="34" charset="0"/>
                        </a:rPr>
                        <a:t>it maps the given attribute name with the value set in the application scope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20612">
                <a:tc>
                  <a:txBody>
                    <a:bodyPr/>
                    <a:lstStyle/>
                    <a:p>
                      <a:pPr fontAlgn="t"/>
                      <a:r>
                        <a:rPr lang="en-US" sz="2000" b="0" i="0">
                          <a:solidFill>
                            <a:srgbClr val="000000"/>
                          </a:solidFill>
                          <a:effectLst/>
                          <a:latin typeface="verdana" panose="020B0604030504040204" pitchFamily="34" charset="0"/>
                        </a:rPr>
                        <a:t>param</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a:solidFill>
                            <a:srgbClr val="000000"/>
                          </a:solidFill>
                          <a:effectLst/>
                          <a:latin typeface="verdana" panose="020B0604030504040204" pitchFamily="34" charset="0"/>
                        </a:rPr>
                        <a:t>it maps the request parameter to the single value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20612">
                <a:tc>
                  <a:txBody>
                    <a:bodyPr/>
                    <a:lstStyle/>
                    <a:p>
                      <a:pPr fontAlgn="t"/>
                      <a:r>
                        <a:rPr lang="en-US" sz="2000" b="0" i="0">
                          <a:solidFill>
                            <a:srgbClr val="000000"/>
                          </a:solidFill>
                          <a:effectLst/>
                          <a:latin typeface="verdana" panose="020B0604030504040204" pitchFamily="34" charset="0"/>
                        </a:rPr>
                        <a:t>paramValues</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a:solidFill>
                            <a:srgbClr val="000000"/>
                          </a:solidFill>
                          <a:effectLst/>
                          <a:latin typeface="verdana" panose="020B0604030504040204" pitchFamily="34" charset="0"/>
                        </a:rPr>
                        <a:t>it maps the request parameter to an array of values</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20612">
                <a:tc>
                  <a:txBody>
                    <a:bodyPr/>
                    <a:lstStyle/>
                    <a:p>
                      <a:pPr fontAlgn="t"/>
                      <a:r>
                        <a:rPr lang="en-US" sz="2000" b="0" i="0">
                          <a:solidFill>
                            <a:srgbClr val="000000"/>
                          </a:solidFill>
                          <a:effectLst/>
                          <a:latin typeface="verdana" panose="020B0604030504040204" pitchFamily="34" charset="0"/>
                        </a:rPr>
                        <a:t>header</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a:solidFill>
                            <a:srgbClr val="000000"/>
                          </a:solidFill>
                          <a:effectLst/>
                          <a:latin typeface="verdana" panose="020B0604030504040204" pitchFamily="34" charset="0"/>
                        </a:rPr>
                        <a:t>it maps the request header name to the single value</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20612">
                <a:tc>
                  <a:txBody>
                    <a:bodyPr/>
                    <a:lstStyle/>
                    <a:p>
                      <a:pPr fontAlgn="t"/>
                      <a:r>
                        <a:rPr lang="en-US" sz="2000" b="0" i="0">
                          <a:solidFill>
                            <a:srgbClr val="000000"/>
                          </a:solidFill>
                          <a:effectLst/>
                          <a:latin typeface="verdana" panose="020B0604030504040204" pitchFamily="34" charset="0"/>
                        </a:rPr>
                        <a:t>headerValues</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dirty="0">
                          <a:solidFill>
                            <a:srgbClr val="000000"/>
                          </a:solidFill>
                          <a:effectLst/>
                          <a:latin typeface="verdana" panose="020B0604030504040204" pitchFamily="34" charset="0"/>
                        </a:rPr>
                        <a:t>it maps the request header name to an array of values</a:t>
                      </a:r>
                    </a:p>
                  </a:txBody>
                  <a:tcPr marL="31314" marR="31314" marT="31314" marB="31314">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extLst>
      <p:ext uri="{BB962C8B-B14F-4D97-AF65-F5344CB8AC3E}">
        <p14:creationId xmlns:p14="http://schemas.microsoft.com/office/powerpoint/2010/main" val="68938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err="1"/>
              <a:t>javax.servlet.jsp</a:t>
            </a:r>
            <a:r>
              <a:rPr lang="en-US" dirty="0"/>
              <a:t> package</a:t>
            </a:r>
          </a:p>
          <a:p>
            <a:pPr algn="l"/>
            <a:r>
              <a:rPr lang="en-US" dirty="0"/>
              <a:t>The </a:t>
            </a:r>
            <a:r>
              <a:rPr lang="en-US" dirty="0" err="1"/>
              <a:t>javax.servlet.jsp</a:t>
            </a:r>
            <a:r>
              <a:rPr lang="en-US" dirty="0"/>
              <a:t> package has two interfaces </a:t>
            </a:r>
            <a:r>
              <a:rPr lang="en-US" dirty="0" smtClean="0"/>
              <a:t>.The </a:t>
            </a:r>
            <a:r>
              <a:rPr lang="en-US" dirty="0"/>
              <a:t>two interfaces are as follows:</a:t>
            </a:r>
          </a:p>
          <a:p>
            <a:pPr algn="l"/>
            <a:r>
              <a:rPr lang="en-US" b="1" dirty="0" err="1"/>
              <a:t>JspPage</a:t>
            </a:r>
            <a:endParaRPr lang="en-US" b="1" dirty="0"/>
          </a:p>
          <a:p>
            <a:pPr algn="l"/>
            <a:r>
              <a:rPr lang="en-US" b="1" dirty="0" err="1"/>
              <a:t>HttpJspPage</a:t>
            </a:r>
            <a:endParaRPr lang="en-US" b="1" dirty="0"/>
          </a:p>
          <a:p>
            <a:r>
              <a:rPr lang="en-US" sz="2800" b="1" dirty="0"/>
              <a:t>The </a:t>
            </a:r>
            <a:r>
              <a:rPr lang="en-US" sz="2800" b="1" dirty="0" err="1"/>
              <a:t>JspPage</a:t>
            </a:r>
            <a:r>
              <a:rPr lang="en-US" sz="2800" b="1" dirty="0"/>
              <a:t> interface</a:t>
            </a:r>
          </a:p>
          <a:p>
            <a:pPr algn="l"/>
            <a:r>
              <a:rPr lang="en-US" dirty="0"/>
              <a:t>According to the JSP specification, all the generated servlet classes must implement the </a:t>
            </a:r>
            <a:r>
              <a:rPr lang="en-US" dirty="0" err="1"/>
              <a:t>JspPage</a:t>
            </a:r>
            <a:r>
              <a:rPr lang="en-US" dirty="0"/>
              <a:t> interface. It extends the Servlet interface. It provides two life cycle methods</a:t>
            </a:r>
            <a:r>
              <a:rPr lang="en-US" dirty="0" smtClean="0"/>
              <a:t>.</a:t>
            </a:r>
          </a:p>
          <a:p>
            <a:pPr algn="l"/>
            <a:endParaRPr lang="en-US" dirty="0"/>
          </a:p>
          <a:p>
            <a:r>
              <a:rPr lang="en-US" b="1" dirty="0"/>
              <a:t>Methods of </a:t>
            </a:r>
            <a:r>
              <a:rPr lang="en-US" b="1" dirty="0" err="1"/>
              <a:t>JspPage</a:t>
            </a:r>
            <a:r>
              <a:rPr lang="en-US" b="1" dirty="0"/>
              <a:t> interface</a:t>
            </a:r>
          </a:p>
          <a:p>
            <a:pPr algn="l"/>
            <a:r>
              <a:rPr lang="en-US" b="1" dirty="0"/>
              <a:t>public void </a:t>
            </a:r>
            <a:r>
              <a:rPr lang="en-US" b="1" dirty="0" err="1"/>
              <a:t>jspInit</a:t>
            </a:r>
            <a:r>
              <a:rPr lang="en-US" b="1" dirty="0"/>
              <a:t>():</a:t>
            </a:r>
            <a:r>
              <a:rPr lang="en-US" dirty="0"/>
              <a:t> It is invoked only once during the life cycle of the JSP when JSP page is requested firstly. It is used to perform initialization. It is same as the </a:t>
            </a:r>
            <a:r>
              <a:rPr lang="en-US" dirty="0" err="1"/>
              <a:t>init</a:t>
            </a:r>
            <a:r>
              <a:rPr lang="en-US" dirty="0"/>
              <a:t>() method of Servlet interface.</a:t>
            </a:r>
          </a:p>
          <a:p>
            <a:pPr algn="l"/>
            <a:r>
              <a:rPr lang="en-US" b="1" dirty="0"/>
              <a:t>public void </a:t>
            </a:r>
            <a:r>
              <a:rPr lang="en-US" b="1" dirty="0" err="1"/>
              <a:t>jspDestroy</a:t>
            </a:r>
            <a:r>
              <a:rPr lang="en-US" b="1" dirty="0"/>
              <a:t>():</a:t>
            </a:r>
            <a:r>
              <a:rPr lang="en-US" dirty="0"/>
              <a:t> It is invoked only once during the life cycle of the JSP before the JSP page is destroyed. It can be used to perform some clean up operation.</a:t>
            </a:r>
          </a:p>
          <a:p>
            <a:pPr algn="l"/>
            <a:endParaRPr lang="en-US" dirty="0"/>
          </a:p>
        </p:txBody>
      </p:sp>
    </p:spTree>
    <p:extLst>
      <p:ext uri="{BB962C8B-B14F-4D97-AF65-F5344CB8AC3E}">
        <p14:creationId xmlns:p14="http://schemas.microsoft.com/office/powerpoint/2010/main" val="1978151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579" y="0"/>
            <a:ext cx="9144000" cy="671229"/>
          </a:xfrm>
        </p:spPr>
        <p:txBody>
          <a:bodyPr>
            <a:noAutofit/>
          </a:bodyPr>
          <a:lstStyle/>
          <a:p>
            <a:r>
              <a:rPr lang="en-US" sz="4800" dirty="0" smtClean="0"/>
              <a:t>JSP </a:t>
            </a:r>
            <a:r>
              <a:rPr lang="en-US" sz="4800" dirty="0"/>
              <a:t>EL </a:t>
            </a:r>
            <a:r>
              <a:rPr lang="en-US" sz="4800" dirty="0" smtClean="0"/>
              <a:t>Operators</a:t>
            </a:r>
            <a:endParaRPr lang="en-US" sz="4800" dirty="0"/>
          </a:p>
        </p:txBody>
      </p:sp>
      <p:sp>
        <p:nvSpPr>
          <p:cNvPr id="3" name="Subtitle 2"/>
          <p:cNvSpPr>
            <a:spLocks noGrp="1"/>
          </p:cNvSpPr>
          <p:nvPr>
            <p:ph type="subTitle" idx="1"/>
          </p:nvPr>
        </p:nvSpPr>
        <p:spPr>
          <a:xfrm>
            <a:off x="0" y="671229"/>
            <a:ext cx="12192000" cy="6186771"/>
          </a:xfrm>
        </p:spPr>
        <p:txBody>
          <a:bodyPr/>
          <a:lstStyle/>
          <a:p>
            <a:pPr fontAlgn="base"/>
            <a:r>
              <a:rPr lang="en-US" b="1" dirty="0"/>
              <a:t>EL Property Access Operator or Dot (.) Operator</a:t>
            </a:r>
            <a:endParaRPr lang="en-US" dirty="0"/>
          </a:p>
          <a:p>
            <a:pPr algn="l" fontAlgn="base"/>
            <a:r>
              <a:rPr lang="en-US" dirty="0"/>
              <a:t>JSP EL Dot operator is used to get the attribute values.</a:t>
            </a:r>
          </a:p>
          <a:p>
            <a:pPr algn="l" fontAlgn="base"/>
            <a:r>
              <a:rPr lang="en-US" dirty="0"/>
              <a:t>${</a:t>
            </a:r>
            <a:r>
              <a:rPr lang="en-US" dirty="0" err="1"/>
              <a:t>firstObj.secondObj</a:t>
            </a:r>
            <a:r>
              <a:rPr lang="en-US" dirty="0" smtClean="0"/>
              <a:t>}</a:t>
            </a:r>
            <a:endParaRPr lang="en-US" dirty="0"/>
          </a:p>
          <a:p>
            <a:pPr fontAlgn="base"/>
            <a:r>
              <a:rPr lang="en-US" b="1" dirty="0"/>
              <a:t>JSP EL [] Operator or Collection Access Operator</a:t>
            </a:r>
            <a:endParaRPr lang="en-US" dirty="0"/>
          </a:p>
          <a:p>
            <a:pPr algn="l" fontAlgn="base"/>
            <a:r>
              <a:rPr lang="en-US" dirty="0"/>
              <a:t>[] operator is more powerful than dot operator. We can use it to get data from List and Array too.</a:t>
            </a:r>
          </a:p>
          <a:p>
            <a:pPr fontAlgn="base"/>
            <a:r>
              <a:rPr lang="en-US" b="1" dirty="0"/>
              <a:t>JSP EL Arithmetic Operators</a:t>
            </a:r>
            <a:endParaRPr lang="en-US" dirty="0"/>
          </a:p>
          <a:p>
            <a:pPr algn="l" fontAlgn="base"/>
            <a:r>
              <a:rPr lang="en-US" dirty="0"/>
              <a:t>Arithmetic operators are provided for simple calculations in EL expressions. They are +, -, *, / or div, % or mod.</a:t>
            </a:r>
          </a:p>
          <a:p>
            <a:pPr fontAlgn="base"/>
            <a:r>
              <a:rPr lang="en-US" b="1" dirty="0"/>
              <a:t>JSP EL Logical Operators</a:t>
            </a:r>
            <a:endParaRPr lang="en-US" dirty="0"/>
          </a:p>
          <a:p>
            <a:pPr algn="l" fontAlgn="base"/>
            <a:r>
              <a:rPr lang="en-US" dirty="0"/>
              <a:t>They are &amp;&amp; (and), || (or) and ! (not).</a:t>
            </a:r>
          </a:p>
          <a:p>
            <a:pPr fontAlgn="base"/>
            <a:r>
              <a:rPr lang="en-US" b="1" dirty="0"/>
              <a:t>JSP EL Relational Operators</a:t>
            </a:r>
            <a:endParaRPr lang="en-US" dirty="0"/>
          </a:p>
          <a:p>
            <a:pPr algn="l" fontAlgn="base"/>
            <a:r>
              <a:rPr lang="en-US" dirty="0"/>
              <a:t>They are == </a:t>
            </a:r>
            <a:r>
              <a:rPr lang="en-US" dirty="0" smtClean="0"/>
              <a:t>or (</a:t>
            </a:r>
            <a:r>
              <a:rPr lang="en-US" dirty="0" err="1" smtClean="0"/>
              <a:t>eq</a:t>
            </a:r>
            <a:r>
              <a:rPr lang="en-US" dirty="0"/>
              <a:t>), != </a:t>
            </a:r>
            <a:r>
              <a:rPr lang="en-US" dirty="0" smtClean="0"/>
              <a:t>or (ne</a:t>
            </a:r>
            <a:r>
              <a:rPr lang="en-US" dirty="0"/>
              <a:t>), &lt; </a:t>
            </a:r>
            <a:r>
              <a:rPr lang="en-US" dirty="0" smtClean="0"/>
              <a:t>or (</a:t>
            </a:r>
            <a:r>
              <a:rPr lang="en-US" dirty="0" err="1" smtClean="0"/>
              <a:t>lt</a:t>
            </a:r>
            <a:r>
              <a:rPr lang="en-US" dirty="0"/>
              <a:t>), </a:t>
            </a:r>
            <a:r>
              <a:rPr lang="en-US" dirty="0" smtClean="0"/>
              <a:t>&gt; or </a:t>
            </a:r>
            <a:r>
              <a:rPr lang="en-US" dirty="0"/>
              <a:t>(</a:t>
            </a:r>
            <a:r>
              <a:rPr lang="en-US" dirty="0" err="1"/>
              <a:t>gt</a:t>
            </a:r>
            <a:r>
              <a:rPr lang="en-US" dirty="0"/>
              <a:t>), </a:t>
            </a:r>
            <a:r>
              <a:rPr lang="en-US" dirty="0" smtClean="0"/>
              <a:t>&lt;= or </a:t>
            </a:r>
            <a:r>
              <a:rPr lang="en-US" dirty="0"/>
              <a:t>(le) and &gt;= </a:t>
            </a:r>
            <a:r>
              <a:rPr lang="en-US" dirty="0" smtClean="0"/>
              <a:t>or (</a:t>
            </a:r>
            <a:r>
              <a:rPr lang="en-US" dirty="0" err="1" smtClean="0"/>
              <a:t>ge</a:t>
            </a:r>
            <a:r>
              <a:rPr lang="en-US" dirty="0"/>
              <a:t>).</a:t>
            </a:r>
          </a:p>
          <a:p>
            <a:pPr algn="l" fontAlgn="base"/>
            <a:endParaRPr lang="en-US" dirty="0"/>
          </a:p>
        </p:txBody>
      </p:sp>
    </p:spTree>
    <p:extLst>
      <p:ext uri="{BB962C8B-B14F-4D97-AF65-F5344CB8AC3E}">
        <p14:creationId xmlns:p14="http://schemas.microsoft.com/office/powerpoint/2010/main" val="3514828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b="1" dirty="0"/>
              <a:t>Reserved</a:t>
            </a:r>
            <a:r>
              <a:rPr lang="en-US" dirty="0"/>
              <a:t> </a:t>
            </a:r>
            <a:r>
              <a:rPr lang="en-US" b="1" dirty="0"/>
              <a:t>Words</a:t>
            </a:r>
          </a:p>
          <a:p>
            <a:pPr algn="l"/>
            <a:r>
              <a:rPr lang="en-US" dirty="0"/>
              <a:t>The following words are reserved for the JSP expression language and should not be used as identifiers</a:t>
            </a:r>
            <a:r>
              <a:rPr lang="en-US" dirty="0" smtClean="0"/>
              <a:t>.</a:t>
            </a:r>
          </a:p>
          <a:p>
            <a:pPr algn="l"/>
            <a:r>
              <a:rPr lang="en-US" dirty="0"/>
              <a:t/>
            </a:r>
            <a:br>
              <a:rPr lang="en-US" dirty="0"/>
            </a:br>
            <a:r>
              <a:rPr lang="en-US" dirty="0"/>
              <a:t>and   </a:t>
            </a:r>
            <a:r>
              <a:rPr lang="en-US" dirty="0" smtClean="0"/>
              <a:t>            </a:t>
            </a:r>
            <a:r>
              <a:rPr lang="en-US" dirty="0" err="1" smtClean="0"/>
              <a:t>eq</a:t>
            </a:r>
            <a:r>
              <a:rPr lang="en-US" dirty="0"/>
              <a:t>   </a:t>
            </a:r>
            <a:r>
              <a:rPr lang="en-US" dirty="0" err="1" smtClean="0"/>
              <a:t>gt</a:t>
            </a:r>
            <a:r>
              <a:rPr lang="en-US" dirty="0"/>
              <a:t>   true  </a:t>
            </a:r>
            <a:endParaRPr lang="en-US" dirty="0" smtClean="0"/>
          </a:p>
          <a:p>
            <a:pPr algn="l"/>
            <a:r>
              <a:rPr lang="en-US" dirty="0" err="1" smtClean="0"/>
              <a:t>instanceof</a:t>
            </a:r>
            <a:r>
              <a:rPr lang="en-US" dirty="0" smtClean="0"/>
              <a:t>   or</a:t>
            </a:r>
            <a:r>
              <a:rPr lang="en-US" dirty="0"/>
              <a:t>    ne   le   </a:t>
            </a:r>
            <a:endParaRPr lang="en-US" dirty="0" smtClean="0"/>
          </a:p>
          <a:p>
            <a:pPr algn="l"/>
            <a:r>
              <a:rPr lang="en-US" dirty="0" smtClean="0"/>
              <a:t>false</a:t>
            </a:r>
            <a:r>
              <a:rPr lang="en-US" dirty="0"/>
              <a:t>  </a:t>
            </a:r>
            <a:r>
              <a:rPr lang="en-US" dirty="0" smtClean="0"/>
              <a:t>      empty    </a:t>
            </a:r>
            <a:r>
              <a:rPr lang="en-US" dirty="0"/>
              <a:t>not   </a:t>
            </a:r>
            <a:r>
              <a:rPr lang="en-US" dirty="0" err="1"/>
              <a:t>lt</a:t>
            </a:r>
            <a:r>
              <a:rPr lang="en-US" dirty="0"/>
              <a:t>   </a:t>
            </a:r>
            <a:endParaRPr lang="en-US" dirty="0" smtClean="0"/>
          </a:p>
          <a:p>
            <a:pPr algn="l"/>
            <a:r>
              <a:rPr lang="en-US" dirty="0" err="1" smtClean="0"/>
              <a:t>ge</a:t>
            </a:r>
            <a:r>
              <a:rPr lang="en-US" dirty="0"/>
              <a:t>   </a:t>
            </a:r>
            <a:r>
              <a:rPr lang="en-US" dirty="0" smtClean="0"/>
              <a:t>   null</a:t>
            </a:r>
            <a:r>
              <a:rPr lang="en-US" dirty="0"/>
              <a:t>   div   mod </a:t>
            </a:r>
          </a:p>
        </p:txBody>
      </p:sp>
    </p:spTree>
    <p:extLst>
      <p:ext uri="{BB962C8B-B14F-4D97-AF65-F5344CB8AC3E}">
        <p14:creationId xmlns:p14="http://schemas.microsoft.com/office/powerpoint/2010/main" val="2308657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3200" b="1" dirty="0"/>
              <a:t>JSP EL Important Points</a:t>
            </a:r>
          </a:p>
          <a:p>
            <a:pPr marL="457200" indent="-457200" algn="l">
              <a:buAutoNum type="arabicPeriod"/>
            </a:pPr>
            <a:r>
              <a:rPr lang="en-US" dirty="0" smtClean="0"/>
              <a:t>EL </a:t>
            </a:r>
            <a:r>
              <a:rPr lang="en-US" dirty="0"/>
              <a:t>expressions are always within curly braces prefixed with $ sign, for example ${</a:t>
            </a:r>
            <a:r>
              <a:rPr lang="en-US" dirty="0" err="1"/>
              <a:t>expr</a:t>
            </a:r>
            <a:r>
              <a:rPr lang="en-US" dirty="0" smtClean="0"/>
              <a:t>}.</a:t>
            </a:r>
          </a:p>
          <a:p>
            <a:pPr algn="l"/>
            <a:endParaRPr lang="en-US" dirty="0"/>
          </a:p>
          <a:p>
            <a:pPr algn="l"/>
            <a:r>
              <a:rPr lang="en-US" dirty="0" smtClean="0"/>
              <a:t>2. We </a:t>
            </a:r>
            <a:r>
              <a:rPr lang="en-US" dirty="0"/>
              <a:t>can disable EL expression in JSP by setting JSP page directive </a:t>
            </a:r>
            <a:r>
              <a:rPr lang="en-US" dirty="0" err="1"/>
              <a:t>isELIgnored</a:t>
            </a:r>
            <a:r>
              <a:rPr lang="en-US" dirty="0"/>
              <a:t> attribute value to TRUE</a:t>
            </a:r>
            <a:r>
              <a:rPr lang="en-US" dirty="0" smtClean="0"/>
              <a:t>.</a:t>
            </a:r>
          </a:p>
          <a:p>
            <a:pPr algn="l"/>
            <a:endParaRPr lang="en-US" dirty="0"/>
          </a:p>
          <a:p>
            <a:pPr algn="l"/>
            <a:r>
              <a:rPr lang="en-US" dirty="0" smtClean="0"/>
              <a:t>3. JSP </a:t>
            </a:r>
            <a:r>
              <a:rPr lang="en-US" dirty="0"/>
              <a:t>EL can be used to get </a:t>
            </a:r>
            <a:r>
              <a:rPr lang="en-US" dirty="0" smtClean="0"/>
              <a:t>attributes, </a:t>
            </a:r>
            <a:r>
              <a:rPr lang="en-US" dirty="0"/>
              <a:t>but we can’t set the values</a:t>
            </a:r>
            <a:r>
              <a:rPr lang="en-US" dirty="0" smtClean="0"/>
              <a:t>.</a:t>
            </a:r>
          </a:p>
          <a:p>
            <a:pPr algn="l"/>
            <a:endParaRPr lang="en-US" dirty="0"/>
          </a:p>
          <a:p>
            <a:pPr algn="l"/>
            <a:r>
              <a:rPr lang="en-US" dirty="0" smtClean="0"/>
              <a:t>4. JSP </a:t>
            </a:r>
            <a:r>
              <a:rPr lang="en-US" dirty="0"/>
              <a:t>EL implicit objects are different from JSP implicit objects except </a:t>
            </a:r>
            <a:r>
              <a:rPr lang="en-US" dirty="0" err="1"/>
              <a:t>pageContext</a:t>
            </a:r>
            <a:r>
              <a:rPr lang="en-US" dirty="0"/>
              <a:t>, don’t get confused</a:t>
            </a:r>
            <a:r>
              <a:rPr lang="en-US" dirty="0" smtClean="0"/>
              <a:t>.</a:t>
            </a:r>
          </a:p>
          <a:p>
            <a:pPr algn="l"/>
            <a:endParaRPr lang="en-US" dirty="0" smtClean="0"/>
          </a:p>
          <a:p>
            <a:pPr algn="l"/>
            <a:r>
              <a:rPr lang="en-US" dirty="0" smtClean="0"/>
              <a:t>5.  JSP </a:t>
            </a:r>
            <a:r>
              <a:rPr lang="en-US" dirty="0"/>
              <a:t>EL is NULL friendly, if given attribute is not found or expression returns null, it doesn’t throw any exception. For arithmetic operations, EL treats null as 0 and for logical operations, EL treats null as false.</a:t>
            </a:r>
          </a:p>
          <a:p>
            <a:pPr algn="l"/>
            <a:endParaRPr lang="en-US" dirty="0"/>
          </a:p>
          <a:p>
            <a:pPr algn="l"/>
            <a:endParaRPr lang="en-US" dirty="0"/>
          </a:p>
        </p:txBody>
      </p:sp>
    </p:spTree>
    <p:extLst>
      <p:ext uri="{BB962C8B-B14F-4D97-AF65-F5344CB8AC3E}">
        <p14:creationId xmlns:p14="http://schemas.microsoft.com/office/powerpoint/2010/main" val="1181655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04716"/>
            <a:ext cx="12192000" cy="452864"/>
          </a:xfrm>
        </p:spPr>
        <p:txBody>
          <a:bodyPr>
            <a:normAutofit fontScale="90000"/>
          </a:bodyPr>
          <a:lstStyle/>
          <a:p>
            <a:r>
              <a:rPr lang="en-US" sz="5400" b="1" dirty="0"/>
              <a:t>JSTL (JSP Standard Tag Library</a:t>
            </a:r>
            <a:r>
              <a:rPr lang="en-US" sz="5400" b="1" dirty="0" smtClean="0"/>
              <a:t>)</a:t>
            </a:r>
            <a:endParaRPr lang="en-US" sz="5400" b="1" dirty="0"/>
          </a:p>
        </p:txBody>
      </p:sp>
      <p:sp>
        <p:nvSpPr>
          <p:cNvPr id="3" name="Subtitle 2"/>
          <p:cNvSpPr>
            <a:spLocks noGrp="1"/>
          </p:cNvSpPr>
          <p:nvPr>
            <p:ph type="subTitle" idx="1"/>
          </p:nvPr>
        </p:nvSpPr>
        <p:spPr>
          <a:xfrm>
            <a:off x="0" y="657580"/>
            <a:ext cx="12192000" cy="6200420"/>
          </a:xfrm>
        </p:spPr>
        <p:txBody>
          <a:bodyPr/>
          <a:lstStyle/>
          <a:p>
            <a:pPr algn="l"/>
            <a:r>
              <a:rPr lang="en-US" dirty="0"/>
              <a:t>The JSP Standard Tag Library (JSTL) represents a set of tags to simplify the JSP development.</a:t>
            </a:r>
          </a:p>
          <a:p>
            <a:pPr algn="l"/>
            <a:r>
              <a:rPr lang="en-US" b="1" dirty="0"/>
              <a:t>Advantage of JSTL</a:t>
            </a:r>
          </a:p>
          <a:p>
            <a:pPr algn="l"/>
            <a:r>
              <a:rPr lang="en-US" b="1" dirty="0"/>
              <a:t>Fast </a:t>
            </a:r>
            <a:r>
              <a:rPr lang="en-US" b="1" dirty="0" err="1"/>
              <a:t>Developement</a:t>
            </a:r>
            <a:r>
              <a:rPr lang="en-US" dirty="0"/>
              <a:t> JSTL provides many tags that simplifies the JSP.</a:t>
            </a:r>
          </a:p>
          <a:p>
            <a:pPr algn="l"/>
            <a:r>
              <a:rPr lang="en-US" b="1" dirty="0"/>
              <a:t>Code Reusability</a:t>
            </a:r>
            <a:r>
              <a:rPr lang="en-US" dirty="0"/>
              <a:t> We can use the JSTL tags in various pages.</a:t>
            </a:r>
          </a:p>
          <a:p>
            <a:pPr algn="l"/>
            <a:r>
              <a:rPr lang="en-US" b="1" dirty="0"/>
              <a:t>No need to use </a:t>
            </a:r>
            <a:r>
              <a:rPr lang="en-US" b="1" dirty="0" err="1"/>
              <a:t>scriptlet</a:t>
            </a:r>
            <a:r>
              <a:rPr lang="en-US" b="1" dirty="0"/>
              <a:t> tag</a:t>
            </a:r>
            <a:r>
              <a:rPr lang="en-US" dirty="0"/>
              <a:t> It avoids the use of </a:t>
            </a:r>
            <a:r>
              <a:rPr lang="en-US" dirty="0" err="1"/>
              <a:t>scriptlet</a:t>
            </a:r>
            <a:r>
              <a:rPr lang="en-US" dirty="0"/>
              <a:t> tag.</a:t>
            </a:r>
          </a:p>
          <a:p>
            <a:pPr algn="l"/>
            <a:endParaRPr lang="en-US" dirty="0"/>
          </a:p>
        </p:txBody>
      </p:sp>
    </p:spTree>
    <p:extLst>
      <p:ext uri="{BB962C8B-B14F-4D97-AF65-F5344CB8AC3E}">
        <p14:creationId xmlns:p14="http://schemas.microsoft.com/office/powerpoint/2010/main" val="2122778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0279636"/>
              </p:ext>
            </p:extLst>
          </p:nvPr>
        </p:nvGraphicFramePr>
        <p:xfrm>
          <a:off x="-3" y="0"/>
          <a:ext cx="12192002" cy="6922539"/>
        </p:xfrm>
        <a:graphic>
          <a:graphicData uri="http://schemas.openxmlformats.org/drawingml/2006/table">
            <a:tbl>
              <a:tblPr/>
              <a:tblGrid>
                <a:gridCol w="2920624"/>
                <a:gridCol w="9271378"/>
              </a:tblGrid>
              <a:tr h="287355">
                <a:tc>
                  <a:txBody>
                    <a:bodyPr/>
                    <a:lstStyle/>
                    <a:p>
                      <a:pPr algn="l" fontAlgn="t"/>
                      <a:r>
                        <a:rPr lang="en-US" sz="2000" dirty="0">
                          <a:solidFill>
                            <a:srgbClr val="000000"/>
                          </a:solidFill>
                          <a:effectLst/>
                          <a:latin typeface="times new roman" panose="02020603050405020304" pitchFamily="18" charset="0"/>
                        </a:rPr>
                        <a:t>Tag Name</a:t>
                      </a:r>
                    </a:p>
                  </a:txBody>
                  <a:tcPr marL="23546" marR="23546" marT="23546" marB="23546">
                    <a:lnL w="9525" cap="flat" cmpd="sng" algn="ctr">
                      <a:solidFill>
                        <a:srgbClr val="205C08"/>
                      </a:solidFill>
                      <a:prstDash val="solid"/>
                      <a:round/>
                      <a:headEnd type="none" w="med" len="med"/>
                      <a:tailEnd type="none" w="med" len="med"/>
                    </a:lnL>
                    <a:lnR w="9525" cap="flat" cmpd="sng" algn="ctr">
                      <a:solidFill>
                        <a:srgbClr val="205C08"/>
                      </a:solidFill>
                      <a:prstDash val="solid"/>
                      <a:round/>
                      <a:headEnd type="none" w="med" len="med"/>
                      <a:tailEnd type="none" w="med" len="med"/>
                    </a:lnR>
                    <a:lnT w="9525" cap="flat" cmpd="sng" algn="ctr">
                      <a:solidFill>
                        <a:srgbClr val="205C08"/>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2000">
                          <a:solidFill>
                            <a:srgbClr val="000000"/>
                          </a:solidFill>
                          <a:effectLst/>
                          <a:latin typeface="times new roman" panose="02020603050405020304" pitchFamily="18" charset="0"/>
                        </a:rPr>
                        <a:t>Description</a:t>
                      </a:r>
                    </a:p>
                  </a:txBody>
                  <a:tcPr marL="23546" marR="23546" marT="23546" marB="23546">
                    <a:lnL w="9525" cap="flat" cmpd="sng" algn="ctr">
                      <a:solidFill>
                        <a:srgbClr val="205C08"/>
                      </a:solidFill>
                      <a:prstDash val="solid"/>
                      <a:round/>
                      <a:headEnd type="none" w="med" len="med"/>
                      <a:tailEnd type="none" w="med" len="med"/>
                    </a:lnL>
                    <a:lnR w="9525" cap="flat" cmpd="sng" algn="ctr">
                      <a:solidFill>
                        <a:srgbClr val="205C08"/>
                      </a:solidFill>
                      <a:prstDash val="solid"/>
                      <a:round/>
                      <a:headEnd type="none" w="med" len="med"/>
                      <a:tailEnd type="none" w="med" len="med"/>
                    </a:lnR>
                    <a:lnT w="9525" cap="flat" cmpd="sng" algn="ctr">
                      <a:solidFill>
                        <a:srgbClr val="205C08"/>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570823">
                <a:tc>
                  <a:txBody>
                    <a:bodyPr/>
                    <a:lstStyle/>
                    <a:p>
                      <a:pPr fontAlgn="t"/>
                      <a:r>
                        <a:rPr lang="en-US" sz="2000" b="1" i="0">
                          <a:solidFill>
                            <a:srgbClr val="000000"/>
                          </a:solidFill>
                          <a:effectLst/>
                          <a:latin typeface="verdana" panose="020B0604030504040204" pitchFamily="34" charset="0"/>
                        </a:rPr>
                        <a:t>core tags</a:t>
                      </a:r>
                      <a:endParaRPr lang="en-US" sz="2000" b="0" i="0">
                        <a:solidFill>
                          <a:srgbClr val="000000"/>
                        </a:solidFill>
                        <a:effectLst/>
                        <a:latin typeface="verdana" panose="020B0604030504040204" pitchFamily="34" charset="0"/>
                      </a:endParaRP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The JSTL core tag provide variable support, URL management, flow control etc. The </a:t>
                      </a:r>
                      <a:r>
                        <a:rPr lang="en-US" sz="2000" b="0" i="0" dirty="0" err="1">
                          <a:solidFill>
                            <a:srgbClr val="000000"/>
                          </a:solidFill>
                          <a:effectLst/>
                          <a:latin typeface="verdana" panose="020B0604030504040204" pitchFamily="34" charset="0"/>
                        </a:rPr>
                        <a:t>url</a:t>
                      </a:r>
                      <a:r>
                        <a:rPr lang="en-US" sz="2000" b="0" i="0" dirty="0">
                          <a:solidFill>
                            <a:srgbClr val="000000"/>
                          </a:solidFill>
                          <a:effectLst/>
                          <a:latin typeface="verdana" panose="020B0604030504040204" pitchFamily="34" charset="0"/>
                        </a:rPr>
                        <a:t> for the core tag is </a:t>
                      </a:r>
                      <a:r>
                        <a:rPr lang="en-US" sz="2000" b="1" i="0" dirty="0">
                          <a:solidFill>
                            <a:srgbClr val="000000"/>
                          </a:solidFill>
                          <a:effectLst/>
                          <a:latin typeface="verdana" panose="020B0604030504040204" pitchFamily="34" charset="0"/>
                        </a:rPr>
                        <a:t>http://java.sun.com/jsp/jstl/core</a:t>
                      </a:r>
                      <a:r>
                        <a:rPr lang="en-US" sz="2000" b="0" i="0" dirty="0">
                          <a:solidFill>
                            <a:srgbClr val="000000"/>
                          </a:solidFill>
                          <a:effectLst/>
                          <a:latin typeface="verdana" panose="020B0604030504040204" pitchFamily="34" charset="0"/>
                        </a:rPr>
                        <a:t> . The prefix of core tag is </a:t>
                      </a:r>
                      <a:r>
                        <a:rPr lang="en-US" sz="2000" b="1" i="0" dirty="0">
                          <a:solidFill>
                            <a:srgbClr val="000000"/>
                          </a:solidFill>
                          <a:effectLst/>
                          <a:latin typeface="verdana" panose="020B0604030504040204" pitchFamily="34" charset="0"/>
                        </a:rPr>
                        <a:t>c</a:t>
                      </a:r>
                      <a:r>
                        <a:rPr lang="en-US" sz="2000" b="0" i="0" dirty="0">
                          <a:solidFill>
                            <a:srgbClr val="000000"/>
                          </a:solidFill>
                          <a:effectLst/>
                          <a:latin typeface="verdana" panose="020B0604030504040204" pitchFamily="34" charset="0"/>
                        </a:rPr>
                        <a:t>.</a:t>
                      </a: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929089">
                <a:tc>
                  <a:txBody>
                    <a:bodyPr/>
                    <a:lstStyle/>
                    <a:p>
                      <a:pPr fontAlgn="t"/>
                      <a:r>
                        <a:rPr lang="en-US" sz="2000" b="1" i="0">
                          <a:solidFill>
                            <a:srgbClr val="000000"/>
                          </a:solidFill>
                          <a:effectLst/>
                          <a:latin typeface="verdana" panose="020B0604030504040204" pitchFamily="34" charset="0"/>
                        </a:rPr>
                        <a:t>sql tags</a:t>
                      </a:r>
                      <a:endParaRPr lang="en-US" sz="2000" b="0" i="0">
                        <a:solidFill>
                          <a:srgbClr val="000000"/>
                        </a:solidFill>
                        <a:effectLst/>
                        <a:latin typeface="verdana" panose="020B0604030504040204" pitchFamily="34" charset="0"/>
                      </a:endParaRP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dirty="0">
                          <a:solidFill>
                            <a:srgbClr val="000000"/>
                          </a:solidFill>
                          <a:effectLst/>
                          <a:latin typeface="verdana" panose="020B0604030504040204" pitchFamily="34" charset="0"/>
                        </a:rPr>
                        <a:t>The JSTL </a:t>
                      </a:r>
                      <a:r>
                        <a:rPr lang="en-US" sz="2000" b="0" i="0" dirty="0" err="1">
                          <a:solidFill>
                            <a:srgbClr val="000000"/>
                          </a:solidFill>
                          <a:effectLst/>
                          <a:latin typeface="verdana" panose="020B0604030504040204" pitchFamily="34" charset="0"/>
                        </a:rPr>
                        <a:t>sql</a:t>
                      </a:r>
                      <a:r>
                        <a:rPr lang="en-US" sz="2000" b="0" i="0" dirty="0">
                          <a:solidFill>
                            <a:srgbClr val="000000"/>
                          </a:solidFill>
                          <a:effectLst/>
                          <a:latin typeface="verdana" panose="020B0604030504040204" pitchFamily="34" charset="0"/>
                        </a:rPr>
                        <a:t> tags provide SQL support. The </a:t>
                      </a:r>
                      <a:r>
                        <a:rPr lang="en-US" sz="2000" b="0" i="0" dirty="0" err="1">
                          <a:solidFill>
                            <a:srgbClr val="000000"/>
                          </a:solidFill>
                          <a:effectLst/>
                          <a:latin typeface="verdana" panose="020B0604030504040204" pitchFamily="34" charset="0"/>
                        </a:rPr>
                        <a:t>url</a:t>
                      </a:r>
                      <a:r>
                        <a:rPr lang="en-US" sz="2000" b="0" i="0" dirty="0">
                          <a:solidFill>
                            <a:srgbClr val="000000"/>
                          </a:solidFill>
                          <a:effectLst/>
                          <a:latin typeface="verdana" panose="020B0604030504040204" pitchFamily="34" charset="0"/>
                        </a:rPr>
                        <a:t> for the </a:t>
                      </a:r>
                      <a:r>
                        <a:rPr lang="en-US" sz="2000" b="0" i="0" dirty="0" err="1">
                          <a:solidFill>
                            <a:srgbClr val="000000"/>
                          </a:solidFill>
                          <a:effectLst/>
                          <a:latin typeface="verdana" panose="020B0604030504040204" pitchFamily="34" charset="0"/>
                        </a:rPr>
                        <a:t>sql</a:t>
                      </a:r>
                      <a:r>
                        <a:rPr lang="en-US" sz="2000" b="0" i="0" dirty="0">
                          <a:solidFill>
                            <a:srgbClr val="000000"/>
                          </a:solidFill>
                          <a:effectLst/>
                          <a:latin typeface="verdana" panose="020B0604030504040204" pitchFamily="34" charset="0"/>
                        </a:rPr>
                        <a:t> tags is </a:t>
                      </a:r>
                      <a:r>
                        <a:rPr lang="en-US" sz="2000" b="1" i="0" dirty="0">
                          <a:solidFill>
                            <a:srgbClr val="000000"/>
                          </a:solidFill>
                          <a:effectLst/>
                          <a:latin typeface="verdana" panose="020B0604030504040204" pitchFamily="34" charset="0"/>
                        </a:rPr>
                        <a:t>http://java.sun.com/jsp/jstl/sql</a:t>
                      </a:r>
                      <a:r>
                        <a:rPr lang="en-US" sz="2000" b="0" i="0" dirty="0">
                          <a:solidFill>
                            <a:srgbClr val="000000"/>
                          </a:solidFill>
                          <a:effectLst/>
                          <a:latin typeface="verdana" panose="020B0604030504040204" pitchFamily="34" charset="0"/>
                        </a:rPr>
                        <a:t>and prefix is </a:t>
                      </a:r>
                      <a:r>
                        <a:rPr lang="en-US" sz="2000" b="1" i="0" dirty="0" err="1">
                          <a:solidFill>
                            <a:srgbClr val="000000"/>
                          </a:solidFill>
                          <a:effectLst/>
                          <a:latin typeface="verdana" panose="020B0604030504040204" pitchFamily="34" charset="0"/>
                        </a:rPr>
                        <a:t>sql</a:t>
                      </a:r>
                      <a:r>
                        <a:rPr lang="en-US" sz="2000" b="0" i="0" dirty="0">
                          <a:solidFill>
                            <a:srgbClr val="000000"/>
                          </a:solidFill>
                          <a:effectLst/>
                          <a:latin typeface="verdana" panose="020B0604030504040204" pitchFamily="34" charset="0"/>
                        </a:rPr>
                        <a:t>.</a:t>
                      </a: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143000">
                <a:tc>
                  <a:txBody>
                    <a:bodyPr/>
                    <a:lstStyle/>
                    <a:p>
                      <a:pPr fontAlgn="t"/>
                      <a:r>
                        <a:rPr lang="en-US" sz="2000" b="1" i="0">
                          <a:solidFill>
                            <a:srgbClr val="000000"/>
                          </a:solidFill>
                          <a:effectLst/>
                          <a:latin typeface="verdana" panose="020B0604030504040204" pitchFamily="34" charset="0"/>
                        </a:rPr>
                        <a:t>xml tags</a:t>
                      </a:r>
                      <a:endParaRPr lang="en-US" sz="2000" b="0" i="0">
                        <a:solidFill>
                          <a:srgbClr val="000000"/>
                        </a:solidFill>
                        <a:effectLst/>
                        <a:latin typeface="verdana" panose="020B0604030504040204" pitchFamily="34" charset="0"/>
                      </a:endParaRP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a:solidFill>
                            <a:srgbClr val="000000"/>
                          </a:solidFill>
                          <a:effectLst/>
                          <a:latin typeface="verdana" panose="020B0604030504040204" pitchFamily="34" charset="0"/>
                        </a:rPr>
                        <a:t>The xml sql tags provide flow control, transformation etc. The url for the xml tags is</a:t>
                      </a:r>
                      <a:r>
                        <a:rPr lang="en-US" sz="2000" b="1" i="0">
                          <a:solidFill>
                            <a:srgbClr val="000000"/>
                          </a:solidFill>
                          <a:effectLst/>
                          <a:latin typeface="verdana" panose="020B0604030504040204" pitchFamily="34" charset="0"/>
                        </a:rPr>
                        <a:t>http://java.sun.com/jsp/jstl/xml</a:t>
                      </a:r>
                      <a:r>
                        <a:rPr lang="en-US" sz="2000" b="0" i="0">
                          <a:solidFill>
                            <a:srgbClr val="000000"/>
                          </a:solidFill>
                          <a:effectLst/>
                          <a:latin typeface="verdana" panose="020B0604030504040204" pitchFamily="34" charset="0"/>
                        </a:rPr>
                        <a:t> and prefix is </a:t>
                      </a:r>
                      <a:r>
                        <a:rPr lang="en-US" sz="2000" b="1" i="0">
                          <a:solidFill>
                            <a:srgbClr val="000000"/>
                          </a:solidFill>
                          <a:effectLst/>
                          <a:latin typeface="verdana" panose="020B0604030504040204" pitchFamily="34" charset="0"/>
                        </a:rPr>
                        <a:t>x</a:t>
                      </a:r>
                      <a:r>
                        <a:rPr lang="en-US" sz="2000" b="0" i="0">
                          <a:solidFill>
                            <a:srgbClr val="000000"/>
                          </a:solidFill>
                          <a:effectLst/>
                          <a:latin typeface="verdana" panose="020B0604030504040204" pitchFamily="34" charset="0"/>
                        </a:rPr>
                        <a:t>.</a:t>
                      </a: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570823">
                <a:tc>
                  <a:txBody>
                    <a:bodyPr/>
                    <a:lstStyle/>
                    <a:p>
                      <a:pPr fontAlgn="t"/>
                      <a:r>
                        <a:rPr lang="en-US" sz="2000" b="1" i="0">
                          <a:solidFill>
                            <a:srgbClr val="000000"/>
                          </a:solidFill>
                          <a:effectLst/>
                          <a:latin typeface="verdana" panose="020B0604030504040204" pitchFamily="34" charset="0"/>
                        </a:rPr>
                        <a:t>internationalization tags</a:t>
                      </a:r>
                      <a:endParaRPr lang="en-US" sz="2000" b="0" i="0">
                        <a:solidFill>
                          <a:srgbClr val="000000"/>
                        </a:solidFill>
                        <a:effectLst/>
                        <a:latin typeface="verdana" panose="020B0604030504040204" pitchFamily="34" charset="0"/>
                      </a:endParaRP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sz="2000" b="0" i="0" dirty="0">
                          <a:solidFill>
                            <a:srgbClr val="000000"/>
                          </a:solidFill>
                          <a:effectLst/>
                          <a:latin typeface="verdana" panose="020B0604030504040204" pitchFamily="34" charset="0"/>
                        </a:rPr>
                        <a:t>The internationalization tags provide support for message formatting, number and date formatting etc. The </a:t>
                      </a:r>
                      <a:r>
                        <a:rPr lang="en-US" sz="2000" b="0" i="0" dirty="0" err="1">
                          <a:solidFill>
                            <a:srgbClr val="000000"/>
                          </a:solidFill>
                          <a:effectLst/>
                          <a:latin typeface="verdana" panose="020B0604030504040204" pitchFamily="34" charset="0"/>
                        </a:rPr>
                        <a:t>url</a:t>
                      </a:r>
                      <a:r>
                        <a:rPr lang="en-US" sz="2000" b="0" i="0" dirty="0">
                          <a:solidFill>
                            <a:srgbClr val="000000"/>
                          </a:solidFill>
                          <a:effectLst/>
                          <a:latin typeface="verdana" panose="020B0604030504040204" pitchFamily="34" charset="0"/>
                        </a:rPr>
                        <a:t> for the internationalization tags is </a:t>
                      </a:r>
                      <a:r>
                        <a:rPr lang="en-US" sz="2000" b="1" i="0" dirty="0">
                          <a:solidFill>
                            <a:srgbClr val="000000"/>
                          </a:solidFill>
                          <a:effectLst/>
                          <a:latin typeface="verdana" panose="020B0604030504040204" pitchFamily="34" charset="0"/>
                        </a:rPr>
                        <a:t>http://java.sun.com/jsp/jstl/fmt</a:t>
                      </a:r>
                      <a:r>
                        <a:rPr lang="en-US" sz="2000" b="0" i="0" dirty="0">
                          <a:solidFill>
                            <a:srgbClr val="000000"/>
                          </a:solidFill>
                          <a:effectLst/>
                          <a:latin typeface="verdana" panose="020B0604030504040204" pitchFamily="34" charset="0"/>
                        </a:rPr>
                        <a:t> and prefix is </a:t>
                      </a:r>
                      <a:r>
                        <a:rPr lang="en-US" sz="2000" b="1" i="0" dirty="0" err="1">
                          <a:solidFill>
                            <a:srgbClr val="000000"/>
                          </a:solidFill>
                          <a:effectLst/>
                          <a:latin typeface="verdana" panose="020B0604030504040204" pitchFamily="34" charset="0"/>
                        </a:rPr>
                        <a:t>fmt</a:t>
                      </a:r>
                      <a:r>
                        <a:rPr lang="en-US" sz="2000" b="0" i="0" dirty="0">
                          <a:solidFill>
                            <a:srgbClr val="000000"/>
                          </a:solidFill>
                          <a:effectLst/>
                          <a:latin typeface="verdana" panose="020B0604030504040204" pitchFamily="34" charset="0"/>
                        </a:rPr>
                        <a:t>.</a:t>
                      </a: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356912">
                <a:tc>
                  <a:txBody>
                    <a:bodyPr/>
                    <a:lstStyle/>
                    <a:p>
                      <a:pPr fontAlgn="t"/>
                      <a:r>
                        <a:rPr lang="en-US" sz="2000" b="1" i="0">
                          <a:solidFill>
                            <a:srgbClr val="000000"/>
                          </a:solidFill>
                          <a:effectLst/>
                          <a:latin typeface="verdana" panose="020B0604030504040204" pitchFamily="34" charset="0"/>
                        </a:rPr>
                        <a:t>functions tags</a:t>
                      </a:r>
                      <a:endParaRPr lang="en-US" sz="2000" b="0" i="0">
                        <a:solidFill>
                          <a:srgbClr val="000000"/>
                        </a:solidFill>
                        <a:effectLst/>
                        <a:latin typeface="verdana" panose="020B0604030504040204" pitchFamily="34" charset="0"/>
                      </a:endParaRP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sz="2000" b="0" i="0" dirty="0">
                          <a:solidFill>
                            <a:srgbClr val="000000"/>
                          </a:solidFill>
                          <a:effectLst/>
                          <a:latin typeface="verdana" panose="020B0604030504040204" pitchFamily="34" charset="0"/>
                        </a:rPr>
                        <a:t>The functions tags provide support for string manipulation and string length. The </a:t>
                      </a:r>
                      <a:r>
                        <a:rPr lang="en-US" sz="2000" b="0" i="0" dirty="0" err="1">
                          <a:solidFill>
                            <a:srgbClr val="000000"/>
                          </a:solidFill>
                          <a:effectLst/>
                          <a:latin typeface="verdana" panose="020B0604030504040204" pitchFamily="34" charset="0"/>
                        </a:rPr>
                        <a:t>url</a:t>
                      </a:r>
                      <a:r>
                        <a:rPr lang="en-US" sz="2000" b="0" i="0" dirty="0">
                          <a:solidFill>
                            <a:srgbClr val="000000"/>
                          </a:solidFill>
                          <a:effectLst/>
                          <a:latin typeface="verdana" panose="020B0604030504040204" pitchFamily="34" charset="0"/>
                        </a:rPr>
                        <a:t> for the functions tags is </a:t>
                      </a:r>
                      <a:r>
                        <a:rPr lang="en-US" sz="2000" b="1" i="0" dirty="0">
                          <a:solidFill>
                            <a:srgbClr val="000000"/>
                          </a:solidFill>
                          <a:effectLst/>
                          <a:latin typeface="verdana" panose="020B0604030504040204" pitchFamily="34" charset="0"/>
                        </a:rPr>
                        <a:t>http://java.sun.com/jsp/jstl/functions</a:t>
                      </a:r>
                      <a:r>
                        <a:rPr lang="en-US" sz="2000" b="0" i="0" dirty="0">
                          <a:solidFill>
                            <a:srgbClr val="000000"/>
                          </a:solidFill>
                          <a:effectLst/>
                          <a:latin typeface="verdana" panose="020B0604030504040204" pitchFamily="34" charset="0"/>
                        </a:rPr>
                        <a:t> and prefix is </a:t>
                      </a:r>
                      <a:r>
                        <a:rPr lang="en-US" sz="2000" b="1" i="0" dirty="0">
                          <a:solidFill>
                            <a:srgbClr val="000000"/>
                          </a:solidFill>
                          <a:effectLst/>
                          <a:latin typeface="verdana" panose="020B0604030504040204" pitchFamily="34" charset="0"/>
                        </a:rPr>
                        <a:t>fn</a:t>
                      </a:r>
                      <a:r>
                        <a:rPr lang="en-US" sz="2000" b="0" i="0" dirty="0">
                          <a:solidFill>
                            <a:srgbClr val="000000"/>
                          </a:solidFill>
                          <a:effectLst/>
                          <a:latin typeface="verdana" panose="020B0604030504040204" pitchFamily="34" charset="0"/>
                        </a:rPr>
                        <a:t>.</a:t>
                      </a:r>
                    </a:p>
                  </a:txBody>
                  <a:tcPr marL="23546" marR="23546" marT="23546" marB="2354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45507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fontScale="92500" lnSpcReduction="20000"/>
          </a:bodyPr>
          <a:lstStyle/>
          <a:p>
            <a:r>
              <a:rPr lang="en-US" sz="3000" b="1" dirty="0"/>
              <a:t>JSTL Core</a:t>
            </a:r>
          </a:p>
          <a:p>
            <a:pPr algn="l"/>
            <a:endParaRPr lang="en-US" b="1" dirty="0"/>
          </a:p>
          <a:p>
            <a:pPr algn="l"/>
            <a:r>
              <a:rPr lang="en-US" dirty="0"/>
              <a:t>The JSTL core library contains several tags that are used to eliminate the basic scripting such as for loop, if condition </a:t>
            </a:r>
            <a:r>
              <a:rPr lang="en-US" dirty="0" err="1"/>
              <a:t>etc</a:t>
            </a:r>
            <a:r>
              <a:rPr lang="en-US" dirty="0"/>
              <a:t> from a JSP Page. </a:t>
            </a:r>
            <a:endParaRPr lang="en-US" dirty="0" smtClean="0"/>
          </a:p>
          <a:p>
            <a:pPr algn="l"/>
            <a:endParaRPr lang="en-US" dirty="0"/>
          </a:p>
          <a:p>
            <a:pPr algn="l"/>
            <a:r>
              <a:rPr lang="en-US" b="1" dirty="0"/>
              <a:t>JSTL if tag</a:t>
            </a:r>
            <a:r>
              <a:rPr lang="en-US" dirty="0"/>
              <a:t>: The if tag is a conditional tag used to evaluate conditional expression. When a body is supplied with if tag , the body is evaluated only when the expression is true. Example</a:t>
            </a:r>
          </a:p>
          <a:p>
            <a:pPr algn="l"/>
            <a:endParaRPr lang="en-US" dirty="0"/>
          </a:p>
          <a:p>
            <a:pPr algn="l"/>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a:t>
            </a:r>
          </a:p>
          <a:p>
            <a:pPr algn="l"/>
            <a:r>
              <a:rPr lang="en-US" dirty="0"/>
              <a:t>&lt;html&gt;</a:t>
            </a:r>
          </a:p>
          <a:p>
            <a:pPr algn="l"/>
            <a:r>
              <a:rPr lang="en-US" dirty="0"/>
              <a:t>&lt;head&gt;</a:t>
            </a:r>
          </a:p>
          <a:p>
            <a:pPr algn="l"/>
            <a:r>
              <a:rPr lang="en-US" dirty="0"/>
              <a:t>&lt;title&gt;Tag Example&lt;/title&gt;</a:t>
            </a:r>
          </a:p>
          <a:p>
            <a:pPr algn="l"/>
            <a:r>
              <a:rPr lang="en-US" dirty="0"/>
              <a:t>&lt;/head&gt;</a:t>
            </a:r>
          </a:p>
          <a:p>
            <a:pPr algn="l"/>
            <a:r>
              <a:rPr lang="en-US" dirty="0"/>
              <a:t>&lt;body&gt;</a:t>
            </a:r>
          </a:p>
          <a:p>
            <a:pPr algn="l"/>
            <a:r>
              <a:rPr lang="en-US" dirty="0"/>
              <a:t>&lt;</a:t>
            </a:r>
            <a:r>
              <a:rPr lang="en-US" dirty="0" err="1"/>
              <a:t>c:if</a:t>
            </a:r>
            <a:r>
              <a:rPr lang="en-US" dirty="0"/>
              <a:t> test="${param.name == </a:t>
            </a:r>
            <a:r>
              <a:rPr lang="en-US" dirty="0" smtClean="0"/>
              <a:t>‘</a:t>
            </a:r>
            <a:r>
              <a:rPr lang="en-US" dirty="0" err="1" smtClean="0"/>
              <a:t>dfd</a:t>
            </a:r>
            <a:r>
              <a:rPr lang="en-US" dirty="0" smtClean="0"/>
              <a:t>’ </a:t>
            </a:r>
            <a:r>
              <a:rPr lang="en-US" dirty="0"/>
              <a:t>}"&gt;</a:t>
            </a:r>
          </a:p>
          <a:p>
            <a:pPr algn="l"/>
            <a:r>
              <a:rPr lang="en-US" dirty="0"/>
              <a:t>   &lt;p&gt;Welcome to ${param.name} &lt;/p&gt;</a:t>
            </a:r>
          </a:p>
          <a:p>
            <a:pPr algn="l"/>
            <a:r>
              <a:rPr lang="en-US" dirty="0"/>
              <a:t>&lt;/</a:t>
            </a:r>
            <a:r>
              <a:rPr lang="en-US" dirty="0" err="1"/>
              <a:t>c:if</a:t>
            </a:r>
            <a:r>
              <a:rPr lang="en-US" dirty="0"/>
              <a:t>&gt;</a:t>
            </a:r>
          </a:p>
          <a:p>
            <a:pPr algn="l"/>
            <a:r>
              <a:rPr lang="en-US" dirty="0"/>
              <a:t>&lt;/body&gt;</a:t>
            </a:r>
          </a:p>
          <a:p>
            <a:pPr algn="l"/>
            <a:r>
              <a:rPr lang="en-US" dirty="0"/>
              <a:t>&lt;/html&gt;</a:t>
            </a:r>
          </a:p>
        </p:txBody>
      </p:sp>
    </p:spTree>
    <p:extLst>
      <p:ext uri="{BB962C8B-B14F-4D97-AF65-F5344CB8AC3E}">
        <p14:creationId xmlns:p14="http://schemas.microsoft.com/office/powerpoint/2010/main" val="2666316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dirty="0"/>
              <a:t>JSTL out tag: The out tag is used to evaluate a expression and write the result to </a:t>
            </a:r>
            <a:r>
              <a:rPr lang="en-US" dirty="0" err="1"/>
              <a:t>JspWriter</a:t>
            </a:r>
            <a:r>
              <a:rPr lang="en-US" dirty="0" smtClean="0"/>
              <a:t>.</a:t>
            </a:r>
          </a:p>
          <a:p>
            <a:pPr algn="l"/>
            <a:endParaRPr lang="en-US" dirty="0"/>
          </a:p>
          <a:p>
            <a:pPr algn="l"/>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a:t>
            </a:r>
          </a:p>
          <a:p>
            <a:pPr algn="l"/>
            <a:r>
              <a:rPr lang="en-US" dirty="0"/>
              <a:t>&lt;html&gt;</a:t>
            </a:r>
          </a:p>
          <a:p>
            <a:pPr algn="l"/>
            <a:r>
              <a:rPr lang="en-US" dirty="0"/>
              <a:t>&lt;head&gt;</a:t>
            </a:r>
          </a:p>
          <a:p>
            <a:pPr algn="l"/>
            <a:r>
              <a:rPr lang="en-US" dirty="0"/>
              <a:t>&lt;title&gt;Tag Example&lt;/title&gt;</a:t>
            </a:r>
          </a:p>
          <a:p>
            <a:pPr algn="l"/>
            <a:r>
              <a:rPr lang="en-US" dirty="0"/>
              <a:t>&lt;/head&gt;</a:t>
            </a:r>
          </a:p>
          <a:p>
            <a:pPr algn="l"/>
            <a:r>
              <a:rPr lang="en-US" dirty="0"/>
              <a:t>&lt;body&gt;</a:t>
            </a:r>
          </a:p>
          <a:p>
            <a:pPr algn="l"/>
            <a:endParaRPr lang="en-US" dirty="0"/>
          </a:p>
          <a:p>
            <a:pPr algn="l"/>
            <a:r>
              <a:rPr lang="en-US" dirty="0"/>
              <a:t>   &lt;</a:t>
            </a:r>
            <a:r>
              <a:rPr lang="en-US" dirty="0" err="1"/>
              <a:t>c:out</a:t>
            </a:r>
            <a:r>
              <a:rPr lang="en-US" dirty="0"/>
              <a:t> value="${param.name}" default</a:t>
            </a:r>
            <a:r>
              <a:rPr lang="en-US" dirty="0" smtClean="0"/>
              <a:t>=“</a:t>
            </a:r>
            <a:r>
              <a:rPr lang="en-US" dirty="0" err="1" smtClean="0"/>
              <a:t>dfd</a:t>
            </a:r>
            <a:r>
              <a:rPr lang="en-US" dirty="0" smtClean="0"/>
              <a:t>" </a:t>
            </a:r>
            <a:r>
              <a:rPr lang="en-US" dirty="0"/>
              <a:t>&gt;</a:t>
            </a:r>
          </a:p>
          <a:p>
            <a:pPr algn="l"/>
            <a:r>
              <a:rPr lang="en-US" dirty="0"/>
              <a:t>   </a:t>
            </a:r>
          </a:p>
          <a:p>
            <a:pPr algn="l"/>
            <a:r>
              <a:rPr lang="en-US" dirty="0"/>
              <a:t>&lt;/body&gt;</a:t>
            </a:r>
          </a:p>
          <a:p>
            <a:pPr algn="l"/>
            <a:r>
              <a:rPr lang="en-US" dirty="0"/>
              <a:t>&lt;/html&gt;</a:t>
            </a:r>
          </a:p>
          <a:p>
            <a:pPr algn="l"/>
            <a:r>
              <a:rPr lang="en-US" dirty="0"/>
              <a:t>The value attribute specifies the expression to be written to the </a:t>
            </a:r>
            <a:r>
              <a:rPr lang="en-US" dirty="0" err="1"/>
              <a:t>JspWriter</a:t>
            </a:r>
            <a:r>
              <a:rPr lang="en-US" dirty="0"/>
              <a:t>. The default attribute specifies the value to be written if the expression evaluate null.</a:t>
            </a:r>
          </a:p>
        </p:txBody>
      </p:sp>
    </p:spTree>
    <p:extLst>
      <p:ext uri="{BB962C8B-B14F-4D97-AF65-F5344CB8AC3E}">
        <p14:creationId xmlns:p14="http://schemas.microsoft.com/office/powerpoint/2010/main" val="14259127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en-US" b="1" dirty="0"/>
              <a:t>JSTL </a:t>
            </a:r>
            <a:r>
              <a:rPr lang="en-US" b="1" dirty="0" err="1"/>
              <a:t>forEach</a:t>
            </a:r>
            <a:r>
              <a:rPr lang="en-US" b="1" dirty="0"/>
              <a:t> tag</a:t>
            </a:r>
            <a:r>
              <a:rPr lang="en-US" dirty="0"/>
              <a:t>: The </a:t>
            </a:r>
            <a:r>
              <a:rPr lang="en-US" b="1" dirty="0" err="1"/>
              <a:t>forEach</a:t>
            </a:r>
            <a:r>
              <a:rPr lang="en-US" dirty="0"/>
              <a:t> tag provide a mechanism to iteration within a JSP page. JSTL </a:t>
            </a:r>
            <a:r>
              <a:rPr lang="en-US" dirty="0" err="1"/>
              <a:t>forEach</a:t>
            </a:r>
            <a:r>
              <a:rPr lang="en-US" dirty="0"/>
              <a:t> tag works similar to </a:t>
            </a:r>
            <a:r>
              <a:rPr lang="en-US" b="1" dirty="0"/>
              <a:t>enhanced for</a:t>
            </a:r>
            <a:r>
              <a:rPr lang="en-US" dirty="0"/>
              <a:t> loop of Java Technology</a:t>
            </a:r>
            <a:r>
              <a:rPr lang="en-US" dirty="0" smtClean="0"/>
              <a:t>.</a:t>
            </a:r>
          </a:p>
          <a:p>
            <a:pPr algn="l"/>
            <a:r>
              <a:rPr lang="en-US" dirty="0"/>
              <a:t>&lt;</a:t>
            </a:r>
            <a:r>
              <a:rPr lang="en-US" dirty="0" err="1"/>
              <a:t>c:forEach</a:t>
            </a:r>
            <a:r>
              <a:rPr lang="en-US" dirty="0"/>
              <a:t> </a:t>
            </a:r>
            <a:r>
              <a:rPr lang="en-US" dirty="0" err="1"/>
              <a:t>var</a:t>
            </a:r>
            <a:r>
              <a:rPr lang="en-US" dirty="0"/>
              <a:t>=</a:t>
            </a:r>
            <a:r>
              <a:rPr lang="en-US" i="1" dirty="0"/>
              <a:t>"</a:t>
            </a:r>
            <a:r>
              <a:rPr lang="en-US" i="1" dirty="0" err="1"/>
              <a:t>num</a:t>
            </a:r>
            <a:r>
              <a:rPr lang="en-US" i="1" dirty="0"/>
              <a:t>" begin="5" end="10"&gt;</a:t>
            </a:r>
          </a:p>
          <a:p>
            <a:pPr algn="l"/>
            <a:r>
              <a:rPr lang="en-US" dirty="0"/>
              <a:t>${</a:t>
            </a:r>
            <a:r>
              <a:rPr lang="en-US" dirty="0" err="1"/>
              <a:t>num</a:t>
            </a:r>
            <a:r>
              <a:rPr lang="en-US" dirty="0"/>
              <a:t>}</a:t>
            </a:r>
          </a:p>
          <a:p>
            <a:pPr algn="l"/>
            <a:r>
              <a:rPr lang="en-US" dirty="0"/>
              <a:t>&lt;/</a:t>
            </a:r>
            <a:r>
              <a:rPr lang="en-US" dirty="0" err="1"/>
              <a:t>c:forEach</a:t>
            </a:r>
            <a:r>
              <a:rPr lang="en-US" dirty="0"/>
              <a:t>&gt; </a:t>
            </a:r>
            <a:endParaRPr lang="en-US" dirty="0" smtClean="0"/>
          </a:p>
          <a:p>
            <a:r>
              <a:rPr lang="en-US" sz="3500" b="1" dirty="0" smtClean="0"/>
              <a:t>c:import</a:t>
            </a:r>
          </a:p>
          <a:p>
            <a:pPr algn="l"/>
            <a:endParaRPr lang="en-US" dirty="0" smtClean="0"/>
          </a:p>
          <a:p>
            <a:pPr algn="l"/>
            <a:r>
              <a:rPr lang="en-US" dirty="0" smtClean="0"/>
              <a:t>It </a:t>
            </a:r>
            <a:r>
              <a:rPr lang="en-US" dirty="0"/>
              <a:t>is just like </a:t>
            </a:r>
            <a:r>
              <a:rPr lang="en-US" dirty="0" err="1"/>
              <a:t>jsp</a:t>
            </a:r>
            <a:r>
              <a:rPr lang="en-US" dirty="0"/>
              <a:t> include but it can include the content of any resource either within server or outside the server.</a:t>
            </a:r>
          </a:p>
          <a:p>
            <a:pPr algn="l"/>
            <a:endParaRPr lang="en-US" dirty="0"/>
          </a:p>
          <a:p>
            <a:pPr algn="l"/>
            <a:r>
              <a:rPr lang="en-US" dirty="0" err="1"/>
              <a:t>index.jsp</a:t>
            </a:r>
            <a:endParaRPr lang="en-US" dirty="0"/>
          </a:p>
          <a:p>
            <a:pPr algn="l"/>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algn="l"/>
            <a:r>
              <a:rPr lang="en-US" dirty="0" smtClean="0"/>
              <a:t>&lt;</a:t>
            </a:r>
            <a:r>
              <a:rPr lang="en-US" dirty="0" err="1"/>
              <a:t>c:import</a:t>
            </a:r>
            <a:r>
              <a:rPr lang="en-US" dirty="0"/>
              <a:t> </a:t>
            </a:r>
            <a:r>
              <a:rPr lang="en-US" dirty="0" err="1"/>
              <a:t>url</a:t>
            </a:r>
            <a:r>
              <a:rPr lang="en-US" dirty="0"/>
              <a:t>="</a:t>
            </a:r>
            <a:r>
              <a:rPr lang="en-US"/>
              <a:t>http</a:t>
            </a:r>
            <a:r>
              <a:rPr lang="en-US" smtClean="0"/>
              <a:t>://www.google.com"&gt;&lt;/</a:t>
            </a:r>
            <a:r>
              <a:rPr lang="en-US" dirty="0"/>
              <a:t>c:import&gt; </a:t>
            </a:r>
          </a:p>
        </p:txBody>
      </p:sp>
    </p:spTree>
    <p:extLst>
      <p:ext uri="{BB962C8B-B14F-4D97-AF65-F5344CB8AC3E}">
        <p14:creationId xmlns:p14="http://schemas.microsoft.com/office/powerpoint/2010/main" val="16693779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normAutofit fontScale="85000" lnSpcReduction="20000"/>
          </a:bodyPr>
          <a:lstStyle/>
          <a:p>
            <a:pPr algn="l"/>
            <a:r>
              <a:rPr lang="en-US" sz="2800" b="1" dirty="0"/>
              <a:t>JSTL catch tag</a:t>
            </a:r>
            <a:r>
              <a:rPr lang="en-US" dirty="0"/>
              <a:t>: The JSTL catch tag is used to handle exception and doesn't forward the page to the error page. Example</a:t>
            </a:r>
          </a:p>
          <a:p>
            <a:pPr algn="l"/>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a:t>
            </a:r>
          </a:p>
          <a:p>
            <a:pPr algn="l"/>
            <a:r>
              <a:rPr lang="en-US" dirty="0"/>
              <a:t>&lt;html&gt;</a:t>
            </a:r>
          </a:p>
          <a:p>
            <a:pPr algn="l"/>
            <a:r>
              <a:rPr lang="en-US" dirty="0"/>
              <a:t>&lt;head&gt;</a:t>
            </a:r>
          </a:p>
          <a:p>
            <a:pPr algn="l"/>
            <a:r>
              <a:rPr lang="en-US" dirty="0"/>
              <a:t>&lt;title&gt;Tag Example&lt;/title&gt;</a:t>
            </a:r>
          </a:p>
          <a:p>
            <a:pPr algn="l"/>
            <a:r>
              <a:rPr lang="en-US" dirty="0"/>
              <a:t>&lt;/head&gt;</a:t>
            </a:r>
          </a:p>
          <a:p>
            <a:pPr algn="l"/>
            <a:r>
              <a:rPr lang="en-US" dirty="0"/>
              <a:t>&lt;body&gt;</a:t>
            </a:r>
          </a:p>
          <a:p>
            <a:pPr algn="l"/>
            <a:endParaRPr lang="en-US" dirty="0"/>
          </a:p>
          <a:p>
            <a:pPr algn="l"/>
            <a:r>
              <a:rPr lang="en-US" dirty="0"/>
              <a:t>   &lt; c:catch  &gt;</a:t>
            </a:r>
          </a:p>
          <a:p>
            <a:pPr algn="l"/>
            <a:r>
              <a:rPr lang="en-US" dirty="0"/>
              <a:t>      &lt;% </a:t>
            </a:r>
            <a:r>
              <a:rPr lang="en-US" dirty="0" err="1"/>
              <a:t>int</a:t>
            </a:r>
            <a:r>
              <a:rPr lang="en-US" dirty="0"/>
              <a:t> a =0;</a:t>
            </a:r>
          </a:p>
          <a:p>
            <a:pPr algn="l"/>
            <a:r>
              <a:rPr lang="en-US" dirty="0"/>
              <a:t>         </a:t>
            </a:r>
            <a:r>
              <a:rPr lang="en-US" dirty="0" err="1"/>
              <a:t>int</a:t>
            </a:r>
            <a:r>
              <a:rPr lang="en-US" dirty="0"/>
              <a:t> b =10;</a:t>
            </a:r>
          </a:p>
          <a:p>
            <a:pPr algn="l"/>
            <a:r>
              <a:rPr lang="en-US" dirty="0"/>
              <a:t>         </a:t>
            </a:r>
            <a:r>
              <a:rPr lang="en-US" dirty="0" err="1"/>
              <a:t>int</a:t>
            </a:r>
            <a:r>
              <a:rPr lang="en-US" dirty="0"/>
              <a:t> c= b/a;</a:t>
            </a:r>
          </a:p>
          <a:p>
            <a:pPr algn="l"/>
            <a:r>
              <a:rPr lang="en-US" dirty="0"/>
              <a:t>      %&gt;</a:t>
            </a:r>
          </a:p>
          <a:p>
            <a:pPr algn="l"/>
            <a:r>
              <a:rPr lang="en-US" dirty="0"/>
              <a:t>     &lt; / c:catch  &gt;</a:t>
            </a:r>
          </a:p>
          <a:p>
            <a:pPr algn="l"/>
            <a:r>
              <a:rPr lang="en-US" dirty="0"/>
              <a:t>   </a:t>
            </a:r>
          </a:p>
          <a:p>
            <a:pPr algn="l"/>
            <a:endParaRPr lang="en-US" dirty="0"/>
          </a:p>
          <a:p>
            <a:pPr algn="l"/>
            <a:r>
              <a:rPr lang="en-US" dirty="0"/>
              <a:t>&lt;/body&gt;</a:t>
            </a:r>
          </a:p>
          <a:p>
            <a:pPr algn="l"/>
            <a:r>
              <a:rPr lang="en-US" dirty="0"/>
              <a:t>&lt;/html&gt;</a:t>
            </a:r>
          </a:p>
        </p:txBody>
      </p:sp>
    </p:spTree>
    <p:extLst>
      <p:ext uri="{BB962C8B-B14F-4D97-AF65-F5344CB8AC3E}">
        <p14:creationId xmlns:p14="http://schemas.microsoft.com/office/powerpoint/2010/main" val="6779171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9308"/>
            <a:ext cx="9144000" cy="343682"/>
          </a:xfrm>
        </p:spPr>
        <p:txBody>
          <a:bodyPr>
            <a:noAutofit/>
          </a:bodyPr>
          <a:lstStyle/>
          <a:p>
            <a:r>
              <a:rPr lang="en-US" sz="4400" b="1" dirty="0"/>
              <a:t>Formatting tags</a:t>
            </a:r>
            <a:r>
              <a:rPr lang="en-US" sz="4400" b="1" dirty="0" smtClean="0"/>
              <a:t>:</a:t>
            </a:r>
            <a:endParaRPr lang="en-US" sz="4400" b="1" dirty="0"/>
          </a:p>
        </p:txBody>
      </p:sp>
      <p:sp>
        <p:nvSpPr>
          <p:cNvPr id="3" name="Subtitle 2"/>
          <p:cNvSpPr>
            <a:spLocks noGrp="1"/>
          </p:cNvSpPr>
          <p:nvPr>
            <p:ph type="subTitle" idx="1"/>
          </p:nvPr>
        </p:nvSpPr>
        <p:spPr>
          <a:xfrm>
            <a:off x="0" y="504967"/>
            <a:ext cx="12192000" cy="6353033"/>
          </a:xfrm>
        </p:spPr>
        <p:txBody>
          <a:bodyPr>
            <a:normAutofit/>
          </a:bodyPr>
          <a:lstStyle/>
          <a:p>
            <a:pPr algn="l"/>
            <a:r>
              <a:rPr lang="en-US" dirty="0" smtClean="0"/>
              <a:t>The </a:t>
            </a:r>
            <a:r>
              <a:rPr lang="en-US" dirty="0"/>
              <a:t>JSTL formatting tags are used to format and display text, the date, the time, and numbers for internationalized Web sites</a:t>
            </a:r>
            <a:r>
              <a:rPr lang="en-US" dirty="0" smtClean="0"/>
              <a:t>.</a:t>
            </a:r>
          </a:p>
          <a:p>
            <a:pPr algn="l"/>
            <a:r>
              <a:rPr lang="en-US" dirty="0"/>
              <a:t>The &lt;</a:t>
            </a:r>
            <a:r>
              <a:rPr lang="en-US" dirty="0" err="1"/>
              <a:t>fmt:formatNumber</a:t>
            </a:r>
            <a:r>
              <a:rPr lang="en-US" dirty="0"/>
              <a:t>&gt; tag is used to format numbers, percentages, and currencies</a:t>
            </a:r>
            <a:r>
              <a:rPr lang="en-US" dirty="0" smtClean="0"/>
              <a:t>.</a:t>
            </a:r>
            <a:endParaRPr lang="en-US" dirty="0"/>
          </a:p>
        </p:txBody>
      </p:sp>
    </p:spTree>
    <p:extLst>
      <p:ext uri="{BB962C8B-B14F-4D97-AF65-F5344CB8AC3E}">
        <p14:creationId xmlns:p14="http://schemas.microsoft.com/office/powerpoint/2010/main" val="360704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2900" b="1" dirty="0"/>
              <a:t>The </a:t>
            </a:r>
            <a:r>
              <a:rPr lang="en-US" sz="2900" b="1" dirty="0" err="1"/>
              <a:t>HttpJspPage</a:t>
            </a:r>
            <a:r>
              <a:rPr lang="en-US" sz="2900" b="1" dirty="0"/>
              <a:t> interface</a:t>
            </a:r>
          </a:p>
          <a:p>
            <a:pPr algn="l"/>
            <a:r>
              <a:rPr lang="en-US" dirty="0"/>
              <a:t>The </a:t>
            </a:r>
            <a:r>
              <a:rPr lang="en-US" dirty="0" err="1"/>
              <a:t>HttpJspPage</a:t>
            </a:r>
            <a:r>
              <a:rPr lang="en-US" dirty="0"/>
              <a:t> interface provides the one life cycle method of JSP. It extends the </a:t>
            </a:r>
            <a:r>
              <a:rPr lang="en-US" dirty="0" err="1"/>
              <a:t>JspPage</a:t>
            </a:r>
            <a:r>
              <a:rPr lang="en-US" dirty="0"/>
              <a:t> interface.</a:t>
            </a:r>
          </a:p>
          <a:p>
            <a:r>
              <a:rPr lang="en-US" b="1" dirty="0"/>
              <a:t>Method of </a:t>
            </a:r>
            <a:r>
              <a:rPr lang="en-US" b="1" dirty="0" err="1"/>
              <a:t>HttpJspPage</a:t>
            </a:r>
            <a:r>
              <a:rPr lang="en-US" b="1" dirty="0"/>
              <a:t> interface:</a:t>
            </a:r>
          </a:p>
          <a:p>
            <a:pPr algn="l"/>
            <a:r>
              <a:rPr lang="en-US" b="1" dirty="0"/>
              <a:t>public void _</a:t>
            </a:r>
            <a:r>
              <a:rPr lang="en-US" b="1" dirty="0" err="1"/>
              <a:t>jspService</a:t>
            </a:r>
            <a:r>
              <a:rPr lang="en-US" b="1" dirty="0"/>
              <a:t>():</a:t>
            </a:r>
            <a:r>
              <a:rPr lang="en-US" dirty="0"/>
              <a:t> It is invoked each time when request for the JSP page comes to the container. It is used to process the request. The underscore _ signifies that you cannot override this method</a:t>
            </a:r>
            <a:r>
              <a:rPr lang="en-US" dirty="0" smtClean="0"/>
              <a:t>.</a:t>
            </a:r>
          </a:p>
          <a:p>
            <a:pPr algn="l"/>
            <a:endParaRPr lang="en-US" dirty="0"/>
          </a:p>
          <a:p>
            <a:pPr algn="l"/>
            <a:endParaRPr lang="en-US" dirty="0"/>
          </a:p>
        </p:txBody>
      </p:sp>
    </p:spTree>
    <p:extLst>
      <p:ext uri="{BB962C8B-B14F-4D97-AF65-F5344CB8AC3E}">
        <p14:creationId xmlns:p14="http://schemas.microsoft.com/office/powerpoint/2010/main" val="2797849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l"/>
            <a:r>
              <a:rPr lang="da-DK" dirty="0" smtClean="0"/>
              <a:t>&lt;</a:t>
            </a:r>
            <a:r>
              <a:rPr lang="da-DK" dirty="0"/>
              <a:t>c:set var=</a:t>
            </a:r>
            <a:r>
              <a:rPr lang="da-DK" i="1" dirty="0"/>
              <a:t>"balance" value="128765.2309" /&gt;</a:t>
            </a:r>
          </a:p>
          <a:p>
            <a:pPr algn="l"/>
            <a:r>
              <a:rPr lang="en-US" dirty="0"/>
              <a:t>&lt;</a:t>
            </a:r>
            <a:r>
              <a:rPr lang="en-US" dirty="0" err="1"/>
              <a:t>fmt:setLocale</a:t>
            </a:r>
            <a:r>
              <a:rPr lang="en-US" dirty="0"/>
              <a:t> value=</a:t>
            </a:r>
            <a:r>
              <a:rPr lang="en-US" i="1" dirty="0"/>
              <a:t>"</a:t>
            </a:r>
            <a:r>
              <a:rPr lang="en-US" i="1" dirty="0" err="1"/>
              <a:t>en_IN</a:t>
            </a:r>
            <a:r>
              <a:rPr lang="en-US" i="1" dirty="0"/>
              <a:t>"/&gt;</a:t>
            </a:r>
          </a:p>
          <a:p>
            <a:pPr algn="l"/>
            <a:r>
              <a:rPr lang="en-US" dirty="0"/>
              <a:t>&lt;p&gt;Formatted Number (1): &lt;</a:t>
            </a:r>
            <a:r>
              <a:rPr lang="en-US" dirty="0" err="1"/>
              <a:t>fmt:formatNumber</a:t>
            </a:r>
            <a:r>
              <a:rPr lang="en-US" dirty="0"/>
              <a:t> value=</a:t>
            </a:r>
            <a:r>
              <a:rPr lang="en-US" i="1" dirty="0"/>
              <a:t>"${balance}" </a:t>
            </a:r>
            <a:r>
              <a:rPr lang="en-US" dirty="0" smtClean="0"/>
              <a:t>  </a:t>
            </a:r>
            <a:r>
              <a:rPr lang="en-US" dirty="0"/>
              <a:t>type=</a:t>
            </a:r>
            <a:r>
              <a:rPr lang="en-US" i="1" dirty="0"/>
              <a:t>"currency"/&gt;&lt;/p&gt;</a:t>
            </a:r>
          </a:p>
          <a:p>
            <a:pPr algn="l"/>
            <a:r>
              <a:rPr lang="en-US" dirty="0"/>
              <a:t>&lt;p&gt;Formatted Number (2): &lt;</a:t>
            </a:r>
            <a:r>
              <a:rPr lang="en-US" dirty="0" err="1"/>
              <a:t>fmt:formatNumber</a:t>
            </a:r>
            <a:r>
              <a:rPr lang="en-US" dirty="0"/>
              <a:t> type=</a:t>
            </a:r>
            <a:r>
              <a:rPr lang="en-US" i="1" dirty="0"/>
              <a:t>"number" </a:t>
            </a:r>
            <a:r>
              <a:rPr lang="en-US" dirty="0" smtClean="0"/>
              <a:t>  </a:t>
            </a:r>
            <a:r>
              <a:rPr lang="en-US" dirty="0" err="1"/>
              <a:t>maxIntegerDigits</a:t>
            </a:r>
            <a:r>
              <a:rPr lang="en-US" dirty="0"/>
              <a:t>=</a:t>
            </a:r>
            <a:r>
              <a:rPr lang="en-US" i="1" dirty="0"/>
              <a:t>"3" value="${balance}" /&gt;&lt;/p&gt;</a:t>
            </a:r>
          </a:p>
          <a:p>
            <a:pPr algn="l"/>
            <a:r>
              <a:rPr lang="en-US" dirty="0"/>
              <a:t>&lt;p&gt;Formatted Number (3): &lt;</a:t>
            </a:r>
            <a:r>
              <a:rPr lang="en-US" dirty="0" err="1"/>
              <a:t>fmt:formatNumber</a:t>
            </a:r>
            <a:r>
              <a:rPr lang="en-US" dirty="0"/>
              <a:t> type=</a:t>
            </a:r>
            <a:r>
              <a:rPr lang="en-US" i="1" dirty="0"/>
              <a:t>"number" </a:t>
            </a:r>
            <a:r>
              <a:rPr lang="en-US" dirty="0" smtClean="0"/>
              <a:t> </a:t>
            </a:r>
            <a:r>
              <a:rPr lang="en-US" dirty="0" err="1"/>
              <a:t>maxFractionDigits</a:t>
            </a:r>
            <a:r>
              <a:rPr lang="en-US" dirty="0"/>
              <a:t>=</a:t>
            </a:r>
            <a:r>
              <a:rPr lang="en-US" i="1" dirty="0"/>
              <a:t>"2" value="${balance}" /&gt;&lt;/p&gt;</a:t>
            </a:r>
          </a:p>
          <a:p>
            <a:pPr algn="l"/>
            <a:r>
              <a:rPr lang="en-US" dirty="0"/>
              <a:t>&lt;p&gt;Formatted Number (4): &lt;</a:t>
            </a:r>
            <a:r>
              <a:rPr lang="en-US" dirty="0" err="1"/>
              <a:t>fmt:formatNumber</a:t>
            </a:r>
            <a:r>
              <a:rPr lang="en-US" dirty="0"/>
              <a:t> type=</a:t>
            </a:r>
            <a:r>
              <a:rPr lang="en-US" i="1" dirty="0"/>
              <a:t>"number" </a:t>
            </a:r>
            <a:r>
              <a:rPr lang="en-US" dirty="0" smtClean="0"/>
              <a:t>  </a:t>
            </a:r>
            <a:r>
              <a:rPr lang="en-US" dirty="0" err="1"/>
              <a:t>groupingUsed</a:t>
            </a:r>
            <a:r>
              <a:rPr lang="en-US" dirty="0"/>
              <a:t>=</a:t>
            </a:r>
            <a:r>
              <a:rPr lang="en-US" i="1" dirty="0"/>
              <a:t>"false" value="${balance}" /&gt;&lt;/p&gt;</a:t>
            </a:r>
          </a:p>
          <a:p>
            <a:pPr algn="l"/>
            <a:r>
              <a:rPr lang="en-US" dirty="0"/>
              <a:t>&lt;p&gt;Formatted Number (5): &lt;</a:t>
            </a:r>
            <a:r>
              <a:rPr lang="en-US" dirty="0" err="1"/>
              <a:t>fmt:formatNumber</a:t>
            </a:r>
            <a:r>
              <a:rPr lang="en-US" dirty="0"/>
              <a:t> type=</a:t>
            </a:r>
            <a:r>
              <a:rPr lang="en-US" i="1" dirty="0"/>
              <a:t>"percent" </a:t>
            </a:r>
            <a:r>
              <a:rPr lang="en-US" dirty="0" smtClean="0"/>
              <a:t>   </a:t>
            </a:r>
            <a:r>
              <a:rPr lang="en-US" dirty="0" err="1"/>
              <a:t>maxIntegerDigits</a:t>
            </a:r>
            <a:r>
              <a:rPr lang="en-US" dirty="0"/>
              <a:t>=</a:t>
            </a:r>
            <a:r>
              <a:rPr lang="en-US" i="1" dirty="0"/>
              <a:t>"2" value="${balance}" /&gt;&lt;/p&gt;</a:t>
            </a:r>
            <a:endParaRPr lang="en-US" dirty="0"/>
          </a:p>
          <a:p>
            <a:pPr algn="l"/>
            <a:r>
              <a:rPr lang="en-US" b="1" dirty="0"/>
              <a:t>Formatted Number (1): Rs.128,765.23</a:t>
            </a:r>
          </a:p>
          <a:p>
            <a:pPr algn="l"/>
            <a:r>
              <a:rPr lang="en-US" b="1" dirty="0"/>
              <a:t>Formatted Number (2): 765.231</a:t>
            </a:r>
          </a:p>
          <a:p>
            <a:pPr algn="l"/>
            <a:r>
              <a:rPr lang="en-US" b="1" dirty="0"/>
              <a:t>Formatted Number (3): 128,765.23</a:t>
            </a:r>
          </a:p>
          <a:p>
            <a:pPr algn="l"/>
            <a:r>
              <a:rPr lang="en-US" b="1" dirty="0"/>
              <a:t>Formatted Number (4): 128765.231</a:t>
            </a:r>
          </a:p>
          <a:p>
            <a:pPr algn="l"/>
            <a:r>
              <a:rPr lang="en-US" b="1" dirty="0"/>
              <a:t>Formatted Number (5): 23%</a:t>
            </a:r>
          </a:p>
          <a:p>
            <a:pPr algn="l"/>
            <a:endParaRPr lang="en-US" dirty="0"/>
          </a:p>
        </p:txBody>
      </p:sp>
    </p:spTree>
    <p:extLst>
      <p:ext uri="{BB962C8B-B14F-4D97-AF65-F5344CB8AC3E}">
        <p14:creationId xmlns:p14="http://schemas.microsoft.com/office/powerpoint/2010/main" val="22848999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
            <a:ext cx="12192000" cy="6858001"/>
          </a:xfrm>
        </p:spPr>
        <p:txBody>
          <a:bodyPr>
            <a:normAutofit fontScale="92500" lnSpcReduction="20000"/>
          </a:bodyPr>
          <a:lstStyle/>
          <a:p>
            <a:pPr algn="l"/>
            <a:r>
              <a:rPr lang="en-US" b="1" dirty="0"/>
              <a:t>The &lt;</a:t>
            </a:r>
            <a:r>
              <a:rPr lang="en-US" b="1" dirty="0" err="1"/>
              <a:t>fmt:formatDate</a:t>
            </a:r>
            <a:r>
              <a:rPr lang="en-US" b="1" dirty="0"/>
              <a:t>&gt; tag is used to format dates in a variety of </a:t>
            </a:r>
            <a:r>
              <a:rPr lang="en-US" b="1" dirty="0" smtClean="0"/>
              <a:t>ways</a:t>
            </a:r>
          </a:p>
          <a:p>
            <a:pPr algn="l"/>
            <a:r>
              <a:rPr lang="en-US" dirty="0"/>
              <a:t>&lt;</a:t>
            </a:r>
            <a:r>
              <a:rPr lang="en-US" dirty="0" err="1"/>
              <a:t>c:set</a:t>
            </a:r>
            <a:r>
              <a:rPr lang="en-US" dirty="0"/>
              <a:t> </a:t>
            </a:r>
            <a:r>
              <a:rPr lang="en-US" dirty="0" err="1"/>
              <a:t>var</a:t>
            </a:r>
            <a:r>
              <a:rPr lang="en-US" dirty="0"/>
              <a:t>=</a:t>
            </a:r>
            <a:r>
              <a:rPr lang="en-US" i="1" dirty="0"/>
              <a:t>"now" value="&lt;%=</a:t>
            </a:r>
            <a:r>
              <a:rPr lang="en-US" b="1" i="1" dirty="0"/>
              <a:t>new </a:t>
            </a:r>
            <a:r>
              <a:rPr lang="en-US" b="1" i="1" dirty="0" err="1"/>
              <a:t>java.util.Date</a:t>
            </a:r>
            <a:r>
              <a:rPr lang="en-US" b="1" i="1" dirty="0"/>
              <a:t>()%&gt;" </a:t>
            </a:r>
            <a:r>
              <a:rPr lang="en-US" b="1" i="1" dirty="0" smtClean="0"/>
              <a:t>/&gt;</a:t>
            </a:r>
            <a:endParaRPr lang="en-US" dirty="0"/>
          </a:p>
          <a:p>
            <a:pPr algn="l"/>
            <a:r>
              <a:rPr lang="en-US" dirty="0"/>
              <a:t>&lt;p&gt;Formatted Date (1): &lt;</a:t>
            </a:r>
            <a:r>
              <a:rPr lang="en-US" dirty="0" err="1"/>
              <a:t>fmt:formatDate</a:t>
            </a:r>
            <a:r>
              <a:rPr lang="en-US" dirty="0"/>
              <a:t> type=</a:t>
            </a:r>
            <a:r>
              <a:rPr lang="en-US" i="1" dirty="0"/>
              <a:t>"time" </a:t>
            </a:r>
            <a:r>
              <a:rPr lang="en-US" dirty="0" smtClean="0"/>
              <a:t>      </a:t>
            </a:r>
            <a:r>
              <a:rPr lang="en-US" dirty="0"/>
              <a:t>value=</a:t>
            </a:r>
            <a:r>
              <a:rPr lang="en-US" i="1" dirty="0"/>
              <a:t>"${now}" /&gt;&lt;/p&gt;</a:t>
            </a:r>
          </a:p>
          <a:p>
            <a:pPr algn="l"/>
            <a:r>
              <a:rPr lang="en-US" dirty="0"/>
              <a:t>&lt;p&gt;Formatted Date (2): &lt;</a:t>
            </a:r>
            <a:r>
              <a:rPr lang="en-US" dirty="0" err="1"/>
              <a:t>fmt:formatDate</a:t>
            </a:r>
            <a:r>
              <a:rPr lang="en-US" dirty="0"/>
              <a:t> type=</a:t>
            </a:r>
            <a:r>
              <a:rPr lang="en-US" i="1" dirty="0"/>
              <a:t>"date" </a:t>
            </a:r>
            <a:r>
              <a:rPr lang="en-US" dirty="0" smtClean="0"/>
              <a:t>      </a:t>
            </a:r>
            <a:r>
              <a:rPr lang="en-US" dirty="0"/>
              <a:t>value=</a:t>
            </a:r>
            <a:r>
              <a:rPr lang="en-US" i="1" dirty="0"/>
              <a:t>"${now}" /&gt;&lt;/p&gt;</a:t>
            </a:r>
          </a:p>
          <a:p>
            <a:pPr algn="l"/>
            <a:r>
              <a:rPr lang="en-US" dirty="0"/>
              <a:t>&lt;p&gt;Formatted Date (3): &lt;</a:t>
            </a:r>
            <a:r>
              <a:rPr lang="en-US" dirty="0" err="1"/>
              <a:t>fmt:formatDate</a:t>
            </a:r>
            <a:r>
              <a:rPr lang="en-US" dirty="0"/>
              <a:t> type=</a:t>
            </a:r>
            <a:r>
              <a:rPr lang="en-US" i="1" dirty="0"/>
              <a:t>"both" </a:t>
            </a:r>
            <a:r>
              <a:rPr lang="en-US" dirty="0" smtClean="0"/>
              <a:t>      </a:t>
            </a:r>
            <a:r>
              <a:rPr lang="en-US" dirty="0"/>
              <a:t>value=</a:t>
            </a:r>
            <a:r>
              <a:rPr lang="en-US" i="1" dirty="0"/>
              <a:t>"${now}" /&gt;&lt;/p&gt;</a:t>
            </a:r>
          </a:p>
          <a:p>
            <a:pPr algn="l"/>
            <a:r>
              <a:rPr lang="en-US" dirty="0"/>
              <a:t>&lt;p&gt;Formatted Date (4): &lt;</a:t>
            </a:r>
            <a:r>
              <a:rPr lang="en-US" dirty="0" err="1"/>
              <a:t>fmt:formatDate</a:t>
            </a:r>
            <a:r>
              <a:rPr lang="en-US" dirty="0"/>
              <a:t> type=</a:t>
            </a:r>
            <a:r>
              <a:rPr lang="en-US" i="1" dirty="0"/>
              <a:t>"</a:t>
            </a:r>
            <a:r>
              <a:rPr lang="en-US" i="1" dirty="0" smtClean="0"/>
              <a:t>both” </a:t>
            </a:r>
            <a:r>
              <a:rPr lang="en-US" dirty="0" err="1" smtClean="0"/>
              <a:t>dateStyle</a:t>
            </a:r>
            <a:r>
              <a:rPr lang="en-US" dirty="0"/>
              <a:t>=</a:t>
            </a:r>
            <a:r>
              <a:rPr lang="en-US" i="1" dirty="0"/>
              <a:t>"short" </a:t>
            </a:r>
            <a:r>
              <a:rPr lang="en-US" i="1" dirty="0" err="1"/>
              <a:t>timeStyle</a:t>
            </a:r>
            <a:r>
              <a:rPr lang="en-US" i="1" dirty="0"/>
              <a:t>="short" </a:t>
            </a:r>
          </a:p>
          <a:p>
            <a:pPr algn="l"/>
            <a:r>
              <a:rPr lang="en-US" dirty="0"/>
              <a:t> </a:t>
            </a:r>
            <a:r>
              <a:rPr lang="en-US" dirty="0" smtClean="0"/>
              <a:t>value</a:t>
            </a:r>
            <a:r>
              <a:rPr lang="en-US" dirty="0"/>
              <a:t>=</a:t>
            </a:r>
            <a:r>
              <a:rPr lang="en-US" i="1" dirty="0"/>
              <a:t>"${now}" /&gt;&lt;/p&gt;</a:t>
            </a:r>
          </a:p>
          <a:p>
            <a:pPr algn="l"/>
            <a:r>
              <a:rPr lang="en-US" dirty="0"/>
              <a:t>&lt;p&gt;Formatted Date (5): &lt;</a:t>
            </a:r>
            <a:r>
              <a:rPr lang="en-US" dirty="0" err="1"/>
              <a:t>fmt:formatDate</a:t>
            </a:r>
            <a:r>
              <a:rPr lang="en-US" dirty="0"/>
              <a:t> type=</a:t>
            </a:r>
            <a:r>
              <a:rPr lang="en-US" i="1" dirty="0"/>
              <a:t>"both" </a:t>
            </a:r>
            <a:r>
              <a:rPr lang="en-US" dirty="0" smtClean="0"/>
              <a:t>   </a:t>
            </a:r>
            <a:r>
              <a:rPr lang="en-US" dirty="0" err="1"/>
              <a:t>dateStyle</a:t>
            </a:r>
            <a:r>
              <a:rPr lang="en-US" dirty="0"/>
              <a:t>=</a:t>
            </a:r>
            <a:r>
              <a:rPr lang="en-US" i="1" dirty="0"/>
              <a:t>"medium" </a:t>
            </a:r>
            <a:r>
              <a:rPr lang="en-US" i="1" dirty="0" err="1" smtClean="0"/>
              <a:t>timeStyle</a:t>
            </a:r>
            <a:r>
              <a:rPr lang="en-US" i="1" dirty="0"/>
              <a:t>="medium" </a:t>
            </a:r>
            <a:r>
              <a:rPr lang="en-US" dirty="0" smtClean="0"/>
              <a:t>      </a:t>
            </a:r>
            <a:r>
              <a:rPr lang="en-US" dirty="0"/>
              <a:t>value=</a:t>
            </a:r>
            <a:r>
              <a:rPr lang="en-US" i="1" dirty="0"/>
              <a:t>"${now}" /&gt;&lt;/p&gt;</a:t>
            </a:r>
          </a:p>
          <a:p>
            <a:pPr algn="l"/>
            <a:r>
              <a:rPr lang="en-US" dirty="0"/>
              <a:t>&lt;p&gt;Formatted Date (6): &lt;</a:t>
            </a:r>
            <a:r>
              <a:rPr lang="en-US" dirty="0" err="1"/>
              <a:t>fmt:formatDate</a:t>
            </a:r>
            <a:r>
              <a:rPr lang="en-US" dirty="0"/>
              <a:t> type=</a:t>
            </a:r>
            <a:r>
              <a:rPr lang="en-US" i="1" dirty="0"/>
              <a:t>"both" </a:t>
            </a:r>
            <a:r>
              <a:rPr lang="en-US" dirty="0" smtClean="0"/>
              <a:t>  </a:t>
            </a:r>
            <a:r>
              <a:rPr lang="en-US" dirty="0" err="1"/>
              <a:t>dateStyle</a:t>
            </a:r>
            <a:r>
              <a:rPr lang="en-US" dirty="0"/>
              <a:t>=</a:t>
            </a:r>
            <a:r>
              <a:rPr lang="en-US" i="1" dirty="0"/>
              <a:t>"long" </a:t>
            </a:r>
            <a:r>
              <a:rPr lang="en-US" i="1" dirty="0" err="1"/>
              <a:t>timeStyle</a:t>
            </a:r>
            <a:r>
              <a:rPr lang="en-US" i="1" dirty="0"/>
              <a:t>="long" </a:t>
            </a:r>
          </a:p>
          <a:p>
            <a:pPr algn="l"/>
            <a:r>
              <a:rPr lang="en-US" dirty="0"/>
              <a:t> </a:t>
            </a:r>
            <a:r>
              <a:rPr lang="en-US" dirty="0" smtClean="0"/>
              <a:t>value</a:t>
            </a:r>
            <a:r>
              <a:rPr lang="en-US" dirty="0"/>
              <a:t>=</a:t>
            </a:r>
            <a:r>
              <a:rPr lang="en-US" i="1" dirty="0"/>
              <a:t>"${now}" /&gt;&lt;/p&gt;</a:t>
            </a:r>
          </a:p>
          <a:p>
            <a:pPr algn="l"/>
            <a:r>
              <a:rPr lang="en-US" dirty="0"/>
              <a:t>&lt;p&gt;Formatted Date (7): &lt;</a:t>
            </a:r>
            <a:r>
              <a:rPr lang="en-US" dirty="0" err="1"/>
              <a:t>fmt:formatDate</a:t>
            </a:r>
            <a:r>
              <a:rPr lang="en-US" dirty="0"/>
              <a:t> pattern=</a:t>
            </a:r>
            <a:r>
              <a:rPr lang="en-US" i="1" dirty="0"/>
              <a:t>"</a:t>
            </a:r>
            <a:r>
              <a:rPr lang="en-US" i="1" dirty="0" err="1"/>
              <a:t>yyyy</a:t>
            </a:r>
            <a:r>
              <a:rPr lang="en-US" i="1" dirty="0"/>
              <a:t>-MM-</a:t>
            </a:r>
            <a:r>
              <a:rPr lang="en-US" i="1" dirty="0" err="1"/>
              <a:t>dd</a:t>
            </a:r>
            <a:r>
              <a:rPr lang="en-US" i="1" dirty="0"/>
              <a:t>" </a:t>
            </a:r>
            <a:r>
              <a:rPr lang="en-US" dirty="0" smtClean="0"/>
              <a:t>  </a:t>
            </a:r>
            <a:r>
              <a:rPr lang="en-US" dirty="0"/>
              <a:t>value=</a:t>
            </a:r>
            <a:r>
              <a:rPr lang="en-US" i="1" dirty="0"/>
              <a:t>"${now}" /&gt;&lt;/p</a:t>
            </a:r>
            <a:r>
              <a:rPr lang="en-US" i="1" dirty="0" smtClean="0"/>
              <a:t>&gt;</a:t>
            </a:r>
          </a:p>
          <a:p>
            <a:pPr algn="l"/>
            <a:r>
              <a:rPr lang="en-US" b="1" dirty="0"/>
              <a:t>Formatted Date (1): 3:01:15 PM</a:t>
            </a:r>
          </a:p>
          <a:p>
            <a:pPr algn="l"/>
            <a:r>
              <a:rPr lang="en-US" b="1" dirty="0"/>
              <a:t>Formatted Date (2): Apr 1, 2016</a:t>
            </a:r>
          </a:p>
          <a:p>
            <a:pPr algn="l"/>
            <a:r>
              <a:rPr lang="en-US" b="1" dirty="0"/>
              <a:t>Formatted Date (3): Apr 1, 2016 3:01:15 PM</a:t>
            </a:r>
          </a:p>
          <a:p>
            <a:pPr algn="l"/>
            <a:r>
              <a:rPr lang="en-US" b="1" dirty="0"/>
              <a:t>Formatted Date (4): 4/1/16 3:01 PM</a:t>
            </a:r>
          </a:p>
          <a:p>
            <a:pPr algn="l"/>
            <a:r>
              <a:rPr lang="en-US" b="1" dirty="0"/>
              <a:t>Formatted Date (5): Apr 1, 2016 3:01:15 PM</a:t>
            </a:r>
          </a:p>
          <a:p>
            <a:pPr algn="l"/>
            <a:r>
              <a:rPr lang="en-US" b="1" dirty="0"/>
              <a:t>Formatted Date (6): April 1, 2016 3:01:15 PM PDT</a:t>
            </a:r>
          </a:p>
          <a:p>
            <a:pPr algn="l"/>
            <a:r>
              <a:rPr lang="en-US" b="1" dirty="0"/>
              <a:t>Formatted Date (7): </a:t>
            </a:r>
            <a:r>
              <a:rPr lang="en-US" b="1" dirty="0" smtClean="0"/>
              <a:t>2016-04-01</a:t>
            </a:r>
            <a:endParaRPr lang="en-US" dirty="0"/>
          </a:p>
        </p:txBody>
      </p:sp>
    </p:spTree>
    <p:extLst>
      <p:ext uri="{BB962C8B-B14F-4D97-AF65-F5344CB8AC3E}">
        <p14:creationId xmlns:p14="http://schemas.microsoft.com/office/powerpoint/2010/main" val="10347058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012"/>
            <a:ext cx="9144000" cy="357329"/>
          </a:xfrm>
        </p:spPr>
        <p:txBody>
          <a:bodyPr>
            <a:noAutofit/>
          </a:bodyPr>
          <a:lstStyle/>
          <a:p>
            <a:r>
              <a:rPr lang="en-US" sz="4400" b="1" dirty="0"/>
              <a:t>Custom Tags in </a:t>
            </a:r>
            <a:r>
              <a:rPr lang="en-US" sz="4400" b="1" dirty="0" smtClean="0"/>
              <a:t>JSP</a:t>
            </a:r>
            <a:endParaRPr lang="en-US" sz="4400" b="1" dirty="0"/>
          </a:p>
        </p:txBody>
      </p:sp>
      <p:sp>
        <p:nvSpPr>
          <p:cNvPr id="3" name="Subtitle 2"/>
          <p:cNvSpPr>
            <a:spLocks noGrp="1"/>
          </p:cNvSpPr>
          <p:nvPr>
            <p:ph type="subTitle" idx="1"/>
          </p:nvPr>
        </p:nvSpPr>
        <p:spPr>
          <a:xfrm>
            <a:off x="0" y="589341"/>
            <a:ext cx="12192000" cy="6268659"/>
          </a:xfrm>
        </p:spPr>
        <p:txBody>
          <a:bodyPr/>
          <a:lstStyle/>
          <a:p>
            <a:endParaRPr lang="en-US" dirty="0"/>
          </a:p>
        </p:txBody>
      </p:sp>
    </p:spTree>
    <p:extLst>
      <p:ext uri="{BB962C8B-B14F-4D97-AF65-F5344CB8AC3E}">
        <p14:creationId xmlns:p14="http://schemas.microsoft.com/office/powerpoint/2010/main" val="245578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835002"/>
          </a:xfrm>
        </p:spPr>
        <p:txBody>
          <a:bodyPr>
            <a:noAutofit/>
          </a:bodyPr>
          <a:lstStyle/>
          <a:p>
            <a:r>
              <a:rPr lang="en-US" sz="5400" b="1" dirty="0"/>
              <a:t>JSP </a:t>
            </a:r>
            <a:r>
              <a:rPr lang="en-US" sz="5400" b="1" dirty="0" err="1"/>
              <a:t>Scriptlet</a:t>
            </a:r>
            <a:r>
              <a:rPr lang="en-US" sz="5400" b="1" dirty="0"/>
              <a:t> </a:t>
            </a:r>
            <a:r>
              <a:rPr lang="en-US" sz="5400" b="1" dirty="0" smtClean="0"/>
              <a:t>tag(</a:t>
            </a:r>
            <a:r>
              <a:rPr lang="en-US" sz="5400" b="1" dirty="0"/>
              <a:t>Scripting </a:t>
            </a:r>
            <a:r>
              <a:rPr lang="en-US" sz="5400" b="1" dirty="0" smtClean="0"/>
              <a:t>elements)</a:t>
            </a:r>
            <a:endParaRPr lang="en-US" sz="5400" b="1" dirty="0"/>
          </a:p>
        </p:txBody>
      </p:sp>
      <p:sp>
        <p:nvSpPr>
          <p:cNvPr id="3" name="Subtitle 2"/>
          <p:cNvSpPr>
            <a:spLocks noGrp="1"/>
          </p:cNvSpPr>
          <p:nvPr>
            <p:ph type="subTitle" idx="1"/>
          </p:nvPr>
        </p:nvSpPr>
        <p:spPr>
          <a:xfrm>
            <a:off x="0" y="736979"/>
            <a:ext cx="12192000" cy="6121021"/>
          </a:xfrm>
        </p:spPr>
        <p:txBody>
          <a:bodyPr>
            <a:normAutofit fontScale="92500" lnSpcReduction="10000"/>
          </a:bodyPr>
          <a:lstStyle/>
          <a:p>
            <a:pPr algn="l"/>
            <a:r>
              <a:rPr lang="en-US" dirty="0" smtClean="0"/>
              <a:t>JSP </a:t>
            </a:r>
            <a:r>
              <a:rPr lang="en-US" dirty="0"/>
              <a:t>Scripting elements</a:t>
            </a:r>
          </a:p>
          <a:p>
            <a:pPr algn="l"/>
            <a:r>
              <a:rPr lang="en-US" dirty="0"/>
              <a:t>The scripting elements provides the ability to insert java code inside the </a:t>
            </a:r>
            <a:r>
              <a:rPr lang="en-US" dirty="0" err="1"/>
              <a:t>jsp</a:t>
            </a:r>
            <a:r>
              <a:rPr lang="en-US" dirty="0"/>
              <a:t>. There are three types of scripting elements:</a:t>
            </a:r>
          </a:p>
          <a:p>
            <a:pPr algn="l"/>
            <a:r>
              <a:rPr lang="en-US" b="1" dirty="0" err="1"/>
              <a:t>scriptlet</a:t>
            </a:r>
            <a:r>
              <a:rPr lang="en-US" b="1" dirty="0"/>
              <a:t> tag</a:t>
            </a:r>
          </a:p>
          <a:p>
            <a:pPr algn="l"/>
            <a:r>
              <a:rPr lang="en-US" b="1" dirty="0"/>
              <a:t>expression tag</a:t>
            </a:r>
          </a:p>
          <a:p>
            <a:pPr algn="l"/>
            <a:r>
              <a:rPr lang="en-US" b="1" dirty="0"/>
              <a:t>declaration </a:t>
            </a:r>
            <a:r>
              <a:rPr lang="en-US" b="1" dirty="0" smtClean="0"/>
              <a:t>tag</a:t>
            </a:r>
          </a:p>
          <a:p>
            <a:pPr algn="l"/>
            <a:endParaRPr lang="en-US" b="1" dirty="0"/>
          </a:p>
          <a:p>
            <a:r>
              <a:rPr lang="en-US" sz="3200" b="1" u="sng" dirty="0"/>
              <a:t>JSP </a:t>
            </a:r>
            <a:r>
              <a:rPr lang="en-US" sz="3200" b="1" u="sng" dirty="0" err="1"/>
              <a:t>scriptlet</a:t>
            </a:r>
            <a:r>
              <a:rPr lang="en-US" sz="3200" b="1" u="sng" dirty="0"/>
              <a:t> tag</a:t>
            </a:r>
          </a:p>
          <a:p>
            <a:pPr algn="l"/>
            <a:r>
              <a:rPr lang="en-US" dirty="0"/>
              <a:t>A </a:t>
            </a:r>
            <a:r>
              <a:rPr lang="en-US" dirty="0" err="1"/>
              <a:t>scriptlet</a:t>
            </a:r>
            <a:r>
              <a:rPr lang="en-US" dirty="0"/>
              <a:t> tag is used to execute java source code in JSP. Syntax is as follows:</a:t>
            </a:r>
          </a:p>
          <a:p>
            <a:pPr algn="l"/>
            <a:r>
              <a:rPr lang="en-US" b="1" dirty="0"/>
              <a:t>&lt;%  java source code %&gt;  </a:t>
            </a:r>
          </a:p>
          <a:p>
            <a:pPr algn="l"/>
            <a:r>
              <a:rPr lang="en-US" dirty="0" smtClean="0"/>
              <a:t>Ex: </a:t>
            </a:r>
            <a:r>
              <a:rPr lang="en-US" b="1" dirty="0"/>
              <a:t>&lt;html&gt;</a:t>
            </a:r>
            <a:r>
              <a:rPr lang="en-US" dirty="0"/>
              <a:t>  </a:t>
            </a:r>
          </a:p>
          <a:p>
            <a:pPr algn="l"/>
            <a:r>
              <a:rPr lang="en-US" b="1" dirty="0"/>
              <a:t>&lt;body&gt;</a:t>
            </a:r>
            <a:r>
              <a:rPr lang="en-US" dirty="0"/>
              <a:t>  </a:t>
            </a:r>
          </a:p>
          <a:p>
            <a:pPr algn="l"/>
            <a:r>
              <a:rPr lang="en-US" b="1" dirty="0"/>
              <a:t>&lt;</a:t>
            </a:r>
            <a:r>
              <a:rPr lang="en-US" dirty="0"/>
              <a:t>% </a:t>
            </a:r>
            <a:r>
              <a:rPr lang="en-US" dirty="0" err="1"/>
              <a:t>out.print</a:t>
            </a:r>
            <a:r>
              <a:rPr lang="en-US" dirty="0"/>
              <a:t>("welcome to </a:t>
            </a:r>
            <a:r>
              <a:rPr lang="en-US" dirty="0" err="1"/>
              <a:t>jsp</a:t>
            </a:r>
            <a:r>
              <a:rPr lang="en-US" dirty="0"/>
              <a:t>"); %</a:t>
            </a:r>
            <a:r>
              <a:rPr lang="en-US" b="1" dirty="0"/>
              <a:t>&gt;</a:t>
            </a:r>
            <a:r>
              <a:rPr lang="en-US" dirty="0"/>
              <a:t>  </a:t>
            </a:r>
          </a:p>
          <a:p>
            <a:pPr algn="l"/>
            <a:r>
              <a:rPr lang="en-US" b="1" dirty="0"/>
              <a:t>&lt;/body&gt;</a:t>
            </a:r>
            <a:r>
              <a:rPr lang="en-US" dirty="0"/>
              <a:t>  </a:t>
            </a:r>
          </a:p>
          <a:p>
            <a:pPr algn="l"/>
            <a:r>
              <a:rPr lang="en-US" b="1" dirty="0"/>
              <a:t>&lt;/html&gt;</a:t>
            </a:r>
            <a:r>
              <a:rPr lang="en-US" dirty="0"/>
              <a:t>  </a:t>
            </a:r>
          </a:p>
          <a:p>
            <a:pPr algn="l"/>
            <a:endParaRPr lang="en-US" dirty="0" smtClean="0"/>
          </a:p>
          <a:p>
            <a:pPr algn="l"/>
            <a:endParaRPr lang="en-US" dirty="0" smtClean="0"/>
          </a:p>
        </p:txBody>
      </p:sp>
    </p:spTree>
    <p:extLst>
      <p:ext uri="{BB962C8B-B14F-4D97-AF65-F5344CB8AC3E}">
        <p14:creationId xmlns:p14="http://schemas.microsoft.com/office/powerpoint/2010/main" val="2011791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3772"/>
            <a:ext cx="9144000" cy="521103"/>
          </a:xfrm>
        </p:spPr>
        <p:txBody>
          <a:bodyPr>
            <a:normAutofit fontScale="90000"/>
          </a:bodyPr>
          <a:lstStyle/>
          <a:p>
            <a:r>
              <a:rPr lang="en-US" dirty="0"/>
              <a:t>JSP expression </a:t>
            </a:r>
            <a:r>
              <a:rPr lang="en-US" dirty="0" smtClean="0"/>
              <a:t>tag</a:t>
            </a:r>
            <a:endParaRPr lang="en-US" dirty="0"/>
          </a:p>
        </p:txBody>
      </p:sp>
      <p:sp>
        <p:nvSpPr>
          <p:cNvPr id="3" name="Subtitle 2"/>
          <p:cNvSpPr>
            <a:spLocks noGrp="1"/>
          </p:cNvSpPr>
          <p:nvPr>
            <p:ph type="subTitle" idx="1"/>
          </p:nvPr>
        </p:nvSpPr>
        <p:spPr>
          <a:xfrm>
            <a:off x="0" y="573206"/>
            <a:ext cx="12192000" cy="6284794"/>
          </a:xfrm>
        </p:spPr>
        <p:txBody>
          <a:bodyPr>
            <a:normAutofit/>
          </a:bodyPr>
          <a:lstStyle/>
          <a:p>
            <a:pPr algn="l"/>
            <a:r>
              <a:rPr lang="en-US" dirty="0" smtClean="0"/>
              <a:t>The </a:t>
            </a:r>
            <a:r>
              <a:rPr lang="en-US" dirty="0"/>
              <a:t>code placed within </a:t>
            </a:r>
            <a:r>
              <a:rPr lang="en-US" b="1" dirty="0"/>
              <a:t>JSP expression tag</a:t>
            </a:r>
            <a:r>
              <a:rPr lang="en-US" dirty="0"/>
              <a:t> is </a:t>
            </a:r>
            <a:r>
              <a:rPr lang="en-US" i="1" dirty="0"/>
              <a:t>written to the output stream of the response</a:t>
            </a:r>
            <a:r>
              <a:rPr lang="en-US" dirty="0"/>
              <a:t>. So </a:t>
            </a:r>
            <a:r>
              <a:rPr lang="en-US" dirty="0" smtClean="0"/>
              <a:t>you don’t </a:t>
            </a:r>
            <a:r>
              <a:rPr lang="en-US" dirty="0"/>
              <a:t>need </a:t>
            </a:r>
            <a:r>
              <a:rPr lang="en-US" dirty="0" smtClean="0"/>
              <a:t>to write </a:t>
            </a:r>
            <a:r>
              <a:rPr lang="en-US" dirty="0" err="1"/>
              <a:t>out.print</a:t>
            </a:r>
            <a:r>
              <a:rPr lang="en-US" dirty="0"/>
              <a:t>() to write data. It is mainly used to print the values of variable or method.</a:t>
            </a:r>
          </a:p>
          <a:p>
            <a:pPr algn="l"/>
            <a:r>
              <a:rPr lang="en-US" dirty="0"/>
              <a:t>Syntax of JSP expression tag</a:t>
            </a:r>
          </a:p>
          <a:p>
            <a:pPr algn="l"/>
            <a:r>
              <a:rPr lang="en-US" b="1" dirty="0"/>
              <a:t>&lt;%=  statement %&gt;  </a:t>
            </a:r>
            <a:endParaRPr lang="en-US" b="1" dirty="0" smtClean="0"/>
          </a:p>
          <a:p>
            <a:pPr algn="l"/>
            <a:r>
              <a:rPr lang="en-US" dirty="0" smtClean="0"/>
              <a:t>Ex: </a:t>
            </a:r>
            <a:r>
              <a:rPr lang="en-US" b="1" dirty="0"/>
              <a:t>&lt;html&gt;</a:t>
            </a:r>
            <a:r>
              <a:rPr lang="en-US" dirty="0"/>
              <a:t>  </a:t>
            </a:r>
          </a:p>
          <a:p>
            <a:pPr algn="l"/>
            <a:r>
              <a:rPr lang="en-US" b="1" dirty="0"/>
              <a:t>&lt;body&gt;</a:t>
            </a:r>
            <a:r>
              <a:rPr lang="en-US" dirty="0"/>
              <a:t>  </a:t>
            </a:r>
          </a:p>
          <a:p>
            <a:pPr algn="l"/>
            <a:r>
              <a:rPr lang="en-US" b="1" dirty="0"/>
              <a:t>&lt;</a:t>
            </a:r>
            <a:r>
              <a:rPr lang="en-US" dirty="0"/>
              <a:t>%= "welcome to </a:t>
            </a:r>
            <a:r>
              <a:rPr lang="en-US" dirty="0" err="1"/>
              <a:t>jsp</a:t>
            </a:r>
            <a:r>
              <a:rPr lang="en-US" dirty="0"/>
              <a:t>" %</a:t>
            </a:r>
            <a:r>
              <a:rPr lang="en-US" b="1" dirty="0"/>
              <a:t>&gt;</a:t>
            </a:r>
            <a:r>
              <a:rPr lang="en-US" dirty="0"/>
              <a:t>  </a:t>
            </a:r>
          </a:p>
          <a:p>
            <a:pPr algn="l"/>
            <a:r>
              <a:rPr lang="en-US" b="1" dirty="0"/>
              <a:t>&lt;/body&gt;</a:t>
            </a:r>
            <a:r>
              <a:rPr lang="en-US" dirty="0"/>
              <a:t>  </a:t>
            </a:r>
          </a:p>
          <a:p>
            <a:pPr algn="l"/>
            <a:r>
              <a:rPr lang="en-US" b="1" dirty="0"/>
              <a:t>&lt;/html&gt;</a:t>
            </a:r>
            <a:r>
              <a:rPr lang="en-US" dirty="0"/>
              <a:t> </a:t>
            </a:r>
          </a:p>
          <a:p>
            <a:pPr algn="l"/>
            <a:r>
              <a:rPr lang="en-US" b="1" i="1" dirty="0"/>
              <a:t>Note: </a:t>
            </a:r>
            <a:r>
              <a:rPr lang="en-US" b="1" i="1" dirty="0" smtClean="0"/>
              <a:t>Don’t </a:t>
            </a:r>
            <a:r>
              <a:rPr lang="en-US" b="1" i="1" dirty="0"/>
              <a:t>end your statement with semicolon in case of expression tag.</a:t>
            </a:r>
          </a:p>
          <a:p>
            <a:pPr algn="l"/>
            <a:endParaRPr lang="en-US" dirty="0"/>
          </a:p>
          <a:p>
            <a:pPr algn="l"/>
            <a:endParaRPr lang="en-US" dirty="0"/>
          </a:p>
        </p:txBody>
      </p:sp>
    </p:spTree>
    <p:extLst>
      <p:ext uri="{BB962C8B-B14F-4D97-AF65-F5344CB8AC3E}">
        <p14:creationId xmlns:p14="http://schemas.microsoft.com/office/powerpoint/2010/main" val="40029157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8364"/>
            <a:ext cx="9144000" cy="493808"/>
          </a:xfrm>
        </p:spPr>
        <p:txBody>
          <a:bodyPr>
            <a:normAutofit fontScale="90000"/>
          </a:bodyPr>
          <a:lstStyle/>
          <a:p>
            <a:r>
              <a:rPr lang="en-US" dirty="0"/>
              <a:t>JSP Declaration </a:t>
            </a:r>
            <a:r>
              <a:rPr lang="en-US" dirty="0" smtClean="0"/>
              <a:t>Tag</a:t>
            </a:r>
            <a:endParaRPr lang="en-US" dirty="0"/>
          </a:p>
        </p:txBody>
      </p:sp>
      <p:sp>
        <p:nvSpPr>
          <p:cNvPr id="3" name="Subtitle 2"/>
          <p:cNvSpPr>
            <a:spLocks noGrp="1"/>
          </p:cNvSpPr>
          <p:nvPr>
            <p:ph type="subTitle" idx="1"/>
          </p:nvPr>
        </p:nvSpPr>
        <p:spPr>
          <a:xfrm>
            <a:off x="0" y="614149"/>
            <a:ext cx="12192000" cy="6243851"/>
          </a:xfrm>
        </p:spPr>
        <p:txBody>
          <a:bodyPr>
            <a:normAutofit/>
          </a:bodyPr>
          <a:lstStyle/>
          <a:p>
            <a:pPr algn="l"/>
            <a:r>
              <a:rPr lang="en-US" dirty="0"/>
              <a:t>The </a:t>
            </a:r>
            <a:r>
              <a:rPr lang="en-US" b="1" dirty="0"/>
              <a:t>JSP declaration tag</a:t>
            </a:r>
            <a:r>
              <a:rPr lang="en-US" dirty="0"/>
              <a:t> is used </a:t>
            </a:r>
            <a:r>
              <a:rPr lang="en-US" i="1" dirty="0"/>
              <a:t>to declare fields and methods</a:t>
            </a:r>
            <a:r>
              <a:rPr lang="en-US" dirty="0"/>
              <a:t>.</a:t>
            </a:r>
          </a:p>
          <a:p>
            <a:pPr algn="l"/>
            <a:r>
              <a:rPr lang="en-US" dirty="0"/>
              <a:t>The code written inside the </a:t>
            </a:r>
            <a:r>
              <a:rPr lang="en-US" dirty="0" err="1"/>
              <a:t>jsp</a:t>
            </a:r>
            <a:r>
              <a:rPr lang="en-US" dirty="0"/>
              <a:t> declaration tag is placed outside the service() method of auto generated servlet.</a:t>
            </a:r>
          </a:p>
          <a:p>
            <a:pPr algn="l"/>
            <a:r>
              <a:rPr lang="en-US" dirty="0"/>
              <a:t>So it doesn't get memory </a:t>
            </a:r>
            <a:r>
              <a:rPr lang="en-US" dirty="0" smtClean="0"/>
              <a:t>at </a:t>
            </a:r>
            <a:r>
              <a:rPr lang="en-US" dirty="0"/>
              <a:t>each request</a:t>
            </a:r>
            <a:r>
              <a:rPr lang="en-US" dirty="0" smtClean="0"/>
              <a:t>.</a:t>
            </a:r>
            <a:endParaRPr lang="en-US" dirty="0"/>
          </a:p>
          <a:p>
            <a:r>
              <a:rPr lang="en-US" b="1" dirty="0"/>
              <a:t>Syntax of JSP declaration tag</a:t>
            </a:r>
          </a:p>
          <a:p>
            <a:r>
              <a:rPr lang="en-US" dirty="0"/>
              <a:t>The syntax of the declaration tag is as follows:</a:t>
            </a:r>
          </a:p>
          <a:p>
            <a:r>
              <a:rPr lang="en-US" b="1" dirty="0"/>
              <a:t>&lt;</a:t>
            </a:r>
            <a:r>
              <a:rPr lang="en-US" dirty="0"/>
              <a:t>%!  field or method declaration %</a:t>
            </a:r>
            <a:r>
              <a:rPr lang="en-US" b="1" dirty="0"/>
              <a:t>&gt;</a:t>
            </a:r>
            <a:r>
              <a:rPr lang="en-US" dirty="0"/>
              <a:t>  </a:t>
            </a:r>
          </a:p>
          <a:p>
            <a:pPr algn="l"/>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19355419"/>
              </p:ext>
            </p:extLst>
          </p:nvPr>
        </p:nvGraphicFramePr>
        <p:xfrm>
          <a:off x="-1" y="3717164"/>
          <a:ext cx="12192000" cy="3140837"/>
        </p:xfrm>
        <a:graphic>
          <a:graphicData uri="http://schemas.openxmlformats.org/drawingml/2006/table">
            <a:tbl>
              <a:tblPr/>
              <a:tblGrid>
                <a:gridCol w="6096000"/>
                <a:gridCol w="6096000"/>
              </a:tblGrid>
              <a:tr h="526185">
                <a:tc>
                  <a:txBody>
                    <a:bodyPr/>
                    <a:lstStyle/>
                    <a:p>
                      <a:pPr algn="l" fontAlgn="t"/>
                      <a:r>
                        <a:rPr lang="en-US">
                          <a:solidFill>
                            <a:srgbClr val="000000"/>
                          </a:solidFill>
                          <a:effectLst/>
                          <a:latin typeface="times new roman" panose="02020603050405020304" pitchFamily="18" charset="0"/>
                        </a:rPr>
                        <a:t>Jsp Scriptlet Tag</a:t>
                      </a:r>
                    </a:p>
                  </a:txBody>
                  <a:tcPr marL="47625" marR="47625" marT="47625" marB="47625">
                    <a:lnL w="9525" cap="flat" cmpd="sng" algn="ctr">
                      <a:solidFill>
                        <a:srgbClr val="08F0A6"/>
                      </a:solidFill>
                      <a:prstDash val="solid"/>
                      <a:round/>
                      <a:headEnd type="none" w="med" len="med"/>
                      <a:tailEnd type="none" w="med" len="med"/>
                    </a:lnL>
                    <a:lnR w="9525" cap="flat" cmpd="sng" algn="ctr">
                      <a:solidFill>
                        <a:srgbClr val="08F0A6"/>
                      </a:solidFill>
                      <a:prstDash val="solid"/>
                      <a:round/>
                      <a:headEnd type="none" w="med" len="med"/>
                      <a:tailEnd type="none" w="med" len="med"/>
                    </a:lnR>
                    <a:lnT w="9525" cap="flat" cmpd="sng" algn="ctr">
                      <a:solidFill>
                        <a:srgbClr val="08F0A6"/>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Jsp Declaration Tag</a:t>
                      </a:r>
                    </a:p>
                  </a:txBody>
                  <a:tcPr marL="47625" marR="47625" marT="47625" marB="47625">
                    <a:lnL w="9525" cap="flat" cmpd="sng" algn="ctr">
                      <a:solidFill>
                        <a:srgbClr val="08F0A6"/>
                      </a:solidFill>
                      <a:prstDash val="solid"/>
                      <a:round/>
                      <a:headEnd type="none" w="med" len="med"/>
                      <a:tailEnd type="none" w="med" len="med"/>
                    </a:lnL>
                    <a:lnR w="9525" cap="flat" cmpd="sng" algn="ctr">
                      <a:solidFill>
                        <a:srgbClr val="08F0A6"/>
                      </a:solidFill>
                      <a:prstDash val="solid"/>
                      <a:round/>
                      <a:headEnd type="none" w="med" len="med"/>
                      <a:tailEnd type="none" w="med" len="med"/>
                    </a:lnR>
                    <a:lnT w="9525" cap="flat" cmpd="sng" algn="ctr">
                      <a:solidFill>
                        <a:srgbClr val="08F0A6"/>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307326">
                <a:tc>
                  <a:txBody>
                    <a:bodyPr/>
                    <a:lstStyle/>
                    <a:p>
                      <a:pPr fontAlgn="t"/>
                      <a:r>
                        <a:rPr lang="en-US" b="0" i="0">
                          <a:solidFill>
                            <a:srgbClr val="000000"/>
                          </a:solidFill>
                          <a:effectLst/>
                          <a:latin typeface="verdana" panose="020B0604030504040204" pitchFamily="34" charset="0"/>
                        </a:rPr>
                        <a:t>The jsp scriptlet tag can only declare variables not methods.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The </a:t>
                      </a:r>
                      <a:r>
                        <a:rPr lang="en-US" b="0" i="0" dirty="0" err="1">
                          <a:solidFill>
                            <a:srgbClr val="000000"/>
                          </a:solidFill>
                          <a:effectLst/>
                          <a:latin typeface="verdana" panose="020B0604030504040204" pitchFamily="34" charset="0"/>
                        </a:rPr>
                        <a:t>jsp</a:t>
                      </a:r>
                      <a:r>
                        <a:rPr lang="en-US" b="0" i="0" dirty="0">
                          <a:solidFill>
                            <a:srgbClr val="000000"/>
                          </a:solidFill>
                          <a:effectLst/>
                          <a:latin typeface="verdana" panose="020B0604030504040204" pitchFamily="34" charset="0"/>
                        </a:rPr>
                        <a:t> declaration tag can declare variables as well as methods.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307326">
                <a:tc>
                  <a:txBody>
                    <a:bodyPr/>
                    <a:lstStyle/>
                    <a:p>
                      <a:pPr fontAlgn="t"/>
                      <a:r>
                        <a:rPr lang="en-US" b="0" i="0">
                          <a:solidFill>
                            <a:srgbClr val="000000"/>
                          </a:solidFill>
                          <a:effectLst/>
                          <a:latin typeface="verdana" panose="020B0604030504040204" pitchFamily="34" charset="0"/>
                        </a:rPr>
                        <a:t>The declaration of scriptlet tag is placed inside the _jspService() method.</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The declaration of </a:t>
                      </a:r>
                      <a:r>
                        <a:rPr lang="en-US" b="0" i="0" dirty="0" err="1">
                          <a:solidFill>
                            <a:srgbClr val="000000"/>
                          </a:solidFill>
                          <a:effectLst/>
                          <a:latin typeface="verdana" panose="020B0604030504040204" pitchFamily="34" charset="0"/>
                        </a:rPr>
                        <a:t>jsp</a:t>
                      </a:r>
                      <a:r>
                        <a:rPr lang="en-US" b="0" i="0" dirty="0">
                          <a:solidFill>
                            <a:srgbClr val="000000"/>
                          </a:solidFill>
                          <a:effectLst/>
                          <a:latin typeface="verdana" panose="020B0604030504040204" pitchFamily="34" charset="0"/>
                        </a:rPr>
                        <a:t> declaration tag is placed outside the _</a:t>
                      </a:r>
                      <a:r>
                        <a:rPr lang="en-US" b="0" i="0" dirty="0" err="1">
                          <a:solidFill>
                            <a:srgbClr val="000000"/>
                          </a:solidFill>
                          <a:effectLst/>
                          <a:latin typeface="verdana" panose="020B0604030504040204" pitchFamily="34" charset="0"/>
                        </a:rPr>
                        <a:t>jspService</a:t>
                      </a:r>
                      <a:r>
                        <a:rPr lang="en-US" b="0" i="0" dirty="0">
                          <a:solidFill>
                            <a:srgbClr val="000000"/>
                          </a:solidFill>
                          <a:effectLst/>
                          <a:latin typeface="verdana" panose="020B0604030504040204" pitchFamily="34" charset="0"/>
                        </a:rPr>
                        <a:t>() method.</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extLst>
      <p:ext uri="{BB962C8B-B14F-4D97-AF65-F5344CB8AC3E}">
        <p14:creationId xmlns:p14="http://schemas.microsoft.com/office/powerpoint/2010/main" val="821205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1122</TotalTime>
  <Words>3905</Words>
  <Application>Microsoft Office PowerPoint</Application>
  <PresentationFormat>Custom</PresentationFormat>
  <Paragraphs>700</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JSP </vt:lpstr>
      <vt:lpstr>PowerPoint Presentation</vt:lpstr>
      <vt:lpstr>Life cycle of a JSP Page</vt:lpstr>
      <vt:lpstr>PowerPoint Presentation</vt:lpstr>
      <vt:lpstr>PowerPoint Presentation</vt:lpstr>
      <vt:lpstr>PowerPoint Presentation</vt:lpstr>
      <vt:lpstr>JSP Scriptlet tag(Scripting elements)</vt:lpstr>
      <vt:lpstr>JSP expression tag</vt:lpstr>
      <vt:lpstr>JSP Declaration Tag</vt:lpstr>
      <vt:lpstr>JSP Implicit Objects </vt:lpstr>
      <vt:lpstr>PowerPoint Presentation</vt:lpstr>
      <vt:lpstr>PowerPoint Presentation</vt:lpstr>
      <vt:lpstr>PowerPoint Presentation</vt:lpstr>
      <vt:lpstr>PowerPoint Presentation</vt:lpstr>
      <vt:lpstr>PowerPoint Presentation</vt:lpstr>
      <vt:lpstr>PowerPoint Presentation</vt:lpstr>
      <vt:lpstr>JSP directives</vt:lpstr>
      <vt:lpstr>JSP page directive</vt:lpstr>
      <vt:lpstr>1)import</vt:lpstr>
      <vt:lpstr>2)contentType</vt:lpstr>
      <vt:lpstr>PowerPoint Presentation</vt:lpstr>
      <vt:lpstr>PowerPoint Presentation</vt:lpstr>
      <vt:lpstr>PowerPoint Presentation</vt:lpstr>
      <vt:lpstr>PowerPoint Presentation</vt:lpstr>
      <vt:lpstr>PowerPoint Presentation</vt:lpstr>
      <vt:lpstr>Jsp Include Directive</vt:lpstr>
      <vt:lpstr>Ex: </vt:lpstr>
      <vt:lpstr>JSP Taglib directive</vt:lpstr>
      <vt:lpstr>Exception Handling in JSP</vt:lpstr>
      <vt:lpstr>Example of exception handling in jsp by the elements of page directive</vt:lpstr>
      <vt:lpstr>PowerPoint Presentation</vt:lpstr>
      <vt:lpstr>Example of exception handling in jsp by specifying the error-page element in web.xml file</vt:lpstr>
      <vt:lpstr>PowerPoint Presentation</vt:lpstr>
      <vt:lpstr>PowerPoint Presentation</vt:lpstr>
      <vt:lpstr>PowerPoint Presentation</vt:lpstr>
      <vt:lpstr>JSP Action Tags</vt:lpstr>
      <vt:lpstr>Jsp:forward</vt:lpstr>
      <vt:lpstr>jsp:include action tag</vt:lpstr>
      <vt:lpstr>PowerPoint Presentation</vt:lpstr>
      <vt:lpstr>PowerPoint Presentation</vt:lpstr>
      <vt:lpstr>jsp:useBean</vt:lpstr>
      <vt:lpstr>jsp:getProperty action tag</vt:lpstr>
      <vt:lpstr>Model 1 and Model 2 (MVC) Architecture</vt:lpstr>
      <vt:lpstr>PowerPoint Presentation</vt:lpstr>
      <vt:lpstr>PowerPoint Presentation</vt:lpstr>
      <vt:lpstr>PowerPoint Presentation</vt:lpstr>
      <vt:lpstr>PowerPoint Presentation</vt:lpstr>
      <vt:lpstr>Expression Language (EL)</vt:lpstr>
      <vt:lpstr>Implicit Objects in Expression Language (EL) </vt:lpstr>
      <vt:lpstr>JSP EL Operators</vt:lpstr>
      <vt:lpstr>PowerPoint Presentation</vt:lpstr>
      <vt:lpstr>PowerPoint Presentation</vt:lpstr>
      <vt:lpstr>JSTL (JSP Standard Tag Library)</vt:lpstr>
      <vt:lpstr>PowerPoint Presentation</vt:lpstr>
      <vt:lpstr>PowerPoint Presentation</vt:lpstr>
      <vt:lpstr>PowerPoint Presentation</vt:lpstr>
      <vt:lpstr>PowerPoint Presentation</vt:lpstr>
      <vt:lpstr>PowerPoint Presentation</vt:lpstr>
      <vt:lpstr>Formatting tags:</vt:lpstr>
      <vt:lpstr>PowerPoint Presentation</vt:lpstr>
      <vt:lpstr>PowerPoint Presentation</vt:lpstr>
      <vt:lpstr>Custom Tags in JSP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JSP </dc:title>
  <dc:creator>PawanArya</dc:creator>
  <cp:lastModifiedBy>Master's PC</cp:lastModifiedBy>
  <cp:revision>222</cp:revision>
  <dcterms:created xsi:type="dcterms:W3CDTF">2016-03-23T04:21:46Z</dcterms:created>
  <dcterms:modified xsi:type="dcterms:W3CDTF">2018-04-20T11:48:14Z</dcterms:modified>
</cp:coreProperties>
</file>