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939385-3B03-44D8-BC05-C5F9FB1637F3}"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683E0-7D5F-4DFD-AD58-3E2AF4FFA1B9}" type="slidenum">
              <a:rPr lang="en-US" smtClean="0"/>
              <a:t>‹#›</a:t>
            </a:fld>
            <a:endParaRPr lang="en-US"/>
          </a:p>
        </p:txBody>
      </p:sp>
    </p:spTree>
    <p:extLst>
      <p:ext uri="{BB962C8B-B14F-4D97-AF65-F5344CB8AC3E}">
        <p14:creationId xmlns:p14="http://schemas.microsoft.com/office/powerpoint/2010/main" val="67062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939385-3B03-44D8-BC05-C5F9FB1637F3}"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683E0-7D5F-4DFD-AD58-3E2AF4FFA1B9}" type="slidenum">
              <a:rPr lang="en-US" smtClean="0"/>
              <a:t>‹#›</a:t>
            </a:fld>
            <a:endParaRPr lang="en-US"/>
          </a:p>
        </p:txBody>
      </p:sp>
    </p:spTree>
    <p:extLst>
      <p:ext uri="{BB962C8B-B14F-4D97-AF65-F5344CB8AC3E}">
        <p14:creationId xmlns:p14="http://schemas.microsoft.com/office/powerpoint/2010/main" val="173694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939385-3B03-44D8-BC05-C5F9FB1637F3}"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683E0-7D5F-4DFD-AD58-3E2AF4FFA1B9}" type="slidenum">
              <a:rPr lang="en-US" smtClean="0"/>
              <a:t>‹#›</a:t>
            </a:fld>
            <a:endParaRPr lang="en-US"/>
          </a:p>
        </p:txBody>
      </p:sp>
    </p:spTree>
    <p:extLst>
      <p:ext uri="{BB962C8B-B14F-4D97-AF65-F5344CB8AC3E}">
        <p14:creationId xmlns:p14="http://schemas.microsoft.com/office/powerpoint/2010/main" val="3386348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939385-3B03-44D8-BC05-C5F9FB1637F3}"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683E0-7D5F-4DFD-AD58-3E2AF4FFA1B9}" type="slidenum">
              <a:rPr lang="en-US" smtClean="0"/>
              <a:t>‹#›</a:t>
            </a:fld>
            <a:endParaRPr lang="en-US"/>
          </a:p>
        </p:txBody>
      </p:sp>
    </p:spTree>
    <p:extLst>
      <p:ext uri="{BB962C8B-B14F-4D97-AF65-F5344CB8AC3E}">
        <p14:creationId xmlns:p14="http://schemas.microsoft.com/office/powerpoint/2010/main" val="326584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939385-3B03-44D8-BC05-C5F9FB1637F3}"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683E0-7D5F-4DFD-AD58-3E2AF4FFA1B9}" type="slidenum">
              <a:rPr lang="en-US" smtClean="0"/>
              <a:t>‹#›</a:t>
            </a:fld>
            <a:endParaRPr lang="en-US"/>
          </a:p>
        </p:txBody>
      </p:sp>
    </p:spTree>
    <p:extLst>
      <p:ext uri="{BB962C8B-B14F-4D97-AF65-F5344CB8AC3E}">
        <p14:creationId xmlns:p14="http://schemas.microsoft.com/office/powerpoint/2010/main" val="161229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939385-3B03-44D8-BC05-C5F9FB1637F3}" type="datetimeFigureOut">
              <a:rPr lang="en-US" smtClean="0"/>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683E0-7D5F-4DFD-AD58-3E2AF4FFA1B9}" type="slidenum">
              <a:rPr lang="en-US" smtClean="0"/>
              <a:t>‹#›</a:t>
            </a:fld>
            <a:endParaRPr lang="en-US"/>
          </a:p>
        </p:txBody>
      </p:sp>
    </p:spTree>
    <p:extLst>
      <p:ext uri="{BB962C8B-B14F-4D97-AF65-F5344CB8AC3E}">
        <p14:creationId xmlns:p14="http://schemas.microsoft.com/office/powerpoint/2010/main" val="335191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939385-3B03-44D8-BC05-C5F9FB1637F3}" type="datetimeFigureOut">
              <a:rPr lang="en-US" smtClean="0"/>
              <a:t>3/16/2016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3683E0-7D5F-4DFD-AD58-3E2AF4FFA1B9}" type="slidenum">
              <a:rPr lang="en-US" smtClean="0"/>
              <a:t>‹#›</a:t>
            </a:fld>
            <a:endParaRPr lang="en-US"/>
          </a:p>
        </p:txBody>
      </p:sp>
    </p:spTree>
    <p:extLst>
      <p:ext uri="{BB962C8B-B14F-4D97-AF65-F5344CB8AC3E}">
        <p14:creationId xmlns:p14="http://schemas.microsoft.com/office/powerpoint/2010/main" val="3715685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939385-3B03-44D8-BC05-C5F9FB1637F3}" type="datetimeFigureOut">
              <a:rPr lang="en-US" smtClean="0"/>
              <a:t>3/16/2016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3683E0-7D5F-4DFD-AD58-3E2AF4FFA1B9}" type="slidenum">
              <a:rPr lang="en-US" smtClean="0"/>
              <a:t>‹#›</a:t>
            </a:fld>
            <a:endParaRPr lang="en-US"/>
          </a:p>
        </p:txBody>
      </p:sp>
    </p:spTree>
    <p:extLst>
      <p:ext uri="{BB962C8B-B14F-4D97-AF65-F5344CB8AC3E}">
        <p14:creationId xmlns:p14="http://schemas.microsoft.com/office/powerpoint/2010/main" val="3741585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39385-3B03-44D8-BC05-C5F9FB1637F3}" type="datetimeFigureOut">
              <a:rPr lang="en-US" smtClean="0"/>
              <a:t>3/16/2016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3683E0-7D5F-4DFD-AD58-3E2AF4FFA1B9}" type="slidenum">
              <a:rPr lang="en-US" smtClean="0"/>
              <a:t>‹#›</a:t>
            </a:fld>
            <a:endParaRPr lang="en-US"/>
          </a:p>
        </p:txBody>
      </p:sp>
    </p:spTree>
    <p:extLst>
      <p:ext uri="{BB962C8B-B14F-4D97-AF65-F5344CB8AC3E}">
        <p14:creationId xmlns:p14="http://schemas.microsoft.com/office/powerpoint/2010/main" val="425011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939385-3B03-44D8-BC05-C5F9FB1637F3}" type="datetimeFigureOut">
              <a:rPr lang="en-US" smtClean="0"/>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683E0-7D5F-4DFD-AD58-3E2AF4FFA1B9}" type="slidenum">
              <a:rPr lang="en-US" smtClean="0"/>
              <a:t>‹#›</a:t>
            </a:fld>
            <a:endParaRPr lang="en-US"/>
          </a:p>
        </p:txBody>
      </p:sp>
    </p:spTree>
    <p:extLst>
      <p:ext uri="{BB962C8B-B14F-4D97-AF65-F5344CB8AC3E}">
        <p14:creationId xmlns:p14="http://schemas.microsoft.com/office/powerpoint/2010/main" val="330345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939385-3B03-44D8-BC05-C5F9FB1637F3}" type="datetimeFigureOut">
              <a:rPr lang="en-US" smtClean="0"/>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683E0-7D5F-4DFD-AD58-3E2AF4FFA1B9}" type="slidenum">
              <a:rPr lang="en-US" smtClean="0"/>
              <a:t>‹#›</a:t>
            </a:fld>
            <a:endParaRPr lang="en-US"/>
          </a:p>
        </p:txBody>
      </p:sp>
    </p:spTree>
    <p:extLst>
      <p:ext uri="{BB962C8B-B14F-4D97-AF65-F5344CB8AC3E}">
        <p14:creationId xmlns:p14="http://schemas.microsoft.com/office/powerpoint/2010/main" val="4079361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39385-3B03-44D8-BC05-C5F9FB1637F3}" type="datetimeFigureOut">
              <a:rPr lang="en-US" smtClean="0"/>
              <a:t>3/16/2016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683E0-7D5F-4DFD-AD58-3E2AF4FFA1B9}" type="slidenum">
              <a:rPr lang="en-US" smtClean="0"/>
              <a:t>‹#›</a:t>
            </a:fld>
            <a:endParaRPr lang="en-US"/>
          </a:p>
        </p:txBody>
      </p:sp>
    </p:spTree>
    <p:extLst>
      <p:ext uri="{BB962C8B-B14F-4D97-AF65-F5344CB8AC3E}">
        <p14:creationId xmlns:p14="http://schemas.microsoft.com/office/powerpoint/2010/main" val="3666987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sz="4400" dirty="0" smtClean="0"/>
              <a:t>Servlet</a:t>
            </a:r>
            <a:endParaRPr lang="en-US" dirty="0" smtClean="0"/>
          </a:p>
          <a:p>
            <a:pPr algn="l"/>
            <a:endParaRPr lang="en-US" dirty="0"/>
          </a:p>
          <a:p>
            <a:pPr algn="l"/>
            <a:endParaRPr lang="en-US" dirty="0" smtClean="0"/>
          </a:p>
          <a:p>
            <a:pPr algn="l"/>
            <a:r>
              <a:rPr lang="en-US" dirty="0" smtClean="0"/>
              <a:t>The </a:t>
            </a:r>
            <a:r>
              <a:rPr lang="en-US" dirty="0"/>
              <a:t>basic aim of servlet is to develop web applications.  Before servlets came into picture there was a specification called CGI.  Servlets specification developed by </a:t>
            </a:r>
            <a:r>
              <a:rPr lang="en-US" dirty="0" smtClean="0"/>
              <a:t>SUN and </a:t>
            </a:r>
            <a:r>
              <a:rPr lang="en-US" dirty="0"/>
              <a:t>released to the industry.   Lot of server vendors came forward for </a:t>
            </a:r>
            <a:r>
              <a:rPr lang="en-US" dirty="0" smtClean="0"/>
              <a:t>implementing these </a:t>
            </a:r>
            <a:r>
              <a:rPr lang="en-US" dirty="0"/>
              <a:t>specifications of </a:t>
            </a:r>
            <a:r>
              <a:rPr lang="en-US" dirty="0" err="1"/>
              <a:t>servelts</a:t>
            </a:r>
            <a:r>
              <a:rPr lang="en-US" dirty="0"/>
              <a:t>.  Servlets are nothing but set of rules given by SUN in the form of Interfaces.  The server vendors have developed their own classes </a:t>
            </a:r>
            <a:r>
              <a:rPr lang="en-US" dirty="0" smtClean="0"/>
              <a:t>by implementing</a:t>
            </a:r>
            <a:r>
              <a:rPr lang="en-US" dirty="0"/>
              <a:t> the interfaces developed by SUN.</a:t>
            </a:r>
          </a:p>
          <a:p>
            <a:pPr algn="l"/>
            <a:r>
              <a:rPr lang="en-US" dirty="0"/>
              <a:t>The collection of classes developed by server vendors and Interfaces developed by SUN are known as </a:t>
            </a:r>
            <a:r>
              <a:rPr lang="en-US" i="1" dirty="0"/>
              <a:t>Servlet-API</a:t>
            </a:r>
            <a:r>
              <a:rPr lang="en-US" dirty="0"/>
              <a:t>.</a:t>
            </a:r>
          </a:p>
        </p:txBody>
      </p:sp>
    </p:spTree>
    <p:extLst>
      <p:ext uri="{BB962C8B-B14F-4D97-AF65-F5344CB8AC3E}">
        <p14:creationId xmlns:p14="http://schemas.microsoft.com/office/powerpoint/2010/main" val="266502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211" y="309092"/>
            <a:ext cx="9144000" cy="470549"/>
          </a:xfrm>
        </p:spPr>
        <p:txBody>
          <a:bodyPr>
            <a:normAutofit fontScale="90000"/>
          </a:bodyPr>
          <a:lstStyle/>
          <a:p>
            <a:r>
              <a:rPr lang="en-US" dirty="0"/>
              <a:t>load-on-startup</a:t>
            </a:r>
          </a:p>
        </p:txBody>
      </p:sp>
      <p:sp>
        <p:nvSpPr>
          <p:cNvPr id="3" name="Subtitle 2"/>
          <p:cNvSpPr>
            <a:spLocks noGrp="1"/>
          </p:cNvSpPr>
          <p:nvPr>
            <p:ph type="subTitle" idx="1"/>
          </p:nvPr>
        </p:nvSpPr>
        <p:spPr>
          <a:xfrm>
            <a:off x="0" y="643944"/>
            <a:ext cx="12192000" cy="6214056"/>
          </a:xfrm>
        </p:spPr>
        <p:txBody>
          <a:bodyPr>
            <a:normAutofit lnSpcReduction="10000"/>
          </a:bodyPr>
          <a:lstStyle/>
          <a:p>
            <a:pPr algn="l"/>
            <a:r>
              <a:rPr lang="en-US" dirty="0"/>
              <a:t>The load-on-startup is the sub attribute of servlet attribute in web.xml. It is used to control when the web server loads the servlet. As we discussed that servlet is loaded at the time of first request. In this case response time is increased for first request. If load-on-startup is specified for a servlet in web.xml then this servlet will be loaded when the server starts. So the response time will not increase for </a:t>
            </a:r>
            <a:r>
              <a:rPr lang="en-US" dirty="0" smtClean="0"/>
              <a:t>first </a:t>
            </a:r>
            <a:r>
              <a:rPr lang="en-US" dirty="0"/>
              <a:t>request</a:t>
            </a:r>
            <a:r>
              <a:rPr lang="en-US" dirty="0" smtClean="0"/>
              <a:t>.</a:t>
            </a:r>
          </a:p>
          <a:p>
            <a:pPr algn="l"/>
            <a:endParaRPr lang="en-US" dirty="0"/>
          </a:p>
          <a:p>
            <a:pPr algn="l"/>
            <a:r>
              <a:rPr lang="en-US" dirty="0"/>
              <a:t>Any positive or negative value can be passed in the load-on-startup. If positive value is passed then all servlets having load-on-startup sub attribute will be loaded when server starts but a servlet having low positive value will be loaded first. In case of negative value servlet will be loaded at the time of first request</a:t>
            </a:r>
            <a:r>
              <a:rPr lang="en-US" dirty="0" smtClean="0"/>
              <a:t>.</a:t>
            </a:r>
            <a:endParaRPr lang="en-US" dirty="0"/>
          </a:p>
          <a:p>
            <a:pPr algn="l"/>
            <a:endParaRPr lang="en-US" dirty="0" smtClean="0"/>
          </a:p>
          <a:p>
            <a:pPr algn="l"/>
            <a:r>
              <a:rPr lang="en-US" dirty="0"/>
              <a:t>&lt;web-app&gt;   //other attributes   &lt;servlet&gt; </a:t>
            </a:r>
            <a:endParaRPr lang="en-US" dirty="0" smtClean="0"/>
          </a:p>
          <a:p>
            <a:pPr algn="l"/>
            <a:r>
              <a:rPr lang="en-US" dirty="0" smtClean="0"/>
              <a:t>&lt;</a:t>
            </a:r>
            <a:r>
              <a:rPr lang="en-US" dirty="0"/>
              <a:t>servlet-name&gt;servlet1&lt;/servlet-name&gt; </a:t>
            </a:r>
            <a:endParaRPr lang="en-US" dirty="0" smtClean="0"/>
          </a:p>
          <a:p>
            <a:pPr algn="l"/>
            <a:r>
              <a:rPr lang="en-US" dirty="0" smtClean="0"/>
              <a:t>&lt;servlet-class&gt;com.Servlet1 </a:t>
            </a:r>
            <a:r>
              <a:rPr lang="en-US" dirty="0"/>
              <a:t>&lt;/servlet-class&gt; </a:t>
            </a:r>
            <a:endParaRPr lang="en-US" dirty="0" smtClean="0"/>
          </a:p>
          <a:p>
            <a:pPr algn="l"/>
            <a:r>
              <a:rPr lang="en-US" dirty="0" smtClean="0"/>
              <a:t>&lt;</a:t>
            </a:r>
            <a:r>
              <a:rPr lang="en-US" dirty="0"/>
              <a:t>load-on-startup&gt;0&lt;/load-on-startup&gt; &lt;/servlet</a:t>
            </a:r>
            <a:r>
              <a:rPr lang="en-US" dirty="0" smtClean="0"/>
              <a:t>&gt;</a:t>
            </a:r>
          </a:p>
          <a:p>
            <a:pPr algn="l"/>
            <a:r>
              <a:rPr lang="en-US" dirty="0" smtClean="0"/>
              <a:t>&lt;/web-app&gt;</a:t>
            </a:r>
            <a:endParaRPr lang="en-US" dirty="0"/>
          </a:p>
        </p:txBody>
      </p:sp>
    </p:spTree>
    <p:extLst>
      <p:ext uri="{BB962C8B-B14F-4D97-AF65-F5344CB8AC3E}">
        <p14:creationId xmlns:p14="http://schemas.microsoft.com/office/powerpoint/2010/main" val="560068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dirty="0"/>
              <a:t>As we discussed in the </a:t>
            </a:r>
            <a:r>
              <a:rPr lang="en-US" dirty="0" smtClean="0"/>
              <a:t>earlier , </a:t>
            </a:r>
            <a:r>
              <a:rPr lang="en-US" dirty="0"/>
              <a:t>we should extend our servlet class with </a:t>
            </a:r>
            <a:r>
              <a:rPr lang="en-US" dirty="0" err="1"/>
              <a:t>HttpServlet</a:t>
            </a:r>
            <a:r>
              <a:rPr lang="en-US" dirty="0"/>
              <a:t> abstract class in order to get protocol dependent [http] services. When ever we make request to the servlet the following methods will be called automatically by the container.</a:t>
            </a:r>
          </a:p>
          <a:p>
            <a:pPr algn="l"/>
            <a:r>
              <a:rPr lang="en-US" dirty="0"/>
              <a:t>Container first calls public Service() method</a:t>
            </a:r>
          </a:p>
          <a:p>
            <a:pPr algn="l"/>
            <a:r>
              <a:rPr lang="en-US" dirty="0"/>
              <a:t>Public Service() method internally calls protected service method</a:t>
            </a:r>
          </a:p>
          <a:p>
            <a:pPr algn="l"/>
            <a:r>
              <a:rPr lang="en-US" dirty="0"/>
              <a:t>Protected Service() method will internally calling </a:t>
            </a:r>
            <a:r>
              <a:rPr lang="en-US" dirty="0" err="1"/>
              <a:t>doGet</a:t>
            </a:r>
            <a:r>
              <a:rPr lang="en-US" dirty="0"/>
              <a:t>() or </a:t>
            </a:r>
            <a:r>
              <a:rPr lang="en-US" dirty="0" err="1"/>
              <a:t>doPost</a:t>
            </a:r>
            <a:r>
              <a:rPr lang="en-US" dirty="0"/>
              <a:t>() [ </a:t>
            </a:r>
            <a:r>
              <a:rPr lang="en-US" dirty="0" err="1"/>
              <a:t>i</a:t>
            </a:r>
            <a:r>
              <a:rPr lang="en-US" dirty="0"/>
              <a:t> mean </a:t>
            </a:r>
            <a:r>
              <a:rPr lang="en-US" dirty="0" err="1"/>
              <a:t>doXxx</a:t>
            </a:r>
            <a:r>
              <a:rPr lang="en-US" dirty="0"/>
              <a:t>() methods, its depends on the type of http method used by the client ]</a:t>
            </a:r>
          </a:p>
          <a:p>
            <a:pPr algn="l"/>
            <a:r>
              <a:rPr lang="en-US" dirty="0"/>
              <a:t>If the client is not specifying the type of Http method then Http protocol by default consider GET method, so finally the client request is processed at </a:t>
            </a:r>
            <a:r>
              <a:rPr lang="en-US" dirty="0" err="1"/>
              <a:t>doGet</a:t>
            </a:r>
            <a:r>
              <a:rPr lang="en-US" dirty="0"/>
              <a:t>() method</a:t>
            </a:r>
          </a:p>
          <a:p>
            <a:pPr algn="l"/>
            <a:r>
              <a:rPr lang="en-US" dirty="0"/>
              <a:t>In general when we are developing any servlets we must take a user defined class are it must extends </a:t>
            </a:r>
            <a:r>
              <a:rPr lang="en-US" dirty="0" err="1"/>
              <a:t>HttpServlet</a:t>
            </a:r>
            <a:r>
              <a:rPr lang="en-US" dirty="0"/>
              <a:t> and override either </a:t>
            </a:r>
            <a:r>
              <a:rPr lang="en-US" dirty="0" err="1"/>
              <a:t>doGet</a:t>
            </a:r>
            <a:r>
              <a:rPr lang="en-US" dirty="0"/>
              <a:t>() or </a:t>
            </a:r>
            <a:r>
              <a:rPr lang="en-US" dirty="0" err="1"/>
              <a:t>doPost</a:t>
            </a:r>
            <a:r>
              <a:rPr lang="en-US" dirty="0"/>
              <a:t>() or Both.</a:t>
            </a:r>
          </a:p>
        </p:txBody>
      </p:sp>
    </p:spTree>
    <p:extLst>
      <p:ext uri="{BB962C8B-B14F-4D97-AF65-F5344CB8AC3E}">
        <p14:creationId xmlns:p14="http://schemas.microsoft.com/office/powerpoint/2010/main" val="3301442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0817" y="592428"/>
            <a:ext cx="9144000" cy="161456"/>
          </a:xfrm>
        </p:spPr>
        <p:txBody>
          <a:bodyPr>
            <a:normAutofit fontScale="90000"/>
          </a:bodyPr>
          <a:lstStyle/>
          <a:p>
            <a:r>
              <a:rPr lang="en-US" dirty="0" smtClean="0"/>
              <a:t>Read client info</a:t>
            </a:r>
            <a:endParaRPr lang="en-US" dirty="0"/>
          </a:p>
        </p:txBody>
      </p:sp>
      <p:sp>
        <p:nvSpPr>
          <p:cNvPr id="3" name="Subtitle 2"/>
          <p:cNvSpPr>
            <a:spLocks noGrp="1"/>
          </p:cNvSpPr>
          <p:nvPr>
            <p:ph type="subTitle" idx="1"/>
          </p:nvPr>
        </p:nvSpPr>
        <p:spPr>
          <a:xfrm>
            <a:off x="0" y="592428"/>
            <a:ext cx="10668000" cy="6265572"/>
          </a:xfrm>
        </p:spPr>
        <p:txBody>
          <a:bodyPr>
            <a:normAutofit/>
          </a:bodyPr>
          <a:lstStyle/>
          <a:p>
            <a:pPr algn="l"/>
            <a:r>
              <a:rPr lang="en-US" dirty="0"/>
              <a:t>When client send some input data to the servlet, that data will be available in the form of request object.  We can retrieve that input data through </a:t>
            </a:r>
            <a:r>
              <a:rPr lang="en-US" dirty="0" err="1"/>
              <a:t>HttpServletRequest</a:t>
            </a:r>
            <a:r>
              <a:rPr lang="en-US" dirty="0"/>
              <a:t> or </a:t>
            </a:r>
            <a:r>
              <a:rPr lang="en-US" dirty="0" err="1"/>
              <a:t>ServletRequest</a:t>
            </a:r>
            <a:r>
              <a:rPr lang="en-US" dirty="0"/>
              <a:t> interfaces.  There are 4 approaches to retrieve the client data which is present in request object.</a:t>
            </a:r>
          </a:p>
          <a:p>
            <a:pPr algn="l"/>
            <a:r>
              <a:rPr lang="en-US" dirty="0"/>
              <a:t>public String </a:t>
            </a:r>
            <a:r>
              <a:rPr lang="en-US" dirty="0" err="1"/>
              <a:t>getParameter</a:t>
            </a:r>
            <a:r>
              <a:rPr lang="en-US" dirty="0"/>
              <a:t>(“input variable”);</a:t>
            </a:r>
          </a:p>
          <a:p>
            <a:pPr algn="l"/>
            <a:r>
              <a:rPr lang="en-US" dirty="0"/>
              <a:t>public Enumeration </a:t>
            </a:r>
            <a:r>
              <a:rPr lang="en-US" dirty="0" err="1"/>
              <a:t>getParameterNames</a:t>
            </a:r>
            <a:r>
              <a:rPr lang="en-US" dirty="0"/>
              <a:t>();</a:t>
            </a:r>
          </a:p>
          <a:p>
            <a:pPr algn="l"/>
            <a:r>
              <a:rPr lang="en-US" dirty="0"/>
              <a:t>public Map </a:t>
            </a:r>
            <a:r>
              <a:rPr lang="en-US" dirty="0" err="1"/>
              <a:t>getParameterMap</a:t>
            </a:r>
            <a:r>
              <a:rPr lang="en-US" dirty="0"/>
              <a:t>();</a:t>
            </a:r>
          </a:p>
          <a:p>
            <a:pPr algn="l"/>
            <a:r>
              <a:rPr lang="en-US" dirty="0"/>
              <a:t>public String[] </a:t>
            </a:r>
            <a:r>
              <a:rPr lang="en-US" dirty="0" err="1"/>
              <a:t>getParamterValues</a:t>
            </a:r>
            <a:r>
              <a:rPr lang="en-US" dirty="0"/>
              <a:t>(“input variable contains </a:t>
            </a:r>
            <a:r>
              <a:rPr lang="en-US" dirty="0" err="1"/>
              <a:t>muliple</a:t>
            </a:r>
            <a:r>
              <a:rPr lang="en-US" dirty="0"/>
              <a:t> values”);</a:t>
            </a:r>
          </a:p>
          <a:p>
            <a:pPr algn="l"/>
            <a:r>
              <a:rPr lang="en-US" dirty="0"/>
              <a:t>All these methods are present in </a:t>
            </a:r>
            <a:r>
              <a:rPr lang="en-US" dirty="0" err="1"/>
              <a:t>javax.servlet.ServletRequest</a:t>
            </a:r>
            <a:r>
              <a:rPr lang="en-US" dirty="0"/>
              <a:t> interface, and </a:t>
            </a:r>
            <a:r>
              <a:rPr lang="en-US" dirty="0" err="1"/>
              <a:t>HttpServletRequest</a:t>
            </a:r>
            <a:r>
              <a:rPr lang="en-US" dirty="0"/>
              <a:t> is the sub interface of </a:t>
            </a:r>
            <a:r>
              <a:rPr lang="en-US" dirty="0" err="1"/>
              <a:t>ServletRequest</a:t>
            </a:r>
            <a:endParaRPr lang="en-US" dirty="0"/>
          </a:p>
        </p:txBody>
      </p:sp>
    </p:spTree>
    <p:extLst>
      <p:ext uri="{BB962C8B-B14F-4D97-AF65-F5344CB8AC3E}">
        <p14:creationId xmlns:p14="http://schemas.microsoft.com/office/powerpoint/2010/main" val="988944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47730"/>
            <a:ext cx="9144000" cy="135697"/>
          </a:xfrm>
        </p:spPr>
        <p:txBody>
          <a:bodyPr>
            <a:noAutofit/>
          </a:bodyPr>
          <a:lstStyle/>
          <a:p>
            <a:r>
              <a:rPr lang="en-US" sz="4000" b="1" dirty="0" err="1"/>
              <a:t>request.getparameter</a:t>
            </a:r>
            <a:r>
              <a:rPr lang="en-US" sz="4000" b="1" dirty="0"/>
              <a:t>()</a:t>
            </a:r>
          </a:p>
        </p:txBody>
      </p:sp>
      <p:sp>
        <p:nvSpPr>
          <p:cNvPr id="3" name="Subtitle 2"/>
          <p:cNvSpPr>
            <a:spLocks noGrp="1"/>
          </p:cNvSpPr>
          <p:nvPr>
            <p:ph type="subTitle" idx="1"/>
          </p:nvPr>
        </p:nvSpPr>
        <p:spPr>
          <a:xfrm>
            <a:off x="0" y="347731"/>
            <a:ext cx="12192000" cy="6510270"/>
          </a:xfrm>
        </p:spPr>
        <p:txBody>
          <a:bodyPr>
            <a:normAutofit lnSpcReduction="10000"/>
          </a:bodyPr>
          <a:lstStyle/>
          <a:p>
            <a:pPr algn="l"/>
            <a:r>
              <a:rPr lang="en-US" dirty="0"/>
              <a:t>Let us see how to use </a:t>
            </a:r>
            <a:r>
              <a:rPr lang="en-US" dirty="0" err="1"/>
              <a:t>request.getParameter</a:t>
            </a:r>
            <a:r>
              <a:rPr lang="en-US" dirty="0"/>
              <a:t>() method in the servlet class, to retrieve the input values from HTML </a:t>
            </a:r>
            <a:r>
              <a:rPr lang="en-US" dirty="0" smtClean="0"/>
              <a:t>page.</a:t>
            </a:r>
            <a:endParaRPr lang="en-US" dirty="0"/>
          </a:p>
          <a:p>
            <a:r>
              <a:rPr lang="en-US" sz="4000" b="1" dirty="0" err="1"/>
              <a:t>getParameterNames</a:t>
            </a:r>
            <a:r>
              <a:rPr lang="en-US" sz="5400" b="1" dirty="0"/>
              <a:t>()</a:t>
            </a:r>
            <a:r>
              <a:rPr lang="en-US" b="1" dirty="0"/>
              <a:t> </a:t>
            </a:r>
          </a:p>
          <a:p>
            <a:pPr algn="l"/>
            <a:r>
              <a:rPr lang="en-US" dirty="0"/>
              <a:t>So far we have worked on </a:t>
            </a:r>
            <a:r>
              <a:rPr lang="en-US" dirty="0" err="1"/>
              <a:t>getParameter</a:t>
            </a:r>
            <a:r>
              <a:rPr lang="en-US" dirty="0"/>
              <a:t>(), let us see how to use </a:t>
            </a:r>
            <a:r>
              <a:rPr lang="en-US" dirty="0" err="1"/>
              <a:t>getParameterNames</a:t>
            </a:r>
            <a:r>
              <a:rPr lang="en-US" dirty="0"/>
              <a:t>() method. With </a:t>
            </a:r>
            <a:r>
              <a:rPr lang="en-US" dirty="0" err="1"/>
              <a:t>getParameter</a:t>
            </a:r>
            <a:r>
              <a:rPr lang="en-US" dirty="0"/>
              <a:t>() we are </a:t>
            </a:r>
            <a:r>
              <a:rPr lang="en-US" dirty="0" smtClean="0"/>
              <a:t>able </a:t>
            </a:r>
            <a:r>
              <a:rPr lang="en-US" dirty="0"/>
              <a:t>to find parameter values by passing parameter name, just like</a:t>
            </a:r>
            <a:r>
              <a:rPr lang="en-US" dirty="0" smtClean="0"/>
              <a:t>..</a:t>
            </a:r>
            <a:endParaRPr lang="en-US" dirty="0"/>
          </a:p>
          <a:p>
            <a:pPr algn="l"/>
            <a:r>
              <a:rPr lang="en-US" i="1" dirty="0"/>
              <a:t>In html:</a:t>
            </a:r>
            <a:r>
              <a:rPr lang="en-US" dirty="0"/>
              <a:t/>
            </a:r>
            <a:br>
              <a:rPr lang="en-US" dirty="0"/>
            </a:br>
            <a:r>
              <a:rPr lang="en-US" dirty="0"/>
              <a:t>&lt;input type=”text” name=”n1″&gt;</a:t>
            </a:r>
          </a:p>
          <a:p>
            <a:pPr algn="l"/>
            <a:r>
              <a:rPr lang="en-US" i="1" dirty="0"/>
              <a:t>In Java:</a:t>
            </a:r>
            <a:r>
              <a:rPr lang="en-US" dirty="0"/>
              <a:t/>
            </a:r>
            <a:br>
              <a:rPr lang="en-US" dirty="0"/>
            </a:br>
            <a:r>
              <a:rPr lang="en-US" dirty="0"/>
              <a:t>String </a:t>
            </a:r>
            <a:r>
              <a:rPr lang="en-US" dirty="0" err="1"/>
              <a:t>val</a:t>
            </a:r>
            <a:r>
              <a:rPr lang="en-US" dirty="0"/>
              <a:t>=</a:t>
            </a:r>
            <a:r>
              <a:rPr lang="en-US" dirty="0" err="1"/>
              <a:t>req.getParameter</a:t>
            </a:r>
            <a:r>
              <a:rPr lang="en-US" dirty="0"/>
              <a:t>(“n1″);</a:t>
            </a:r>
          </a:p>
          <a:p>
            <a:pPr algn="l"/>
            <a:r>
              <a:rPr lang="en-US" dirty="0"/>
              <a:t>Parameter name – n1</a:t>
            </a:r>
            <a:br>
              <a:rPr lang="en-US" dirty="0"/>
            </a:br>
            <a:r>
              <a:rPr lang="en-US" dirty="0"/>
              <a:t>Parameter value – </a:t>
            </a:r>
            <a:r>
              <a:rPr lang="en-US" dirty="0" err="1"/>
              <a:t>val</a:t>
            </a:r>
            <a:endParaRPr lang="en-US" dirty="0"/>
          </a:p>
          <a:p>
            <a:pPr algn="l"/>
            <a:r>
              <a:rPr lang="en-US" dirty="0"/>
              <a:t>If a client send the data to the servlet, that data will be available in the object </a:t>
            </a:r>
            <a:r>
              <a:rPr lang="en-US" dirty="0" err="1"/>
              <a:t>ofHttpServletRequest</a:t>
            </a:r>
            <a:r>
              <a:rPr lang="en-US" dirty="0"/>
              <a:t> interface. In case of </a:t>
            </a:r>
            <a:r>
              <a:rPr lang="en-US" dirty="0" err="1"/>
              <a:t>getParameter</a:t>
            </a:r>
            <a:r>
              <a:rPr lang="en-US" dirty="0"/>
              <a:t>() method we have to pass input parameter name and it will give the value. If you are not aware of input parameter name ? or if you have 50+ input values its really tedious to use </a:t>
            </a:r>
            <a:r>
              <a:rPr lang="en-US" dirty="0" err="1"/>
              <a:t>getParameter</a:t>
            </a:r>
            <a:r>
              <a:rPr lang="en-US" dirty="0"/>
              <a:t>() method.</a:t>
            </a:r>
          </a:p>
          <a:p>
            <a:pPr algn="l"/>
            <a:r>
              <a:rPr lang="en-US" dirty="0"/>
              <a:t>That’s why this </a:t>
            </a:r>
            <a:r>
              <a:rPr lang="en-US" dirty="0" err="1"/>
              <a:t>getParameterNames</a:t>
            </a:r>
            <a:r>
              <a:rPr lang="en-US" dirty="0"/>
              <a:t>() came into </a:t>
            </a:r>
            <a:r>
              <a:rPr lang="en-US" dirty="0" smtClean="0"/>
              <a:t>picture.</a:t>
            </a:r>
            <a:endParaRPr lang="en-US" dirty="0"/>
          </a:p>
        </p:txBody>
      </p:sp>
    </p:spTree>
    <p:extLst>
      <p:ext uri="{BB962C8B-B14F-4D97-AF65-F5344CB8AC3E}">
        <p14:creationId xmlns:p14="http://schemas.microsoft.com/office/powerpoint/2010/main" val="142111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u="sng" dirty="0"/>
              <a:t>Enumeration e=</a:t>
            </a:r>
            <a:r>
              <a:rPr lang="en-US" u="sng" dirty="0" err="1"/>
              <a:t>req.getParameterNames</a:t>
            </a:r>
            <a:r>
              <a:rPr lang="en-US" u="sng" dirty="0"/>
              <a:t>();</a:t>
            </a:r>
          </a:p>
          <a:p>
            <a:pPr algn="l"/>
            <a:r>
              <a:rPr lang="en-US" b="1" dirty="0"/>
              <a:t>while(</a:t>
            </a:r>
            <a:r>
              <a:rPr lang="en-US" b="1" dirty="0" err="1"/>
              <a:t>e.hasMoreElements</a:t>
            </a:r>
            <a:r>
              <a:rPr lang="en-US" b="1" dirty="0"/>
              <a:t>())</a:t>
            </a:r>
          </a:p>
          <a:p>
            <a:pPr algn="l"/>
            <a:r>
              <a:rPr lang="en-US" dirty="0"/>
              <a:t>{</a:t>
            </a:r>
          </a:p>
          <a:p>
            <a:pPr algn="l"/>
            <a:r>
              <a:rPr lang="en-US" dirty="0"/>
              <a:t>Object o=</a:t>
            </a:r>
            <a:r>
              <a:rPr lang="en-US" dirty="0" err="1"/>
              <a:t>e.nextElement</a:t>
            </a:r>
            <a:r>
              <a:rPr lang="en-US" dirty="0"/>
              <a:t>();</a:t>
            </a:r>
          </a:p>
          <a:p>
            <a:pPr algn="l"/>
            <a:r>
              <a:rPr lang="en-US" dirty="0"/>
              <a:t>String name=(String)o;</a:t>
            </a:r>
          </a:p>
          <a:p>
            <a:pPr algn="l"/>
            <a:r>
              <a:rPr lang="en-US" dirty="0"/>
              <a:t>String value=</a:t>
            </a:r>
            <a:r>
              <a:rPr lang="en-US" dirty="0" err="1"/>
              <a:t>req.getParameter</a:t>
            </a:r>
            <a:r>
              <a:rPr lang="en-US" dirty="0"/>
              <a:t>(name);</a:t>
            </a:r>
          </a:p>
          <a:p>
            <a:pPr algn="l"/>
            <a:r>
              <a:rPr lang="en-US" dirty="0" err="1"/>
              <a:t>pw.println</a:t>
            </a:r>
            <a:r>
              <a:rPr lang="en-US" dirty="0"/>
              <a:t>(name+"  "+value);</a:t>
            </a:r>
          </a:p>
          <a:p>
            <a:pPr algn="l"/>
            <a:r>
              <a:rPr lang="en-US" dirty="0" smtClean="0"/>
              <a:t>}</a:t>
            </a:r>
          </a:p>
        </p:txBody>
      </p:sp>
    </p:spTree>
    <p:extLst>
      <p:ext uri="{BB962C8B-B14F-4D97-AF65-F5344CB8AC3E}">
        <p14:creationId xmlns:p14="http://schemas.microsoft.com/office/powerpoint/2010/main" val="128256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4851"/>
            <a:ext cx="9144000" cy="393276"/>
          </a:xfrm>
        </p:spPr>
        <p:txBody>
          <a:bodyPr>
            <a:normAutofit fontScale="90000"/>
          </a:bodyPr>
          <a:lstStyle/>
          <a:p>
            <a:r>
              <a:rPr lang="en-US" b="1" dirty="0" err="1"/>
              <a:t>getParameterMap</a:t>
            </a:r>
            <a:r>
              <a:rPr lang="en-US" b="1" dirty="0"/>
              <a:t>()</a:t>
            </a:r>
            <a:endParaRPr lang="en-US" dirty="0"/>
          </a:p>
        </p:txBody>
      </p:sp>
      <p:sp>
        <p:nvSpPr>
          <p:cNvPr id="3" name="Subtitle 2"/>
          <p:cNvSpPr>
            <a:spLocks noGrp="1"/>
          </p:cNvSpPr>
          <p:nvPr>
            <p:ph type="subTitle" idx="1"/>
          </p:nvPr>
        </p:nvSpPr>
        <p:spPr>
          <a:xfrm>
            <a:off x="0" y="592427"/>
            <a:ext cx="12192000" cy="6265573"/>
          </a:xfrm>
        </p:spPr>
        <p:txBody>
          <a:bodyPr>
            <a:normAutofit/>
          </a:bodyPr>
          <a:lstStyle/>
          <a:p>
            <a:pPr algn="l"/>
            <a:r>
              <a:rPr lang="en-US" dirty="0" smtClean="0"/>
              <a:t>Let </a:t>
            </a:r>
            <a:r>
              <a:rPr lang="en-US" dirty="0"/>
              <a:t>us see about </a:t>
            </a:r>
            <a:r>
              <a:rPr lang="en-US" dirty="0" err="1"/>
              <a:t>getParameterMap</a:t>
            </a:r>
            <a:r>
              <a:rPr lang="en-US" dirty="0"/>
              <a:t>() method of servlet request object.  This method is little more useful compared to previous methods [ </a:t>
            </a:r>
            <a:r>
              <a:rPr lang="en-US" dirty="0" err="1"/>
              <a:t>getParameter</a:t>
            </a:r>
            <a:r>
              <a:rPr lang="en-US" dirty="0"/>
              <a:t>(), </a:t>
            </a:r>
            <a:r>
              <a:rPr lang="en-US" dirty="0" err="1"/>
              <a:t>getParameterNames</a:t>
            </a:r>
            <a:r>
              <a:rPr lang="en-US" dirty="0"/>
              <a:t>() </a:t>
            </a:r>
            <a:r>
              <a:rPr lang="en-US" dirty="0" smtClean="0"/>
              <a:t>].</a:t>
            </a:r>
          </a:p>
          <a:p>
            <a:pPr algn="l"/>
            <a:r>
              <a:rPr lang="en-US" dirty="0"/>
              <a:t>Map m = </a:t>
            </a:r>
            <a:r>
              <a:rPr lang="en-US" dirty="0" err="1"/>
              <a:t>request.getParameterMap</a:t>
            </a:r>
            <a:r>
              <a:rPr lang="en-US" dirty="0" smtClean="0"/>
              <a:t>().</a:t>
            </a:r>
          </a:p>
          <a:p>
            <a:pPr algn="l"/>
            <a:r>
              <a:rPr lang="en-US" dirty="0" err="1"/>
              <a:t>getParameterMap</a:t>
            </a:r>
            <a:r>
              <a:rPr lang="en-US" dirty="0"/>
              <a:t>() method always returns Map </a:t>
            </a:r>
            <a:r>
              <a:rPr lang="en-US" dirty="0" smtClean="0"/>
              <a:t>object.</a:t>
            </a:r>
          </a:p>
          <a:p>
            <a:pPr algn="l"/>
            <a:endParaRPr lang="en-US" dirty="0"/>
          </a:p>
          <a:p>
            <a:pPr algn="l"/>
            <a:r>
              <a:rPr lang="en-US" dirty="0"/>
              <a:t>But how we will get input parameter names and their values ? in the form of key </a:t>
            </a:r>
            <a:r>
              <a:rPr lang="en-US" dirty="0" smtClean="0"/>
              <a:t>and value</a:t>
            </a:r>
            <a:r>
              <a:rPr lang="en-US" dirty="0"/>
              <a:t> pairs</a:t>
            </a:r>
          </a:p>
          <a:p>
            <a:pPr algn="l"/>
            <a:r>
              <a:rPr lang="en-US" dirty="0"/>
              <a:t>Previous methods [ </a:t>
            </a:r>
            <a:r>
              <a:rPr lang="en-US" dirty="0" err="1"/>
              <a:t>getParameter</a:t>
            </a:r>
            <a:r>
              <a:rPr lang="en-US" dirty="0"/>
              <a:t>(), </a:t>
            </a:r>
            <a:r>
              <a:rPr lang="en-US" dirty="0" err="1"/>
              <a:t>getParameterNames</a:t>
            </a:r>
            <a:r>
              <a:rPr lang="en-US" dirty="0"/>
              <a:t>() ] will be used if there is a chance of getting single value for particular parameter </a:t>
            </a:r>
            <a:r>
              <a:rPr lang="en-US" dirty="0" smtClean="0"/>
              <a:t>name.</a:t>
            </a:r>
          </a:p>
          <a:p>
            <a:pPr algn="l"/>
            <a:endParaRPr lang="en-US" dirty="0"/>
          </a:p>
          <a:p>
            <a:pPr algn="l"/>
            <a:r>
              <a:rPr lang="en-US" dirty="0"/>
              <a:t>So what if there is a need of selecting more than one value, for example if you would like your customers to select their habits, here they can have more than one habit right ? so we have to provide check boxes [Means multiple values]</a:t>
            </a:r>
          </a:p>
          <a:p>
            <a:pPr algn="l"/>
            <a:r>
              <a:rPr lang="en-US" dirty="0"/>
              <a:t>That’s why this </a:t>
            </a:r>
            <a:r>
              <a:rPr lang="en-US" dirty="0" err="1"/>
              <a:t>getParameterMap</a:t>
            </a:r>
            <a:r>
              <a:rPr lang="en-US" dirty="0"/>
              <a:t>() came into picture</a:t>
            </a:r>
          </a:p>
          <a:p>
            <a:pPr algn="l"/>
            <a:endParaRPr lang="en-US" dirty="0"/>
          </a:p>
          <a:p>
            <a:pPr algn="l"/>
            <a:endParaRPr lang="en-US" dirty="0"/>
          </a:p>
        </p:txBody>
      </p:sp>
    </p:spTree>
    <p:extLst>
      <p:ext uri="{BB962C8B-B14F-4D97-AF65-F5344CB8AC3E}">
        <p14:creationId xmlns:p14="http://schemas.microsoft.com/office/powerpoint/2010/main" val="305737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92500" lnSpcReduction="20000"/>
          </a:bodyPr>
          <a:lstStyle/>
          <a:p>
            <a:pPr algn="l"/>
            <a:r>
              <a:rPr lang="en-US" b="1" dirty="0" smtClean="0"/>
              <a:t>In html</a:t>
            </a:r>
          </a:p>
          <a:p>
            <a:pPr algn="l"/>
            <a:r>
              <a:rPr lang="en-US" dirty="0" smtClean="0"/>
              <a:t>&lt;input type="checkbox" name="habits" value="Reading"&gt;Reading&lt;</a:t>
            </a:r>
            <a:r>
              <a:rPr lang="en-US" dirty="0" err="1" smtClean="0"/>
              <a:t>br</a:t>
            </a:r>
            <a:r>
              <a:rPr lang="en-US" dirty="0" smtClean="0"/>
              <a:t>&gt;</a:t>
            </a:r>
          </a:p>
          <a:p>
            <a:pPr algn="l"/>
            <a:r>
              <a:rPr lang="en-US" dirty="0"/>
              <a:t>           &lt;input type="checkbox" name="habits" value="Movies"&gt;Movies&lt;</a:t>
            </a:r>
            <a:r>
              <a:rPr lang="en-US" dirty="0" err="1"/>
              <a:t>br</a:t>
            </a:r>
            <a:r>
              <a:rPr lang="en-US" dirty="0"/>
              <a:t>&gt;</a:t>
            </a:r>
          </a:p>
          <a:p>
            <a:pPr algn="l"/>
            <a:r>
              <a:rPr lang="en-US" dirty="0"/>
              <a:t>           &lt;input type="checkbox" name="habits" value="Writing"&gt;Writing&lt;</a:t>
            </a:r>
            <a:r>
              <a:rPr lang="en-US" dirty="0" err="1"/>
              <a:t>br</a:t>
            </a:r>
            <a:r>
              <a:rPr lang="en-US" dirty="0" smtClean="0"/>
              <a:t>&gt;</a:t>
            </a:r>
          </a:p>
          <a:p>
            <a:pPr algn="l"/>
            <a:r>
              <a:rPr lang="en-US" b="1" dirty="0" smtClean="0"/>
              <a:t>In java</a:t>
            </a:r>
          </a:p>
          <a:p>
            <a:pPr algn="l"/>
            <a:r>
              <a:rPr lang="en-US" u="sng" dirty="0"/>
              <a:t>Map m=</a:t>
            </a:r>
            <a:r>
              <a:rPr lang="en-US" u="sng" dirty="0" err="1"/>
              <a:t>req.getParameterMap</a:t>
            </a:r>
            <a:r>
              <a:rPr lang="en-US" u="sng" dirty="0"/>
              <a:t>();</a:t>
            </a:r>
          </a:p>
          <a:p>
            <a:pPr algn="l"/>
            <a:r>
              <a:rPr lang="en-US" u="sng" dirty="0"/>
              <a:t>Set s=</a:t>
            </a:r>
            <a:r>
              <a:rPr lang="en-US" u="sng" dirty="0" err="1"/>
              <a:t>m.entrySet</a:t>
            </a:r>
            <a:r>
              <a:rPr lang="en-US" u="sng" dirty="0"/>
              <a:t>();</a:t>
            </a:r>
          </a:p>
          <a:p>
            <a:pPr algn="l"/>
            <a:r>
              <a:rPr lang="en-US" u="sng" dirty="0"/>
              <a:t>Iterator it=</a:t>
            </a:r>
            <a:r>
              <a:rPr lang="en-US" u="sng" dirty="0" err="1"/>
              <a:t>s.iterator</a:t>
            </a:r>
            <a:r>
              <a:rPr lang="en-US" u="sng" dirty="0"/>
              <a:t>();</a:t>
            </a:r>
          </a:p>
          <a:p>
            <a:pPr algn="l"/>
            <a:r>
              <a:rPr lang="en-US" b="1" dirty="0"/>
              <a:t>while(</a:t>
            </a:r>
            <a:r>
              <a:rPr lang="en-US" b="1" dirty="0" err="1"/>
              <a:t>it.hasNext</a:t>
            </a:r>
            <a:r>
              <a:rPr lang="en-US" b="1" dirty="0" smtClean="0"/>
              <a:t>())  </a:t>
            </a:r>
            <a:r>
              <a:rPr lang="en-US" dirty="0" smtClean="0"/>
              <a:t>{</a:t>
            </a:r>
            <a:endParaRPr lang="en-US" dirty="0"/>
          </a:p>
          <a:p>
            <a:pPr algn="l"/>
            <a:r>
              <a:rPr lang="en-US" dirty="0" err="1"/>
              <a:t>Map.Entry</a:t>
            </a:r>
            <a:r>
              <a:rPr lang="en-US" dirty="0"/>
              <a:t>&lt;</a:t>
            </a:r>
            <a:r>
              <a:rPr lang="en-US" dirty="0" err="1"/>
              <a:t>String,String</a:t>
            </a:r>
            <a:r>
              <a:rPr lang="en-US" dirty="0"/>
              <a:t>[]&gt;  </a:t>
            </a:r>
            <a:r>
              <a:rPr lang="en-US" dirty="0" err="1"/>
              <a:t>mp</a:t>
            </a:r>
            <a:r>
              <a:rPr lang="en-US" dirty="0"/>
              <a:t>=</a:t>
            </a:r>
            <a:r>
              <a:rPr lang="en-US" u="sng" dirty="0"/>
              <a:t>(</a:t>
            </a:r>
            <a:r>
              <a:rPr lang="en-US" u="sng" dirty="0" err="1"/>
              <a:t>Map.Entry</a:t>
            </a:r>
            <a:r>
              <a:rPr lang="en-US" u="sng" dirty="0"/>
              <a:t>&lt;</a:t>
            </a:r>
            <a:r>
              <a:rPr lang="en-US" u="sng" dirty="0" err="1"/>
              <a:t>String,String</a:t>
            </a:r>
            <a:r>
              <a:rPr lang="en-US" u="sng" dirty="0"/>
              <a:t>[]&gt;)</a:t>
            </a:r>
            <a:r>
              <a:rPr lang="en-US" u="sng" dirty="0" err="1"/>
              <a:t>it.next</a:t>
            </a:r>
            <a:r>
              <a:rPr lang="en-US" u="sng" dirty="0"/>
              <a:t>();</a:t>
            </a:r>
          </a:p>
          <a:p>
            <a:pPr algn="l"/>
            <a:r>
              <a:rPr lang="en-US" dirty="0"/>
              <a:t>String name=</a:t>
            </a:r>
            <a:r>
              <a:rPr lang="en-US" dirty="0" err="1"/>
              <a:t>mp.getKey</a:t>
            </a:r>
            <a:r>
              <a:rPr lang="en-US" dirty="0"/>
              <a:t>();</a:t>
            </a:r>
          </a:p>
          <a:p>
            <a:pPr algn="l"/>
            <a:r>
              <a:rPr lang="en-US" dirty="0"/>
              <a:t>String[] value=</a:t>
            </a:r>
            <a:r>
              <a:rPr lang="en-US" dirty="0" err="1"/>
              <a:t>mp.getValue</a:t>
            </a:r>
            <a:r>
              <a:rPr lang="en-US" dirty="0"/>
              <a:t>();</a:t>
            </a:r>
          </a:p>
          <a:p>
            <a:pPr algn="l"/>
            <a:r>
              <a:rPr lang="en-US" dirty="0" err="1"/>
              <a:t>System.</a:t>
            </a:r>
            <a:r>
              <a:rPr lang="en-US" b="1" i="1" dirty="0" err="1"/>
              <a:t>out.println</a:t>
            </a:r>
            <a:r>
              <a:rPr lang="en-US" b="1" i="1" dirty="0"/>
              <a:t>(name);</a:t>
            </a:r>
          </a:p>
          <a:p>
            <a:pPr algn="l"/>
            <a:r>
              <a:rPr lang="en-US" b="1" dirty="0"/>
              <a:t>if(</a:t>
            </a:r>
            <a:r>
              <a:rPr lang="en-US" b="1" dirty="0" err="1"/>
              <a:t>value.length</a:t>
            </a:r>
            <a:r>
              <a:rPr lang="en-US" b="1" dirty="0"/>
              <a:t>&gt;1</a:t>
            </a:r>
            <a:r>
              <a:rPr lang="en-US" b="1" dirty="0" smtClean="0"/>
              <a:t>)</a:t>
            </a:r>
            <a:endParaRPr lang="en-US" dirty="0"/>
          </a:p>
          <a:p>
            <a:pPr algn="l"/>
            <a:r>
              <a:rPr lang="en-US" b="1" dirty="0"/>
              <a:t>for(</a:t>
            </a:r>
            <a:r>
              <a:rPr lang="en-US" b="1" dirty="0" err="1"/>
              <a:t>int</a:t>
            </a:r>
            <a:r>
              <a:rPr lang="en-US" b="1" dirty="0"/>
              <a:t> </a:t>
            </a:r>
            <a:r>
              <a:rPr lang="en-US" b="1" dirty="0" err="1"/>
              <a:t>i</a:t>
            </a:r>
            <a:r>
              <a:rPr lang="en-US" b="1" dirty="0"/>
              <a:t>=0;i&lt;</a:t>
            </a:r>
            <a:r>
              <a:rPr lang="en-US" b="1" dirty="0" err="1"/>
              <a:t>value.length;i</a:t>
            </a:r>
            <a:r>
              <a:rPr lang="en-US" b="1" dirty="0" smtClean="0"/>
              <a:t>++)</a:t>
            </a:r>
            <a:endParaRPr lang="en-US" dirty="0"/>
          </a:p>
          <a:p>
            <a:pPr algn="l"/>
            <a:r>
              <a:rPr lang="en-US" dirty="0" err="1"/>
              <a:t>System.</a:t>
            </a:r>
            <a:r>
              <a:rPr lang="en-US" b="1" i="1" dirty="0" err="1"/>
              <a:t>out.print</a:t>
            </a:r>
            <a:r>
              <a:rPr lang="en-US" b="1" i="1" dirty="0"/>
              <a:t>(":: "+value[</a:t>
            </a:r>
            <a:r>
              <a:rPr lang="en-US" b="1" i="1" dirty="0" err="1"/>
              <a:t>i</a:t>
            </a:r>
            <a:r>
              <a:rPr lang="en-US" b="1" i="1" dirty="0" smtClean="0"/>
              <a:t>]);</a:t>
            </a:r>
            <a:endParaRPr lang="en-US" dirty="0"/>
          </a:p>
          <a:p>
            <a:pPr algn="l"/>
            <a:r>
              <a:rPr lang="en-US" b="1" dirty="0" smtClean="0"/>
              <a:t>else</a:t>
            </a:r>
            <a:endParaRPr lang="en-US" dirty="0"/>
          </a:p>
          <a:p>
            <a:pPr algn="l"/>
            <a:r>
              <a:rPr lang="en-US" dirty="0" err="1"/>
              <a:t>System.</a:t>
            </a:r>
            <a:r>
              <a:rPr lang="en-US" b="1" i="1" dirty="0" err="1"/>
              <a:t>out.print</a:t>
            </a:r>
            <a:r>
              <a:rPr lang="en-US" b="1" i="1" dirty="0"/>
              <a:t>(":: "+value[0</a:t>
            </a:r>
            <a:r>
              <a:rPr lang="en-US" b="1" i="1" dirty="0" smtClean="0"/>
              <a:t>]);</a:t>
            </a:r>
            <a:endParaRPr lang="en-US" dirty="0"/>
          </a:p>
        </p:txBody>
      </p:sp>
    </p:spTree>
    <p:extLst>
      <p:ext uri="{BB962C8B-B14F-4D97-AF65-F5344CB8AC3E}">
        <p14:creationId xmlns:p14="http://schemas.microsoft.com/office/powerpoint/2010/main" val="3684601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2788" y="244697"/>
            <a:ext cx="9144000" cy="496307"/>
          </a:xfrm>
        </p:spPr>
        <p:txBody>
          <a:bodyPr>
            <a:normAutofit fontScale="90000"/>
          </a:bodyPr>
          <a:lstStyle/>
          <a:p>
            <a:r>
              <a:rPr lang="en-US" b="1" dirty="0" err="1"/>
              <a:t>getParameterValues</a:t>
            </a:r>
            <a:r>
              <a:rPr lang="en-US" b="1" dirty="0"/>
              <a:t>() </a:t>
            </a:r>
          </a:p>
        </p:txBody>
      </p:sp>
      <p:sp>
        <p:nvSpPr>
          <p:cNvPr id="3" name="Subtitle 2"/>
          <p:cNvSpPr>
            <a:spLocks noGrp="1"/>
          </p:cNvSpPr>
          <p:nvPr>
            <p:ph type="subTitle" idx="1"/>
          </p:nvPr>
        </p:nvSpPr>
        <p:spPr>
          <a:xfrm>
            <a:off x="0" y="643944"/>
            <a:ext cx="12192000" cy="6214056"/>
          </a:xfrm>
        </p:spPr>
        <p:txBody>
          <a:bodyPr>
            <a:normAutofit/>
          </a:bodyPr>
          <a:lstStyle/>
          <a:p>
            <a:pPr algn="l"/>
            <a:r>
              <a:rPr lang="en-US" dirty="0"/>
              <a:t>The method </a:t>
            </a:r>
            <a:r>
              <a:rPr lang="en-US" dirty="0" err="1"/>
              <a:t>getParameterValues</a:t>
            </a:r>
            <a:r>
              <a:rPr lang="en-US" dirty="0"/>
              <a:t>() will generally came into picture if there is a chance of getting multiple values for any input parameter, this method will retrieve all of it values and store as string array</a:t>
            </a:r>
            <a:r>
              <a:rPr lang="en-US" dirty="0" smtClean="0"/>
              <a:t>.</a:t>
            </a:r>
          </a:p>
          <a:p>
            <a:pPr algn="l"/>
            <a:r>
              <a:rPr lang="en-US" dirty="0"/>
              <a:t>String[] values = </a:t>
            </a:r>
            <a:r>
              <a:rPr lang="en-US" dirty="0" err="1"/>
              <a:t>getParameterValues</a:t>
            </a:r>
            <a:r>
              <a:rPr lang="en-US" dirty="0"/>
              <a:t>(“Input Parameter</a:t>
            </a:r>
            <a:r>
              <a:rPr lang="en-US" dirty="0" smtClean="0"/>
              <a:t>”);</a:t>
            </a:r>
          </a:p>
          <a:p>
            <a:pPr algn="l"/>
            <a:r>
              <a:rPr lang="en-US" b="1" dirty="0"/>
              <a:t>In html</a:t>
            </a:r>
          </a:p>
          <a:p>
            <a:pPr algn="l"/>
            <a:r>
              <a:rPr lang="en-US" dirty="0"/>
              <a:t>&lt;input type="checkbox" name="habits" value="Reading"&gt;Reading&lt;</a:t>
            </a:r>
            <a:r>
              <a:rPr lang="en-US" dirty="0" err="1"/>
              <a:t>br</a:t>
            </a:r>
            <a:r>
              <a:rPr lang="en-US" dirty="0"/>
              <a:t>&gt;</a:t>
            </a:r>
          </a:p>
          <a:p>
            <a:pPr algn="l"/>
            <a:r>
              <a:rPr lang="en-US" dirty="0"/>
              <a:t>           &lt;input type="checkbox" name="habits" value="Movies"&gt;Movies&lt;</a:t>
            </a:r>
            <a:r>
              <a:rPr lang="en-US" dirty="0" err="1"/>
              <a:t>br</a:t>
            </a:r>
            <a:r>
              <a:rPr lang="en-US" dirty="0"/>
              <a:t>&gt;</a:t>
            </a:r>
          </a:p>
          <a:p>
            <a:pPr algn="l"/>
            <a:r>
              <a:rPr lang="en-US" dirty="0"/>
              <a:t>           &lt;input type="checkbox" name="habits" value="Writing"&gt;Writing&lt;</a:t>
            </a:r>
            <a:r>
              <a:rPr lang="en-US" dirty="0" err="1"/>
              <a:t>br</a:t>
            </a:r>
            <a:r>
              <a:rPr lang="en-US" dirty="0"/>
              <a:t>&gt;</a:t>
            </a:r>
          </a:p>
          <a:p>
            <a:pPr algn="l"/>
            <a:r>
              <a:rPr lang="en-US" b="1" dirty="0" smtClean="0"/>
              <a:t>In java</a:t>
            </a:r>
          </a:p>
          <a:p>
            <a:pPr algn="l"/>
            <a:r>
              <a:rPr lang="en-US" dirty="0"/>
              <a:t> </a:t>
            </a:r>
            <a:r>
              <a:rPr lang="en-US" b="1" dirty="0"/>
              <a:t>String</a:t>
            </a:r>
            <a:r>
              <a:rPr lang="en-US" dirty="0"/>
              <a:t>[] values=</a:t>
            </a:r>
            <a:r>
              <a:rPr lang="en-US" dirty="0" err="1"/>
              <a:t>req.getParameterValues</a:t>
            </a:r>
            <a:r>
              <a:rPr lang="en-US" dirty="0"/>
              <a:t>("habits");</a:t>
            </a:r>
          </a:p>
          <a:p>
            <a:pPr algn="l"/>
            <a:r>
              <a:rPr lang="en-US" dirty="0"/>
              <a:t>        </a:t>
            </a:r>
            <a:r>
              <a:rPr lang="en-US" dirty="0" err="1"/>
              <a:t>pw.println</a:t>
            </a:r>
            <a:r>
              <a:rPr lang="en-US" dirty="0"/>
              <a:t>("Selected Values...");    </a:t>
            </a:r>
          </a:p>
          <a:p>
            <a:pPr algn="l"/>
            <a:r>
              <a:rPr lang="en-US" dirty="0"/>
              <a:t>        for(</a:t>
            </a:r>
            <a:r>
              <a:rPr lang="en-US" b="1" dirty="0" err="1"/>
              <a:t>int</a:t>
            </a:r>
            <a:r>
              <a:rPr lang="en-US" dirty="0"/>
              <a:t> </a:t>
            </a:r>
            <a:r>
              <a:rPr lang="en-US" dirty="0" err="1"/>
              <a:t>i</a:t>
            </a:r>
            <a:r>
              <a:rPr lang="en-US" dirty="0"/>
              <a:t>=0;i&lt;</a:t>
            </a:r>
            <a:r>
              <a:rPr lang="en-US" dirty="0" err="1"/>
              <a:t>values.length;i</a:t>
            </a:r>
            <a:r>
              <a:rPr lang="en-US" dirty="0" smtClean="0"/>
              <a:t>++) </a:t>
            </a:r>
            <a:r>
              <a:rPr lang="en-US" dirty="0"/>
              <a:t>{</a:t>
            </a:r>
          </a:p>
          <a:p>
            <a:pPr algn="l"/>
            <a:r>
              <a:rPr lang="en-US" dirty="0"/>
              <a:t>           </a:t>
            </a:r>
            <a:r>
              <a:rPr lang="en-US" dirty="0" err="1"/>
              <a:t>pw.println</a:t>
            </a:r>
            <a:r>
              <a:rPr lang="en-US" dirty="0"/>
              <a:t>("&lt;li&gt;"+values[</a:t>
            </a:r>
            <a:r>
              <a:rPr lang="en-US" dirty="0" err="1"/>
              <a:t>i</a:t>
            </a:r>
            <a:r>
              <a:rPr lang="en-US" dirty="0"/>
              <a:t>]+"&lt;/li&gt;");</a:t>
            </a:r>
          </a:p>
          <a:p>
            <a:pPr algn="l"/>
            <a:r>
              <a:rPr lang="en-US" dirty="0"/>
              <a:t>       }</a:t>
            </a:r>
          </a:p>
          <a:p>
            <a:pPr algn="l"/>
            <a:endParaRPr lang="en-US" dirty="0"/>
          </a:p>
        </p:txBody>
      </p:sp>
    </p:spTree>
    <p:extLst>
      <p:ext uri="{BB962C8B-B14F-4D97-AF65-F5344CB8AC3E}">
        <p14:creationId xmlns:p14="http://schemas.microsoft.com/office/powerpoint/2010/main" val="2365066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612217"/>
          </a:xfrm>
        </p:spPr>
        <p:txBody>
          <a:bodyPr>
            <a:normAutofit fontScale="90000"/>
          </a:bodyPr>
          <a:lstStyle/>
          <a:p>
            <a:r>
              <a:rPr lang="en-US" sz="4800" dirty="0" err="1"/>
              <a:t>RequestDispatcher</a:t>
            </a:r>
            <a:endParaRPr lang="en-US" dirty="0"/>
          </a:p>
        </p:txBody>
      </p:sp>
      <p:sp>
        <p:nvSpPr>
          <p:cNvPr id="3" name="Subtitle 2"/>
          <p:cNvSpPr>
            <a:spLocks noGrp="1"/>
          </p:cNvSpPr>
          <p:nvPr>
            <p:ph type="subTitle" idx="1"/>
          </p:nvPr>
        </p:nvSpPr>
        <p:spPr>
          <a:xfrm>
            <a:off x="0" y="450761"/>
            <a:ext cx="12192000" cy="6407239"/>
          </a:xfrm>
        </p:spPr>
        <p:txBody>
          <a:bodyPr/>
          <a:lstStyle/>
          <a:p>
            <a:pPr algn="l"/>
            <a:r>
              <a:rPr lang="en-US" dirty="0"/>
              <a:t>The </a:t>
            </a:r>
            <a:r>
              <a:rPr lang="en-US" dirty="0" err="1"/>
              <a:t>RequestDispatcher</a:t>
            </a:r>
            <a:r>
              <a:rPr lang="en-US" dirty="0"/>
              <a:t> interface provides the facility of dispatching the request to another resource it may be html, servlet or </a:t>
            </a:r>
            <a:r>
              <a:rPr lang="en-US" dirty="0" err="1"/>
              <a:t>jsp</a:t>
            </a:r>
            <a:r>
              <a:rPr lang="en-US" dirty="0"/>
              <a:t>. This interface can also be used to include the content of another resource also. </a:t>
            </a:r>
          </a:p>
          <a:p>
            <a:pPr algn="l"/>
            <a:endParaRPr lang="en-US" dirty="0" smtClean="0"/>
          </a:p>
          <a:p>
            <a:pPr algn="l"/>
            <a:r>
              <a:rPr lang="en-US" dirty="0"/>
              <a:t>The </a:t>
            </a:r>
            <a:r>
              <a:rPr lang="en-US" dirty="0" err="1"/>
              <a:t>RequestDispatcher</a:t>
            </a:r>
            <a:r>
              <a:rPr lang="en-US" dirty="0"/>
              <a:t> interface provides two methods. They are</a:t>
            </a:r>
            <a:r>
              <a:rPr lang="en-US" dirty="0" smtClean="0"/>
              <a:t>:</a:t>
            </a:r>
          </a:p>
          <a:p>
            <a:pPr algn="l"/>
            <a:endParaRPr lang="en-US" dirty="0" smtClean="0"/>
          </a:p>
          <a:p>
            <a:pPr algn="l"/>
            <a:r>
              <a:rPr lang="en-US" b="1" dirty="0"/>
              <a:t>public void forward(</a:t>
            </a:r>
            <a:r>
              <a:rPr lang="en-US" b="1" dirty="0" err="1"/>
              <a:t>ServletRequest</a:t>
            </a:r>
            <a:r>
              <a:rPr lang="en-US" b="1" dirty="0"/>
              <a:t> </a:t>
            </a:r>
            <a:r>
              <a:rPr lang="en-US" b="1" dirty="0" err="1"/>
              <a:t>request,ServletResponse</a:t>
            </a:r>
            <a:r>
              <a:rPr lang="en-US" b="1" dirty="0"/>
              <a:t> response)throws </a:t>
            </a:r>
            <a:r>
              <a:rPr lang="en-US" b="1" dirty="0" err="1"/>
              <a:t>ServletException,java.io.IOException:</a:t>
            </a:r>
            <a:r>
              <a:rPr lang="en-US" dirty="0" err="1"/>
              <a:t>Forwards</a:t>
            </a:r>
            <a:r>
              <a:rPr lang="en-US" dirty="0"/>
              <a:t> a request from a servlet to another resource (servlet, JSP file, or HTML file) on the server</a:t>
            </a:r>
            <a:r>
              <a:rPr lang="en-US" dirty="0" smtClean="0"/>
              <a:t>.</a:t>
            </a:r>
          </a:p>
          <a:p>
            <a:pPr algn="l"/>
            <a:endParaRPr lang="en-US" dirty="0"/>
          </a:p>
          <a:p>
            <a:pPr algn="l"/>
            <a:endParaRPr lang="en-US" dirty="0"/>
          </a:p>
          <a:p>
            <a:pPr algn="l"/>
            <a:r>
              <a:rPr lang="en-US" b="1" dirty="0"/>
              <a:t>public void include(</a:t>
            </a:r>
            <a:r>
              <a:rPr lang="en-US" b="1" dirty="0" err="1"/>
              <a:t>ServletRequest</a:t>
            </a:r>
            <a:r>
              <a:rPr lang="en-US" b="1" dirty="0"/>
              <a:t> </a:t>
            </a:r>
            <a:r>
              <a:rPr lang="en-US" b="1" dirty="0" err="1"/>
              <a:t>request,ServletResponse</a:t>
            </a:r>
            <a:r>
              <a:rPr lang="en-US" b="1" dirty="0"/>
              <a:t> response)throws </a:t>
            </a:r>
            <a:r>
              <a:rPr lang="en-US" b="1" dirty="0" err="1"/>
              <a:t>ServletException,java.io.IOException:</a:t>
            </a:r>
            <a:r>
              <a:rPr lang="en-US" dirty="0" err="1"/>
              <a:t>Includes</a:t>
            </a:r>
            <a:r>
              <a:rPr lang="en-US" dirty="0"/>
              <a:t> the content of a resource (servlet, JSP page, or HTML file) in the response.</a:t>
            </a:r>
          </a:p>
          <a:p>
            <a:pPr algn="l"/>
            <a:endParaRPr lang="en-US" dirty="0"/>
          </a:p>
        </p:txBody>
      </p:sp>
    </p:spTree>
    <p:extLst>
      <p:ext uri="{BB962C8B-B14F-4D97-AF65-F5344CB8AC3E}">
        <p14:creationId xmlns:p14="http://schemas.microsoft.com/office/powerpoint/2010/main" val="135029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b="1" dirty="0"/>
              <a:t>if(</a:t>
            </a:r>
            <a:r>
              <a:rPr lang="en-US" b="1" dirty="0" err="1"/>
              <a:t>user.equals</a:t>
            </a:r>
            <a:r>
              <a:rPr lang="en-US" b="1" dirty="0"/>
              <a:t>("admin")&amp;&amp;</a:t>
            </a:r>
            <a:r>
              <a:rPr lang="en-US" b="1" dirty="0" err="1"/>
              <a:t>pass.equals</a:t>
            </a:r>
            <a:r>
              <a:rPr lang="en-US" b="1" dirty="0"/>
              <a:t>("admin</a:t>
            </a:r>
            <a:r>
              <a:rPr lang="en-US" b="1" dirty="0" smtClean="0"/>
              <a:t>"))</a:t>
            </a:r>
          </a:p>
          <a:p>
            <a:pPr algn="l"/>
            <a:r>
              <a:rPr lang="en-US" dirty="0" smtClean="0"/>
              <a:t>{</a:t>
            </a:r>
            <a:endParaRPr lang="en-US" dirty="0"/>
          </a:p>
          <a:p>
            <a:pPr algn="l"/>
            <a:r>
              <a:rPr lang="en-US" dirty="0" err="1"/>
              <a:t>RequestDispatcher</a:t>
            </a:r>
            <a:r>
              <a:rPr lang="en-US" dirty="0"/>
              <a:t> </a:t>
            </a:r>
            <a:r>
              <a:rPr lang="en-US" dirty="0" err="1"/>
              <a:t>rd</a:t>
            </a:r>
            <a:r>
              <a:rPr lang="en-US" dirty="0"/>
              <a:t>=</a:t>
            </a:r>
            <a:r>
              <a:rPr lang="en-US" dirty="0" err="1"/>
              <a:t>req.getRequestDispatcher</a:t>
            </a:r>
            <a:r>
              <a:rPr lang="en-US" dirty="0"/>
              <a:t>("</a:t>
            </a:r>
            <a:r>
              <a:rPr lang="en-US" dirty="0" err="1"/>
              <a:t>Welcomepage</a:t>
            </a:r>
            <a:r>
              <a:rPr lang="en-US" dirty="0"/>
              <a:t>");</a:t>
            </a:r>
          </a:p>
          <a:p>
            <a:pPr algn="l"/>
            <a:r>
              <a:rPr lang="en-US" dirty="0" err="1"/>
              <a:t>rd.forward</a:t>
            </a:r>
            <a:r>
              <a:rPr lang="en-US" dirty="0"/>
              <a:t>(</a:t>
            </a:r>
            <a:r>
              <a:rPr lang="en-US" dirty="0" err="1"/>
              <a:t>req</a:t>
            </a:r>
            <a:r>
              <a:rPr lang="en-US" dirty="0"/>
              <a:t>, res);</a:t>
            </a:r>
          </a:p>
          <a:p>
            <a:pPr algn="l"/>
            <a:r>
              <a:rPr lang="en-US" dirty="0"/>
              <a:t>}</a:t>
            </a:r>
          </a:p>
          <a:p>
            <a:pPr algn="l"/>
            <a:r>
              <a:rPr lang="en-US" b="1" dirty="0"/>
              <a:t>else</a:t>
            </a:r>
          </a:p>
          <a:p>
            <a:pPr algn="l"/>
            <a:r>
              <a:rPr lang="en-US" dirty="0"/>
              <a:t>{</a:t>
            </a:r>
          </a:p>
          <a:p>
            <a:pPr algn="l"/>
            <a:r>
              <a:rPr lang="en-US" dirty="0" err="1"/>
              <a:t>RequestDispatcher</a:t>
            </a:r>
            <a:r>
              <a:rPr lang="en-US" dirty="0"/>
              <a:t> </a:t>
            </a:r>
            <a:r>
              <a:rPr lang="en-US" dirty="0" err="1"/>
              <a:t>rd</a:t>
            </a:r>
            <a:r>
              <a:rPr lang="en-US" dirty="0"/>
              <a:t>=</a:t>
            </a:r>
            <a:r>
              <a:rPr lang="en-US" dirty="0" err="1"/>
              <a:t>req.getRequestDispatcher</a:t>
            </a:r>
            <a:r>
              <a:rPr lang="en-US" dirty="0"/>
              <a:t>("index.html");</a:t>
            </a:r>
          </a:p>
          <a:p>
            <a:pPr algn="l"/>
            <a:r>
              <a:rPr lang="en-US" dirty="0" err="1"/>
              <a:t>rd.include</a:t>
            </a:r>
            <a:r>
              <a:rPr lang="en-US" dirty="0"/>
              <a:t>(</a:t>
            </a:r>
            <a:r>
              <a:rPr lang="en-US" dirty="0" err="1"/>
              <a:t>req</a:t>
            </a:r>
            <a:r>
              <a:rPr lang="en-US" dirty="0"/>
              <a:t>, res);</a:t>
            </a:r>
          </a:p>
          <a:p>
            <a:pPr algn="l"/>
            <a:r>
              <a:rPr lang="en-US" dirty="0"/>
              <a:t>}</a:t>
            </a:r>
          </a:p>
        </p:txBody>
      </p:sp>
    </p:spTree>
    <p:extLst>
      <p:ext uri="{BB962C8B-B14F-4D97-AF65-F5344CB8AC3E}">
        <p14:creationId xmlns:p14="http://schemas.microsoft.com/office/powerpoint/2010/main" val="352710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4699"/>
            <a:ext cx="9144000" cy="547822"/>
          </a:xfrm>
        </p:spPr>
        <p:txBody>
          <a:bodyPr>
            <a:normAutofit fontScale="90000"/>
          </a:bodyPr>
          <a:lstStyle/>
          <a:p>
            <a:r>
              <a:rPr lang="en-US" dirty="0" smtClean="0"/>
              <a:t>What is servlet</a:t>
            </a:r>
            <a:endParaRPr lang="en-US" dirty="0"/>
          </a:p>
        </p:txBody>
      </p:sp>
      <p:sp>
        <p:nvSpPr>
          <p:cNvPr id="3" name="Subtitle 2"/>
          <p:cNvSpPr>
            <a:spLocks noGrp="1"/>
          </p:cNvSpPr>
          <p:nvPr>
            <p:ph type="subTitle" idx="1"/>
          </p:nvPr>
        </p:nvSpPr>
        <p:spPr>
          <a:xfrm>
            <a:off x="0" y="592428"/>
            <a:ext cx="12192000" cy="6265572"/>
          </a:xfrm>
        </p:spPr>
        <p:txBody>
          <a:bodyPr>
            <a:normAutofit/>
          </a:bodyPr>
          <a:lstStyle/>
          <a:p>
            <a:pPr algn="l"/>
            <a:r>
              <a:rPr lang="en-US" dirty="0" smtClean="0"/>
              <a:t>A servlet is a server side platform independent, dynamic and multithread java program, which runs in the context of server for extending the functionality of server.  When multiple users make a request to the same servlet then all requests will be processed by the container by creating multiple threads for the same servlet. In order to deal with these servlet programming, we must import</a:t>
            </a:r>
          </a:p>
          <a:p>
            <a:pPr algn="l"/>
            <a:endParaRPr lang="en-US" dirty="0" smtClean="0"/>
          </a:p>
          <a:p>
            <a:pPr algn="l"/>
            <a:r>
              <a:rPr lang="en-US" dirty="0" err="1" smtClean="0"/>
              <a:t>javax.servlet</a:t>
            </a:r>
            <a:r>
              <a:rPr lang="en-US" dirty="0" smtClean="0"/>
              <a:t>.*;</a:t>
            </a:r>
          </a:p>
          <a:p>
            <a:pPr algn="l"/>
            <a:r>
              <a:rPr lang="en-US" dirty="0" err="1" smtClean="0"/>
              <a:t>javax.servlet.http</a:t>
            </a:r>
            <a:r>
              <a:rPr lang="en-US" dirty="0" smtClean="0"/>
              <a:t>.*;</a:t>
            </a:r>
            <a:endParaRPr lang="en-US" dirty="0"/>
          </a:p>
        </p:txBody>
      </p:sp>
    </p:spTree>
    <p:extLst>
      <p:ext uri="{BB962C8B-B14F-4D97-AF65-F5344CB8AC3E}">
        <p14:creationId xmlns:p14="http://schemas.microsoft.com/office/powerpoint/2010/main" val="3532187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031" y="373488"/>
            <a:ext cx="9144000" cy="367518"/>
          </a:xfrm>
        </p:spPr>
        <p:txBody>
          <a:bodyPr>
            <a:normAutofit fontScale="90000"/>
          </a:bodyPr>
          <a:lstStyle/>
          <a:p>
            <a:r>
              <a:rPr lang="en-US" b="1" dirty="0" err="1"/>
              <a:t>sendRedirect</a:t>
            </a:r>
            <a:endParaRPr lang="en-US" dirty="0"/>
          </a:p>
        </p:txBody>
      </p:sp>
      <p:sp>
        <p:nvSpPr>
          <p:cNvPr id="3" name="Subtitle 2"/>
          <p:cNvSpPr>
            <a:spLocks noGrp="1"/>
          </p:cNvSpPr>
          <p:nvPr>
            <p:ph type="subTitle" idx="1"/>
          </p:nvPr>
        </p:nvSpPr>
        <p:spPr>
          <a:xfrm>
            <a:off x="0" y="557246"/>
            <a:ext cx="12192000" cy="6300753"/>
          </a:xfrm>
        </p:spPr>
        <p:txBody>
          <a:bodyPr>
            <a:normAutofit/>
          </a:bodyPr>
          <a:lstStyle/>
          <a:p>
            <a:pPr algn="l"/>
            <a:r>
              <a:rPr lang="en-US" dirty="0"/>
              <a:t>The </a:t>
            </a:r>
            <a:r>
              <a:rPr lang="en-US" b="1" dirty="0" err="1"/>
              <a:t>sendRedirect</a:t>
            </a:r>
            <a:r>
              <a:rPr lang="en-US" b="1" dirty="0"/>
              <a:t>()</a:t>
            </a:r>
            <a:r>
              <a:rPr lang="en-US" dirty="0"/>
              <a:t> method of </a:t>
            </a:r>
            <a:r>
              <a:rPr lang="en-US" b="1" dirty="0" err="1"/>
              <a:t>HttpServletResponse</a:t>
            </a:r>
            <a:r>
              <a:rPr lang="en-US" dirty="0"/>
              <a:t> interface can be used to redirect response to another resource, it may be servlet, </a:t>
            </a:r>
            <a:r>
              <a:rPr lang="en-US" dirty="0" err="1"/>
              <a:t>jsp</a:t>
            </a:r>
            <a:r>
              <a:rPr lang="en-US" dirty="0"/>
              <a:t> or html file.</a:t>
            </a:r>
          </a:p>
          <a:p>
            <a:pPr algn="l"/>
            <a:r>
              <a:rPr lang="en-US" dirty="0"/>
              <a:t>It accepts relative as well as absolute URL.</a:t>
            </a:r>
          </a:p>
          <a:p>
            <a:pPr algn="l"/>
            <a:r>
              <a:rPr lang="en-US" dirty="0"/>
              <a:t>It works at client side because it uses the </a:t>
            </a:r>
            <a:r>
              <a:rPr lang="en-US" dirty="0" err="1"/>
              <a:t>url</a:t>
            </a:r>
            <a:r>
              <a:rPr lang="en-US" dirty="0"/>
              <a:t> bar of the browser to make another request. So, it can work inside and outside the server</a:t>
            </a:r>
            <a:r>
              <a:rPr lang="en-US" dirty="0" smtClean="0"/>
              <a:t>.</a:t>
            </a:r>
          </a:p>
          <a:p>
            <a:pPr algn="l"/>
            <a:endParaRPr lang="en-US" dirty="0"/>
          </a:p>
          <a:p>
            <a:pPr algn="l"/>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1470022"/>
              </p:ext>
            </p:extLst>
          </p:nvPr>
        </p:nvGraphicFramePr>
        <p:xfrm>
          <a:off x="0" y="2593766"/>
          <a:ext cx="12192000" cy="4630538"/>
        </p:xfrm>
        <a:graphic>
          <a:graphicData uri="http://schemas.openxmlformats.org/drawingml/2006/table">
            <a:tbl>
              <a:tblPr/>
              <a:tblGrid>
                <a:gridCol w="6096000"/>
                <a:gridCol w="6096000"/>
              </a:tblGrid>
              <a:tr h="569564">
                <a:tc>
                  <a:txBody>
                    <a:bodyPr/>
                    <a:lstStyle/>
                    <a:p>
                      <a:pPr algn="l" fontAlgn="t"/>
                      <a:r>
                        <a:rPr lang="en-US" sz="2400">
                          <a:solidFill>
                            <a:srgbClr val="000000"/>
                          </a:solidFill>
                          <a:effectLst/>
                          <a:latin typeface="times new roman" panose="02020603050405020304" pitchFamily="18" charset="0"/>
                        </a:rPr>
                        <a:t>forward() method</a:t>
                      </a:r>
                    </a:p>
                  </a:txBody>
                  <a:tcPr marL="47625" marR="47625" marT="47625" marB="47625">
                    <a:lnL w="9525" cap="flat" cmpd="sng" algn="ctr">
                      <a:solidFill>
                        <a:srgbClr val="18FAE1"/>
                      </a:solidFill>
                      <a:prstDash val="solid"/>
                      <a:round/>
                      <a:headEnd type="none" w="med" len="med"/>
                      <a:tailEnd type="none" w="med" len="med"/>
                    </a:lnL>
                    <a:lnR w="9525" cap="flat" cmpd="sng" algn="ctr">
                      <a:solidFill>
                        <a:srgbClr val="18FAE1"/>
                      </a:solidFill>
                      <a:prstDash val="solid"/>
                      <a:round/>
                      <a:headEnd type="none" w="med" len="med"/>
                      <a:tailEnd type="none" w="med" len="med"/>
                    </a:lnR>
                    <a:lnT w="9525" cap="flat" cmpd="sng" algn="ctr">
                      <a:solidFill>
                        <a:srgbClr val="18FAE1"/>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2400">
                          <a:solidFill>
                            <a:srgbClr val="000000"/>
                          </a:solidFill>
                          <a:effectLst/>
                          <a:latin typeface="times new roman" panose="02020603050405020304" pitchFamily="18" charset="0"/>
                        </a:rPr>
                        <a:t>sendRedirect() method</a:t>
                      </a:r>
                    </a:p>
                  </a:txBody>
                  <a:tcPr marL="47625" marR="47625" marT="47625" marB="47625">
                    <a:lnL w="9525" cap="flat" cmpd="sng" algn="ctr">
                      <a:solidFill>
                        <a:srgbClr val="18FAE1"/>
                      </a:solidFill>
                      <a:prstDash val="solid"/>
                      <a:round/>
                      <a:headEnd type="none" w="med" len="med"/>
                      <a:tailEnd type="none" w="med" len="med"/>
                    </a:lnL>
                    <a:lnR w="9525" cap="flat" cmpd="sng" algn="ctr">
                      <a:solidFill>
                        <a:srgbClr val="18FAE1"/>
                      </a:solidFill>
                      <a:prstDash val="solid"/>
                      <a:round/>
                      <a:headEnd type="none" w="med" len="med"/>
                      <a:tailEnd type="none" w="med" len="med"/>
                    </a:lnR>
                    <a:lnT w="9525" cap="flat" cmpd="sng" algn="ctr">
                      <a:solidFill>
                        <a:srgbClr val="18FAE1"/>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69564">
                <a:tc>
                  <a:txBody>
                    <a:bodyPr/>
                    <a:lstStyle/>
                    <a:p>
                      <a:pPr fontAlgn="t"/>
                      <a:r>
                        <a:rPr lang="en-US" sz="2400" b="0" i="0">
                          <a:solidFill>
                            <a:srgbClr val="000000"/>
                          </a:solidFill>
                          <a:effectLst/>
                          <a:latin typeface="verdana" panose="020B0604030504040204" pitchFamily="34" charset="0"/>
                        </a:rPr>
                        <a:t>The forward() method works at server side.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a:solidFill>
                            <a:srgbClr val="000000"/>
                          </a:solidFill>
                          <a:effectLst/>
                          <a:latin typeface="verdana" panose="020B0604030504040204" pitchFamily="34" charset="0"/>
                        </a:rPr>
                        <a:t>The sendRedirect() method works at client side.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992333">
                <a:tc>
                  <a:txBody>
                    <a:bodyPr/>
                    <a:lstStyle/>
                    <a:p>
                      <a:pPr fontAlgn="t"/>
                      <a:r>
                        <a:rPr lang="en-US" sz="2400" b="0" i="0">
                          <a:solidFill>
                            <a:srgbClr val="000000"/>
                          </a:solidFill>
                          <a:effectLst/>
                          <a:latin typeface="verdana" panose="020B0604030504040204" pitchFamily="34" charset="0"/>
                        </a:rPr>
                        <a:t>It sends the same request and response objects to another servlet.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400" b="0" i="0">
                          <a:solidFill>
                            <a:srgbClr val="000000"/>
                          </a:solidFill>
                          <a:effectLst/>
                          <a:latin typeface="verdana" panose="020B0604030504040204" pitchFamily="34" charset="0"/>
                        </a:rPr>
                        <a:t>It always sends a new request.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69564">
                <a:tc>
                  <a:txBody>
                    <a:bodyPr/>
                    <a:lstStyle/>
                    <a:p>
                      <a:pPr fontAlgn="t"/>
                      <a:r>
                        <a:rPr lang="en-US" sz="2400" b="0" i="0" dirty="0">
                          <a:solidFill>
                            <a:srgbClr val="000000"/>
                          </a:solidFill>
                          <a:effectLst/>
                          <a:latin typeface="verdana" panose="020B0604030504040204" pitchFamily="34" charset="0"/>
                        </a:rPr>
                        <a:t>It can work within the server only.</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dirty="0">
                          <a:solidFill>
                            <a:srgbClr val="000000"/>
                          </a:solidFill>
                          <a:effectLst/>
                          <a:latin typeface="verdana" panose="020B0604030504040204" pitchFamily="34" charset="0"/>
                        </a:rPr>
                        <a:t>It can be used within and outside the server.</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1415101">
                <a:tc>
                  <a:txBody>
                    <a:bodyPr/>
                    <a:lstStyle/>
                    <a:p>
                      <a:pPr fontAlgn="t"/>
                      <a:r>
                        <a:rPr lang="en-US" sz="2400" b="0" i="0">
                          <a:solidFill>
                            <a:srgbClr val="000000"/>
                          </a:solidFill>
                          <a:effectLst/>
                          <a:latin typeface="verdana" panose="020B0604030504040204" pitchFamily="34" charset="0"/>
                        </a:rPr>
                        <a:t>Example: request.getRequestDispacher("servlet2").forward(request,response);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400" b="0" i="0" dirty="0">
                          <a:solidFill>
                            <a:srgbClr val="000000"/>
                          </a:solidFill>
                          <a:effectLst/>
                          <a:latin typeface="verdana" panose="020B0604030504040204" pitchFamily="34" charset="0"/>
                        </a:rPr>
                        <a:t>Example: </a:t>
                      </a:r>
                      <a:r>
                        <a:rPr lang="en-US" sz="2400" b="0" i="0" dirty="0" err="1">
                          <a:solidFill>
                            <a:srgbClr val="000000"/>
                          </a:solidFill>
                          <a:effectLst/>
                          <a:latin typeface="verdana" panose="020B0604030504040204" pitchFamily="34" charset="0"/>
                        </a:rPr>
                        <a:t>response.sendRedirect</a:t>
                      </a:r>
                      <a:r>
                        <a:rPr lang="en-US" sz="2400" b="0" i="0" dirty="0">
                          <a:solidFill>
                            <a:srgbClr val="000000"/>
                          </a:solidFill>
                          <a:effectLst/>
                          <a:latin typeface="verdana" panose="020B0604030504040204" pitchFamily="34" charset="0"/>
                        </a:rPr>
                        <a:t>("servlet2");</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bl>
          </a:graphicData>
        </a:graphic>
      </p:graphicFrame>
    </p:spTree>
    <p:extLst>
      <p:ext uri="{BB962C8B-B14F-4D97-AF65-F5344CB8AC3E}">
        <p14:creationId xmlns:p14="http://schemas.microsoft.com/office/powerpoint/2010/main" val="1774987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8937"/>
            <a:ext cx="9144000" cy="316002"/>
          </a:xfrm>
        </p:spPr>
        <p:txBody>
          <a:bodyPr>
            <a:normAutofit fontScale="90000"/>
          </a:bodyPr>
          <a:lstStyle/>
          <a:p>
            <a:r>
              <a:rPr lang="en-US" sz="4400" dirty="0" err="1"/>
              <a:t>ServletConfig</a:t>
            </a:r>
            <a:r>
              <a:rPr lang="en-US" sz="4400" dirty="0"/>
              <a:t> </a:t>
            </a:r>
            <a:r>
              <a:rPr lang="en-US" sz="4400" dirty="0" smtClean="0"/>
              <a:t>Interface</a:t>
            </a:r>
            <a:endParaRPr lang="en-US" sz="4400" dirty="0"/>
          </a:p>
        </p:txBody>
      </p:sp>
      <p:sp>
        <p:nvSpPr>
          <p:cNvPr id="3" name="Subtitle 2"/>
          <p:cNvSpPr>
            <a:spLocks noGrp="1"/>
          </p:cNvSpPr>
          <p:nvPr>
            <p:ph type="subTitle" idx="1"/>
          </p:nvPr>
        </p:nvSpPr>
        <p:spPr>
          <a:xfrm>
            <a:off x="0" y="534939"/>
            <a:ext cx="12192000" cy="6323061"/>
          </a:xfrm>
        </p:spPr>
        <p:txBody>
          <a:bodyPr/>
          <a:lstStyle/>
          <a:p>
            <a:pPr algn="l"/>
            <a:r>
              <a:rPr lang="en-US" dirty="0" smtClean="0"/>
              <a:t>1. </a:t>
            </a:r>
            <a:r>
              <a:rPr lang="en-US" dirty="0" err="1" smtClean="0"/>
              <a:t>ServletConfig</a:t>
            </a:r>
            <a:r>
              <a:rPr lang="en-US" dirty="0" smtClean="0"/>
              <a:t> </a:t>
            </a:r>
            <a:r>
              <a:rPr lang="en-US" dirty="0"/>
              <a:t>is one of the pre-defined interface.</a:t>
            </a:r>
          </a:p>
          <a:p>
            <a:pPr algn="l"/>
            <a:r>
              <a:rPr lang="en-US" dirty="0" smtClean="0"/>
              <a:t>2. </a:t>
            </a:r>
            <a:r>
              <a:rPr lang="en-US" dirty="0" err="1" smtClean="0"/>
              <a:t>ServletConfig</a:t>
            </a:r>
            <a:r>
              <a:rPr lang="en-US" dirty="0" smtClean="0"/>
              <a:t> </a:t>
            </a:r>
            <a:r>
              <a:rPr lang="en-US" dirty="0"/>
              <a:t>object is used for developing flexible servlets.</a:t>
            </a:r>
          </a:p>
          <a:p>
            <a:pPr algn="l"/>
            <a:r>
              <a:rPr lang="en-US" dirty="0" smtClean="0"/>
              <a:t>3. </a:t>
            </a:r>
            <a:r>
              <a:rPr lang="en-US" dirty="0" err="1" smtClean="0"/>
              <a:t>ServletConfig</a:t>
            </a:r>
            <a:r>
              <a:rPr lang="en-US" dirty="0" smtClean="0"/>
              <a:t> </a:t>
            </a:r>
            <a:r>
              <a:rPr lang="en-US" dirty="0" err="1"/>
              <a:t>objct</a:t>
            </a:r>
            <a:r>
              <a:rPr lang="en-US" dirty="0"/>
              <a:t> exist</a:t>
            </a:r>
            <a:r>
              <a:rPr lang="en-US" i="1" dirty="0"/>
              <a:t> one</a:t>
            </a:r>
            <a:r>
              <a:rPr lang="en-US" dirty="0"/>
              <a:t> per servlet program.</a:t>
            </a:r>
          </a:p>
          <a:p>
            <a:pPr algn="l"/>
            <a:r>
              <a:rPr lang="en-US" dirty="0" smtClean="0"/>
              <a:t>4. An </a:t>
            </a:r>
            <a:r>
              <a:rPr lang="en-US" dirty="0"/>
              <a:t>object of </a:t>
            </a:r>
            <a:r>
              <a:rPr lang="en-US" dirty="0" err="1"/>
              <a:t>ServletConfig</a:t>
            </a:r>
            <a:r>
              <a:rPr lang="en-US" dirty="0"/>
              <a:t> created by the container during its initialization phase.</a:t>
            </a:r>
          </a:p>
          <a:p>
            <a:pPr algn="l"/>
            <a:r>
              <a:rPr lang="en-US" dirty="0" smtClean="0"/>
              <a:t>5. An </a:t>
            </a:r>
            <a:r>
              <a:rPr lang="en-US" dirty="0"/>
              <a:t>object of </a:t>
            </a:r>
            <a:r>
              <a:rPr lang="en-US" dirty="0" err="1"/>
              <a:t>ServletConfig</a:t>
            </a:r>
            <a:r>
              <a:rPr lang="en-US" dirty="0"/>
              <a:t> is available to the servlet during its execution, once the servlet execution is completed, automatically </a:t>
            </a:r>
            <a:r>
              <a:rPr lang="en-US" dirty="0" err="1"/>
              <a:t>ServletConfig</a:t>
            </a:r>
            <a:r>
              <a:rPr lang="en-US" dirty="0"/>
              <a:t> interface object will </a:t>
            </a:r>
            <a:r>
              <a:rPr lang="en-US" dirty="0" err="1"/>
              <a:t>beremoved</a:t>
            </a:r>
            <a:r>
              <a:rPr lang="en-US" dirty="0"/>
              <a:t> by the container.</a:t>
            </a:r>
          </a:p>
          <a:p>
            <a:pPr algn="l"/>
            <a:r>
              <a:rPr lang="en-US" dirty="0" smtClean="0"/>
              <a:t>6. An </a:t>
            </a:r>
            <a:r>
              <a:rPr lang="en-US" dirty="0"/>
              <a:t>object of </a:t>
            </a:r>
            <a:r>
              <a:rPr lang="en-US" dirty="0" err="1"/>
              <a:t>ServletConfig</a:t>
            </a:r>
            <a:r>
              <a:rPr lang="en-US" dirty="0"/>
              <a:t> interface contains &lt;</a:t>
            </a:r>
            <a:r>
              <a:rPr lang="en-US" dirty="0" err="1"/>
              <a:t>init-param</a:t>
            </a:r>
            <a:r>
              <a:rPr lang="en-US" dirty="0"/>
              <a:t>&gt; details at web.xml, of a particular servlet.</a:t>
            </a:r>
          </a:p>
          <a:p>
            <a:pPr algn="l"/>
            <a:r>
              <a:rPr lang="en-US" dirty="0" smtClean="0"/>
              <a:t>7. The </a:t>
            </a:r>
            <a:r>
              <a:rPr lang="en-US" dirty="0"/>
              <a:t>moment when we are using an object of </a:t>
            </a:r>
            <a:r>
              <a:rPr lang="en-US" dirty="0" err="1"/>
              <a:t>ServletConfig</a:t>
            </a:r>
            <a:r>
              <a:rPr lang="en-US" dirty="0"/>
              <a:t>, we need to configure the web.xml by writing &lt;</a:t>
            </a:r>
            <a:r>
              <a:rPr lang="en-US" dirty="0" err="1"/>
              <a:t>init-param</a:t>
            </a:r>
            <a:r>
              <a:rPr lang="en-US" dirty="0"/>
              <a:t>&gt; tag under &lt;servlet&gt; tag of web.xml.</a:t>
            </a:r>
          </a:p>
          <a:p>
            <a:pPr algn="l"/>
            <a:r>
              <a:rPr lang="en-US" dirty="0" smtClean="0"/>
              <a:t>8. When </a:t>
            </a:r>
            <a:r>
              <a:rPr lang="en-US" dirty="0"/>
              <a:t>ever compiler executes </a:t>
            </a:r>
            <a:r>
              <a:rPr lang="en-US" dirty="0" err="1"/>
              <a:t>init</a:t>
            </a:r>
            <a:r>
              <a:rPr lang="en-US" dirty="0"/>
              <a:t>() </a:t>
            </a:r>
            <a:r>
              <a:rPr lang="en-US" dirty="0" err="1"/>
              <a:t>mehod</a:t>
            </a:r>
            <a:r>
              <a:rPr lang="en-US" dirty="0"/>
              <a:t> then the </a:t>
            </a:r>
            <a:r>
              <a:rPr lang="en-US" dirty="0" err="1"/>
              <a:t>ServletConfig</a:t>
            </a:r>
            <a:r>
              <a:rPr lang="en-US" dirty="0"/>
              <a:t> will be created in general.</a:t>
            </a:r>
          </a:p>
          <a:p>
            <a:pPr algn="l"/>
            <a:r>
              <a:rPr lang="en-US" dirty="0" smtClean="0"/>
              <a:t>9. An </a:t>
            </a:r>
            <a:r>
              <a:rPr lang="en-US" dirty="0"/>
              <a:t>object of </a:t>
            </a:r>
            <a:r>
              <a:rPr lang="en-US" dirty="0" err="1"/>
              <a:t>ServletConfig</a:t>
            </a:r>
            <a:r>
              <a:rPr lang="en-US" dirty="0"/>
              <a:t> contain the &lt;</a:t>
            </a:r>
            <a:r>
              <a:rPr lang="en-US" dirty="0" err="1"/>
              <a:t>init-param</a:t>
            </a:r>
            <a:r>
              <a:rPr lang="en-US" dirty="0"/>
              <a:t>&gt; data in the form of </a:t>
            </a:r>
            <a:r>
              <a:rPr lang="en-US" dirty="0" err="1"/>
              <a:t>key,value</a:t>
            </a:r>
            <a:r>
              <a:rPr lang="en-US" dirty="0"/>
              <a:t> pairs, here the keys represents </a:t>
            </a:r>
            <a:r>
              <a:rPr lang="en-US" dirty="0" err="1"/>
              <a:t>init</a:t>
            </a:r>
            <a:r>
              <a:rPr lang="en-US" dirty="0"/>
              <a:t> </a:t>
            </a:r>
            <a:r>
              <a:rPr lang="en-US" dirty="0" err="1"/>
              <a:t>param</a:t>
            </a:r>
            <a:r>
              <a:rPr lang="en-US" dirty="0"/>
              <a:t> names and values are its values, which are represented in the web.xml file</a:t>
            </a:r>
          </a:p>
        </p:txBody>
      </p:sp>
    </p:spTree>
    <p:extLst>
      <p:ext uri="{BB962C8B-B14F-4D97-AF65-F5344CB8AC3E}">
        <p14:creationId xmlns:p14="http://schemas.microsoft.com/office/powerpoint/2010/main" val="1079101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9091"/>
            <a:ext cx="12192000" cy="264487"/>
          </a:xfrm>
        </p:spPr>
        <p:txBody>
          <a:bodyPr>
            <a:normAutofit fontScale="90000"/>
          </a:bodyPr>
          <a:lstStyle/>
          <a:p>
            <a:r>
              <a:rPr lang="en-US" sz="4400" b="1" dirty="0"/>
              <a:t>How to Get </a:t>
            </a:r>
            <a:r>
              <a:rPr lang="en-US" sz="4400" b="1" dirty="0" err="1"/>
              <a:t>ServletConfig</a:t>
            </a:r>
            <a:r>
              <a:rPr lang="en-US" sz="4400" b="1" dirty="0"/>
              <a:t> Object into </a:t>
            </a:r>
            <a:r>
              <a:rPr lang="en-US" sz="4400" b="1" dirty="0" smtClean="0"/>
              <a:t>Servlet</a:t>
            </a:r>
            <a:endParaRPr lang="en-US" sz="4400" b="1" dirty="0"/>
          </a:p>
        </p:txBody>
      </p:sp>
      <p:sp>
        <p:nvSpPr>
          <p:cNvPr id="3" name="Subtitle 2"/>
          <p:cNvSpPr>
            <a:spLocks noGrp="1"/>
          </p:cNvSpPr>
          <p:nvPr>
            <p:ph type="subTitle" idx="1"/>
          </p:nvPr>
        </p:nvSpPr>
        <p:spPr>
          <a:xfrm>
            <a:off x="0" y="476518"/>
            <a:ext cx="12192000" cy="6381482"/>
          </a:xfrm>
        </p:spPr>
        <p:txBody>
          <a:bodyPr/>
          <a:lstStyle/>
          <a:p>
            <a:pPr algn="l"/>
            <a:r>
              <a:rPr lang="en-US" sz="2800" b="1" dirty="0"/>
              <a:t>Way 1</a:t>
            </a:r>
          </a:p>
          <a:p>
            <a:pPr algn="l"/>
            <a:r>
              <a:rPr lang="en-US" dirty="0" err="1"/>
              <a:t>ServletConfig</a:t>
            </a:r>
            <a:r>
              <a:rPr lang="en-US" dirty="0"/>
              <a:t> </a:t>
            </a:r>
            <a:r>
              <a:rPr lang="en-US" dirty="0" err="1"/>
              <a:t>conf</a:t>
            </a:r>
            <a:r>
              <a:rPr lang="en-US" dirty="0"/>
              <a:t> = </a:t>
            </a:r>
            <a:r>
              <a:rPr lang="en-US" dirty="0" err="1"/>
              <a:t>getServletConfig</a:t>
            </a:r>
            <a:r>
              <a:rPr lang="en-US" dirty="0" smtClean="0"/>
              <a:t>();</a:t>
            </a:r>
          </a:p>
          <a:p>
            <a:pPr algn="l"/>
            <a:r>
              <a:rPr lang="en-US" dirty="0"/>
              <a:t>In the above statement, we are directly calling </a:t>
            </a:r>
            <a:r>
              <a:rPr lang="en-US" dirty="0" err="1"/>
              <a:t>getServletConfig</a:t>
            </a:r>
            <a:r>
              <a:rPr lang="en-US" dirty="0"/>
              <a:t>() method as it is available in Servlet interface, inherited into </a:t>
            </a:r>
            <a:r>
              <a:rPr lang="en-US" dirty="0" err="1"/>
              <a:t>GenericServlet</a:t>
            </a:r>
            <a:r>
              <a:rPr lang="en-US" dirty="0"/>
              <a:t> and defined and further inherited into </a:t>
            </a:r>
            <a:r>
              <a:rPr lang="en-US" dirty="0" err="1"/>
              <a:t>HttpServlet</a:t>
            </a:r>
            <a:r>
              <a:rPr lang="en-US" dirty="0"/>
              <a:t> and later inherited into our own servlet class</a:t>
            </a:r>
            <a:r>
              <a:rPr lang="en-US" dirty="0" smtClean="0"/>
              <a:t>.</a:t>
            </a:r>
          </a:p>
          <a:p>
            <a:pPr algn="l"/>
            <a:endParaRPr lang="en-US" dirty="0"/>
          </a:p>
          <a:p>
            <a:pPr algn="l"/>
            <a:r>
              <a:rPr lang="en-US" sz="2800" b="1" dirty="0"/>
              <a:t>Way 2</a:t>
            </a:r>
          </a:p>
          <a:p>
            <a:pPr algn="l"/>
            <a:r>
              <a:rPr lang="en-US" dirty="0" err="1"/>
              <a:t>ServletConfig</a:t>
            </a:r>
            <a:r>
              <a:rPr lang="en-US" dirty="0"/>
              <a:t> object will be available in </a:t>
            </a:r>
            <a:r>
              <a:rPr lang="en-US" dirty="0" err="1"/>
              <a:t>init</a:t>
            </a:r>
            <a:r>
              <a:rPr lang="en-US" dirty="0"/>
              <a:t>() method of the servlet.</a:t>
            </a:r>
          </a:p>
          <a:p>
            <a:pPr algn="l"/>
            <a:r>
              <a:rPr lang="en-US" dirty="0"/>
              <a:t>  public void </a:t>
            </a:r>
            <a:r>
              <a:rPr lang="en-US" dirty="0" err="1"/>
              <a:t>init</a:t>
            </a:r>
            <a:r>
              <a:rPr lang="en-US" dirty="0"/>
              <a:t>(</a:t>
            </a:r>
            <a:r>
              <a:rPr lang="en-US" dirty="0" err="1"/>
              <a:t>ServletConfig</a:t>
            </a:r>
            <a:r>
              <a:rPr lang="en-US" dirty="0"/>
              <a:t> </a:t>
            </a:r>
            <a:r>
              <a:rPr lang="en-US" dirty="0" err="1"/>
              <a:t>config</a:t>
            </a:r>
            <a:r>
              <a:rPr lang="en-US" dirty="0"/>
              <a:t>)</a:t>
            </a:r>
          </a:p>
          <a:p>
            <a:pPr algn="l"/>
            <a:r>
              <a:rPr lang="en-US" dirty="0"/>
              <a:t>{</a:t>
            </a:r>
          </a:p>
          <a:p>
            <a:pPr algn="l"/>
            <a:r>
              <a:rPr lang="en-US" dirty="0"/>
              <a:t>// …………………</a:t>
            </a:r>
          </a:p>
          <a:p>
            <a:pPr algn="l"/>
            <a:r>
              <a:rPr lang="en-US" dirty="0"/>
              <a:t>}</a:t>
            </a:r>
          </a:p>
        </p:txBody>
      </p:sp>
    </p:spTree>
    <p:extLst>
      <p:ext uri="{BB962C8B-B14F-4D97-AF65-F5344CB8AC3E}">
        <p14:creationId xmlns:p14="http://schemas.microsoft.com/office/powerpoint/2010/main" val="1654793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92500" lnSpcReduction="20000"/>
          </a:bodyPr>
          <a:lstStyle/>
          <a:p>
            <a:pPr algn="l"/>
            <a:r>
              <a:rPr lang="en-US" dirty="0"/>
              <a:t>In order to retrieve the data of the </a:t>
            </a:r>
            <a:r>
              <a:rPr lang="en-US" dirty="0" err="1"/>
              <a:t>ServletConfig</a:t>
            </a:r>
            <a:r>
              <a:rPr lang="en-US" dirty="0"/>
              <a:t> we have two methods, which are present in </a:t>
            </a:r>
            <a:r>
              <a:rPr lang="en-US" dirty="0" err="1"/>
              <a:t>ServletConfig</a:t>
            </a:r>
            <a:r>
              <a:rPr lang="en-US" dirty="0"/>
              <a:t> interface..</a:t>
            </a:r>
          </a:p>
          <a:p>
            <a:pPr algn="l"/>
            <a:r>
              <a:rPr lang="en-US" dirty="0"/>
              <a:t>public String </a:t>
            </a:r>
            <a:r>
              <a:rPr lang="en-US" dirty="0" err="1"/>
              <a:t>getInitParameter</a:t>
            </a:r>
            <a:r>
              <a:rPr lang="en-US" dirty="0"/>
              <a:t>(“</a:t>
            </a:r>
            <a:r>
              <a:rPr lang="en-US" dirty="0" err="1"/>
              <a:t>param</a:t>
            </a:r>
            <a:r>
              <a:rPr lang="en-US" dirty="0"/>
              <a:t> name”);</a:t>
            </a:r>
          </a:p>
          <a:p>
            <a:pPr algn="l"/>
            <a:r>
              <a:rPr lang="en-US" dirty="0"/>
              <a:t>public Enumeration </a:t>
            </a:r>
            <a:r>
              <a:rPr lang="en-US" dirty="0" err="1"/>
              <a:t>getInitParameterNames</a:t>
            </a:r>
            <a:r>
              <a:rPr lang="en-US" dirty="0"/>
              <a:t>();</a:t>
            </a:r>
          </a:p>
          <a:p>
            <a:pPr algn="l"/>
            <a:r>
              <a:rPr lang="en-US" dirty="0"/>
              <a:t>&lt;servlet&gt;</a:t>
            </a:r>
          </a:p>
          <a:p>
            <a:pPr algn="l"/>
            <a:r>
              <a:rPr lang="en-US" dirty="0"/>
              <a:t>     &lt;servlet-name&gt;</a:t>
            </a:r>
            <a:r>
              <a:rPr lang="en-US" dirty="0" err="1"/>
              <a:t>onServletConfig</a:t>
            </a:r>
            <a:r>
              <a:rPr lang="en-US" dirty="0"/>
              <a:t>&lt;/servlet-name&gt;</a:t>
            </a:r>
          </a:p>
          <a:p>
            <a:pPr algn="l"/>
            <a:r>
              <a:rPr lang="en-US" dirty="0"/>
              <a:t>     &lt;servlet-class&gt;</a:t>
            </a:r>
            <a:r>
              <a:rPr lang="en-US" dirty="0" err="1"/>
              <a:t>dfd.OnServletConfig</a:t>
            </a:r>
            <a:r>
              <a:rPr lang="en-US" dirty="0"/>
              <a:t>&lt;/servlet-class</a:t>
            </a:r>
            <a:r>
              <a:rPr lang="en-US" dirty="0" smtClean="0"/>
              <a:t>&gt;</a:t>
            </a:r>
            <a:endParaRPr lang="en-US" dirty="0"/>
          </a:p>
          <a:p>
            <a:pPr algn="l"/>
            <a:r>
              <a:rPr lang="en-US" dirty="0"/>
              <a:t>     &lt;</a:t>
            </a:r>
            <a:r>
              <a:rPr lang="en-US" dirty="0" err="1"/>
              <a:t>init-param</a:t>
            </a:r>
            <a:r>
              <a:rPr lang="en-US" dirty="0"/>
              <a:t>&gt;</a:t>
            </a:r>
          </a:p>
          <a:p>
            <a:pPr algn="l"/>
            <a:r>
              <a:rPr lang="en-US" dirty="0"/>
              <a:t>        &lt;</a:t>
            </a:r>
            <a:r>
              <a:rPr lang="en-US" dirty="0" err="1"/>
              <a:t>param</a:t>
            </a:r>
            <a:r>
              <a:rPr lang="en-US" dirty="0"/>
              <a:t>-name&gt; n1 &lt;/</a:t>
            </a:r>
            <a:r>
              <a:rPr lang="en-US" dirty="0" err="1"/>
              <a:t>param</a:t>
            </a:r>
            <a:r>
              <a:rPr lang="en-US" dirty="0"/>
              <a:t>-name&gt;</a:t>
            </a:r>
          </a:p>
          <a:p>
            <a:pPr algn="l"/>
            <a:r>
              <a:rPr lang="en-US" dirty="0"/>
              <a:t>        &lt;</a:t>
            </a:r>
            <a:r>
              <a:rPr lang="en-US" dirty="0" err="1"/>
              <a:t>param</a:t>
            </a:r>
            <a:r>
              <a:rPr lang="en-US" dirty="0"/>
              <a:t>-value&gt; 100 &lt;/</a:t>
            </a:r>
            <a:r>
              <a:rPr lang="en-US" dirty="0" err="1"/>
              <a:t>param</a:t>
            </a:r>
            <a:r>
              <a:rPr lang="en-US" dirty="0"/>
              <a:t>-value&gt;</a:t>
            </a:r>
          </a:p>
          <a:p>
            <a:pPr algn="l"/>
            <a:r>
              <a:rPr lang="en-US" dirty="0"/>
              <a:t>     &lt;/</a:t>
            </a:r>
            <a:r>
              <a:rPr lang="en-US" dirty="0" err="1"/>
              <a:t>init-param</a:t>
            </a:r>
            <a:r>
              <a:rPr lang="en-US" dirty="0" smtClean="0"/>
              <a:t>&gt; </a:t>
            </a:r>
            <a:endParaRPr lang="en-US" dirty="0"/>
          </a:p>
          <a:p>
            <a:pPr algn="l"/>
            <a:r>
              <a:rPr lang="en-US" dirty="0"/>
              <a:t>     &lt;</a:t>
            </a:r>
            <a:r>
              <a:rPr lang="en-US" dirty="0" err="1"/>
              <a:t>init-param</a:t>
            </a:r>
            <a:r>
              <a:rPr lang="en-US" dirty="0"/>
              <a:t>&gt;</a:t>
            </a:r>
          </a:p>
          <a:p>
            <a:pPr algn="l"/>
            <a:r>
              <a:rPr lang="en-US" dirty="0"/>
              <a:t>        &lt;</a:t>
            </a:r>
            <a:r>
              <a:rPr lang="en-US" dirty="0" err="1"/>
              <a:t>param</a:t>
            </a:r>
            <a:r>
              <a:rPr lang="en-US" dirty="0"/>
              <a:t>-name&gt; n2 &lt;/</a:t>
            </a:r>
            <a:r>
              <a:rPr lang="en-US" dirty="0" err="1"/>
              <a:t>param</a:t>
            </a:r>
            <a:r>
              <a:rPr lang="en-US" dirty="0"/>
              <a:t>-name&gt;</a:t>
            </a:r>
          </a:p>
          <a:p>
            <a:pPr algn="l"/>
            <a:r>
              <a:rPr lang="en-US" dirty="0"/>
              <a:t>        &lt;</a:t>
            </a:r>
            <a:r>
              <a:rPr lang="en-US" dirty="0" err="1"/>
              <a:t>param</a:t>
            </a:r>
            <a:r>
              <a:rPr lang="en-US" dirty="0"/>
              <a:t>-value&gt; 200 &lt;/</a:t>
            </a:r>
            <a:r>
              <a:rPr lang="en-US" dirty="0" err="1"/>
              <a:t>param</a:t>
            </a:r>
            <a:r>
              <a:rPr lang="en-US" dirty="0"/>
              <a:t>-value&gt;</a:t>
            </a:r>
          </a:p>
          <a:p>
            <a:pPr algn="l"/>
            <a:r>
              <a:rPr lang="en-US" dirty="0"/>
              <a:t>     &lt;/</a:t>
            </a:r>
            <a:r>
              <a:rPr lang="en-US" dirty="0" err="1"/>
              <a:t>init-param</a:t>
            </a:r>
            <a:r>
              <a:rPr lang="en-US" dirty="0"/>
              <a:t>&gt;</a:t>
            </a:r>
          </a:p>
          <a:p>
            <a:pPr algn="l"/>
            <a:r>
              <a:rPr lang="en-US" dirty="0" smtClean="0"/>
              <a:t>&lt;/</a:t>
            </a:r>
            <a:r>
              <a:rPr lang="en-US" dirty="0"/>
              <a:t>servlet</a:t>
            </a:r>
            <a:r>
              <a:rPr lang="en-US" dirty="0" smtClean="0"/>
              <a:t>&gt;</a:t>
            </a:r>
          </a:p>
          <a:p>
            <a:pPr algn="l"/>
            <a:r>
              <a:rPr lang="pt-BR" dirty="0"/>
              <a:t/>
            </a:r>
            <a:br>
              <a:rPr lang="pt-BR" dirty="0"/>
            </a:br>
            <a:r>
              <a:rPr lang="pt-BR" b="1" dirty="0"/>
              <a:t>String</a:t>
            </a:r>
            <a:r>
              <a:rPr lang="pt-BR" dirty="0"/>
              <a:t> s1=conf.getInitParameter("n1");</a:t>
            </a:r>
          </a:p>
          <a:p>
            <a:pPr algn="l"/>
            <a:r>
              <a:rPr lang="pt-BR" b="1" dirty="0"/>
              <a:t>String</a:t>
            </a:r>
            <a:r>
              <a:rPr lang="pt-BR" dirty="0"/>
              <a:t> s2=conf.getInitParameter("n2</a:t>
            </a:r>
            <a:r>
              <a:rPr lang="pt-BR" dirty="0" smtClean="0"/>
              <a:t>");</a:t>
            </a:r>
            <a:endParaRPr lang="pt-BR" dirty="0"/>
          </a:p>
        </p:txBody>
      </p:sp>
    </p:spTree>
    <p:extLst>
      <p:ext uri="{BB962C8B-B14F-4D97-AF65-F5344CB8AC3E}">
        <p14:creationId xmlns:p14="http://schemas.microsoft.com/office/powerpoint/2010/main" val="3394670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6061"/>
            <a:ext cx="9144000" cy="354639"/>
          </a:xfrm>
        </p:spPr>
        <p:txBody>
          <a:bodyPr>
            <a:noAutofit/>
          </a:bodyPr>
          <a:lstStyle/>
          <a:p>
            <a:r>
              <a:rPr lang="en-US" sz="3600" b="1" dirty="0" err="1"/>
              <a:t>ServletContext</a:t>
            </a:r>
            <a:endParaRPr lang="en-US" sz="3600" b="1" dirty="0"/>
          </a:p>
        </p:txBody>
      </p:sp>
      <p:sp>
        <p:nvSpPr>
          <p:cNvPr id="3" name="Subtitle 2"/>
          <p:cNvSpPr>
            <a:spLocks noGrp="1"/>
          </p:cNvSpPr>
          <p:nvPr>
            <p:ph type="subTitle" idx="1"/>
          </p:nvPr>
        </p:nvSpPr>
        <p:spPr>
          <a:xfrm>
            <a:off x="0" y="560700"/>
            <a:ext cx="12191999" cy="6297300"/>
          </a:xfrm>
        </p:spPr>
        <p:txBody>
          <a:bodyPr>
            <a:normAutofit lnSpcReduction="10000"/>
          </a:bodyPr>
          <a:lstStyle/>
          <a:p>
            <a:pPr algn="l"/>
            <a:r>
              <a:rPr lang="en-US" dirty="0" err="1"/>
              <a:t>ServletContext</a:t>
            </a:r>
            <a:r>
              <a:rPr lang="en-US" dirty="0"/>
              <a:t> is one of pre-defined interface available in </a:t>
            </a:r>
            <a:r>
              <a:rPr lang="en-US" dirty="0" err="1"/>
              <a:t>javax.servlet</a:t>
            </a:r>
            <a:r>
              <a:rPr lang="en-US" dirty="0"/>
              <a:t>.*; Object of </a:t>
            </a:r>
            <a:r>
              <a:rPr lang="en-US" dirty="0" err="1"/>
              <a:t>ServletContext</a:t>
            </a:r>
            <a:r>
              <a:rPr lang="en-US" dirty="0"/>
              <a:t> interface is available one per web application. An object of </a:t>
            </a:r>
            <a:r>
              <a:rPr lang="en-US" dirty="0" err="1"/>
              <a:t>ServletContext</a:t>
            </a:r>
            <a:r>
              <a:rPr lang="en-US" dirty="0"/>
              <a:t> is automatically created by the container when the web application is deployed</a:t>
            </a:r>
            <a:r>
              <a:rPr lang="en-US" dirty="0" smtClean="0"/>
              <a:t>.</a:t>
            </a:r>
          </a:p>
          <a:p>
            <a:pPr algn="l"/>
            <a:endParaRPr lang="en-US" dirty="0"/>
          </a:p>
          <a:p>
            <a:pPr algn="l"/>
            <a:r>
              <a:rPr lang="en-US" dirty="0"/>
              <a:t>Assume there exist a web application with 2 servlet classes, and they need to get some technical values from web.xml, in this case </a:t>
            </a:r>
            <a:r>
              <a:rPr lang="en-US" dirty="0" err="1"/>
              <a:t>ServletContext</a:t>
            </a:r>
            <a:r>
              <a:rPr lang="en-US" dirty="0"/>
              <a:t> concept will works great, </a:t>
            </a:r>
            <a:r>
              <a:rPr lang="en-US" dirty="0" err="1"/>
              <a:t>i</a:t>
            </a:r>
            <a:r>
              <a:rPr lang="en-US" dirty="0"/>
              <a:t> mean all servlets in the current web application can access these context values from the web.xml but its not the case in </a:t>
            </a:r>
            <a:r>
              <a:rPr lang="en-US" dirty="0" err="1"/>
              <a:t>ServletConfig</a:t>
            </a:r>
            <a:r>
              <a:rPr lang="en-US" dirty="0"/>
              <a:t>, there only particular </a:t>
            </a:r>
            <a:r>
              <a:rPr lang="en-US" dirty="0" smtClean="0"/>
              <a:t>servlet </a:t>
            </a:r>
            <a:r>
              <a:rPr lang="en-US" dirty="0"/>
              <a:t>can access the values from the web.xml which were written under &lt;servlet&gt; </a:t>
            </a:r>
            <a:r>
              <a:rPr lang="en-US" dirty="0" smtClean="0"/>
              <a:t>tag.</a:t>
            </a:r>
          </a:p>
          <a:p>
            <a:pPr algn="l"/>
            <a:endParaRPr lang="en-US" dirty="0"/>
          </a:p>
          <a:p>
            <a:pPr algn="l"/>
            <a:r>
              <a:rPr lang="en-US" dirty="0"/>
              <a:t>In servlet programming we have 3 approaches for obtaining an object of </a:t>
            </a:r>
            <a:r>
              <a:rPr lang="en-US" dirty="0" err="1" smtClean="0"/>
              <a:t>ServletContextinterface</a:t>
            </a:r>
            <a:r>
              <a:rPr lang="en-US" dirty="0" smtClean="0"/>
              <a:t>.</a:t>
            </a:r>
          </a:p>
          <a:p>
            <a:pPr algn="l"/>
            <a:r>
              <a:rPr lang="en-US" sz="2800" b="1" dirty="0"/>
              <a:t>Way 1</a:t>
            </a:r>
          </a:p>
          <a:p>
            <a:pPr algn="l"/>
            <a:r>
              <a:rPr lang="en-US" dirty="0" err="1"/>
              <a:t>ServletConfig</a:t>
            </a:r>
            <a:r>
              <a:rPr lang="en-US" dirty="0"/>
              <a:t> </a:t>
            </a:r>
            <a:r>
              <a:rPr lang="en-US" dirty="0" err="1"/>
              <a:t>conf</a:t>
            </a:r>
            <a:r>
              <a:rPr lang="en-US" dirty="0"/>
              <a:t> = </a:t>
            </a:r>
            <a:r>
              <a:rPr lang="en-US" dirty="0" err="1"/>
              <a:t>getServletConfig</a:t>
            </a:r>
            <a:r>
              <a:rPr lang="en-US" dirty="0"/>
              <a:t>();</a:t>
            </a:r>
          </a:p>
          <a:p>
            <a:pPr algn="l"/>
            <a:r>
              <a:rPr lang="en-US" dirty="0" err="1"/>
              <a:t>ServletContext</a:t>
            </a:r>
            <a:r>
              <a:rPr lang="en-US" dirty="0"/>
              <a:t> context = </a:t>
            </a:r>
            <a:r>
              <a:rPr lang="en-US" dirty="0" err="1"/>
              <a:t>conf.getServletContext</a:t>
            </a:r>
            <a:r>
              <a:rPr lang="en-US" dirty="0"/>
              <a:t>();</a:t>
            </a:r>
          </a:p>
          <a:p>
            <a:pPr algn="l"/>
            <a:r>
              <a:rPr lang="en-US" dirty="0"/>
              <a:t>First obtain an object of </a:t>
            </a:r>
            <a:r>
              <a:rPr lang="en-US" dirty="0" err="1"/>
              <a:t>ServletConfig</a:t>
            </a:r>
            <a:r>
              <a:rPr lang="en-US" dirty="0"/>
              <a:t> interface</a:t>
            </a:r>
          </a:p>
          <a:p>
            <a:pPr algn="l"/>
            <a:r>
              <a:rPr lang="en-US" dirty="0" err="1"/>
              <a:t>ServletConfig</a:t>
            </a:r>
            <a:r>
              <a:rPr lang="en-US" dirty="0"/>
              <a:t> interface contain direct method to get Context object, </a:t>
            </a:r>
            <a:r>
              <a:rPr lang="en-US" dirty="0" err="1"/>
              <a:t>getServletContext</a:t>
            </a:r>
            <a:r>
              <a:rPr lang="en-US" dirty="0"/>
              <a:t>();</a:t>
            </a:r>
          </a:p>
        </p:txBody>
      </p:sp>
    </p:spTree>
    <p:extLst>
      <p:ext uri="{BB962C8B-B14F-4D97-AF65-F5344CB8AC3E}">
        <p14:creationId xmlns:p14="http://schemas.microsoft.com/office/powerpoint/2010/main" val="3758310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lnSpcReduction="10000"/>
          </a:bodyPr>
          <a:lstStyle/>
          <a:p>
            <a:pPr algn="l"/>
            <a:r>
              <a:rPr lang="en-US" sz="2800" b="1" dirty="0"/>
              <a:t>Way 2</a:t>
            </a:r>
            <a:endParaRPr lang="en-US" b="1" dirty="0"/>
          </a:p>
          <a:p>
            <a:pPr algn="l"/>
            <a:r>
              <a:rPr lang="en-US" dirty="0"/>
              <a:t>Direct approach, just call </a:t>
            </a:r>
            <a:r>
              <a:rPr lang="en-US" dirty="0" err="1"/>
              <a:t>getServletContext</a:t>
            </a:r>
            <a:r>
              <a:rPr lang="en-US" dirty="0"/>
              <a:t>() method available in </a:t>
            </a:r>
            <a:r>
              <a:rPr lang="en-US" dirty="0" err="1"/>
              <a:t>GenericServlet</a:t>
            </a:r>
            <a:r>
              <a:rPr lang="en-US" dirty="0"/>
              <a:t> [pre-defined].  In general we are extending our class with </a:t>
            </a:r>
            <a:r>
              <a:rPr lang="en-US" dirty="0" err="1"/>
              <a:t>HttpServlet</a:t>
            </a:r>
            <a:r>
              <a:rPr lang="en-US" dirty="0"/>
              <a:t>, but we know </a:t>
            </a:r>
            <a:r>
              <a:rPr lang="en-US" dirty="0" err="1"/>
              <a:t>HttpServlet</a:t>
            </a:r>
            <a:r>
              <a:rPr lang="en-US" dirty="0"/>
              <a:t> is the sub class of </a:t>
            </a:r>
            <a:r>
              <a:rPr lang="en-US" dirty="0" err="1"/>
              <a:t>GenericServlet</a:t>
            </a:r>
            <a:r>
              <a:rPr lang="en-US" dirty="0" smtClean="0"/>
              <a:t>.</a:t>
            </a:r>
          </a:p>
          <a:p>
            <a:pPr algn="l"/>
            <a:endParaRPr lang="en-US" dirty="0"/>
          </a:p>
          <a:p>
            <a:pPr algn="l"/>
            <a:r>
              <a:rPr lang="en-US" dirty="0" err="1"/>
              <a:t>ServletContext</a:t>
            </a:r>
            <a:r>
              <a:rPr lang="en-US" dirty="0"/>
              <a:t> </a:t>
            </a:r>
            <a:r>
              <a:rPr lang="en-US" dirty="0" err="1"/>
              <a:t>ctx</a:t>
            </a:r>
            <a:r>
              <a:rPr lang="en-US" dirty="0"/>
              <a:t> = </a:t>
            </a:r>
            <a:r>
              <a:rPr lang="en-US" dirty="0" err="1"/>
              <a:t>getServletContext</a:t>
            </a:r>
            <a:r>
              <a:rPr lang="en-US" dirty="0" smtClean="0"/>
              <a:t>();</a:t>
            </a:r>
          </a:p>
          <a:p>
            <a:pPr algn="l"/>
            <a:endParaRPr lang="en-US" dirty="0" smtClean="0"/>
          </a:p>
          <a:p>
            <a:pPr algn="l"/>
            <a:r>
              <a:rPr lang="en-US" sz="2800" b="1" dirty="0"/>
              <a:t>Way 3</a:t>
            </a:r>
          </a:p>
          <a:p>
            <a:pPr algn="l"/>
            <a:r>
              <a:rPr lang="en-US" dirty="0"/>
              <a:t>We can get the object of </a:t>
            </a:r>
            <a:r>
              <a:rPr lang="en-US" dirty="0" err="1"/>
              <a:t>ServletContext</a:t>
            </a:r>
            <a:r>
              <a:rPr lang="en-US" dirty="0"/>
              <a:t> by making use of </a:t>
            </a:r>
            <a:r>
              <a:rPr lang="en-US" dirty="0" err="1"/>
              <a:t>HttpServletRequest</a:t>
            </a:r>
            <a:r>
              <a:rPr lang="en-US" dirty="0"/>
              <a:t> object, we have direct method in </a:t>
            </a:r>
            <a:r>
              <a:rPr lang="en-US" dirty="0" err="1"/>
              <a:t>HttpServletRequest</a:t>
            </a:r>
            <a:r>
              <a:rPr lang="en-US" dirty="0"/>
              <a:t> interface.</a:t>
            </a:r>
          </a:p>
          <a:p>
            <a:pPr algn="l"/>
            <a:r>
              <a:rPr lang="en-US" dirty="0"/>
              <a:t>public class </a:t>
            </a:r>
            <a:r>
              <a:rPr lang="en-US" dirty="0" smtClean="0"/>
              <a:t>Demo extends </a:t>
            </a:r>
            <a:r>
              <a:rPr lang="en-US" dirty="0" err="1"/>
              <a:t>HttpServlet</a:t>
            </a:r>
            <a:endParaRPr lang="en-US" dirty="0"/>
          </a:p>
          <a:p>
            <a:pPr algn="l"/>
            <a:r>
              <a:rPr lang="en-US" dirty="0"/>
              <a:t>{</a:t>
            </a:r>
          </a:p>
          <a:p>
            <a:pPr algn="l"/>
            <a:r>
              <a:rPr lang="en-US" dirty="0"/>
              <a:t>public void </a:t>
            </a:r>
            <a:r>
              <a:rPr lang="en-US" dirty="0" err="1"/>
              <a:t>doGet</a:t>
            </a:r>
            <a:r>
              <a:rPr lang="en-US" dirty="0"/>
              <a:t>/</a:t>
            </a:r>
            <a:r>
              <a:rPr lang="en-US" dirty="0" err="1"/>
              <a:t>doPost</a:t>
            </a:r>
            <a:r>
              <a:rPr lang="en-US" dirty="0"/>
              <a:t>(</a:t>
            </a:r>
            <a:r>
              <a:rPr lang="en-US" dirty="0" err="1"/>
              <a:t>HttpServletRequest</a:t>
            </a:r>
            <a:r>
              <a:rPr lang="en-US" dirty="0"/>
              <a:t> </a:t>
            </a:r>
            <a:r>
              <a:rPr lang="en-US" dirty="0" err="1"/>
              <a:t>req</a:t>
            </a:r>
            <a:r>
              <a:rPr lang="en-US" dirty="0"/>
              <a:t>,-)</a:t>
            </a:r>
          </a:p>
          <a:p>
            <a:pPr algn="l"/>
            <a:r>
              <a:rPr lang="en-US" dirty="0"/>
              <a:t>{</a:t>
            </a:r>
          </a:p>
          <a:p>
            <a:pPr algn="l"/>
            <a:r>
              <a:rPr lang="en-US" dirty="0" err="1"/>
              <a:t>ServletContext</a:t>
            </a:r>
            <a:r>
              <a:rPr lang="en-US" dirty="0"/>
              <a:t> </a:t>
            </a:r>
            <a:r>
              <a:rPr lang="en-US" dirty="0" err="1"/>
              <a:t>ctx</a:t>
            </a:r>
            <a:r>
              <a:rPr lang="en-US" dirty="0"/>
              <a:t> = </a:t>
            </a:r>
            <a:r>
              <a:rPr lang="en-US" dirty="0" err="1"/>
              <a:t>req.getServletContext</a:t>
            </a:r>
            <a:r>
              <a:rPr lang="en-US" dirty="0"/>
              <a:t>();</a:t>
            </a:r>
          </a:p>
          <a:p>
            <a:pPr algn="l"/>
            <a:r>
              <a:rPr lang="en-US" dirty="0"/>
              <a:t>}</a:t>
            </a:r>
          </a:p>
        </p:txBody>
      </p:sp>
    </p:spTree>
    <p:extLst>
      <p:ext uri="{BB962C8B-B14F-4D97-AF65-F5344CB8AC3E}">
        <p14:creationId xmlns:p14="http://schemas.microsoft.com/office/powerpoint/2010/main" val="3843787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6061"/>
            <a:ext cx="12192000" cy="341760"/>
          </a:xfrm>
        </p:spPr>
        <p:txBody>
          <a:bodyPr>
            <a:normAutofit fontScale="90000"/>
          </a:bodyPr>
          <a:lstStyle/>
          <a:p>
            <a:r>
              <a:rPr lang="en-US" sz="4400" b="1" dirty="0"/>
              <a:t>Retrieve Data from </a:t>
            </a:r>
            <a:r>
              <a:rPr lang="en-US" sz="4400" b="1" dirty="0" err="1"/>
              <a:t>ServletConfig</a:t>
            </a:r>
            <a:r>
              <a:rPr lang="en-US" sz="4400" b="1" dirty="0"/>
              <a:t> </a:t>
            </a:r>
          </a:p>
        </p:txBody>
      </p:sp>
      <p:sp>
        <p:nvSpPr>
          <p:cNvPr id="3" name="Subtitle 2"/>
          <p:cNvSpPr>
            <a:spLocks noGrp="1"/>
          </p:cNvSpPr>
          <p:nvPr>
            <p:ph type="subTitle" idx="1"/>
          </p:nvPr>
        </p:nvSpPr>
        <p:spPr>
          <a:xfrm>
            <a:off x="0" y="437882"/>
            <a:ext cx="12192000" cy="6420118"/>
          </a:xfrm>
        </p:spPr>
        <p:txBody>
          <a:bodyPr>
            <a:normAutofit lnSpcReduction="10000"/>
          </a:bodyPr>
          <a:lstStyle/>
          <a:p>
            <a:pPr algn="l"/>
            <a:r>
              <a:rPr lang="en-US" dirty="0" err="1"/>
              <a:t>ServletContext</a:t>
            </a:r>
            <a:r>
              <a:rPr lang="en-US" dirty="0"/>
              <a:t> provide these 2 methods, In order to retrieve the data from the </a:t>
            </a:r>
            <a:r>
              <a:rPr lang="en-US" dirty="0" err="1"/>
              <a:t>web..xml</a:t>
            </a:r>
            <a:r>
              <a:rPr lang="en-US" dirty="0"/>
              <a:t> [ In web.xml we have write &lt;context-</a:t>
            </a:r>
            <a:r>
              <a:rPr lang="en-US" dirty="0" err="1"/>
              <a:t>param</a:t>
            </a:r>
            <a:r>
              <a:rPr lang="en-US" dirty="0"/>
              <a:t>&gt;tag to provide the values, and this &lt;context-</a:t>
            </a:r>
            <a:r>
              <a:rPr lang="en-US" dirty="0" err="1"/>
              <a:t>param</a:t>
            </a:r>
            <a:r>
              <a:rPr lang="en-US" dirty="0"/>
              <a:t>&gt; should write outside of &lt;servlet&gt; tag as context should be accessed by all servlet classes ].</a:t>
            </a:r>
          </a:p>
          <a:p>
            <a:pPr algn="l"/>
            <a:r>
              <a:rPr lang="en-US" dirty="0"/>
              <a:t>In general database related properties will be written in this type of situation, where every servlet should access the same data.</a:t>
            </a:r>
          </a:p>
          <a:p>
            <a:pPr algn="l"/>
            <a:r>
              <a:rPr lang="en-US" dirty="0"/>
              <a:t>public String </a:t>
            </a:r>
            <a:r>
              <a:rPr lang="en-US" dirty="0" err="1"/>
              <a:t>getInitParameter</a:t>
            </a:r>
            <a:r>
              <a:rPr lang="en-US" dirty="0"/>
              <a:t>(“</a:t>
            </a:r>
            <a:r>
              <a:rPr lang="en-US" dirty="0" err="1"/>
              <a:t>param</a:t>
            </a:r>
            <a:r>
              <a:rPr lang="en-US" dirty="0"/>
              <a:t> name”);</a:t>
            </a:r>
          </a:p>
          <a:p>
            <a:pPr algn="l"/>
            <a:r>
              <a:rPr lang="en-US" dirty="0"/>
              <a:t>public Enumeration </a:t>
            </a:r>
            <a:r>
              <a:rPr lang="en-US" dirty="0" err="1"/>
              <a:t>getInitParameterNames</a:t>
            </a:r>
            <a:r>
              <a:rPr lang="en-US" dirty="0" smtClean="0"/>
              <a:t>();</a:t>
            </a:r>
          </a:p>
          <a:p>
            <a:pPr algn="l"/>
            <a:r>
              <a:rPr lang="pt-BR" dirty="0"/>
              <a:t>&lt;web-app</a:t>
            </a:r>
            <a:r>
              <a:rPr lang="pt-BR" dirty="0" smtClean="0"/>
              <a:t>&gt;</a:t>
            </a:r>
            <a:endParaRPr lang="pt-BR" dirty="0"/>
          </a:p>
          <a:p>
            <a:pPr algn="l"/>
            <a:r>
              <a:rPr lang="pt-BR" dirty="0"/>
              <a:t>    &lt;context-param&gt;</a:t>
            </a:r>
          </a:p>
          <a:p>
            <a:pPr algn="l"/>
            <a:r>
              <a:rPr lang="pt-BR" dirty="0"/>
              <a:t>        &lt;param-name&gt; n1 &lt;/param-name&gt;</a:t>
            </a:r>
          </a:p>
          <a:p>
            <a:pPr algn="l"/>
            <a:r>
              <a:rPr lang="pt-BR" dirty="0"/>
              <a:t>        &lt;param-value&gt; 100 &lt;/param-value&gt;</a:t>
            </a:r>
          </a:p>
          <a:p>
            <a:pPr algn="l"/>
            <a:r>
              <a:rPr lang="pt-BR" dirty="0"/>
              <a:t>    &lt;/context-param</a:t>
            </a:r>
            <a:r>
              <a:rPr lang="pt-BR" dirty="0" smtClean="0"/>
              <a:t>&gt;</a:t>
            </a:r>
          </a:p>
          <a:p>
            <a:pPr algn="l"/>
            <a:r>
              <a:rPr lang="pt-BR" dirty="0" smtClean="0"/>
              <a:t>&lt;/web-app&gt;</a:t>
            </a:r>
          </a:p>
          <a:p>
            <a:pPr algn="l"/>
            <a:r>
              <a:rPr lang="pt-BR" dirty="0"/>
              <a:t>ServletContext context=getServletContext();   </a:t>
            </a:r>
          </a:p>
          <a:p>
            <a:pPr algn="l"/>
            <a:r>
              <a:rPr lang="pt-BR" dirty="0"/>
              <a:t>        </a:t>
            </a:r>
            <a:r>
              <a:rPr lang="pt-BR" b="1" dirty="0"/>
              <a:t>String</a:t>
            </a:r>
            <a:r>
              <a:rPr lang="pt-BR" dirty="0"/>
              <a:t> </a:t>
            </a:r>
            <a:r>
              <a:rPr lang="pt-BR" dirty="0" smtClean="0"/>
              <a:t>s1=context.getInitParameter</a:t>
            </a:r>
            <a:r>
              <a:rPr lang="pt-BR" dirty="0"/>
              <a:t>("n1");</a:t>
            </a:r>
          </a:p>
          <a:p>
            <a:pPr algn="l"/>
            <a:endParaRPr lang="pt-BR" dirty="0"/>
          </a:p>
        </p:txBody>
      </p:sp>
    </p:spTree>
    <p:extLst>
      <p:ext uri="{BB962C8B-B14F-4D97-AF65-F5344CB8AC3E}">
        <p14:creationId xmlns:p14="http://schemas.microsoft.com/office/powerpoint/2010/main" val="34677429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4546"/>
            <a:ext cx="12192000" cy="264487"/>
          </a:xfrm>
        </p:spPr>
        <p:txBody>
          <a:bodyPr>
            <a:normAutofit fontScale="90000"/>
          </a:bodyPr>
          <a:lstStyle/>
          <a:p>
            <a:r>
              <a:rPr lang="en-US" sz="3200" b="1" dirty="0"/>
              <a:t>Difference between </a:t>
            </a:r>
            <a:r>
              <a:rPr lang="en-US" sz="3200" b="1" dirty="0" err="1"/>
              <a:t>ServletConfig</a:t>
            </a:r>
            <a:r>
              <a:rPr lang="en-US" sz="3200" b="1" dirty="0"/>
              <a:t> and </a:t>
            </a:r>
            <a:r>
              <a:rPr lang="en-US" sz="3200" b="1" dirty="0" err="1"/>
              <a:t>ServletContext</a:t>
            </a:r>
            <a:r>
              <a:rPr lang="en-US" sz="3200" b="1" dirty="0"/>
              <a:t> </a:t>
            </a:r>
          </a:p>
        </p:txBody>
      </p:sp>
      <p:sp>
        <p:nvSpPr>
          <p:cNvPr id="3" name="Subtitle 2"/>
          <p:cNvSpPr>
            <a:spLocks noGrp="1"/>
          </p:cNvSpPr>
          <p:nvPr>
            <p:ph type="subTitle" idx="1"/>
          </p:nvPr>
        </p:nvSpPr>
        <p:spPr>
          <a:xfrm>
            <a:off x="0" y="321972"/>
            <a:ext cx="12192000" cy="6536027"/>
          </a:xfrm>
        </p:spPr>
        <p:txBody>
          <a:bodyPr>
            <a:normAutofit fontScale="92500" lnSpcReduction="20000"/>
          </a:bodyPr>
          <a:lstStyle/>
          <a:p>
            <a:pPr algn="l"/>
            <a:r>
              <a:rPr lang="en-US" b="1" dirty="0" err="1"/>
              <a:t>ServletConfig</a:t>
            </a:r>
            <a:r>
              <a:rPr lang="en-US" dirty="0"/>
              <a:t> available in </a:t>
            </a:r>
            <a:r>
              <a:rPr lang="en-US" dirty="0" err="1"/>
              <a:t>javax.servlet</a:t>
            </a:r>
            <a:r>
              <a:rPr lang="en-US" dirty="0"/>
              <a:t>.*; package</a:t>
            </a:r>
          </a:p>
          <a:p>
            <a:pPr algn="l"/>
            <a:r>
              <a:rPr lang="en-US" dirty="0" err="1"/>
              <a:t>ServletConfig</a:t>
            </a:r>
            <a:r>
              <a:rPr lang="en-US" dirty="0"/>
              <a:t> object is one per servlet class</a:t>
            </a:r>
          </a:p>
          <a:p>
            <a:pPr algn="l"/>
            <a:r>
              <a:rPr lang="en-US" dirty="0"/>
              <a:t>Object of </a:t>
            </a:r>
            <a:r>
              <a:rPr lang="en-US" dirty="0" err="1"/>
              <a:t>ServletConfig</a:t>
            </a:r>
            <a:r>
              <a:rPr lang="en-US" dirty="0"/>
              <a:t> will be created during initialization process of the servlet</a:t>
            </a:r>
          </a:p>
          <a:p>
            <a:pPr algn="l"/>
            <a:r>
              <a:rPr lang="en-US" dirty="0"/>
              <a:t>This </a:t>
            </a:r>
            <a:r>
              <a:rPr lang="en-US" dirty="0" err="1"/>
              <a:t>Config</a:t>
            </a:r>
            <a:r>
              <a:rPr lang="en-US" dirty="0"/>
              <a:t> object is public to a particular servlet only</a:t>
            </a:r>
          </a:p>
          <a:p>
            <a:pPr algn="l"/>
            <a:r>
              <a:rPr lang="en-US" dirty="0"/>
              <a:t>Scope: As long as a servlet is executing, </a:t>
            </a:r>
            <a:r>
              <a:rPr lang="en-US" dirty="0" err="1"/>
              <a:t>ServletConfig</a:t>
            </a:r>
            <a:r>
              <a:rPr lang="en-US" dirty="0"/>
              <a:t> object will be available, it will be destroyed once the servlet execution is completed.</a:t>
            </a:r>
          </a:p>
          <a:p>
            <a:pPr algn="l"/>
            <a:r>
              <a:rPr lang="en-US" dirty="0"/>
              <a:t>In web.xml – &lt;</a:t>
            </a:r>
            <a:r>
              <a:rPr lang="en-US" dirty="0" err="1"/>
              <a:t>init-param</a:t>
            </a:r>
            <a:r>
              <a:rPr lang="en-US" dirty="0"/>
              <a:t>&gt; tag will be appear under &lt;servlet-class&gt; tag</a:t>
            </a:r>
          </a:p>
          <a:p>
            <a:pPr algn="l"/>
            <a:endParaRPr lang="en-US" dirty="0" smtClean="0"/>
          </a:p>
          <a:p>
            <a:pPr algn="l"/>
            <a:r>
              <a:rPr lang="en-US" b="1" dirty="0" err="1" smtClean="0"/>
              <a:t>ServletContext</a:t>
            </a:r>
            <a:r>
              <a:rPr lang="en-US" b="1" dirty="0" smtClean="0"/>
              <a:t> </a:t>
            </a:r>
            <a:r>
              <a:rPr lang="en-US" dirty="0" smtClean="0"/>
              <a:t>available </a:t>
            </a:r>
            <a:r>
              <a:rPr lang="en-US" dirty="0"/>
              <a:t>in </a:t>
            </a:r>
            <a:r>
              <a:rPr lang="en-US" dirty="0" err="1"/>
              <a:t>javax.servlet</a:t>
            </a:r>
            <a:r>
              <a:rPr lang="en-US" dirty="0"/>
              <a:t>.*; package</a:t>
            </a:r>
          </a:p>
          <a:p>
            <a:pPr algn="l"/>
            <a:r>
              <a:rPr lang="en-US" dirty="0" err="1"/>
              <a:t>ServletContext</a:t>
            </a:r>
            <a:r>
              <a:rPr lang="en-US" dirty="0"/>
              <a:t> object is global to entire web application</a:t>
            </a:r>
          </a:p>
          <a:p>
            <a:pPr algn="l"/>
            <a:r>
              <a:rPr lang="en-US" dirty="0"/>
              <a:t>Object of </a:t>
            </a:r>
            <a:r>
              <a:rPr lang="en-US" dirty="0" err="1"/>
              <a:t>ServletContext</a:t>
            </a:r>
            <a:r>
              <a:rPr lang="en-US" dirty="0"/>
              <a:t> will be created at the time of web application deployment</a:t>
            </a:r>
          </a:p>
          <a:p>
            <a:pPr algn="l"/>
            <a:r>
              <a:rPr lang="en-US" dirty="0"/>
              <a:t>Scope: As long as web application is executing, </a:t>
            </a:r>
            <a:r>
              <a:rPr lang="en-US" dirty="0" err="1"/>
              <a:t>ServletContext</a:t>
            </a:r>
            <a:r>
              <a:rPr lang="en-US" dirty="0"/>
              <a:t> object will be available, and it will be destroyed once the application is removed from the server.</a:t>
            </a:r>
          </a:p>
          <a:p>
            <a:pPr algn="l"/>
            <a:r>
              <a:rPr lang="en-US" dirty="0" err="1"/>
              <a:t>ServletContext</a:t>
            </a:r>
            <a:r>
              <a:rPr lang="en-US" dirty="0"/>
              <a:t> object will be available even before giving the first request</a:t>
            </a:r>
          </a:p>
          <a:p>
            <a:pPr algn="l"/>
            <a:r>
              <a:rPr lang="en-US" dirty="0"/>
              <a:t>In web.xml – &lt;context-</a:t>
            </a:r>
            <a:r>
              <a:rPr lang="en-US" dirty="0" err="1"/>
              <a:t>param</a:t>
            </a:r>
            <a:r>
              <a:rPr lang="en-US" dirty="0"/>
              <a:t>&gt; tag will be appear under &lt;web-app&gt; tag</a:t>
            </a:r>
          </a:p>
          <a:p>
            <a:pPr algn="l"/>
            <a:r>
              <a:rPr lang="en-US" dirty="0"/>
              <a:t>So finally…….</a:t>
            </a:r>
          </a:p>
          <a:p>
            <a:pPr algn="l"/>
            <a:r>
              <a:rPr lang="en-US" dirty="0"/>
              <a:t>No. of web applications  =  That many number of </a:t>
            </a:r>
            <a:r>
              <a:rPr lang="en-US" dirty="0" err="1"/>
              <a:t>ServletContext</a:t>
            </a:r>
            <a:r>
              <a:rPr lang="en-US" dirty="0"/>
              <a:t> objects [ 1 per web application ]</a:t>
            </a:r>
          </a:p>
          <a:p>
            <a:pPr algn="l"/>
            <a:r>
              <a:rPr lang="en-US" dirty="0"/>
              <a:t>No. of servlet classes = That many number of </a:t>
            </a:r>
            <a:r>
              <a:rPr lang="en-US" dirty="0" err="1"/>
              <a:t>ServletConfig</a:t>
            </a:r>
            <a:r>
              <a:rPr lang="en-US" dirty="0"/>
              <a:t> objects</a:t>
            </a:r>
          </a:p>
        </p:txBody>
      </p:sp>
    </p:spTree>
    <p:extLst>
      <p:ext uri="{BB962C8B-B14F-4D97-AF65-F5344CB8AC3E}">
        <p14:creationId xmlns:p14="http://schemas.microsoft.com/office/powerpoint/2010/main" val="8864491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425" y="540912"/>
            <a:ext cx="9144000" cy="174335"/>
          </a:xfrm>
        </p:spPr>
        <p:txBody>
          <a:bodyPr>
            <a:normAutofit fontScale="90000"/>
          </a:bodyPr>
          <a:lstStyle/>
          <a:p>
            <a:r>
              <a:rPr lang="en-US" dirty="0"/>
              <a:t>Attribute in Servlet</a:t>
            </a:r>
          </a:p>
        </p:txBody>
      </p:sp>
      <p:sp>
        <p:nvSpPr>
          <p:cNvPr id="3" name="Subtitle 2"/>
          <p:cNvSpPr>
            <a:spLocks noGrp="1"/>
          </p:cNvSpPr>
          <p:nvPr>
            <p:ph type="subTitle" idx="1"/>
          </p:nvPr>
        </p:nvSpPr>
        <p:spPr>
          <a:xfrm>
            <a:off x="0" y="540911"/>
            <a:ext cx="12192000" cy="6317089"/>
          </a:xfrm>
        </p:spPr>
        <p:txBody>
          <a:bodyPr>
            <a:normAutofit fontScale="92500" lnSpcReduction="10000"/>
          </a:bodyPr>
          <a:lstStyle/>
          <a:p>
            <a:pPr algn="l"/>
            <a:r>
              <a:rPr lang="en-US" dirty="0"/>
              <a:t>An attribute in servlet is an object that can be set, get or removed from one of the following scopes:</a:t>
            </a:r>
          </a:p>
          <a:p>
            <a:pPr algn="l"/>
            <a:endParaRPr lang="en-US" dirty="0"/>
          </a:p>
          <a:p>
            <a:pPr algn="l"/>
            <a:r>
              <a:rPr lang="en-US" b="1" dirty="0"/>
              <a:t>request scope</a:t>
            </a:r>
          </a:p>
          <a:p>
            <a:pPr algn="l"/>
            <a:r>
              <a:rPr lang="en-US" b="1" dirty="0"/>
              <a:t>session scope</a:t>
            </a:r>
          </a:p>
          <a:p>
            <a:pPr algn="l"/>
            <a:r>
              <a:rPr lang="en-US" b="1" dirty="0"/>
              <a:t>application scope</a:t>
            </a:r>
          </a:p>
          <a:p>
            <a:pPr algn="l"/>
            <a:r>
              <a:rPr lang="en-US" dirty="0"/>
              <a:t>The servlet programmer can pass </a:t>
            </a:r>
            <a:r>
              <a:rPr lang="en-US" dirty="0" smtClean="0"/>
              <a:t>information's </a:t>
            </a:r>
            <a:r>
              <a:rPr lang="en-US" dirty="0"/>
              <a:t>from one servlet to another using attributes. It is just like passing object from one class to another so that we can reuse the same object again and again.</a:t>
            </a:r>
          </a:p>
          <a:p>
            <a:pPr algn="l"/>
            <a:endParaRPr lang="en-US" dirty="0"/>
          </a:p>
          <a:p>
            <a:pPr algn="l"/>
            <a:r>
              <a:rPr lang="en-US" dirty="0"/>
              <a:t>Attribute specific methods of </a:t>
            </a:r>
            <a:r>
              <a:rPr lang="en-US" dirty="0" err="1"/>
              <a:t>ServletRequest</a:t>
            </a:r>
            <a:r>
              <a:rPr lang="en-US" dirty="0"/>
              <a:t>, </a:t>
            </a:r>
            <a:r>
              <a:rPr lang="en-US" dirty="0" err="1"/>
              <a:t>HttpSession</a:t>
            </a:r>
            <a:r>
              <a:rPr lang="en-US" dirty="0"/>
              <a:t> and </a:t>
            </a:r>
            <a:r>
              <a:rPr lang="en-US" dirty="0" err="1"/>
              <a:t>ServletContext</a:t>
            </a:r>
            <a:r>
              <a:rPr lang="en-US" dirty="0"/>
              <a:t> interface</a:t>
            </a:r>
          </a:p>
          <a:p>
            <a:pPr algn="l"/>
            <a:endParaRPr lang="en-US" dirty="0"/>
          </a:p>
          <a:p>
            <a:pPr algn="l"/>
            <a:r>
              <a:rPr lang="en-US" dirty="0"/>
              <a:t>There are following 4 attribute specific methods. They are as follows:</a:t>
            </a:r>
          </a:p>
          <a:p>
            <a:pPr algn="l"/>
            <a:r>
              <a:rPr lang="en-US" dirty="0"/>
              <a:t>public void </a:t>
            </a:r>
            <a:r>
              <a:rPr lang="en-US" dirty="0" err="1"/>
              <a:t>setAttribute</a:t>
            </a:r>
            <a:r>
              <a:rPr lang="en-US" dirty="0"/>
              <a:t>(String </a:t>
            </a:r>
            <a:r>
              <a:rPr lang="en-US" dirty="0" err="1"/>
              <a:t>name,Object</a:t>
            </a:r>
            <a:r>
              <a:rPr lang="en-US" dirty="0"/>
              <a:t> object):sets the given object in the application scope.</a:t>
            </a:r>
          </a:p>
          <a:p>
            <a:pPr algn="l"/>
            <a:r>
              <a:rPr lang="en-US" dirty="0"/>
              <a:t>public Object </a:t>
            </a:r>
            <a:r>
              <a:rPr lang="en-US" dirty="0" err="1"/>
              <a:t>getAttribute</a:t>
            </a:r>
            <a:r>
              <a:rPr lang="en-US" dirty="0"/>
              <a:t>(String name):Returns the attribute for the specified name.</a:t>
            </a:r>
          </a:p>
          <a:p>
            <a:pPr algn="l"/>
            <a:r>
              <a:rPr lang="en-US" dirty="0"/>
              <a:t>public Enumeration </a:t>
            </a:r>
            <a:r>
              <a:rPr lang="en-US" dirty="0" err="1"/>
              <a:t>getInitParameterNames</a:t>
            </a:r>
            <a:r>
              <a:rPr lang="en-US" dirty="0"/>
              <a:t>():Returns the names of the context's initialization parameters as an Enumeration of String objects.</a:t>
            </a:r>
          </a:p>
          <a:p>
            <a:pPr algn="l"/>
            <a:r>
              <a:rPr lang="en-US" dirty="0"/>
              <a:t>public void </a:t>
            </a:r>
            <a:r>
              <a:rPr lang="en-US" dirty="0" err="1"/>
              <a:t>removeAttribute</a:t>
            </a:r>
            <a:r>
              <a:rPr lang="en-US" dirty="0"/>
              <a:t>(String name):Removes the attribute with the given name from the servlet context.</a:t>
            </a:r>
          </a:p>
        </p:txBody>
      </p:sp>
    </p:spTree>
    <p:extLst>
      <p:ext uri="{BB962C8B-B14F-4D97-AF65-F5344CB8AC3E}">
        <p14:creationId xmlns:p14="http://schemas.microsoft.com/office/powerpoint/2010/main" val="1724575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sz="3200" b="1" dirty="0" err="1"/>
              <a:t>ServletContext</a:t>
            </a:r>
            <a:r>
              <a:rPr lang="en-US" sz="3200" b="1" dirty="0"/>
              <a:t> </a:t>
            </a:r>
            <a:endParaRPr lang="en-US" sz="3200" b="1" dirty="0" smtClean="0"/>
          </a:p>
          <a:p>
            <a:pPr algn="l"/>
            <a:r>
              <a:rPr lang="en-US" dirty="0" err="1" smtClean="0"/>
              <a:t>ServletContext</a:t>
            </a:r>
            <a:r>
              <a:rPr lang="en-US" dirty="0"/>
              <a:t> context=</a:t>
            </a:r>
            <a:r>
              <a:rPr lang="en-US" dirty="0" err="1"/>
              <a:t>getServletContext</a:t>
            </a:r>
            <a:r>
              <a:rPr lang="en-US" dirty="0"/>
              <a:t>();  </a:t>
            </a:r>
          </a:p>
          <a:p>
            <a:pPr algn="l"/>
            <a:r>
              <a:rPr lang="en-US" dirty="0" err="1"/>
              <a:t>context.setAttribute</a:t>
            </a:r>
            <a:r>
              <a:rPr lang="en-US" dirty="0"/>
              <a:t>("</a:t>
            </a:r>
            <a:r>
              <a:rPr lang="en-US" dirty="0" err="1"/>
              <a:t>company","IBM</a:t>
            </a:r>
            <a:r>
              <a:rPr lang="en-US" dirty="0"/>
              <a:t>");  </a:t>
            </a:r>
            <a:endParaRPr lang="en-US" dirty="0" smtClean="0"/>
          </a:p>
          <a:p>
            <a:pPr algn="l"/>
            <a:endParaRPr lang="en-US" dirty="0"/>
          </a:p>
          <a:p>
            <a:r>
              <a:rPr lang="en-US" sz="3600" b="1" dirty="0" err="1" smtClean="0"/>
              <a:t>HttpSession</a:t>
            </a:r>
            <a:endParaRPr lang="en-US" b="1" dirty="0" smtClean="0"/>
          </a:p>
          <a:p>
            <a:pPr algn="l"/>
            <a:r>
              <a:rPr lang="en-US" dirty="0" err="1" smtClean="0"/>
              <a:t>HttpSession</a:t>
            </a:r>
            <a:r>
              <a:rPr lang="en-US" dirty="0"/>
              <a:t> session=</a:t>
            </a:r>
            <a:r>
              <a:rPr lang="en-US" dirty="0" err="1"/>
              <a:t>request.getSession</a:t>
            </a:r>
            <a:r>
              <a:rPr lang="en-US" dirty="0"/>
              <a:t>();  </a:t>
            </a:r>
          </a:p>
          <a:p>
            <a:pPr algn="l"/>
            <a:r>
              <a:rPr lang="en-US" dirty="0" err="1" smtClean="0"/>
              <a:t>session.setAttribute</a:t>
            </a:r>
            <a:r>
              <a:rPr lang="en-US" dirty="0"/>
              <a:t> ("</a:t>
            </a:r>
            <a:r>
              <a:rPr lang="en-US" dirty="0" err="1"/>
              <a:t>company","IBM</a:t>
            </a:r>
            <a:r>
              <a:rPr lang="en-US" dirty="0"/>
              <a:t>");</a:t>
            </a:r>
          </a:p>
          <a:p>
            <a:pPr algn="l"/>
            <a:endParaRPr lang="en-US" dirty="0" smtClean="0"/>
          </a:p>
          <a:p>
            <a:r>
              <a:rPr lang="en-US" sz="3200" b="1" dirty="0" err="1"/>
              <a:t>ServletRequest</a:t>
            </a:r>
            <a:endParaRPr lang="en-US" sz="3200" b="1" dirty="0"/>
          </a:p>
          <a:p>
            <a:pPr algn="l"/>
            <a:endParaRPr lang="en-US" dirty="0" smtClean="0"/>
          </a:p>
          <a:p>
            <a:pPr algn="l"/>
            <a:r>
              <a:rPr lang="en-US" dirty="0" err="1" smtClean="0"/>
              <a:t>req.setAttribute</a:t>
            </a:r>
            <a:r>
              <a:rPr lang="en-US" dirty="0"/>
              <a:t> ("</a:t>
            </a:r>
            <a:r>
              <a:rPr lang="en-US" dirty="0" err="1"/>
              <a:t>company","IBM</a:t>
            </a:r>
            <a:r>
              <a:rPr lang="en-US" dirty="0"/>
              <a:t>");</a:t>
            </a:r>
          </a:p>
          <a:p>
            <a:pPr algn="l"/>
            <a:endParaRPr lang="en-US" dirty="0"/>
          </a:p>
        </p:txBody>
      </p:sp>
    </p:spTree>
    <p:extLst>
      <p:ext uri="{BB962C8B-B14F-4D97-AF65-F5344CB8AC3E}">
        <p14:creationId xmlns:p14="http://schemas.microsoft.com/office/powerpoint/2010/main" val="109273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3292" y="313384"/>
            <a:ext cx="9144000" cy="174335"/>
          </a:xfrm>
        </p:spPr>
        <p:txBody>
          <a:bodyPr>
            <a:noAutofit/>
          </a:bodyPr>
          <a:lstStyle/>
          <a:p>
            <a:r>
              <a:rPr lang="en-US" sz="3600" b="1" dirty="0"/>
              <a:t>Servlet </a:t>
            </a:r>
            <a:r>
              <a:rPr lang="en-US" sz="3600" b="1" dirty="0" smtClean="0"/>
              <a:t>Interface</a:t>
            </a:r>
            <a:endParaRPr lang="en-US" sz="3600" b="1" dirty="0"/>
          </a:p>
        </p:txBody>
      </p:sp>
      <p:sp>
        <p:nvSpPr>
          <p:cNvPr id="3" name="Subtitle 2"/>
          <p:cNvSpPr>
            <a:spLocks noGrp="1"/>
          </p:cNvSpPr>
          <p:nvPr>
            <p:ph type="subTitle" idx="1"/>
          </p:nvPr>
        </p:nvSpPr>
        <p:spPr>
          <a:xfrm>
            <a:off x="0" y="313384"/>
            <a:ext cx="12192000" cy="6544616"/>
          </a:xfrm>
        </p:spPr>
        <p:txBody>
          <a:bodyPr/>
          <a:lstStyle/>
          <a:p>
            <a:pPr algn="l"/>
            <a:r>
              <a:rPr lang="en-US" b="1" dirty="0"/>
              <a:t>Servlet interface</a:t>
            </a:r>
            <a:r>
              <a:rPr lang="en-US" dirty="0"/>
              <a:t> provides common </a:t>
            </a:r>
            <a:r>
              <a:rPr lang="en-US" dirty="0" smtClean="0"/>
              <a:t>behavior </a:t>
            </a:r>
            <a:r>
              <a:rPr lang="en-US" dirty="0"/>
              <a:t>to all the servlets.</a:t>
            </a:r>
          </a:p>
          <a:p>
            <a:pPr algn="l"/>
            <a:r>
              <a:rPr lang="en-US" dirty="0"/>
              <a:t>Servlet interface needs to be implemented for creating any servlet (either directly or indirectly). It provides 3 life cycle methods that are used to initialize the servlet, to service the requests, and to destroy the servlet and 2 non-life </a:t>
            </a:r>
            <a:r>
              <a:rPr lang="en-US" dirty="0" smtClean="0"/>
              <a:t>cycle </a:t>
            </a:r>
            <a:r>
              <a:rPr lang="en-US" dirty="0"/>
              <a:t>methods</a:t>
            </a:r>
            <a:r>
              <a:rPr lang="en-US" dirty="0" smtClean="0"/>
              <a:t>.</a:t>
            </a:r>
          </a:p>
          <a:p>
            <a:pPr algn="l"/>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70603540"/>
              </p:ext>
            </p:extLst>
          </p:nvPr>
        </p:nvGraphicFramePr>
        <p:xfrm>
          <a:off x="0" y="1789043"/>
          <a:ext cx="12192000" cy="5100158"/>
        </p:xfrm>
        <a:graphic>
          <a:graphicData uri="http://schemas.openxmlformats.org/drawingml/2006/table">
            <a:tbl>
              <a:tblPr/>
              <a:tblGrid>
                <a:gridCol w="6096000"/>
                <a:gridCol w="6096000"/>
              </a:tblGrid>
              <a:tr h="357151">
                <a:tc>
                  <a:txBody>
                    <a:bodyPr/>
                    <a:lstStyle/>
                    <a:p>
                      <a:pPr algn="l" fontAlgn="t"/>
                      <a:r>
                        <a:rPr lang="en-US" sz="2000" dirty="0">
                          <a:solidFill>
                            <a:srgbClr val="000000"/>
                          </a:solidFill>
                          <a:effectLst/>
                          <a:latin typeface="times new roman" panose="02020603050405020304" pitchFamily="18" charset="0"/>
                        </a:rPr>
                        <a:t>Method</a:t>
                      </a:r>
                    </a:p>
                  </a:txBody>
                  <a:tcPr marL="41776" marR="41776" marT="41776" marB="41776">
                    <a:lnL w="9525" cap="flat" cmpd="sng" algn="ctr">
                      <a:solidFill>
                        <a:srgbClr val="38BCAE"/>
                      </a:solidFill>
                      <a:prstDash val="solid"/>
                      <a:round/>
                      <a:headEnd type="none" w="med" len="med"/>
                      <a:tailEnd type="none" w="med" len="med"/>
                    </a:lnL>
                    <a:lnR w="9525" cap="flat" cmpd="sng" algn="ctr">
                      <a:solidFill>
                        <a:srgbClr val="38BCAE"/>
                      </a:solidFill>
                      <a:prstDash val="solid"/>
                      <a:round/>
                      <a:headEnd type="none" w="med" len="med"/>
                      <a:tailEnd type="none" w="med" len="med"/>
                    </a:lnR>
                    <a:lnT w="9525" cap="flat" cmpd="sng" algn="ctr">
                      <a:solidFill>
                        <a:srgbClr val="38BCA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2000">
                          <a:solidFill>
                            <a:srgbClr val="000000"/>
                          </a:solidFill>
                          <a:effectLst/>
                          <a:latin typeface="times new roman" panose="02020603050405020304" pitchFamily="18" charset="0"/>
                        </a:rPr>
                        <a:t>Description</a:t>
                      </a:r>
                    </a:p>
                  </a:txBody>
                  <a:tcPr marL="41776" marR="41776" marT="41776" marB="41776">
                    <a:lnL w="9525" cap="flat" cmpd="sng" algn="ctr">
                      <a:solidFill>
                        <a:srgbClr val="38BCAE"/>
                      </a:solidFill>
                      <a:prstDash val="solid"/>
                      <a:round/>
                      <a:headEnd type="none" w="med" len="med"/>
                      <a:tailEnd type="none" w="med" len="med"/>
                    </a:lnL>
                    <a:lnR w="9525" cap="flat" cmpd="sng" algn="ctr">
                      <a:solidFill>
                        <a:srgbClr val="38BCAE"/>
                      </a:solidFill>
                      <a:prstDash val="solid"/>
                      <a:round/>
                      <a:headEnd type="none" w="med" len="med"/>
                      <a:tailEnd type="none" w="med" len="med"/>
                    </a:lnR>
                    <a:lnT w="9525" cap="flat" cmpd="sng" algn="ctr">
                      <a:solidFill>
                        <a:srgbClr val="38BCA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1155165">
                <a:tc>
                  <a:txBody>
                    <a:bodyPr/>
                    <a:lstStyle/>
                    <a:p>
                      <a:pPr fontAlgn="t"/>
                      <a:r>
                        <a:rPr lang="en-US" sz="2000" b="1" i="0">
                          <a:solidFill>
                            <a:srgbClr val="000000"/>
                          </a:solidFill>
                          <a:effectLst/>
                          <a:latin typeface="verdana" panose="020B0604030504040204" pitchFamily="34" charset="0"/>
                        </a:rPr>
                        <a:t>public void init(ServletConfig config)</a:t>
                      </a:r>
                      <a:endParaRPr lang="en-US" sz="2000" b="0" i="0">
                        <a:solidFill>
                          <a:srgbClr val="000000"/>
                        </a:solidFill>
                        <a:effectLst/>
                        <a:latin typeface="verdana" panose="020B0604030504040204" pitchFamily="34" charset="0"/>
                      </a:endParaRPr>
                    </a:p>
                  </a:txBody>
                  <a:tcPr marL="41776" marR="41776" marT="41776" marB="4177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000" b="0" i="0">
                          <a:solidFill>
                            <a:srgbClr val="000000"/>
                          </a:solidFill>
                          <a:effectLst/>
                          <a:latin typeface="verdana" panose="020B0604030504040204" pitchFamily="34" charset="0"/>
                        </a:rPr>
                        <a:t>initializes the servlet. It is the life cycle method of servlet and invoked by the web container only once.</a:t>
                      </a:r>
                    </a:p>
                  </a:txBody>
                  <a:tcPr marL="41776" marR="41776" marT="41776" marB="4177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1155165">
                <a:tc>
                  <a:txBody>
                    <a:bodyPr/>
                    <a:lstStyle/>
                    <a:p>
                      <a:pPr fontAlgn="t"/>
                      <a:r>
                        <a:rPr lang="fr-FR" sz="2000" b="1" i="0" dirty="0">
                          <a:solidFill>
                            <a:srgbClr val="000000"/>
                          </a:solidFill>
                          <a:effectLst/>
                          <a:latin typeface="verdana" panose="020B0604030504040204" pitchFamily="34" charset="0"/>
                        </a:rPr>
                        <a:t>public </a:t>
                      </a:r>
                      <a:r>
                        <a:rPr lang="fr-FR" sz="2000" b="1" i="0" dirty="0" err="1">
                          <a:solidFill>
                            <a:srgbClr val="000000"/>
                          </a:solidFill>
                          <a:effectLst/>
                          <a:latin typeface="verdana" panose="020B0604030504040204" pitchFamily="34" charset="0"/>
                        </a:rPr>
                        <a:t>void</a:t>
                      </a:r>
                      <a:r>
                        <a:rPr lang="fr-FR" sz="2000" b="1" i="0" dirty="0">
                          <a:solidFill>
                            <a:srgbClr val="000000"/>
                          </a:solidFill>
                          <a:effectLst/>
                          <a:latin typeface="verdana" panose="020B0604030504040204" pitchFamily="34" charset="0"/>
                        </a:rPr>
                        <a:t> service(</a:t>
                      </a:r>
                      <a:r>
                        <a:rPr lang="fr-FR" sz="2000" b="1" i="0" dirty="0" err="1">
                          <a:solidFill>
                            <a:srgbClr val="000000"/>
                          </a:solidFill>
                          <a:effectLst/>
                          <a:latin typeface="verdana" panose="020B0604030504040204" pitchFamily="34" charset="0"/>
                        </a:rPr>
                        <a:t>ServletRequest</a:t>
                      </a:r>
                      <a:r>
                        <a:rPr lang="fr-FR" sz="2000" b="1" i="0" dirty="0">
                          <a:solidFill>
                            <a:srgbClr val="000000"/>
                          </a:solidFill>
                          <a:effectLst/>
                          <a:latin typeface="verdana" panose="020B0604030504040204" pitchFamily="34" charset="0"/>
                        </a:rPr>
                        <a:t> </a:t>
                      </a:r>
                      <a:r>
                        <a:rPr lang="fr-FR" sz="2000" b="1" i="0" dirty="0" err="1">
                          <a:solidFill>
                            <a:srgbClr val="000000"/>
                          </a:solidFill>
                          <a:effectLst/>
                          <a:latin typeface="verdana" panose="020B0604030504040204" pitchFamily="34" charset="0"/>
                        </a:rPr>
                        <a:t>request,ServletResponse</a:t>
                      </a:r>
                      <a:r>
                        <a:rPr lang="fr-FR" sz="2000" b="1" i="0" dirty="0">
                          <a:solidFill>
                            <a:srgbClr val="000000"/>
                          </a:solidFill>
                          <a:effectLst/>
                          <a:latin typeface="verdana" panose="020B0604030504040204" pitchFamily="34" charset="0"/>
                        </a:rPr>
                        <a:t> </a:t>
                      </a:r>
                      <a:r>
                        <a:rPr lang="fr-FR" sz="2000" b="1" i="0" dirty="0" err="1">
                          <a:solidFill>
                            <a:srgbClr val="000000"/>
                          </a:solidFill>
                          <a:effectLst/>
                          <a:latin typeface="verdana" panose="020B0604030504040204" pitchFamily="34" charset="0"/>
                        </a:rPr>
                        <a:t>response</a:t>
                      </a:r>
                      <a:r>
                        <a:rPr lang="fr-FR" sz="2000" b="1" i="0" dirty="0">
                          <a:solidFill>
                            <a:srgbClr val="000000"/>
                          </a:solidFill>
                          <a:effectLst/>
                          <a:latin typeface="verdana" panose="020B0604030504040204" pitchFamily="34" charset="0"/>
                        </a:rPr>
                        <a:t>)</a:t>
                      </a:r>
                      <a:endParaRPr lang="fr-FR" sz="2000" b="0" i="0" dirty="0">
                        <a:solidFill>
                          <a:srgbClr val="000000"/>
                        </a:solidFill>
                        <a:effectLst/>
                        <a:latin typeface="verdana" panose="020B0604030504040204" pitchFamily="34" charset="0"/>
                      </a:endParaRPr>
                    </a:p>
                  </a:txBody>
                  <a:tcPr marL="41776" marR="41776" marT="41776" marB="4177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000" b="0" i="0" dirty="0">
                          <a:solidFill>
                            <a:srgbClr val="000000"/>
                          </a:solidFill>
                          <a:effectLst/>
                          <a:latin typeface="verdana" panose="020B0604030504040204" pitchFamily="34" charset="0"/>
                        </a:rPr>
                        <a:t>provides response for the incoming request. It is invoked at each request by the web container.</a:t>
                      </a:r>
                    </a:p>
                  </a:txBody>
                  <a:tcPr marL="41776" marR="41776" marT="41776" marB="4177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889160">
                <a:tc>
                  <a:txBody>
                    <a:bodyPr/>
                    <a:lstStyle/>
                    <a:p>
                      <a:pPr fontAlgn="t"/>
                      <a:r>
                        <a:rPr lang="en-US" sz="2000" b="1" i="0">
                          <a:solidFill>
                            <a:srgbClr val="000000"/>
                          </a:solidFill>
                          <a:effectLst/>
                          <a:latin typeface="verdana" panose="020B0604030504040204" pitchFamily="34" charset="0"/>
                        </a:rPr>
                        <a:t>public void destroy()</a:t>
                      </a:r>
                      <a:endParaRPr lang="en-US" sz="2000" b="0" i="0">
                        <a:solidFill>
                          <a:srgbClr val="000000"/>
                        </a:solidFill>
                        <a:effectLst/>
                        <a:latin typeface="verdana" panose="020B0604030504040204" pitchFamily="34" charset="0"/>
                      </a:endParaRPr>
                    </a:p>
                  </a:txBody>
                  <a:tcPr marL="41776" marR="41776" marT="41776" marB="4177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000" b="0" i="0">
                          <a:solidFill>
                            <a:srgbClr val="000000"/>
                          </a:solidFill>
                          <a:effectLst/>
                          <a:latin typeface="verdana" panose="020B0604030504040204" pitchFamily="34" charset="0"/>
                        </a:rPr>
                        <a:t>is invoked only once and indicates that servlet is being destroyed.</a:t>
                      </a:r>
                    </a:p>
                  </a:txBody>
                  <a:tcPr marL="41776" marR="41776" marT="41776" marB="4177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623156">
                <a:tc>
                  <a:txBody>
                    <a:bodyPr/>
                    <a:lstStyle/>
                    <a:p>
                      <a:pPr fontAlgn="t"/>
                      <a:r>
                        <a:rPr lang="en-US" sz="2000" b="1" i="0">
                          <a:solidFill>
                            <a:srgbClr val="000000"/>
                          </a:solidFill>
                          <a:effectLst/>
                          <a:latin typeface="verdana" panose="020B0604030504040204" pitchFamily="34" charset="0"/>
                        </a:rPr>
                        <a:t>public ServletConfig getServletConfig()</a:t>
                      </a:r>
                      <a:endParaRPr lang="en-US" sz="2000" b="0" i="0">
                        <a:solidFill>
                          <a:srgbClr val="000000"/>
                        </a:solidFill>
                        <a:effectLst/>
                        <a:latin typeface="verdana" panose="020B0604030504040204" pitchFamily="34" charset="0"/>
                      </a:endParaRPr>
                    </a:p>
                  </a:txBody>
                  <a:tcPr marL="41776" marR="41776" marT="41776" marB="4177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000" b="0" i="0">
                          <a:solidFill>
                            <a:srgbClr val="000000"/>
                          </a:solidFill>
                          <a:effectLst/>
                          <a:latin typeface="verdana" panose="020B0604030504040204" pitchFamily="34" charset="0"/>
                        </a:rPr>
                        <a:t>returns the object of ServletConfig.</a:t>
                      </a:r>
                    </a:p>
                  </a:txBody>
                  <a:tcPr marL="41776" marR="41776" marT="41776" marB="4177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889160">
                <a:tc>
                  <a:txBody>
                    <a:bodyPr/>
                    <a:lstStyle/>
                    <a:p>
                      <a:pPr fontAlgn="t"/>
                      <a:r>
                        <a:rPr lang="en-US" sz="2000" b="1" i="0">
                          <a:solidFill>
                            <a:srgbClr val="000000"/>
                          </a:solidFill>
                          <a:effectLst/>
                          <a:latin typeface="verdana" panose="020B0604030504040204" pitchFamily="34" charset="0"/>
                        </a:rPr>
                        <a:t>public String getServletInfo()</a:t>
                      </a:r>
                      <a:endParaRPr lang="en-US" sz="2000" b="0" i="0">
                        <a:solidFill>
                          <a:srgbClr val="000000"/>
                        </a:solidFill>
                        <a:effectLst/>
                        <a:latin typeface="verdana" panose="020B0604030504040204" pitchFamily="34" charset="0"/>
                      </a:endParaRPr>
                    </a:p>
                  </a:txBody>
                  <a:tcPr marL="41776" marR="41776" marT="41776" marB="4177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000" b="0" i="0" dirty="0">
                          <a:solidFill>
                            <a:srgbClr val="000000"/>
                          </a:solidFill>
                          <a:effectLst/>
                          <a:latin typeface="verdana" panose="020B0604030504040204" pitchFamily="34" charset="0"/>
                        </a:rPr>
                        <a:t>returns information about servlet such as writer, copyright, version etc.</a:t>
                      </a:r>
                    </a:p>
                  </a:txBody>
                  <a:tcPr marL="41776" marR="41776" marT="41776" marB="4177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61471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7576"/>
            <a:ext cx="9144000" cy="419033"/>
          </a:xfrm>
        </p:spPr>
        <p:txBody>
          <a:bodyPr>
            <a:normAutofit fontScale="90000"/>
          </a:bodyPr>
          <a:lstStyle/>
          <a:p>
            <a:r>
              <a:rPr lang="en-US" dirty="0"/>
              <a:t>Session </a:t>
            </a:r>
          </a:p>
        </p:txBody>
      </p:sp>
      <p:sp>
        <p:nvSpPr>
          <p:cNvPr id="3" name="Subtitle 2"/>
          <p:cNvSpPr>
            <a:spLocks noGrp="1"/>
          </p:cNvSpPr>
          <p:nvPr>
            <p:ph type="subTitle" idx="1"/>
          </p:nvPr>
        </p:nvSpPr>
        <p:spPr>
          <a:xfrm>
            <a:off x="-1" y="528034"/>
            <a:ext cx="12192001" cy="6329966"/>
          </a:xfrm>
        </p:spPr>
        <p:txBody>
          <a:bodyPr/>
          <a:lstStyle/>
          <a:p>
            <a:pPr algn="l"/>
            <a:r>
              <a:rPr lang="en-US" b="1" dirty="0"/>
              <a:t>Session</a:t>
            </a:r>
            <a:r>
              <a:rPr lang="en-US" dirty="0"/>
              <a:t> simply means a particular interval of time.</a:t>
            </a:r>
          </a:p>
          <a:p>
            <a:pPr algn="l"/>
            <a:r>
              <a:rPr lang="en-US" b="1" dirty="0"/>
              <a:t>Session Tracking</a:t>
            </a:r>
            <a:r>
              <a:rPr lang="en-US" dirty="0"/>
              <a:t> is a way to maintain state (data) of an user. It is also known as </a:t>
            </a:r>
            <a:r>
              <a:rPr lang="en-US" b="1" dirty="0"/>
              <a:t>session management</a:t>
            </a:r>
            <a:r>
              <a:rPr lang="en-US" dirty="0"/>
              <a:t> in servlet.</a:t>
            </a:r>
          </a:p>
          <a:p>
            <a:pPr algn="l"/>
            <a:r>
              <a:rPr lang="en-US" dirty="0"/>
              <a:t>Http protocol is a stateless so we need to maintain state using session tracking techniques. Each time user requests to the server, server treats the request as the new request. So we need to maintain the state of an user to recognize to particular </a:t>
            </a:r>
            <a:r>
              <a:rPr lang="en-US" dirty="0" smtClean="0"/>
              <a:t>user.</a:t>
            </a:r>
          </a:p>
          <a:p>
            <a:pPr algn="l"/>
            <a:endParaRPr lang="en-US" dirty="0"/>
          </a:p>
          <a:p>
            <a:pPr algn="l"/>
            <a:r>
              <a:rPr lang="en-US" dirty="0"/>
              <a:t>There are four techniques used in Session tracking:</a:t>
            </a:r>
          </a:p>
          <a:p>
            <a:pPr algn="l"/>
            <a:r>
              <a:rPr lang="en-US" b="1" dirty="0"/>
              <a:t>Cookies</a:t>
            </a:r>
            <a:endParaRPr lang="en-US" dirty="0"/>
          </a:p>
          <a:p>
            <a:pPr algn="l"/>
            <a:r>
              <a:rPr lang="en-US" b="1" dirty="0"/>
              <a:t>Hidden Form Field</a:t>
            </a:r>
            <a:endParaRPr lang="en-US" dirty="0"/>
          </a:p>
          <a:p>
            <a:pPr algn="l"/>
            <a:r>
              <a:rPr lang="en-US" b="1" dirty="0"/>
              <a:t>URL Rewriting</a:t>
            </a:r>
            <a:endParaRPr lang="en-US" dirty="0"/>
          </a:p>
          <a:p>
            <a:pPr algn="l"/>
            <a:r>
              <a:rPr lang="en-US" b="1" dirty="0" err="1"/>
              <a:t>HttpSession</a:t>
            </a:r>
            <a:endParaRPr lang="en-US" dirty="0"/>
          </a:p>
          <a:p>
            <a:pPr algn="l"/>
            <a:endParaRPr lang="en-US" dirty="0" smtClean="0"/>
          </a:p>
        </p:txBody>
      </p:sp>
    </p:spTree>
    <p:extLst>
      <p:ext uri="{BB962C8B-B14F-4D97-AF65-F5344CB8AC3E}">
        <p14:creationId xmlns:p14="http://schemas.microsoft.com/office/powerpoint/2010/main" val="3611388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73487"/>
            <a:ext cx="9144000" cy="341760"/>
          </a:xfrm>
        </p:spPr>
        <p:txBody>
          <a:bodyPr>
            <a:normAutofit fontScale="90000"/>
          </a:bodyPr>
          <a:lstStyle/>
          <a:p>
            <a:r>
              <a:rPr lang="en-US" dirty="0"/>
              <a:t>Cookies in </a:t>
            </a:r>
            <a:r>
              <a:rPr lang="en-US" dirty="0" smtClean="0"/>
              <a:t>Servlet</a:t>
            </a:r>
            <a:endParaRPr lang="en-US" dirty="0"/>
          </a:p>
        </p:txBody>
      </p:sp>
      <p:sp>
        <p:nvSpPr>
          <p:cNvPr id="3" name="Subtitle 2"/>
          <p:cNvSpPr>
            <a:spLocks noGrp="1"/>
          </p:cNvSpPr>
          <p:nvPr>
            <p:ph type="subTitle" idx="1"/>
          </p:nvPr>
        </p:nvSpPr>
        <p:spPr>
          <a:xfrm>
            <a:off x="0" y="502276"/>
            <a:ext cx="12191999" cy="6355724"/>
          </a:xfrm>
        </p:spPr>
        <p:txBody>
          <a:bodyPr/>
          <a:lstStyle/>
          <a:p>
            <a:pPr algn="l"/>
            <a:r>
              <a:rPr lang="en-US" dirty="0" smtClean="0"/>
              <a:t>A</a:t>
            </a:r>
            <a:r>
              <a:rPr lang="en-US" dirty="0"/>
              <a:t> </a:t>
            </a:r>
            <a:r>
              <a:rPr lang="en-US" b="1" dirty="0"/>
              <a:t>cookie</a:t>
            </a:r>
            <a:r>
              <a:rPr lang="en-US" dirty="0"/>
              <a:t> is a small piece of information that is persisted between the multiple client requests.</a:t>
            </a:r>
          </a:p>
          <a:p>
            <a:pPr algn="l"/>
            <a:endParaRPr lang="en-US" dirty="0" smtClean="0"/>
          </a:p>
          <a:p>
            <a:pPr algn="l"/>
            <a:r>
              <a:rPr lang="en-US" b="1" u="sng" dirty="0" smtClean="0"/>
              <a:t>Types </a:t>
            </a:r>
            <a:r>
              <a:rPr lang="en-US" b="1" u="sng" dirty="0"/>
              <a:t>of Cookie</a:t>
            </a:r>
          </a:p>
          <a:p>
            <a:pPr algn="l"/>
            <a:r>
              <a:rPr lang="en-US" dirty="0"/>
              <a:t>There are 2 types of cookies in servlets.</a:t>
            </a:r>
          </a:p>
          <a:p>
            <a:pPr algn="l"/>
            <a:r>
              <a:rPr lang="en-US" b="1" dirty="0" smtClean="0"/>
              <a:t>1. Non-persistent </a:t>
            </a:r>
            <a:r>
              <a:rPr lang="en-US" b="1" dirty="0"/>
              <a:t>cookie</a:t>
            </a:r>
          </a:p>
          <a:p>
            <a:pPr algn="l"/>
            <a:r>
              <a:rPr lang="en-US" b="1" dirty="0" smtClean="0"/>
              <a:t>2. Persistent cookie</a:t>
            </a:r>
          </a:p>
          <a:p>
            <a:pPr algn="l"/>
            <a:endParaRPr lang="en-US" b="1" dirty="0"/>
          </a:p>
          <a:p>
            <a:pPr algn="l"/>
            <a:r>
              <a:rPr lang="en-US" b="1" dirty="0"/>
              <a:t>Non-persistent </a:t>
            </a:r>
            <a:r>
              <a:rPr lang="en-US" b="1" dirty="0" smtClean="0"/>
              <a:t>cookie</a:t>
            </a:r>
            <a:endParaRPr lang="en-US" b="1" dirty="0"/>
          </a:p>
          <a:p>
            <a:pPr algn="l"/>
            <a:r>
              <a:rPr lang="en-US" dirty="0"/>
              <a:t>It is </a:t>
            </a:r>
            <a:r>
              <a:rPr lang="en-US" b="1" dirty="0"/>
              <a:t>valid for single session</a:t>
            </a:r>
            <a:r>
              <a:rPr lang="en-US" dirty="0"/>
              <a:t> only. It is removed each time when user closes the browser</a:t>
            </a:r>
            <a:r>
              <a:rPr lang="en-US" dirty="0" smtClean="0"/>
              <a:t>.</a:t>
            </a:r>
          </a:p>
          <a:p>
            <a:pPr algn="l"/>
            <a:endParaRPr lang="en-US" dirty="0"/>
          </a:p>
          <a:p>
            <a:pPr algn="l"/>
            <a:r>
              <a:rPr lang="en-US" b="1" dirty="0"/>
              <a:t>Persistent cookie</a:t>
            </a:r>
          </a:p>
          <a:p>
            <a:pPr algn="l"/>
            <a:r>
              <a:rPr lang="en-US" dirty="0"/>
              <a:t>It is </a:t>
            </a:r>
            <a:r>
              <a:rPr lang="en-US" b="1" dirty="0"/>
              <a:t>valid for multiple session</a:t>
            </a:r>
            <a:r>
              <a:rPr lang="en-US" dirty="0"/>
              <a:t> . It is not removed each time when user closes the browser. It is removed only if user logout or </a:t>
            </a:r>
            <a:r>
              <a:rPr lang="en-US" dirty="0" err="1"/>
              <a:t>signout</a:t>
            </a:r>
            <a:r>
              <a:rPr lang="en-US" dirty="0"/>
              <a:t>.</a:t>
            </a:r>
          </a:p>
        </p:txBody>
      </p:sp>
    </p:spTree>
    <p:extLst>
      <p:ext uri="{BB962C8B-B14F-4D97-AF65-F5344CB8AC3E}">
        <p14:creationId xmlns:p14="http://schemas.microsoft.com/office/powerpoint/2010/main" val="1225816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a:bodyPr>
          <a:lstStyle/>
          <a:p>
            <a:pPr algn="l"/>
            <a:r>
              <a:rPr lang="en-US" b="1" dirty="0"/>
              <a:t>Advantage of Cookies</a:t>
            </a:r>
          </a:p>
          <a:p>
            <a:pPr algn="l"/>
            <a:r>
              <a:rPr lang="en-US" dirty="0"/>
              <a:t>Simplest technique of maintaining the state.</a:t>
            </a:r>
          </a:p>
          <a:p>
            <a:pPr algn="l"/>
            <a:r>
              <a:rPr lang="en-US" dirty="0"/>
              <a:t>Cookies are maintained at client side.</a:t>
            </a:r>
          </a:p>
          <a:p>
            <a:pPr algn="l"/>
            <a:r>
              <a:rPr lang="en-US" b="1" dirty="0"/>
              <a:t>Disadvantage of Cookies</a:t>
            </a:r>
          </a:p>
          <a:p>
            <a:pPr algn="l"/>
            <a:r>
              <a:rPr lang="en-US" dirty="0"/>
              <a:t>It will not work if cookie is disabled from the browser.</a:t>
            </a:r>
          </a:p>
          <a:p>
            <a:pPr algn="l"/>
            <a:r>
              <a:rPr lang="en-US" dirty="0"/>
              <a:t>Only textual information can be set in Cookie object</a:t>
            </a:r>
            <a:r>
              <a:rPr lang="en-US" dirty="0" smtClean="0"/>
              <a:t>.</a:t>
            </a:r>
          </a:p>
          <a:p>
            <a:pPr algn="l"/>
            <a:r>
              <a:rPr lang="en-US" dirty="0"/>
              <a:t>Cookie class</a:t>
            </a:r>
          </a:p>
          <a:p>
            <a:pPr algn="l"/>
            <a:r>
              <a:rPr lang="en-US" b="1" dirty="0" err="1"/>
              <a:t>javax.servlet.http.Cookie</a:t>
            </a:r>
            <a:r>
              <a:rPr lang="en-US" dirty="0"/>
              <a:t> class provides the functionality of using cookies. It provides a lot of useful methods for cookies.</a:t>
            </a:r>
          </a:p>
          <a:p>
            <a:pPr algn="l"/>
            <a:r>
              <a:rPr lang="en-US" dirty="0"/>
              <a:t/>
            </a:r>
            <a:br>
              <a:rPr lang="en-US" dirty="0"/>
            </a:br>
            <a:endParaRPr lang="en-US" dirty="0"/>
          </a:p>
          <a:p>
            <a:pPr algn="l"/>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01525194"/>
              </p:ext>
            </p:extLst>
          </p:nvPr>
        </p:nvGraphicFramePr>
        <p:xfrm>
          <a:off x="0" y="3928054"/>
          <a:ext cx="12192000" cy="1648498"/>
        </p:xfrm>
        <a:graphic>
          <a:graphicData uri="http://schemas.openxmlformats.org/drawingml/2006/table">
            <a:tbl>
              <a:tblPr/>
              <a:tblGrid>
                <a:gridCol w="5769735"/>
                <a:gridCol w="6422265"/>
              </a:tblGrid>
              <a:tr h="601144">
                <a:tc>
                  <a:txBody>
                    <a:bodyPr/>
                    <a:lstStyle/>
                    <a:p>
                      <a:pPr algn="l" fontAlgn="t"/>
                      <a:r>
                        <a:rPr lang="en-US" dirty="0">
                          <a:solidFill>
                            <a:srgbClr val="000000"/>
                          </a:solidFill>
                          <a:effectLst/>
                          <a:latin typeface="times new roman" panose="02020603050405020304" pitchFamily="18" charset="0"/>
                        </a:rPr>
                        <a:t>Constructor</a:t>
                      </a:r>
                    </a:p>
                  </a:txBody>
                  <a:tcPr marL="47625" marR="47625" marT="47625" marB="47625">
                    <a:lnL w="9525" cap="flat" cmpd="sng" algn="ctr">
                      <a:solidFill>
                        <a:srgbClr val="E80439"/>
                      </a:solidFill>
                      <a:prstDash val="solid"/>
                      <a:round/>
                      <a:headEnd type="none" w="med" len="med"/>
                      <a:tailEnd type="none" w="med" len="med"/>
                    </a:lnL>
                    <a:lnR w="9525" cap="flat" cmpd="sng" algn="ctr">
                      <a:solidFill>
                        <a:srgbClr val="E80439"/>
                      </a:solidFill>
                      <a:prstDash val="solid"/>
                      <a:round/>
                      <a:headEnd type="none" w="med" len="med"/>
                      <a:tailEnd type="none" w="med" len="med"/>
                    </a:lnR>
                    <a:lnT w="9525" cap="flat" cmpd="sng" algn="ctr">
                      <a:solidFill>
                        <a:srgbClr val="E80439"/>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dirty="0">
                          <a:solidFill>
                            <a:srgbClr val="000000"/>
                          </a:solidFill>
                          <a:effectLst/>
                          <a:latin typeface="times new roman" panose="02020603050405020304" pitchFamily="18" charset="0"/>
                        </a:rPr>
                        <a:t>Description</a:t>
                      </a:r>
                    </a:p>
                  </a:txBody>
                  <a:tcPr marL="47625" marR="47625" marT="47625" marB="47625">
                    <a:lnL w="9525" cap="flat" cmpd="sng" algn="ctr">
                      <a:solidFill>
                        <a:srgbClr val="E80439"/>
                      </a:solidFill>
                      <a:prstDash val="solid"/>
                      <a:round/>
                      <a:headEnd type="none" w="med" len="med"/>
                      <a:tailEnd type="none" w="med" len="med"/>
                    </a:lnL>
                    <a:lnR w="9525" cap="flat" cmpd="sng" algn="ctr">
                      <a:solidFill>
                        <a:srgbClr val="E80439"/>
                      </a:solidFill>
                      <a:prstDash val="solid"/>
                      <a:round/>
                      <a:headEnd type="none" w="med" len="med"/>
                      <a:tailEnd type="none" w="med" len="med"/>
                    </a:lnR>
                    <a:lnT w="9525" cap="flat" cmpd="sng" algn="ctr">
                      <a:solidFill>
                        <a:srgbClr val="E80439"/>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1047354">
                <a:tc>
                  <a:txBody>
                    <a:bodyPr/>
                    <a:lstStyle/>
                    <a:p>
                      <a:pPr fontAlgn="t"/>
                      <a:r>
                        <a:rPr lang="en-US" b="0" i="0" dirty="0">
                          <a:solidFill>
                            <a:srgbClr val="000000"/>
                          </a:solidFill>
                          <a:effectLst/>
                          <a:latin typeface="verdana" panose="020B0604030504040204" pitchFamily="34" charset="0"/>
                        </a:rPr>
                        <a:t>Cookie(String name, String value)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b="0" i="0" dirty="0">
                          <a:solidFill>
                            <a:srgbClr val="000000"/>
                          </a:solidFill>
                          <a:effectLst/>
                          <a:latin typeface="verdana" panose="020B0604030504040204" pitchFamily="34" charset="0"/>
                        </a:rPr>
                        <a:t>constructs a cookie with a specified name and value.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bl>
          </a:graphicData>
        </a:graphic>
      </p:graphicFrame>
      <p:sp>
        <p:nvSpPr>
          <p:cNvPr id="7" name="Rectangle 2"/>
          <p:cNvSpPr>
            <a:spLocks noChangeArrowheads="1"/>
          </p:cNvSpPr>
          <p:nvPr/>
        </p:nvSpPr>
        <p:spPr bwMode="auto">
          <a:xfrm>
            <a:off x="874489" y="45076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5591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07080060"/>
              </p:ext>
            </p:extLst>
          </p:nvPr>
        </p:nvGraphicFramePr>
        <p:xfrm>
          <a:off x="-3" y="1017431"/>
          <a:ext cx="12192002" cy="5840571"/>
        </p:xfrm>
        <a:graphic>
          <a:graphicData uri="http://schemas.openxmlformats.org/drawingml/2006/table">
            <a:tbl>
              <a:tblPr/>
              <a:tblGrid>
                <a:gridCol w="4043969"/>
                <a:gridCol w="8148033"/>
              </a:tblGrid>
              <a:tr h="709944">
                <a:tc>
                  <a:txBody>
                    <a:bodyPr/>
                    <a:lstStyle/>
                    <a:p>
                      <a:pPr algn="l" fontAlgn="t"/>
                      <a:r>
                        <a:rPr lang="en-US" dirty="0">
                          <a:solidFill>
                            <a:srgbClr val="000000"/>
                          </a:solidFill>
                          <a:effectLst/>
                          <a:latin typeface="times new roman" panose="02020603050405020304" pitchFamily="18" charset="0"/>
                        </a:rPr>
                        <a:t>Method</a:t>
                      </a:r>
                    </a:p>
                  </a:txBody>
                  <a:tcPr marL="47625" marR="47625" marT="47625" marB="47625">
                    <a:lnL w="9525" cap="flat" cmpd="sng" algn="ctr">
                      <a:solidFill>
                        <a:srgbClr val="18B2FF"/>
                      </a:solidFill>
                      <a:prstDash val="solid"/>
                      <a:round/>
                      <a:headEnd type="none" w="med" len="med"/>
                      <a:tailEnd type="none" w="med" len="med"/>
                    </a:lnL>
                    <a:lnR w="9525" cap="flat" cmpd="sng" algn="ctr">
                      <a:solidFill>
                        <a:srgbClr val="18B2FF"/>
                      </a:solidFill>
                      <a:prstDash val="solid"/>
                      <a:round/>
                      <a:headEnd type="none" w="med" len="med"/>
                      <a:tailEnd type="none" w="med" len="med"/>
                    </a:lnR>
                    <a:lnT w="9525" cap="flat" cmpd="sng" algn="ctr">
                      <a:solidFill>
                        <a:srgbClr val="18B2FF"/>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Description</a:t>
                      </a:r>
                    </a:p>
                  </a:txBody>
                  <a:tcPr marL="47625" marR="47625" marT="47625" marB="47625">
                    <a:lnL w="9525" cap="flat" cmpd="sng" algn="ctr">
                      <a:solidFill>
                        <a:srgbClr val="18B2FF"/>
                      </a:solidFill>
                      <a:prstDash val="solid"/>
                      <a:round/>
                      <a:headEnd type="none" w="med" len="med"/>
                      <a:tailEnd type="none" w="med" len="med"/>
                    </a:lnL>
                    <a:lnR w="9525" cap="flat" cmpd="sng" algn="ctr">
                      <a:solidFill>
                        <a:srgbClr val="18B2FF"/>
                      </a:solidFill>
                      <a:prstDash val="solid"/>
                      <a:round/>
                      <a:headEnd type="none" w="med" len="med"/>
                      <a:tailEnd type="none" w="med" len="med"/>
                    </a:lnR>
                    <a:lnT w="9525" cap="flat" cmpd="sng" algn="ctr">
                      <a:solidFill>
                        <a:srgbClr val="18B2FF"/>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1236913">
                <a:tc>
                  <a:txBody>
                    <a:bodyPr/>
                    <a:lstStyle/>
                    <a:p>
                      <a:pPr fontAlgn="t"/>
                      <a:r>
                        <a:rPr lang="en-US" b="0" i="0">
                          <a:solidFill>
                            <a:srgbClr val="000000"/>
                          </a:solidFill>
                          <a:effectLst/>
                          <a:latin typeface="verdana" panose="020B0604030504040204" pitchFamily="34" charset="0"/>
                        </a:rPr>
                        <a:t>public void setMaxAge(int expiry)</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Sets the maximum age of the cookie in seconds.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1763882">
                <a:tc>
                  <a:txBody>
                    <a:bodyPr/>
                    <a:lstStyle/>
                    <a:p>
                      <a:pPr fontAlgn="t"/>
                      <a:r>
                        <a:rPr lang="en-US" b="0" i="0" dirty="0">
                          <a:solidFill>
                            <a:srgbClr val="000000"/>
                          </a:solidFill>
                          <a:effectLst/>
                          <a:latin typeface="verdana" panose="020B0604030504040204" pitchFamily="34" charset="0"/>
                        </a:rPr>
                        <a:t>public String </a:t>
                      </a:r>
                      <a:r>
                        <a:rPr lang="en-US" b="0" i="0" dirty="0" err="1">
                          <a:solidFill>
                            <a:srgbClr val="000000"/>
                          </a:solidFill>
                          <a:effectLst/>
                          <a:latin typeface="verdana" panose="020B0604030504040204" pitchFamily="34" charset="0"/>
                        </a:rPr>
                        <a:t>getName</a:t>
                      </a:r>
                      <a:r>
                        <a:rPr lang="en-US" b="0" i="0" dirty="0">
                          <a:solidFill>
                            <a:srgbClr val="000000"/>
                          </a:solidFill>
                          <a:effectLst/>
                          <a:latin typeface="verdana" panose="020B0604030504040204" pitchFamily="34"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b="0" i="0" dirty="0">
                          <a:solidFill>
                            <a:srgbClr val="000000"/>
                          </a:solidFill>
                          <a:effectLst/>
                          <a:latin typeface="verdana" panose="020B0604030504040204" pitchFamily="34" charset="0"/>
                        </a:rPr>
                        <a:t>Returns the name of the cookie. The name cannot be changed after creation.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709944">
                <a:tc>
                  <a:txBody>
                    <a:bodyPr/>
                    <a:lstStyle/>
                    <a:p>
                      <a:pPr fontAlgn="t"/>
                      <a:r>
                        <a:rPr lang="en-US" b="0" i="0">
                          <a:solidFill>
                            <a:srgbClr val="000000"/>
                          </a:solidFill>
                          <a:effectLst/>
                          <a:latin typeface="verdana" panose="020B0604030504040204" pitchFamily="34" charset="0"/>
                        </a:rPr>
                        <a:t>public String getValue()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Returns the value of the cookie.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709944">
                <a:tc>
                  <a:txBody>
                    <a:bodyPr/>
                    <a:lstStyle/>
                    <a:p>
                      <a:pPr fontAlgn="t"/>
                      <a:r>
                        <a:rPr lang="en-US" b="0" i="0">
                          <a:solidFill>
                            <a:srgbClr val="000000"/>
                          </a:solidFill>
                          <a:effectLst/>
                          <a:latin typeface="verdana" panose="020B0604030504040204" pitchFamily="34" charset="0"/>
                        </a:rPr>
                        <a:t>public void setName(String name)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changes the name of the cookie.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709944">
                <a:tc>
                  <a:txBody>
                    <a:bodyPr/>
                    <a:lstStyle/>
                    <a:p>
                      <a:pPr fontAlgn="t"/>
                      <a:r>
                        <a:rPr lang="en-US" b="0" i="0">
                          <a:solidFill>
                            <a:srgbClr val="000000"/>
                          </a:solidFill>
                          <a:effectLst/>
                          <a:latin typeface="verdana" panose="020B0604030504040204" pitchFamily="34" charset="0"/>
                        </a:rPr>
                        <a:t>public void setValue(String value)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b="0" i="0" dirty="0">
                          <a:solidFill>
                            <a:srgbClr val="000000"/>
                          </a:solidFill>
                          <a:effectLst/>
                          <a:latin typeface="verdana" panose="020B0604030504040204" pitchFamily="34" charset="0"/>
                        </a:rPr>
                        <a:t>changes the value of the cookie.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
        <p:nvSpPr>
          <p:cNvPr id="7" name="Rectangle 2"/>
          <p:cNvSpPr>
            <a:spLocks noGrp="1" noChangeArrowheads="1"/>
          </p:cNvSpPr>
          <p:nvPr>
            <p:ph type="subTitle" idx="1"/>
          </p:nvPr>
        </p:nvSpPr>
        <p:spPr bwMode="auto">
          <a:xfrm>
            <a:off x="0" y="458380"/>
            <a:ext cx="10668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anose="020B0604030504040204" pitchFamily="34" charset="0"/>
              </a:rPr>
              <a:t>There are given some commonly used methods of the Cookie class.</a:t>
            </a:r>
            <a:endParaRPr kumimoji="0" 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668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92500" lnSpcReduction="20000"/>
          </a:bodyPr>
          <a:lstStyle/>
          <a:p>
            <a:pPr algn="l"/>
            <a:r>
              <a:rPr lang="en-US" dirty="0"/>
              <a:t>For adding cookie or getting the value from the cookie, we need some methods provided by other interfaces. They are</a:t>
            </a:r>
            <a:r>
              <a:rPr lang="en-US" dirty="0" smtClean="0"/>
              <a:t>:</a:t>
            </a:r>
          </a:p>
          <a:p>
            <a:pPr algn="l"/>
            <a:r>
              <a:rPr lang="en-US" b="1" dirty="0" smtClean="0"/>
              <a:t>public </a:t>
            </a:r>
            <a:r>
              <a:rPr lang="en-US" b="1" dirty="0"/>
              <a:t>void </a:t>
            </a:r>
            <a:r>
              <a:rPr lang="en-US" b="1" dirty="0" err="1"/>
              <a:t>addCookie</a:t>
            </a:r>
            <a:r>
              <a:rPr lang="en-US" b="1" dirty="0"/>
              <a:t>(Cookie </a:t>
            </a:r>
            <a:r>
              <a:rPr lang="en-US" b="1" dirty="0" err="1"/>
              <a:t>ck</a:t>
            </a:r>
            <a:r>
              <a:rPr lang="en-US" b="1" dirty="0"/>
              <a:t>):</a:t>
            </a:r>
            <a:r>
              <a:rPr lang="en-US" dirty="0"/>
              <a:t>method of </a:t>
            </a:r>
            <a:r>
              <a:rPr lang="en-US" dirty="0" err="1"/>
              <a:t>HttpServletResponse</a:t>
            </a:r>
            <a:r>
              <a:rPr lang="en-US" dirty="0"/>
              <a:t> interface is used to add cookie in response object.</a:t>
            </a:r>
          </a:p>
          <a:p>
            <a:pPr algn="l"/>
            <a:r>
              <a:rPr lang="en-US" b="1" dirty="0"/>
              <a:t>public Cookie[] </a:t>
            </a:r>
            <a:r>
              <a:rPr lang="en-US" b="1" dirty="0" err="1"/>
              <a:t>getCookies</a:t>
            </a:r>
            <a:r>
              <a:rPr lang="en-US" b="1" dirty="0"/>
              <a:t>():</a:t>
            </a:r>
            <a:r>
              <a:rPr lang="en-US" dirty="0"/>
              <a:t>method of </a:t>
            </a:r>
            <a:r>
              <a:rPr lang="en-US" dirty="0" err="1"/>
              <a:t>HttpServletRequest</a:t>
            </a:r>
            <a:r>
              <a:rPr lang="en-US" dirty="0"/>
              <a:t> interface is used to return all the cookies from the browser</a:t>
            </a:r>
            <a:r>
              <a:rPr lang="en-US" dirty="0" smtClean="0"/>
              <a:t>.</a:t>
            </a:r>
          </a:p>
          <a:p>
            <a:pPr algn="l"/>
            <a:endParaRPr lang="en-US" dirty="0"/>
          </a:p>
          <a:p>
            <a:pPr algn="l"/>
            <a:r>
              <a:rPr lang="en-US" b="1" dirty="0"/>
              <a:t>create Cookie</a:t>
            </a:r>
          </a:p>
          <a:p>
            <a:pPr algn="l"/>
            <a:r>
              <a:rPr lang="en-US" dirty="0"/>
              <a:t>Cookie </a:t>
            </a:r>
            <a:r>
              <a:rPr lang="en-US" dirty="0" err="1"/>
              <a:t>ck</a:t>
            </a:r>
            <a:r>
              <a:rPr lang="en-US" dirty="0"/>
              <a:t>=</a:t>
            </a:r>
            <a:r>
              <a:rPr lang="en-US" b="1" dirty="0"/>
              <a:t>new</a:t>
            </a:r>
            <a:r>
              <a:rPr lang="en-US" dirty="0"/>
              <a:t> Cookie("</a:t>
            </a:r>
            <a:r>
              <a:rPr lang="en-US" dirty="0" err="1"/>
              <a:t>user</a:t>
            </a:r>
            <a:r>
              <a:rPr lang="en-US" dirty="0" err="1" smtClean="0"/>
              <a:t>",“admin</a:t>
            </a:r>
            <a:r>
              <a:rPr lang="en-US" dirty="0" smtClean="0"/>
              <a:t>");//</a:t>
            </a:r>
            <a:r>
              <a:rPr lang="en-US" dirty="0"/>
              <a:t>creating cookie object  </a:t>
            </a:r>
          </a:p>
          <a:p>
            <a:pPr algn="l"/>
            <a:r>
              <a:rPr lang="en-US" dirty="0" err="1"/>
              <a:t>response.addCookie</a:t>
            </a:r>
            <a:r>
              <a:rPr lang="en-US" dirty="0"/>
              <a:t>(</a:t>
            </a:r>
            <a:r>
              <a:rPr lang="en-US" dirty="0" err="1"/>
              <a:t>ck</a:t>
            </a:r>
            <a:r>
              <a:rPr lang="en-US" dirty="0"/>
              <a:t>);//adding cookie in the response  </a:t>
            </a:r>
          </a:p>
          <a:p>
            <a:pPr algn="l"/>
            <a:r>
              <a:rPr lang="en-US" b="1" dirty="0"/>
              <a:t>delete </a:t>
            </a:r>
            <a:r>
              <a:rPr lang="en-US" b="1" dirty="0" smtClean="0"/>
              <a:t>Cookie</a:t>
            </a:r>
          </a:p>
          <a:p>
            <a:pPr algn="l"/>
            <a:r>
              <a:rPr lang="en-US" dirty="0"/>
              <a:t>Cookie </a:t>
            </a:r>
            <a:r>
              <a:rPr lang="en-US" dirty="0" err="1"/>
              <a:t>ck</a:t>
            </a:r>
            <a:r>
              <a:rPr lang="en-US" dirty="0"/>
              <a:t>=</a:t>
            </a:r>
            <a:r>
              <a:rPr lang="en-US" b="1" dirty="0"/>
              <a:t>new</a:t>
            </a:r>
            <a:r>
              <a:rPr lang="en-US" dirty="0"/>
              <a:t> Cookie("user","");//deleting value of cookie  </a:t>
            </a:r>
          </a:p>
          <a:p>
            <a:pPr algn="l"/>
            <a:r>
              <a:rPr lang="en-US" dirty="0" err="1"/>
              <a:t>ck.setMaxAge</a:t>
            </a:r>
            <a:r>
              <a:rPr lang="en-US" dirty="0"/>
              <a:t>(0);//changing the maximum age to 0 seconds  </a:t>
            </a:r>
          </a:p>
          <a:p>
            <a:pPr algn="l"/>
            <a:r>
              <a:rPr lang="en-US" dirty="0" err="1"/>
              <a:t>response.addCookie</a:t>
            </a:r>
            <a:r>
              <a:rPr lang="en-US" dirty="0"/>
              <a:t>(</a:t>
            </a:r>
            <a:r>
              <a:rPr lang="en-US" dirty="0" err="1"/>
              <a:t>ck</a:t>
            </a:r>
            <a:r>
              <a:rPr lang="en-US" dirty="0"/>
              <a:t>);//adding cookie in the response  </a:t>
            </a:r>
          </a:p>
          <a:p>
            <a:pPr algn="l"/>
            <a:r>
              <a:rPr lang="en-US" b="1" dirty="0"/>
              <a:t>get Cookies</a:t>
            </a:r>
          </a:p>
          <a:p>
            <a:pPr algn="l"/>
            <a:r>
              <a:rPr lang="en-US" dirty="0"/>
              <a:t>Cookie </a:t>
            </a:r>
            <a:r>
              <a:rPr lang="en-US" dirty="0" err="1"/>
              <a:t>ck</a:t>
            </a:r>
            <a:r>
              <a:rPr lang="en-US" dirty="0"/>
              <a:t>[]=</a:t>
            </a:r>
            <a:r>
              <a:rPr lang="en-US" dirty="0" err="1"/>
              <a:t>request.getCookies</a:t>
            </a:r>
            <a:r>
              <a:rPr lang="en-US" dirty="0"/>
              <a:t>();  </a:t>
            </a:r>
          </a:p>
          <a:p>
            <a:pPr algn="l"/>
            <a:r>
              <a:rPr lang="en-US" b="1" dirty="0"/>
              <a:t>for</a:t>
            </a:r>
            <a:r>
              <a:rPr lang="en-US" dirty="0"/>
              <a:t>(</a:t>
            </a:r>
            <a:r>
              <a:rPr lang="en-US" b="1" dirty="0" err="1"/>
              <a:t>int</a:t>
            </a:r>
            <a:r>
              <a:rPr lang="en-US" dirty="0"/>
              <a:t> </a:t>
            </a:r>
            <a:r>
              <a:rPr lang="en-US" dirty="0" err="1"/>
              <a:t>i</a:t>
            </a:r>
            <a:r>
              <a:rPr lang="en-US" dirty="0"/>
              <a:t>=0;i&lt;</a:t>
            </a:r>
            <a:r>
              <a:rPr lang="en-US" dirty="0" err="1"/>
              <a:t>ck.length;i</a:t>
            </a:r>
            <a:r>
              <a:rPr lang="en-US" dirty="0"/>
              <a:t>++){  </a:t>
            </a:r>
          </a:p>
          <a:p>
            <a:pPr algn="l"/>
            <a:r>
              <a:rPr lang="en-US" dirty="0"/>
              <a:t> </a:t>
            </a:r>
            <a:r>
              <a:rPr lang="en-US" dirty="0" err="1"/>
              <a:t>out.print</a:t>
            </a:r>
            <a:r>
              <a:rPr lang="en-US" dirty="0"/>
              <a:t>("&lt;</a:t>
            </a:r>
            <a:r>
              <a:rPr lang="en-US" dirty="0" err="1"/>
              <a:t>br</a:t>
            </a:r>
            <a:r>
              <a:rPr lang="en-US" dirty="0"/>
              <a:t>&gt;"+</a:t>
            </a:r>
            <a:r>
              <a:rPr lang="en-US" dirty="0" err="1"/>
              <a:t>ck</a:t>
            </a:r>
            <a:r>
              <a:rPr lang="en-US" dirty="0"/>
              <a:t>[</a:t>
            </a:r>
            <a:r>
              <a:rPr lang="en-US" dirty="0" err="1"/>
              <a:t>i</a:t>
            </a:r>
            <a:r>
              <a:rPr lang="en-US" dirty="0"/>
              <a:t>].</a:t>
            </a:r>
            <a:r>
              <a:rPr lang="en-US" dirty="0" err="1"/>
              <a:t>getName</a:t>
            </a:r>
            <a:r>
              <a:rPr lang="en-US" dirty="0"/>
              <a:t>()+" "+</a:t>
            </a:r>
            <a:r>
              <a:rPr lang="en-US" dirty="0" err="1"/>
              <a:t>ck</a:t>
            </a:r>
            <a:r>
              <a:rPr lang="en-US" dirty="0"/>
              <a:t>[</a:t>
            </a:r>
            <a:r>
              <a:rPr lang="en-US" dirty="0" err="1"/>
              <a:t>i</a:t>
            </a:r>
            <a:r>
              <a:rPr lang="en-US" dirty="0"/>
              <a:t>].</a:t>
            </a:r>
            <a:r>
              <a:rPr lang="en-US" dirty="0" err="1"/>
              <a:t>getValue</a:t>
            </a:r>
            <a:r>
              <a:rPr lang="en-US" dirty="0"/>
              <a:t>());//printing name and value of cookie  </a:t>
            </a:r>
          </a:p>
          <a:p>
            <a:pPr algn="l"/>
            <a:r>
              <a:rPr lang="en-US" dirty="0"/>
              <a:t>}  </a:t>
            </a:r>
          </a:p>
          <a:p>
            <a:pPr algn="l"/>
            <a:endParaRPr lang="en-US" dirty="0"/>
          </a:p>
        </p:txBody>
      </p:sp>
    </p:spTree>
    <p:extLst>
      <p:ext uri="{BB962C8B-B14F-4D97-AF65-F5344CB8AC3E}">
        <p14:creationId xmlns:p14="http://schemas.microsoft.com/office/powerpoint/2010/main" val="1266198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575" y="115910"/>
            <a:ext cx="9144000" cy="457670"/>
          </a:xfrm>
        </p:spPr>
        <p:txBody>
          <a:bodyPr>
            <a:noAutofit/>
          </a:bodyPr>
          <a:lstStyle/>
          <a:p>
            <a:r>
              <a:rPr lang="en-US" sz="4400" dirty="0"/>
              <a:t>Hidden Form </a:t>
            </a:r>
            <a:r>
              <a:rPr lang="en-US" sz="4400" dirty="0" smtClean="0"/>
              <a:t>Field</a:t>
            </a:r>
            <a:endParaRPr lang="en-US" sz="4400" b="1" dirty="0"/>
          </a:p>
        </p:txBody>
      </p:sp>
      <p:sp>
        <p:nvSpPr>
          <p:cNvPr id="3" name="Subtitle 2"/>
          <p:cNvSpPr>
            <a:spLocks noGrp="1"/>
          </p:cNvSpPr>
          <p:nvPr>
            <p:ph type="subTitle" idx="1"/>
          </p:nvPr>
        </p:nvSpPr>
        <p:spPr>
          <a:xfrm>
            <a:off x="0" y="437882"/>
            <a:ext cx="12192000" cy="6420118"/>
          </a:xfrm>
        </p:spPr>
        <p:txBody>
          <a:bodyPr/>
          <a:lstStyle/>
          <a:p>
            <a:pPr algn="l"/>
            <a:r>
              <a:rPr lang="en-US" dirty="0"/>
              <a:t>In case of Hidden Form Field a hidden (invisible) </a:t>
            </a:r>
            <a:r>
              <a:rPr lang="en-US" dirty="0" err="1"/>
              <a:t>textfield</a:t>
            </a:r>
            <a:r>
              <a:rPr lang="en-US" dirty="0"/>
              <a:t> is used for maintaining the state of an user.</a:t>
            </a:r>
          </a:p>
          <a:p>
            <a:pPr algn="l"/>
            <a:r>
              <a:rPr lang="en-US" dirty="0"/>
              <a:t>In such case, we store the information in the hidden field and get it from another servlet. This approach is better if we have to submit form in all the pages and we don't want to depend on the browser</a:t>
            </a:r>
            <a:r>
              <a:rPr lang="en-US" dirty="0" smtClean="0"/>
              <a:t>.</a:t>
            </a:r>
          </a:p>
          <a:p>
            <a:pPr algn="l"/>
            <a:r>
              <a:rPr lang="en-US" dirty="0"/>
              <a:t>&lt;input type="hidden" name="</a:t>
            </a:r>
            <a:r>
              <a:rPr lang="en-US" dirty="0" err="1"/>
              <a:t>uname</a:t>
            </a:r>
            <a:r>
              <a:rPr lang="en-US" dirty="0"/>
              <a:t>" value</a:t>
            </a:r>
            <a:r>
              <a:rPr lang="en-US" dirty="0" smtClean="0"/>
              <a:t>=“admin"&gt;</a:t>
            </a:r>
            <a:r>
              <a:rPr lang="en-US" dirty="0"/>
              <a:t>  </a:t>
            </a:r>
          </a:p>
          <a:p>
            <a:pPr algn="l"/>
            <a:r>
              <a:rPr lang="en-US" b="1" dirty="0"/>
              <a:t>Advantage of Hidden Form Field</a:t>
            </a:r>
          </a:p>
          <a:p>
            <a:pPr algn="l"/>
            <a:r>
              <a:rPr lang="en-US" dirty="0"/>
              <a:t>It will always work whether cookie is disabled or not.</a:t>
            </a:r>
          </a:p>
          <a:p>
            <a:pPr algn="l"/>
            <a:r>
              <a:rPr lang="en-US" b="1" dirty="0"/>
              <a:t>Disadvantage of Hidden Form Field:</a:t>
            </a:r>
          </a:p>
          <a:p>
            <a:pPr algn="l"/>
            <a:r>
              <a:rPr lang="en-US" dirty="0"/>
              <a:t>It is maintained at server side.</a:t>
            </a:r>
          </a:p>
          <a:p>
            <a:pPr algn="l"/>
            <a:r>
              <a:rPr lang="en-US" dirty="0" smtClean="0"/>
              <a:t>Extra form submission is required on each pages.</a:t>
            </a:r>
          </a:p>
          <a:p>
            <a:pPr algn="l"/>
            <a:r>
              <a:rPr lang="en-US" dirty="0" smtClean="0"/>
              <a:t>Only </a:t>
            </a:r>
            <a:r>
              <a:rPr lang="en-US" dirty="0"/>
              <a:t>textual information </a:t>
            </a:r>
            <a:r>
              <a:rPr lang="en-US" dirty="0" smtClean="0"/>
              <a:t>can be used.</a:t>
            </a:r>
            <a:endParaRPr lang="en-US" dirty="0"/>
          </a:p>
        </p:txBody>
      </p:sp>
    </p:spTree>
    <p:extLst>
      <p:ext uri="{BB962C8B-B14F-4D97-AF65-F5344CB8AC3E}">
        <p14:creationId xmlns:p14="http://schemas.microsoft.com/office/powerpoint/2010/main" val="4242380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dirty="0" err="1"/>
              <a:t>PrintWriter</a:t>
            </a:r>
            <a:r>
              <a:rPr lang="en-US" dirty="0"/>
              <a:t> out = </a:t>
            </a:r>
            <a:r>
              <a:rPr lang="en-US" dirty="0" err="1"/>
              <a:t>response.getWriter</a:t>
            </a:r>
            <a:r>
              <a:rPr lang="en-US" dirty="0"/>
              <a:t>();  </a:t>
            </a:r>
          </a:p>
          <a:p>
            <a:pPr algn="l"/>
            <a:r>
              <a:rPr lang="en-US" dirty="0"/>
              <a:t>        String n=</a:t>
            </a:r>
            <a:r>
              <a:rPr lang="en-US" dirty="0" err="1"/>
              <a:t>request.getParameter</a:t>
            </a:r>
            <a:r>
              <a:rPr lang="en-US" dirty="0"/>
              <a:t>("</a:t>
            </a:r>
            <a:r>
              <a:rPr lang="en-US" dirty="0" err="1"/>
              <a:t>userName</a:t>
            </a:r>
            <a:r>
              <a:rPr lang="en-US" dirty="0"/>
              <a:t>");  </a:t>
            </a:r>
          </a:p>
          <a:p>
            <a:pPr algn="l"/>
            <a:r>
              <a:rPr lang="en-US" dirty="0"/>
              <a:t>        </a:t>
            </a:r>
            <a:r>
              <a:rPr lang="en-US" dirty="0" err="1"/>
              <a:t>out.print</a:t>
            </a:r>
            <a:r>
              <a:rPr lang="en-US" dirty="0"/>
              <a:t>("Welcome "+n);  </a:t>
            </a:r>
          </a:p>
          <a:p>
            <a:pPr algn="l"/>
            <a:r>
              <a:rPr lang="en-US" dirty="0"/>
              <a:t>          </a:t>
            </a:r>
          </a:p>
          <a:p>
            <a:pPr algn="l"/>
            <a:r>
              <a:rPr lang="en-US" dirty="0"/>
              <a:t>        //creating form that have invisible </a:t>
            </a:r>
            <a:r>
              <a:rPr lang="en-US" dirty="0" err="1"/>
              <a:t>textfield</a:t>
            </a:r>
            <a:r>
              <a:rPr lang="en-US" dirty="0"/>
              <a:t>  </a:t>
            </a:r>
          </a:p>
          <a:p>
            <a:pPr algn="l"/>
            <a:r>
              <a:rPr lang="en-US" dirty="0"/>
              <a:t>        </a:t>
            </a:r>
            <a:r>
              <a:rPr lang="en-US" dirty="0" err="1"/>
              <a:t>out.print</a:t>
            </a:r>
            <a:r>
              <a:rPr lang="en-US" dirty="0"/>
              <a:t>("&lt;form action='servlet2'&gt;");  </a:t>
            </a:r>
          </a:p>
          <a:p>
            <a:pPr algn="l"/>
            <a:r>
              <a:rPr lang="en-US" dirty="0"/>
              <a:t>        </a:t>
            </a:r>
            <a:r>
              <a:rPr lang="en-US" dirty="0" err="1"/>
              <a:t>out.print</a:t>
            </a:r>
            <a:r>
              <a:rPr lang="en-US" dirty="0"/>
              <a:t>("&lt;input type='hidden' name='</a:t>
            </a:r>
            <a:r>
              <a:rPr lang="en-US" dirty="0" err="1"/>
              <a:t>uname</a:t>
            </a:r>
            <a:r>
              <a:rPr lang="en-US" dirty="0"/>
              <a:t>' value='"+n+"'&gt;");  </a:t>
            </a:r>
          </a:p>
          <a:p>
            <a:pPr algn="l"/>
            <a:r>
              <a:rPr lang="en-US" dirty="0"/>
              <a:t>        </a:t>
            </a:r>
            <a:r>
              <a:rPr lang="en-US" dirty="0" err="1"/>
              <a:t>out.print</a:t>
            </a:r>
            <a:r>
              <a:rPr lang="en-US" dirty="0"/>
              <a:t>("&lt;input type='submit' value='go'&gt;");  </a:t>
            </a:r>
          </a:p>
          <a:p>
            <a:pPr algn="l"/>
            <a:r>
              <a:rPr lang="en-US" dirty="0"/>
              <a:t>        </a:t>
            </a:r>
            <a:r>
              <a:rPr lang="en-US" dirty="0" err="1"/>
              <a:t>out.print</a:t>
            </a:r>
            <a:r>
              <a:rPr lang="en-US" dirty="0"/>
              <a:t>("&lt;/form&gt;");  </a:t>
            </a:r>
          </a:p>
        </p:txBody>
      </p:sp>
    </p:spTree>
    <p:extLst>
      <p:ext uri="{BB962C8B-B14F-4D97-AF65-F5344CB8AC3E}">
        <p14:creationId xmlns:p14="http://schemas.microsoft.com/office/powerpoint/2010/main" val="802998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0817" y="399244"/>
            <a:ext cx="9144000" cy="174335"/>
          </a:xfrm>
        </p:spPr>
        <p:txBody>
          <a:bodyPr>
            <a:normAutofit fontScale="90000"/>
          </a:bodyPr>
          <a:lstStyle/>
          <a:p>
            <a:r>
              <a:rPr lang="en-US" sz="4800" dirty="0"/>
              <a:t>URL Rewriting</a:t>
            </a:r>
          </a:p>
        </p:txBody>
      </p:sp>
      <p:sp>
        <p:nvSpPr>
          <p:cNvPr id="3" name="Subtitle 2"/>
          <p:cNvSpPr>
            <a:spLocks noGrp="1"/>
          </p:cNvSpPr>
          <p:nvPr>
            <p:ph type="subTitle" idx="1"/>
          </p:nvPr>
        </p:nvSpPr>
        <p:spPr>
          <a:xfrm>
            <a:off x="0" y="573578"/>
            <a:ext cx="12192000" cy="6284421"/>
          </a:xfrm>
        </p:spPr>
        <p:txBody>
          <a:bodyPr>
            <a:normAutofit fontScale="92500" lnSpcReduction="10000"/>
          </a:bodyPr>
          <a:lstStyle/>
          <a:p>
            <a:pPr algn="l"/>
            <a:r>
              <a:rPr lang="en-US" dirty="0"/>
              <a:t>In URL rewriting, we append a token or identifier to the URL of the next Servlet or the next resource. We can send parameter name/value pairs using the following format:</a:t>
            </a:r>
          </a:p>
          <a:p>
            <a:pPr algn="l"/>
            <a:r>
              <a:rPr lang="en-US" dirty="0" smtClean="0"/>
              <a:t>url?name1=value1&amp;name2=value2</a:t>
            </a:r>
          </a:p>
          <a:p>
            <a:pPr algn="l"/>
            <a:endParaRPr lang="en-US" dirty="0"/>
          </a:p>
          <a:p>
            <a:pPr algn="l"/>
            <a:r>
              <a:rPr lang="en-US" dirty="0"/>
              <a:t>A name and a value is separated using an equal = sign, a parameter name/value pair is separated from another parameter using the ampersand(&amp;). When the user clicks the hyperlink, the parameter name/value pairs will be passed to the server. From a Servlet, we can use </a:t>
            </a:r>
            <a:r>
              <a:rPr lang="en-US" dirty="0" err="1"/>
              <a:t>getParameter</a:t>
            </a:r>
            <a:r>
              <a:rPr lang="en-US" dirty="0"/>
              <a:t>() method to obtain a parameter value.</a:t>
            </a:r>
          </a:p>
          <a:p>
            <a:pPr algn="l"/>
            <a:endParaRPr lang="en-US" dirty="0" smtClean="0"/>
          </a:p>
          <a:p>
            <a:pPr algn="l"/>
            <a:r>
              <a:rPr lang="en-US" b="1" dirty="0"/>
              <a:t>Advantage of URL Rewriting</a:t>
            </a:r>
          </a:p>
          <a:p>
            <a:pPr algn="l"/>
            <a:r>
              <a:rPr lang="en-US" dirty="0"/>
              <a:t>It will always work whether cookie is disabled or not (browser independent).</a:t>
            </a:r>
          </a:p>
          <a:p>
            <a:pPr algn="l"/>
            <a:r>
              <a:rPr lang="en-US" dirty="0"/>
              <a:t>Extra form submission is not required on each pages.</a:t>
            </a:r>
          </a:p>
          <a:p>
            <a:pPr algn="l"/>
            <a:r>
              <a:rPr lang="en-US" b="1" dirty="0"/>
              <a:t>Disadvantage of URL Rewriting</a:t>
            </a:r>
          </a:p>
          <a:p>
            <a:pPr algn="l"/>
            <a:r>
              <a:rPr lang="en-US" dirty="0"/>
              <a:t>It will work only with links.</a:t>
            </a:r>
          </a:p>
          <a:p>
            <a:pPr algn="l"/>
            <a:r>
              <a:rPr lang="en-US" dirty="0"/>
              <a:t>It can send Only textual information</a:t>
            </a:r>
            <a:r>
              <a:rPr lang="en-US" dirty="0" smtClean="0"/>
              <a:t>.</a:t>
            </a:r>
            <a:endParaRPr lang="en-US" dirty="0"/>
          </a:p>
          <a:p>
            <a:pPr algn="l"/>
            <a:r>
              <a:rPr lang="en-US" dirty="0"/>
              <a:t> </a:t>
            </a:r>
            <a:r>
              <a:rPr lang="en-US" b="1" dirty="0" err="1"/>
              <a:t>out.print</a:t>
            </a:r>
            <a:r>
              <a:rPr lang="en-US" b="1" dirty="0"/>
              <a:t>("&lt;a </a:t>
            </a:r>
            <a:r>
              <a:rPr lang="en-US" b="1" dirty="0" err="1"/>
              <a:t>href</a:t>
            </a:r>
            <a:r>
              <a:rPr lang="en-US" b="1" dirty="0"/>
              <a:t>='servlet2?uname="+n+"'&gt;visit&lt;/a</a:t>
            </a:r>
            <a:r>
              <a:rPr lang="en-US" b="1" dirty="0" smtClean="0"/>
              <a:t>&gt;");</a:t>
            </a:r>
            <a:endParaRPr lang="en-US" b="1" dirty="0"/>
          </a:p>
        </p:txBody>
      </p:sp>
    </p:spTree>
    <p:extLst>
      <p:ext uri="{BB962C8B-B14F-4D97-AF65-F5344CB8AC3E}">
        <p14:creationId xmlns:p14="http://schemas.microsoft.com/office/powerpoint/2010/main" val="120746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303"/>
            <a:ext cx="9144000" cy="354639"/>
          </a:xfrm>
        </p:spPr>
        <p:txBody>
          <a:bodyPr>
            <a:normAutofit fontScale="90000"/>
          </a:bodyPr>
          <a:lstStyle/>
          <a:p>
            <a:r>
              <a:rPr lang="en-US" sz="4400" dirty="0" err="1"/>
              <a:t>HttpSession</a:t>
            </a:r>
            <a:r>
              <a:rPr lang="en-US" sz="4400" dirty="0"/>
              <a:t> interface</a:t>
            </a:r>
          </a:p>
        </p:txBody>
      </p:sp>
      <p:sp>
        <p:nvSpPr>
          <p:cNvPr id="3" name="Subtitle 2"/>
          <p:cNvSpPr>
            <a:spLocks noGrp="1"/>
          </p:cNvSpPr>
          <p:nvPr>
            <p:ph type="subTitle" idx="1"/>
          </p:nvPr>
        </p:nvSpPr>
        <p:spPr>
          <a:xfrm>
            <a:off x="0" y="425003"/>
            <a:ext cx="12192000" cy="6432997"/>
          </a:xfrm>
        </p:spPr>
        <p:txBody>
          <a:bodyPr/>
          <a:lstStyle/>
          <a:p>
            <a:pPr algn="l"/>
            <a:r>
              <a:rPr lang="en-US" dirty="0"/>
              <a:t>servlet provides </a:t>
            </a:r>
            <a:r>
              <a:rPr lang="en-US" dirty="0" err="1"/>
              <a:t>HttpSession</a:t>
            </a:r>
            <a:r>
              <a:rPr lang="en-US" dirty="0"/>
              <a:t> Interface which provides a way to identify a user across more than one page request or visit to a Web site and to store information about that user.</a:t>
            </a:r>
          </a:p>
          <a:p>
            <a:pPr algn="l"/>
            <a:endParaRPr lang="en-US" dirty="0"/>
          </a:p>
          <a:p>
            <a:pPr algn="l"/>
            <a:r>
              <a:rPr lang="en-US" dirty="0"/>
              <a:t>The servlet container uses this interface to create a session between an HTTP client and an HTTP server. The session persists for a specified time period, across more than one connection or page request from the user.</a:t>
            </a:r>
          </a:p>
          <a:p>
            <a:pPr algn="l"/>
            <a:endParaRPr lang="en-US" dirty="0"/>
          </a:p>
          <a:p>
            <a:pPr algn="l"/>
            <a:r>
              <a:rPr lang="en-US" dirty="0"/>
              <a:t>You would get </a:t>
            </a:r>
            <a:r>
              <a:rPr lang="en-US" dirty="0" err="1"/>
              <a:t>HttpSession</a:t>
            </a:r>
            <a:r>
              <a:rPr lang="en-US" dirty="0"/>
              <a:t> object by calling the public method </a:t>
            </a:r>
            <a:r>
              <a:rPr lang="en-US" dirty="0" err="1"/>
              <a:t>getSession</a:t>
            </a:r>
            <a:r>
              <a:rPr lang="en-US" dirty="0"/>
              <a:t>() of </a:t>
            </a:r>
            <a:r>
              <a:rPr lang="en-US" dirty="0" err="1"/>
              <a:t>HttpServletRequest</a:t>
            </a:r>
            <a:r>
              <a:rPr lang="en-US" dirty="0"/>
              <a:t>, as below:</a:t>
            </a:r>
          </a:p>
          <a:p>
            <a:pPr algn="l"/>
            <a:endParaRPr lang="en-US" dirty="0"/>
          </a:p>
          <a:p>
            <a:pPr algn="l"/>
            <a:r>
              <a:rPr lang="en-US" dirty="0" err="1"/>
              <a:t>HttpSession</a:t>
            </a:r>
            <a:r>
              <a:rPr lang="en-US" dirty="0"/>
              <a:t> session = </a:t>
            </a:r>
            <a:r>
              <a:rPr lang="en-US" dirty="0" err="1"/>
              <a:t>request.getSession</a:t>
            </a:r>
            <a:r>
              <a:rPr lang="en-US" dirty="0"/>
              <a:t>();</a:t>
            </a:r>
          </a:p>
        </p:txBody>
      </p:sp>
    </p:spTree>
    <p:extLst>
      <p:ext uri="{BB962C8B-B14F-4D97-AF65-F5344CB8AC3E}">
        <p14:creationId xmlns:p14="http://schemas.microsoft.com/office/powerpoint/2010/main" val="31950087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59177527"/>
              </p:ext>
            </p:extLst>
          </p:nvPr>
        </p:nvGraphicFramePr>
        <p:xfrm>
          <a:off x="-2" y="0"/>
          <a:ext cx="12192002" cy="6858001"/>
        </p:xfrm>
        <a:graphic>
          <a:graphicData uri="http://schemas.openxmlformats.org/drawingml/2006/table">
            <a:tbl>
              <a:tblPr/>
              <a:tblGrid>
                <a:gridCol w="386368"/>
                <a:gridCol w="11805634"/>
              </a:tblGrid>
              <a:tr h="796561">
                <a:tc>
                  <a:txBody>
                    <a:bodyPr/>
                    <a:lstStyle/>
                    <a:p>
                      <a:pPr fontAlgn="t"/>
                      <a:r>
                        <a:rPr lang="en-US" sz="1800" dirty="0" smtClean="0">
                          <a:effectLst/>
                        </a:rPr>
                        <a:t>1</a:t>
                      </a:r>
                      <a:endParaRPr lang="en-US" sz="1800" dirty="0">
                        <a:effectLst/>
                      </a:endParaRP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public Object </a:t>
                      </a:r>
                      <a:r>
                        <a:rPr lang="en-US" sz="1800" b="1" dirty="0" err="1">
                          <a:solidFill>
                            <a:srgbClr val="000000"/>
                          </a:solidFill>
                          <a:effectLst/>
                        </a:rPr>
                        <a:t>getAttribute</a:t>
                      </a:r>
                      <a:r>
                        <a:rPr lang="en-US" sz="1800" b="1" dirty="0">
                          <a:solidFill>
                            <a:srgbClr val="000000"/>
                          </a:solidFill>
                          <a:effectLst/>
                        </a:rPr>
                        <a:t>(String name)</a:t>
                      </a:r>
                      <a:endParaRPr lang="en-US" sz="1800" dirty="0">
                        <a:solidFill>
                          <a:srgbClr val="000000"/>
                        </a:solidFill>
                        <a:effectLst/>
                      </a:endParaRPr>
                    </a:p>
                    <a:p>
                      <a:pPr algn="just" fontAlgn="t"/>
                      <a:r>
                        <a:rPr lang="en-US" sz="1800" dirty="0">
                          <a:solidFill>
                            <a:srgbClr val="000000"/>
                          </a:solidFill>
                          <a:effectLst/>
                        </a:rPr>
                        <a:t>This method returns the object bound with the specified name in this session, or null if no object is bound under the name.</a:t>
                      </a: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2861">
                <a:tc>
                  <a:txBody>
                    <a:bodyPr/>
                    <a:lstStyle/>
                    <a:p>
                      <a:pPr fontAlgn="t"/>
                      <a:r>
                        <a:rPr lang="en-US" sz="1800" dirty="0">
                          <a:effectLst/>
                        </a:rPr>
                        <a:t>2</a:t>
                      </a: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rPr>
                        <a:t>public Enumeration getAttributeNames()</a:t>
                      </a:r>
                      <a:endParaRPr lang="en-US" sz="1800">
                        <a:solidFill>
                          <a:srgbClr val="000000"/>
                        </a:solidFill>
                        <a:effectLst/>
                      </a:endParaRPr>
                    </a:p>
                    <a:p>
                      <a:pPr algn="just" fontAlgn="t"/>
                      <a:r>
                        <a:rPr lang="en-US" sz="1800">
                          <a:solidFill>
                            <a:srgbClr val="000000"/>
                          </a:solidFill>
                          <a:effectLst/>
                        </a:rPr>
                        <a:t>This method returns an Enumeration of String objects containing the names of all the objects bound to this session.</a:t>
                      </a: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96561">
                <a:tc>
                  <a:txBody>
                    <a:bodyPr/>
                    <a:lstStyle/>
                    <a:p>
                      <a:pPr fontAlgn="t"/>
                      <a:r>
                        <a:rPr lang="en-US" sz="1800" dirty="0" smtClean="0">
                          <a:effectLst/>
                        </a:rPr>
                        <a:t>3</a:t>
                      </a:r>
                      <a:endParaRPr lang="en-US" sz="1800" dirty="0">
                        <a:effectLst/>
                      </a:endParaRP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public long </a:t>
                      </a:r>
                      <a:r>
                        <a:rPr lang="en-US" sz="1800" b="1" dirty="0" err="1">
                          <a:solidFill>
                            <a:srgbClr val="000000"/>
                          </a:solidFill>
                          <a:effectLst/>
                        </a:rPr>
                        <a:t>getCreationTime</a:t>
                      </a:r>
                      <a:r>
                        <a:rPr lang="en-US" sz="1800" b="1" dirty="0">
                          <a:solidFill>
                            <a:srgbClr val="000000"/>
                          </a:solidFill>
                          <a:effectLst/>
                        </a:rPr>
                        <a:t>()</a:t>
                      </a:r>
                      <a:endParaRPr lang="en-US" sz="1800" dirty="0">
                        <a:solidFill>
                          <a:srgbClr val="000000"/>
                        </a:solidFill>
                        <a:effectLst/>
                      </a:endParaRPr>
                    </a:p>
                    <a:p>
                      <a:pPr algn="just" fontAlgn="t"/>
                      <a:r>
                        <a:rPr lang="en-US" sz="1800" dirty="0">
                          <a:solidFill>
                            <a:srgbClr val="000000"/>
                          </a:solidFill>
                          <a:effectLst/>
                        </a:rPr>
                        <a:t>This method returns the time when this session was created, measured in milliseconds since midnight January 1, 1970 GMT.</a:t>
                      </a: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9051">
                <a:tc>
                  <a:txBody>
                    <a:bodyPr/>
                    <a:lstStyle/>
                    <a:p>
                      <a:pPr fontAlgn="t"/>
                      <a:r>
                        <a:rPr lang="en-US" sz="1800" dirty="0">
                          <a:effectLst/>
                        </a:rPr>
                        <a:t>4</a:t>
                      </a: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public String </a:t>
                      </a:r>
                      <a:r>
                        <a:rPr lang="en-US" sz="1800" b="1" dirty="0" err="1">
                          <a:solidFill>
                            <a:srgbClr val="000000"/>
                          </a:solidFill>
                          <a:effectLst/>
                        </a:rPr>
                        <a:t>getId</a:t>
                      </a:r>
                      <a:r>
                        <a:rPr lang="en-US" sz="1800" b="1" dirty="0">
                          <a:solidFill>
                            <a:srgbClr val="000000"/>
                          </a:solidFill>
                          <a:effectLst/>
                        </a:rPr>
                        <a:t>()</a:t>
                      </a:r>
                      <a:endParaRPr lang="en-US" sz="1800" dirty="0">
                        <a:solidFill>
                          <a:srgbClr val="000000"/>
                        </a:solidFill>
                        <a:effectLst/>
                      </a:endParaRPr>
                    </a:p>
                    <a:p>
                      <a:pPr algn="just" fontAlgn="t"/>
                      <a:r>
                        <a:rPr lang="en-US" sz="1800" dirty="0">
                          <a:solidFill>
                            <a:srgbClr val="000000"/>
                          </a:solidFill>
                          <a:effectLst/>
                        </a:rPr>
                        <a:t>This method returns a string containing the unique identifier assigned to this session.</a:t>
                      </a: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12247">
                <a:tc>
                  <a:txBody>
                    <a:bodyPr/>
                    <a:lstStyle/>
                    <a:p>
                      <a:pPr fontAlgn="t"/>
                      <a:r>
                        <a:rPr lang="en-US" sz="1800" dirty="0">
                          <a:effectLst/>
                        </a:rPr>
                        <a:t>5</a:t>
                      </a: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public long </a:t>
                      </a:r>
                      <a:r>
                        <a:rPr lang="en-US" sz="1800" b="1" dirty="0" err="1">
                          <a:solidFill>
                            <a:srgbClr val="000000"/>
                          </a:solidFill>
                          <a:effectLst/>
                        </a:rPr>
                        <a:t>getLastAccessedTime</a:t>
                      </a:r>
                      <a:r>
                        <a:rPr lang="en-US" sz="1800" b="1" dirty="0">
                          <a:solidFill>
                            <a:srgbClr val="000000"/>
                          </a:solidFill>
                          <a:effectLst/>
                        </a:rPr>
                        <a:t>()</a:t>
                      </a:r>
                      <a:endParaRPr lang="en-US" sz="1800" dirty="0">
                        <a:solidFill>
                          <a:srgbClr val="000000"/>
                        </a:solidFill>
                        <a:effectLst/>
                      </a:endParaRPr>
                    </a:p>
                    <a:p>
                      <a:pPr algn="just" fontAlgn="t"/>
                      <a:r>
                        <a:rPr lang="en-US" sz="1800" dirty="0">
                          <a:solidFill>
                            <a:srgbClr val="000000"/>
                          </a:solidFill>
                          <a:effectLst/>
                        </a:rPr>
                        <a:t>This method returns the last time the client sent a request associated with this session, as the number of milliseconds since midnight January 1, 1970 GMT.</a:t>
                      </a: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12247">
                <a:tc>
                  <a:txBody>
                    <a:bodyPr/>
                    <a:lstStyle/>
                    <a:p>
                      <a:pPr fontAlgn="t"/>
                      <a:r>
                        <a:rPr lang="en-US" sz="1800" dirty="0">
                          <a:effectLst/>
                        </a:rPr>
                        <a:t>6</a:t>
                      </a: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public </a:t>
                      </a:r>
                      <a:r>
                        <a:rPr lang="en-US" sz="1800" b="1" dirty="0" err="1">
                          <a:solidFill>
                            <a:srgbClr val="000000"/>
                          </a:solidFill>
                          <a:effectLst/>
                        </a:rPr>
                        <a:t>int</a:t>
                      </a:r>
                      <a:r>
                        <a:rPr lang="en-US" sz="1800" b="1" dirty="0">
                          <a:solidFill>
                            <a:srgbClr val="000000"/>
                          </a:solidFill>
                          <a:effectLst/>
                        </a:rPr>
                        <a:t> </a:t>
                      </a:r>
                      <a:r>
                        <a:rPr lang="en-US" sz="1800" b="1" dirty="0" err="1">
                          <a:solidFill>
                            <a:srgbClr val="000000"/>
                          </a:solidFill>
                          <a:effectLst/>
                        </a:rPr>
                        <a:t>getMaxInactiveInterval</a:t>
                      </a:r>
                      <a:r>
                        <a:rPr lang="en-US" sz="1800" b="1" dirty="0">
                          <a:solidFill>
                            <a:srgbClr val="000000"/>
                          </a:solidFill>
                          <a:effectLst/>
                        </a:rPr>
                        <a:t>()</a:t>
                      </a:r>
                      <a:endParaRPr lang="en-US" sz="1800" dirty="0">
                        <a:solidFill>
                          <a:srgbClr val="000000"/>
                        </a:solidFill>
                        <a:effectLst/>
                      </a:endParaRPr>
                    </a:p>
                    <a:p>
                      <a:pPr algn="just" fontAlgn="t"/>
                      <a:r>
                        <a:rPr lang="en-US" sz="1800" dirty="0">
                          <a:solidFill>
                            <a:srgbClr val="000000"/>
                          </a:solidFill>
                          <a:effectLst/>
                        </a:rPr>
                        <a:t>This method returns the maximum time interval, in seconds, that the servlet container will keep this session open between client accesses.</a:t>
                      </a: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2861">
                <a:tc>
                  <a:txBody>
                    <a:bodyPr/>
                    <a:lstStyle/>
                    <a:p>
                      <a:pPr fontAlgn="t"/>
                      <a:r>
                        <a:rPr lang="en-US" sz="1800" dirty="0" smtClean="0">
                          <a:effectLst/>
                        </a:rPr>
                        <a:t>7</a:t>
                      </a:r>
                      <a:endParaRPr lang="en-US" sz="1800" dirty="0">
                        <a:effectLst/>
                      </a:endParaRP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public void </a:t>
                      </a:r>
                      <a:r>
                        <a:rPr lang="en-US" sz="1800" b="1" dirty="0" err="1">
                          <a:solidFill>
                            <a:srgbClr val="000000"/>
                          </a:solidFill>
                          <a:effectLst/>
                        </a:rPr>
                        <a:t>removeAttribute</a:t>
                      </a:r>
                      <a:r>
                        <a:rPr lang="en-US" sz="1800" b="1" dirty="0">
                          <a:solidFill>
                            <a:srgbClr val="000000"/>
                          </a:solidFill>
                          <a:effectLst/>
                        </a:rPr>
                        <a:t>(String name)</a:t>
                      </a:r>
                      <a:endParaRPr lang="en-US" sz="1800" dirty="0">
                        <a:solidFill>
                          <a:srgbClr val="000000"/>
                        </a:solidFill>
                        <a:effectLst/>
                      </a:endParaRPr>
                    </a:p>
                    <a:p>
                      <a:pPr algn="just" fontAlgn="t"/>
                      <a:r>
                        <a:rPr lang="en-US" sz="1800" dirty="0">
                          <a:solidFill>
                            <a:srgbClr val="000000"/>
                          </a:solidFill>
                          <a:effectLst/>
                        </a:rPr>
                        <a:t>This method removes the object bound with the specified name from this session.</a:t>
                      </a: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9051">
                <a:tc>
                  <a:txBody>
                    <a:bodyPr/>
                    <a:lstStyle/>
                    <a:p>
                      <a:pPr fontAlgn="t"/>
                      <a:r>
                        <a:rPr lang="en-US" sz="1800" dirty="0" smtClean="0">
                          <a:effectLst/>
                        </a:rPr>
                        <a:t>8</a:t>
                      </a:r>
                      <a:endParaRPr lang="en-US" sz="1800" dirty="0">
                        <a:effectLst/>
                      </a:endParaRP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rPr>
                        <a:t>public void setAttribute(String name, Object value)</a:t>
                      </a:r>
                      <a:endParaRPr lang="en-US" sz="1800">
                        <a:solidFill>
                          <a:srgbClr val="000000"/>
                        </a:solidFill>
                        <a:effectLst/>
                      </a:endParaRPr>
                    </a:p>
                    <a:p>
                      <a:pPr algn="just" fontAlgn="t"/>
                      <a:r>
                        <a:rPr lang="en-US" sz="1800">
                          <a:solidFill>
                            <a:srgbClr val="000000"/>
                          </a:solidFill>
                          <a:effectLst/>
                        </a:rPr>
                        <a:t>This method binds an object to this session, using the name specified.</a:t>
                      </a: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96561">
                <a:tc>
                  <a:txBody>
                    <a:bodyPr/>
                    <a:lstStyle/>
                    <a:p>
                      <a:pPr fontAlgn="t"/>
                      <a:r>
                        <a:rPr lang="en-US" sz="1800" dirty="0" smtClean="0">
                          <a:effectLst/>
                        </a:rPr>
                        <a:t>9</a:t>
                      </a:r>
                      <a:endParaRPr lang="en-US" sz="1800" dirty="0">
                        <a:effectLst/>
                      </a:endParaRP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public void </a:t>
                      </a:r>
                      <a:r>
                        <a:rPr lang="en-US" sz="1800" b="1" dirty="0" err="1">
                          <a:solidFill>
                            <a:srgbClr val="000000"/>
                          </a:solidFill>
                          <a:effectLst/>
                        </a:rPr>
                        <a:t>setMaxInactiveInterval</a:t>
                      </a:r>
                      <a:r>
                        <a:rPr lang="en-US" sz="1800" b="1" dirty="0">
                          <a:solidFill>
                            <a:srgbClr val="000000"/>
                          </a:solidFill>
                          <a:effectLst/>
                        </a:rPr>
                        <a:t>(</a:t>
                      </a:r>
                      <a:r>
                        <a:rPr lang="en-US" sz="1800" b="1" dirty="0" err="1">
                          <a:solidFill>
                            <a:srgbClr val="000000"/>
                          </a:solidFill>
                          <a:effectLst/>
                        </a:rPr>
                        <a:t>int</a:t>
                      </a:r>
                      <a:r>
                        <a:rPr lang="en-US" sz="1800" b="1" dirty="0">
                          <a:solidFill>
                            <a:srgbClr val="000000"/>
                          </a:solidFill>
                          <a:effectLst/>
                        </a:rPr>
                        <a:t> interval)</a:t>
                      </a:r>
                      <a:endParaRPr lang="en-US" sz="1800" dirty="0">
                        <a:solidFill>
                          <a:srgbClr val="000000"/>
                        </a:solidFill>
                        <a:effectLst/>
                      </a:endParaRPr>
                    </a:p>
                    <a:p>
                      <a:pPr algn="just" fontAlgn="t"/>
                      <a:r>
                        <a:rPr lang="en-US" sz="1800" dirty="0">
                          <a:solidFill>
                            <a:srgbClr val="000000"/>
                          </a:solidFill>
                          <a:effectLst/>
                        </a:rPr>
                        <a:t>This method specifies the time, in seconds, between client requests before the servlet container will invalidate this session.</a:t>
                      </a:r>
                    </a:p>
                  </a:txBody>
                  <a:tcPr marL="15279" marR="15279" marT="15279" marB="15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27549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2278"/>
            <a:ext cx="9144000" cy="382450"/>
          </a:xfrm>
        </p:spPr>
        <p:txBody>
          <a:bodyPr>
            <a:noAutofit/>
          </a:bodyPr>
          <a:lstStyle/>
          <a:p>
            <a:r>
              <a:rPr lang="en-US" sz="4400" dirty="0" err="1"/>
              <a:t>GenericServlet</a:t>
            </a:r>
            <a:r>
              <a:rPr lang="en-US" sz="4400" dirty="0"/>
              <a:t> </a:t>
            </a:r>
            <a:r>
              <a:rPr lang="en-US" sz="4400" dirty="0" smtClean="0"/>
              <a:t>class</a:t>
            </a:r>
            <a:endParaRPr lang="en-US" sz="4400" dirty="0"/>
          </a:p>
        </p:txBody>
      </p:sp>
      <p:sp>
        <p:nvSpPr>
          <p:cNvPr id="3" name="Subtitle 2"/>
          <p:cNvSpPr>
            <a:spLocks noGrp="1"/>
          </p:cNvSpPr>
          <p:nvPr>
            <p:ph type="subTitle" idx="1"/>
          </p:nvPr>
        </p:nvSpPr>
        <p:spPr>
          <a:xfrm>
            <a:off x="0" y="437322"/>
            <a:ext cx="12191999" cy="6420678"/>
          </a:xfrm>
        </p:spPr>
        <p:txBody>
          <a:bodyPr/>
          <a:lstStyle/>
          <a:p>
            <a:pPr algn="l"/>
            <a:r>
              <a:rPr lang="en-US" b="1" dirty="0" err="1"/>
              <a:t>GenericServlet</a:t>
            </a:r>
            <a:r>
              <a:rPr lang="en-US" dirty="0"/>
              <a:t> class implements </a:t>
            </a:r>
            <a:r>
              <a:rPr lang="en-US" b="1" dirty="0"/>
              <a:t>Servlet</a:t>
            </a:r>
            <a:r>
              <a:rPr lang="en-US" dirty="0"/>
              <a:t>, </a:t>
            </a:r>
            <a:r>
              <a:rPr lang="en-US" b="1" dirty="0" err="1"/>
              <a:t>ServletConfig</a:t>
            </a:r>
            <a:r>
              <a:rPr lang="en-US" dirty="0"/>
              <a:t> </a:t>
            </a:r>
            <a:r>
              <a:rPr lang="en-US" dirty="0" err="1"/>
              <a:t>and</a:t>
            </a:r>
            <a:r>
              <a:rPr lang="en-US" b="1" dirty="0" err="1"/>
              <a:t>Serializable</a:t>
            </a:r>
            <a:r>
              <a:rPr lang="en-US" dirty="0"/>
              <a:t> interfaces. It provides the </a:t>
            </a:r>
            <a:r>
              <a:rPr lang="en-US" dirty="0" err="1"/>
              <a:t>implementaion</a:t>
            </a:r>
            <a:r>
              <a:rPr lang="en-US" dirty="0"/>
              <a:t> of all </a:t>
            </a:r>
            <a:r>
              <a:rPr lang="en-US" dirty="0" smtClean="0"/>
              <a:t>the </a:t>
            </a:r>
            <a:r>
              <a:rPr lang="en-US" dirty="0"/>
              <a:t>methods of these interfaces except the service method</a:t>
            </a:r>
            <a:r>
              <a:rPr lang="en-US" dirty="0" smtClean="0"/>
              <a:t>.</a:t>
            </a:r>
          </a:p>
          <a:p>
            <a:pPr algn="l"/>
            <a:endParaRPr lang="en-US" dirty="0"/>
          </a:p>
          <a:p>
            <a:pPr algn="l"/>
            <a:endParaRPr lang="en-US" dirty="0" smtClean="0"/>
          </a:p>
          <a:p>
            <a:r>
              <a:rPr lang="en-US" sz="3600" dirty="0" err="1"/>
              <a:t>HttpServlet</a:t>
            </a:r>
            <a:r>
              <a:rPr lang="en-US" sz="3600" dirty="0"/>
              <a:t> </a:t>
            </a:r>
            <a:r>
              <a:rPr lang="en-US" sz="3600" dirty="0" smtClean="0"/>
              <a:t>class</a:t>
            </a:r>
          </a:p>
          <a:p>
            <a:endParaRPr lang="en-US" sz="3200" dirty="0"/>
          </a:p>
          <a:p>
            <a:pPr algn="l"/>
            <a:r>
              <a:rPr lang="en-US" dirty="0"/>
              <a:t>The </a:t>
            </a:r>
            <a:r>
              <a:rPr lang="en-US" dirty="0" err="1"/>
              <a:t>HttpServlet</a:t>
            </a:r>
            <a:r>
              <a:rPr lang="en-US" dirty="0"/>
              <a:t> class extends the </a:t>
            </a:r>
            <a:r>
              <a:rPr lang="en-US" dirty="0" err="1"/>
              <a:t>GenericServlet</a:t>
            </a:r>
            <a:r>
              <a:rPr lang="en-US" dirty="0"/>
              <a:t> class and implements </a:t>
            </a:r>
            <a:r>
              <a:rPr lang="en-US" dirty="0" err="1"/>
              <a:t>Serializable</a:t>
            </a:r>
            <a:r>
              <a:rPr lang="en-US" dirty="0"/>
              <a:t> interface. It provides http specific methods such as </a:t>
            </a:r>
            <a:r>
              <a:rPr lang="en-US" dirty="0" err="1"/>
              <a:t>doGet</a:t>
            </a:r>
            <a:r>
              <a:rPr lang="en-US" dirty="0"/>
              <a:t>, </a:t>
            </a:r>
            <a:r>
              <a:rPr lang="en-US" dirty="0" err="1"/>
              <a:t>doPost</a:t>
            </a:r>
            <a:r>
              <a:rPr lang="en-US" dirty="0"/>
              <a:t>, </a:t>
            </a:r>
            <a:r>
              <a:rPr lang="en-US" dirty="0" err="1"/>
              <a:t>doHead</a:t>
            </a:r>
            <a:r>
              <a:rPr lang="en-US" dirty="0"/>
              <a:t>, </a:t>
            </a:r>
            <a:r>
              <a:rPr lang="en-US" dirty="0" err="1"/>
              <a:t>doTrace</a:t>
            </a:r>
            <a:r>
              <a:rPr lang="en-US" dirty="0"/>
              <a:t> etc</a:t>
            </a:r>
            <a:r>
              <a:rPr lang="en-US" dirty="0" smtClean="0"/>
              <a:t>.</a:t>
            </a:r>
          </a:p>
          <a:p>
            <a:pPr algn="l"/>
            <a:endParaRPr lang="en-US" dirty="0" smtClean="0"/>
          </a:p>
          <a:p>
            <a:pPr algn="l"/>
            <a:r>
              <a:rPr lang="en-US" dirty="0"/>
              <a:t>always recommended to extends </a:t>
            </a:r>
            <a:r>
              <a:rPr lang="en-US" b="1" dirty="0" err="1" smtClean="0"/>
              <a:t>HttpServlet</a:t>
            </a:r>
            <a:r>
              <a:rPr lang="en-US" dirty="0" smtClean="0"/>
              <a:t>, </a:t>
            </a:r>
            <a:r>
              <a:rPr lang="en-US" dirty="0"/>
              <a:t>as our current internet world is supporting HTTP </a:t>
            </a:r>
            <a:r>
              <a:rPr lang="en-US" dirty="0" smtClean="0"/>
              <a:t>protocol, </a:t>
            </a:r>
            <a:r>
              <a:rPr lang="en-US" dirty="0"/>
              <a:t>In real time, we will use </a:t>
            </a:r>
            <a:r>
              <a:rPr lang="en-US" dirty="0" err="1"/>
              <a:t>HttpServlet</a:t>
            </a:r>
            <a:r>
              <a:rPr lang="en-US" dirty="0"/>
              <a:t> only not </a:t>
            </a:r>
            <a:r>
              <a:rPr lang="en-US" dirty="0" err="1"/>
              <a:t>GenericServlet</a:t>
            </a:r>
            <a:r>
              <a:rPr lang="en-US" dirty="0"/>
              <a:t> remember.</a:t>
            </a:r>
          </a:p>
        </p:txBody>
      </p:sp>
    </p:spTree>
    <p:extLst>
      <p:ext uri="{BB962C8B-B14F-4D97-AF65-F5344CB8AC3E}">
        <p14:creationId xmlns:p14="http://schemas.microsoft.com/office/powerpoint/2010/main" val="2683452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334"/>
            <a:ext cx="9144000" cy="406155"/>
          </a:xfrm>
        </p:spPr>
        <p:txBody>
          <a:bodyPr>
            <a:normAutofit fontScale="90000"/>
          </a:bodyPr>
          <a:lstStyle/>
          <a:p>
            <a:r>
              <a:rPr lang="en-US" dirty="0" smtClean="0"/>
              <a:t>Filter</a:t>
            </a:r>
            <a:endParaRPr lang="en-US" dirty="0"/>
          </a:p>
        </p:txBody>
      </p:sp>
      <p:sp>
        <p:nvSpPr>
          <p:cNvPr id="3" name="Subtitle 2"/>
          <p:cNvSpPr>
            <a:spLocks noGrp="1"/>
          </p:cNvSpPr>
          <p:nvPr>
            <p:ph type="subTitle" idx="1"/>
          </p:nvPr>
        </p:nvSpPr>
        <p:spPr>
          <a:xfrm>
            <a:off x="0" y="489397"/>
            <a:ext cx="12192000" cy="6368603"/>
          </a:xfrm>
        </p:spPr>
        <p:txBody>
          <a:bodyPr/>
          <a:lstStyle/>
          <a:p>
            <a:pPr algn="l"/>
            <a:r>
              <a:rPr lang="en-US" dirty="0"/>
              <a:t>A </a:t>
            </a:r>
            <a:r>
              <a:rPr lang="en-US" b="1" dirty="0"/>
              <a:t>filter</a:t>
            </a:r>
            <a:r>
              <a:rPr lang="en-US" dirty="0"/>
              <a:t> is an object that is invoked at the preprocessing and </a:t>
            </a:r>
            <a:r>
              <a:rPr lang="en-US" dirty="0" err="1"/>
              <a:t>postprocessing</a:t>
            </a:r>
            <a:r>
              <a:rPr lang="en-US" dirty="0"/>
              <a:t> of a request.</a:t>
            </a:r>
          </a:p>
          <a:p>
            <a:pPr algn="l"/>
            <a:r>
              <a:rPr lang="en-US" dirty="0"/>
              <a:t>It is mainly used to perform filtering tasks such as </a:t>
            </a:r>
            <a:r>
              <a:rPr lang="en-US" dirty="0" smtClean="0"/>
              <a:t>conversion, </a:t>
            </a:r>
            <a:r>
              <a:rPr lang="en-US" dirty="0"/>
              <a:t>compression, encryption and decryption, input validation etc.</a:t>
            </a:r>
          </a:p>
          <a:p>
            <a:pPr algn="l"/>
            <a:r>
              <a:rPr lang="en-US" dirty="0"/>
              <a:t>The </a:t>
            </a:r>
            <a:r>
              <a:rPr lang="en-US" b="1" dirty="0"/>
              <a:t>servlet filter is pluggable</a:t>
            </a:r>
            <a:r>
              <a:rPr lang="en-US" dirty="0"/>
              <a:t>, i.e. its entry is defined in the web.xml file, if we remove the entry of filter from the web.xml file, filter will be removed automatically and we don't need to change the servlet.</a:t>
            </a:r>
          </a:p>
          <a:p>
            <a:pPr algn="l"/>
            <a:endParaRPr lang="en-US" dirty="0"/>
          </a:p>
        </p:txBody>
      </p:sp>
    </p:spTree>
    <p:extLst>
      <p:ext uri="{BB962C8B-B14F-4D97-AF65-F5344CB8AC3E}">
        <p14:creationId xmlns:p14="http://schemas.microsoft.com/office/powerpoint/2010/main" val="293836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4546"/>
            <a:ext cx="9144000" cy="547822"/>
          </a:xfrm>
        </p:spPr>
        <p:txBody>
          <a:bodyPr>
            <a:normAutofit fontScale="90000"/>
          </a:bodyPr>
          <a:lstStyle/>
          <a:p>
            <a:r>
              <a:rPr lang="en-US" dirty="0"/>
              <a:t>Life Cycle of a Servlet</a:t>
            </a:r>
          </a:p>
        </p:txBody>
      </p:sp>
      <p:sp>
        <p:nvSpPr>
          <p:cNvPr id="3" name="Subtitle 2"/>
          <p:cNvSpPr>
            <a:spLocks noGrp="1"/>
          </p:cNvSpPr>
          <p:nvPr>
            <p:ph type="subTitle" idx="1"/>
          </p:nvPr>
        </p:nvSpPr>
        <p:spPr>
          <a:xfrm>
            <a:off x="0" y="579549"/>
            <a:ext cx="12192000" cy="6278451"/>
          </a:xfrm>
        </p:spPr>
        <p:txBody>
          <a:bodyPr/>
          <a:lstStyle/>
          <a:p>
            <a:pPr algn="l"/>
            <a:r>
              <a:rPr lang="en-US" dirty="0"/>
              <a:t>The web container maintains the life cycle of a servlet instance. Let's see the life cycle of the servlet:</a:t>
            </a:r>
          </a:p>
          <a:p>
            <a:pPr algn="l"/>
            <a:r>
              <a:rPr lang="en-US" dirty="0"/>
              <a:t>Servlet class is loaded.</a:t>
            </a:r>
          </a:p>
          <a:p>
            <a:pPr algn="l"/>
            <a:r>
              <a:rPr lang="en-US" dirty="0"/>
              <a:t>Servlet instance is created.</a:t>
            </a:r>
          </a:p>
          <a:p>
            <a:pPr algn="l"/>
            <a:r>
              <a:rPr lang="en-US" dirty="0" err="1"/>
              <a:t>init</a:t>
            </a:r>
            <a:r>
              <a:rPr lang="en-US" dirty="0"/>
              <a:t> method is invoked.</a:t>
            </a:r>
          </a:p>
          <a:p>
            <a:pPr algn="l"/>
            <a:r>
              <a:rPr lang="en-US" dirty="0"/>
              <a:t>service method is invoked.</a:t>
            </a:r>
          </a:p>
          <a:p>
            <a:pPr algn="l"/>
            <a:r>
              <a:rPr lang="en-US" dirty="0"/>
              <a:t>destroy method is </a:t>
            </a:r>
            <a:r>
              <a:rPr lang="en-US" dirty="0" smtClean="0"/>
              <a:t>invoked</a:t>
            </a:r>
            <a:r>
              <a:rPr lang="en-US" dirty="0"/>
              <a:t>.</a:t>
            </a:r>
          </a:p>
        </p:txBody>
      </p:sp>
      <p:pic>
        <p:nvPicPr>
          <p:cNvPr id="2052" name="Picture 4" descr="Life cycle of a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8032" y="1037098"/>
            <a:ext cx="5382340" cy="582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40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a:bodyPr>
          <a:lstStyle/>
          <a:p>
            <a:pPr algn="l"/>
            <a:r>
              <a:rPr lang="en-US" dirty="0" smtClean="0"/>
              <a:t>1) Servlet class is loaded</a:t>
            </a:r>
          </a:p>
          <a:p>
            <a:pPr algn="l"/>
            <a:r>
              <a:rPr lang="en-US" dirty="0" smtClean="0"/>
              <a:t>The </a:t>
            </a:r>
            <a:r>
              <a:rPr lang="en-US" dirty="0" err="1" smtClean="0"/>
              <a:t>classloader</a:t>
            </a:r>
            <a:r>
              <a:rPr lang="en-US" dirty="0" smtClean="0"/>
              <a:t> is responsible to load the servlet class. The servlet class is loaded when the first request for the servlet is received by the web container.</a:t>
            </a:r>
          </a:p>
          <a:p>
            <a:pPr algn="l"/>
            <a:endParaRPr lang="en-US" dirty="0" smtClean="0"/>
          </a:p>
          <a:p>
            <a:pPr algn="l"/>
            <a:r>
              <a:rPr lang="en-US" dirty="0" smtClean="0"/>
              <a:t>2) Servlet instance is created</a:t>
            </a:r>
          </a:p>
          <a:p>
            <a:pPr algn="l"/>
            <a:r>
              <a:rPr lang="en-US" dirty="0" smtClean="0"/>
              <a:t>The web container creates the instance of a servlet after loading the servlet class. The servlet instance is created only once in the servlet life cycle.</a:t>
            </a:r>
          </a:p>
          <a:p>
            <a:pPr algn="l"/>
            <a:endParaRPr lang="en-US" dirty="0" smtClean="0"/>
          </a:p>
          <a:p>
            <a:pPr algn="l"/>
            <a:r>
              <a:rPr lang="en-US" dirty="0" smtClean="0"/>
              <a:t>3) </a:t>
            </a:r>
            <a:r>
              <a:rPr lang="en-US" dirty="0" err="1" smtClean="0"/>
              <a:t>init</a:t>
            </a:r>
            <a:r>
              <a:rPr lang="en-US" dirty="0" smtClean="0"/>
              <a:t> method is invoked</a:t>
            </a:r>
          </a:p>
          <a:p>
            <a:pPr algn="l"/>
            <a:r>
              <a:rPr lang="en-US" dirty="0" smtClean="0"/>
              <a:t>The web container calls the </a:t>
            </a:r>
            <a:r>
              <a:rPr lang="en-US" dirty="0" err="1" smtClean="0"/>
              <a:t>init</a:t>
            </a:r>
            <a:r>
              <a:rPr lang="en-US" dirty="0" smtClean="0"/>
              <a:t> method only once after creating the servlet instance. The </a:t>
            </a:r>
            <a:r>
              <a:rPr lang="en-US" dirty="0" err="1" smtClean="0"/>
              <a:t>init</a:t>
            </a:r>
            <a:r>
              <a:rPr lang="en-US" dirty="0" smtClean="0"/>
              <a:t> method is used to initialize the servlet. It is the life cycle method of the </a:t>
            </a:r>
            <a:r>
              <a:rPr lang="en-US" dirty="0" err="1" smtClean="0"/>
              <a:t>javax.servlet.Servlet</a:t>
            </a:r>
            <a:r>
              <a:rPr lang="en-US" dirty="0" smtClean="0"/>
              <a:t> interface. Syntax of the </a:t>
            </a:r>
            <a:r>
              <a:rPr lang="en-US" dirty="0" err="1" smtClean="0"/>
              <a:t>init</a:t>
            </a:r>
            <a:r>
              <a:rPr lang="en-US" dirty="0" smtClean="0"/>
              <a:t> method is given below:</a:t>
            </a:r>
          </a:p>
          <a:p>
            <a:pPr algn="l"/>
            <a:r>
              <a:rPr lang="en-US" dirty="0" smtClean="0"/>
              <a:t>public void </a:t>
            </a:r>
            <a:r>
              <a:rPr lang="en-US" dirty="0" err="1" smtClean="0"/>
              <a:t>init</a:t>
            </a:r>
            <a:r>
              <a:rPr lang="en-US" dirty="0" smtClean="0"/>
              <a:t>(</a:t>
            </a:r>
            <a:r>
              <a:rPr lang="en-US" dirty="0" err="1" smtClean="0"/>
              <a:t>ServletConfig</a:t>
            </a:r>
            <a:r>
              <a:rPr lang="en-US" dirty="0" smtClean="0"/>
              <a:t> </a:t>
            </a:r>
            <a:r>
              <a:rPr lang="en-US" dirty="0" err="1" smtClean="0"/>
              <a:t>config</a:t>
            </a:r>
            <a:r>
              <a:rPr lang="en-US" dirty="0" smtClean="0"/>
              <a:t>) throws </a:t>
            </a:r>
            <a:r>
              <a:rPr lang="en-US" dirty="0" err="1" smtClean="0"/>
              <a:t>ServletException</a:t>
            </a:r>
            <a:r>
              <a:rPr lang="en-US" dirty="0" smtClean="0"/>
              <a:t>  </a:t>
            </a:r>
          </a:p>
        </p:txBody>
      </p:sp>
    </p:spTree>
    <p:extLst>
      <p:ext uri="{BB962C8B-B14F-4D97-AF65-F5344CB8AC3E}">
        <p14:creationId xmlns:p14="http://schemas.microsoft.com/office/powerpoint/2010/main" val="269458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dirty="0" smtClean="0"/>
              <a:t>4) service method is invoked</a:t>
            </a:r>
          </a:p>
          <a:p>
            <a:pPr algn="l"/>
            <a:r>
              <a:rPr lang="en-US" dirty="0" smtClean="0"/>
              <a:t>The web container calls the service method each time when request for the servlet is received. If servlet is not initialized, it follows the first three steps as described above then calls the service method. If servlet is initialized, it calls the service method. Notice that servlet is initialized only once. The syntax of the service method of the Servlet interface is given below:</a:t>
            </a:r>
          </a:p>
          <a:p>
            <a:pPr algn="l"/>
            <a:r>
              <a:rPr lang="en-US" dirty="0" smtClean="0"/>
              <a:t>public void service(</a:t>
            </a:r>
            <a:r>
              <a:rPr lang="en-US" dirty="0" err="1" smtClean="0"/>
              <a:t>ServletRequest</a:t>
            </a:r>
            <a:r>
              <a:rPr lang="en-US" dirty="0" smtClean="0"/>
              <a:t> request, </a:t>
            </a:r>
            <a:r>
              <a:rPr lang="en-US" dirty="0" err="1" smtClean="0"/>
              <a:t>ServletResponse</a:t>
            </a:r>
            <a:r>
              <a:rPr lang="en-US" dirty="0" smtClean="0"/>
              <a:t> response)   </a:t>
            </a:r>
          </a:p>
          <a:p>
            <a:pPr algn="l"/>
            <a:r>
              <a:rPr lang="en-US" dirty="0" smtClean="0"/>
              <a:t>  throws </a:t>
            </a:r>
            <a:r>
              <a:rPr lang="en-US" dirty="0" err="1" smtClean="0"/>
              <a:t>ServletException</a:t>
            </a:r>
            <a:r>
              <a:rPr lang="en-US" dirty="0" smtClean="0"/>
              <a:t>, </a:t>
            </a:r>
            <a:r>
              <a:rPr lang="en-US" dirty="0" err="1" smtClean="0"/>
              <a:t>IOException</a:t>
            </a:r>
            <a:r>
              <a:rPr lang="en-US" dirty="0" smtClean="0"/>
              <a:t>  </a:t>
            </a:r>
          </a:p>
          <a:p>
            <a:pPr algn="l"/>
            <a:endParaRPr lang="en-US" dirty="0" smtClean="0"/>
          </a:p>
          <a:p>
            <a:pPr algn="l"/>
            <a:r>
              <a:rPr lang="en-US" dirty="0" smtClean="0"/>
              <a:t>5) destroy method is invoked</a:t>
            </a:r>
          </a:p>
          <a:p>
            <a:pPr algn="l"/>
            <a:r>
              <a:rPr lang="en-US" dirty="0" smtClean="0"/>
              <a:t>The web container calls the destroy method before removing the servlet instance from the service. It gives the servlet an opportunity to clean up any resource for example memory, thread etc. The syntax of the destroy method of the Servlet interface is given below:</a:t>
            </a:r>
          </a:p>
          <a:p>
            <a:pPr algn="l"/>
            <a:r>
              <a:rPr lang="en-US" dirty="0" smtClean="0"/>
              <a:t>public void destroy() </a:t>
            </a:r>
          </a:p>
          <a:p>
            <a:endParaRPr lang="en-US" dirty="0"/>
          </a:p>
        </p:txBody>
      </p:sp>
    </p:spTree>
    <p:extLst>
      <p:ext uri="{BB962C8B-B14F-4D97-AF65-F5344CB8AC3E}">
        <p14:creationId xmlns:p14="http://schemas.microsoft.com/office/powerpoint/2010/main" val="40244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6366"/>
            <a:ext cx="9144000" cy="316002"/>
          </a:xfrm>
        </p:spPr>
        <p:txBody>
          <a:bodyPr>
            <a:normAutofit fontScale="90000"/>
          </a:bodyPr>
          <a:lstStyle/>
          <a:p>
            <a:r>
              <a:rPr lang="en-US" dirty="0"/>
              <a:t>Deployment Descriptor</a:t>
            </a:r>
          </a:p>
        </p:txBody>
      </p:sp>
      <p:sp>
        <p:nvSpPr>
          <p:cNvPr id="3" name="Subtitle 2"/>
          <p:cNvSpPr>
            <a:spLocks noGrp="1"/>
          </p:cNvSpPr>
          <p:nvPr>
            <p:ph type="subTitle" idx="1"/>
          </p:nvPr>
        </p:nvSpPr>
        <p:spPr>
          <a:xfrm>
            <a:off x="0" y="605307"/>
            <a:ext cx="12192000" cy="6252693"/>
          </a:xfrm>
        </p:spPr>
        <p:txBody>
          <a:bodyPr/>
          <a:lstStyle/>
          <a:p>
            <a:pPr algn="l"/>
            <a:r>
              <a:rPr lang="en-US" dirty="0"/>
              <a:t>In a java web application a file named web.xml is known as deployment descriptor. It is a xml file and &lt;web-app&gt; is the root element for it. When a request comes web server uses web.xml file to map the URL of the request to the specific code that handle the request</a:t>
            </a:r>
            <a:r>
              <a:rPr lang="en-US" dirty="0" smtClean="0"/>
              <a:t>.</a:t>
            </a:r>
            <a:endParaRPr lang="en-US" dirty="0"/>
          </a:p>
          <a:p>
            <a:pPr algn="l"/>
            <a:r>
              <a:rPr lang="en-US" dirty="0"/>
              <a:t>&lt;web-app&gt;   </a:t>
            </a:r>
            <a:endParaRPr lang="en-US" dirty="0" smtClean="0"/>
          </a:p>
          <a:p>
            <a:pPr algn="l"/>
            <a:r>
              <a:rPr lang="en-US" dirty="0" smtClean="0"/>
              <a:t>&lt;</a:t>
            </a:r>
            <a:r>
              <a:rPr lang="en-US" dirty="0"/>
              <a:t>servlet</a:t>
            </a:r>
            <a:r>
              <a:rPr lang="en-US" dirty="0" smtClean="0"/>
              <a:t>&gt;</a:t>
            </a:r>
          </a:p>
          <a:p>
            <a:pPr algn="l"/>
            <a:r>
              <a:rPr lang="en-US" dirty="0" smtClean="0"/>
              <a:t> 	&lt;</a:t>
            </a:r>
            <a:r>
              <a:rPr lang="en-US" dirty="0"/>
              <a:t>servlet-name&gt;</a:t>
            </a:r>
            <a:r>
              <a:rPr lang="en-US" dirty="0" err="1"/>
              <a:t>servletName</a:t>
            </a:r>
            <a:r>
              <a:rPr lang="en-US" dirty="0"/>
              <a:t>&lt;/servlet-name</a:t>
            </a:r>
            <a:r>
              <a:rPr lang="en-US" dirty="0" smtClean="0"/>
              <a:t>&gt;</a:t>
            </a:r>
          </a:p>
          <a:p>
            <a:pPr algn="l"/>
            <a:r>
              <a:rPr lang="en-US" dirty="0" smtClean="0"/>
              <a:t> 	&lt;</a:t>
            </a:r>
            <a:r>
              <a:rPr lang="en-US" dirty="0"/>
              <a:t>servlet-class&gt;</a:t>
            </a:r>
            <a:r>
              <a:rPr lang="en-US" dirty="0" err="1"/>
              <a:t>servletClass</a:t>
            </a:r>
            <a:r>
              <a:rPr lang="en-US" dirty="0"/>
              <a:t>&lt;/servlet-class&gt; </a:t>
            </a:r>
            <a:endParaRPr lang="en-US" dirty="0" smtClean="0"/>
          </a:p>
          <a:p>
            <a:pPr algn="l"/>
            <a:r>
              <a:rPr lang="en-US" dirty="0" smtClean="0"/>
              <a:t>&lt;/</a:t>
            </a:r>
            <a:r>
              <a:rPr lang="en-US" dirty="0"/>
              <a:t>servlet&gt;  </a:t>
            </a:r>
            <a:endParaRPr lang="en-US" dirty="0" smtClean="0"/>
          </a:p>
          <a:p>
            <a:pPr algn="l"/>
            <a:r>
              <a:rPr lang="en-US" dirty="0" smtClean="0"/>
              <a:t> </a:t>
            </a:r>
            <a:r>
              <a:rPr lang="en-US" dirty="0"/>
              <a:t>&lt;servlet-mapping&gt; </a:t>
            </a:r>
            <a:endParaRPr lang="en-US" dirty="0" smtClean="0"/>
          </a:p>
          <a:p>
            <a:pPr algn="l"/>
            <a:r>
              <a:rPr lang="en-US" dirty="0" smtClean="0"/>
              <a:t>	&lt;</a:t>
            </a:r>
            <a:r>
              <a:rPr lang="en-US" dirty="0"/>
              <a:t>servlet-name&gt;</a:t>
            </a:r>
            <a:r>
              <a:rPr lang="en-US" dirty="0" err="1"/>
              <a:t>servletName</a:t>
            </a:r>
            <a:r>
              <a:rPr lang="en-US" dirty="0"/>
              <a:t>&lt;/servlet-name</a:t>
            </a:r>
            <a:r>
              <a:rPr lang="en-US" dirty="0" smtClean="0"/>
              <a:t>&gt;</a:t>
            </a:r>
          </a:p>
          <a:p>
            <a:pPr algn="l"/>
            <a:r>
              <a:rPr lang="en-US" dirty="0" smtClean="0"/>
              <a:t> 	&lt;</a:t>
            </a:r>
            <a:r>
              <a:rPr lang="en-US" dirty="0" err="1"/>
              <a:t>url</a:t>
            </a:r>
            <a:r>
              <a:rPr lang="en-US" dirty="0"/>
              <a:t>-pattern&gt;*.*&lt;/</a:t>
            </a:r>
            <a:r>
              <a:rPr lang="en-US" dirty="0" err="1"/>
              <a:t>url</a:t>
            </a:r>
            <a:r>
              <a:rPr lang="en-US" dirty="0"/>
              <a:t>-pattern&gt; </a:t>
            </a:r>
            <a:endParaRPr lang="en-US" dirty="0" smtClean="0"/>
          </a:p>
          <a:p>
            <a:pPr algn="l"/>
            <a:r>
              <a:rPr lang="en-US" dirty="0" smtClean="0"/>
              <a:t>&lt;/</a:t>
            </a:r>
            <a:r>
              <a:rPr lang="en-US" dirty="0"/>
              <a:t>servlet-mapping&gt;   </a:t>
            </a:r>
            <a:endParaRPr lang="en-US" dirty="0" smtClean="0"/>
          </a:p>
          <a:p>
            <a:pPr algn="l"/>
            <a:r>
              <a:rPr lang="en-US" dirty="0" smtClean="0"/>
              <a:t>&lt;/</a:t>
            </a:r>
            <a:r>
              <a:rPr lang="en-US" dirty="0"/>
              <a:t>web-app&gt;</a:t>
            </a:r>
          </a:p>
        </p:txBody>
      </p:sp>
    </p:spTree>
    <p:extLst>
      <p:ext uri="{BB962C8B-B14F-4D97-AF65-F5344CB8AC3E}">
        <p14:creationId xmlns:p14="http://schemas.microsoft.com/office/powerpoint/2010/main" val="3724340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211" y="257577"/>
            <a:ext cx="9144000" cy="483428"/>
          </a:xfrm>
        </p:spPr>
        <p:txBody>
          <a:bodyPr>
            <a:normAutofit fontScale="90000"/>
          </a:bodyPr>
          <a:lstStyle/>
          <a:p>
            <a:r>
              <a:rPr lang="en-US" dirty="0"/>
              <a:t>welcome-file-list</a:t>
            </a:r>
          </a:p>
        </p:txBody>
      </p:sp>
      <p:sp>
        <p:nvSpPr>
          <p:cNvPr id="3" name="Subtitle 2"/>
          <p:cNvSpPr>
            <a:spLocks noGrp="1"/>
          </p:cNvSpPr>
          <p:nvPr>
            <p:ph type="subTitle" idx="1"/>
          </p:nvPr>
        </p:nvSpPr>
        <p:spPr>
          <a:xfrm>
            <a:off x="0" y="592428"/>
            <a:ext cx="12192000" cy="6265572"/>
          </a:xfrm>
        </p:spPr>
        <p:txBody>
          <a:bodyPr/>
          <a:lstStyle/>
          <a:p>
            <a:pPr algn="l"/>
            <a:r>
              <a:rPr lang="en-US" dirty="0"/>
              <a:t>The welcome-file-list attribute of web.xml file is used to define the list of welcome files</a:t>
            </a:r>
            <a:r>
              <a:rPr lang="en-US" dirty="0" smtClean="0"/>
              <a:t>.</a:t>
            </a:r>
          </a:p>
          <a:p>
            <a:pPr algn="l"/>
            <a:r>
              <a:rPr lang="en-US" dirty="0"/>
              <a:t>&lt;web-app&gt;   </a:t>
            </a:r>
            <a:endParaRPr lang="en-US" dirty="0" smtClean="0"/>
          </a:p>
          <a:p>
            <a:pPr algn="l"/>
            <a:r>
              <a:rPr lang="en-US" dirty="0" smtClean="0"/>
              <a:t>//</a:t>
            </a:r>
            <a:r>
              <a:rPr lang="en-US" dirty="0"/>
              <a:t>other attributes  </a:t>
            </a:r>
            <a:endParaRPr lang="en-US" dirty="0" smtClean="0"/>
          </a:p>
          <a:p>
            <a:pPr algn="l"/>
            <a:r>
              <a:rPr lang="en-US" dirty="0"/>
              <a:t>	</a:t>
            </a:r>
            <a:r>
              <a:rPr lang="en-US" dirty="0" smtClean="0"/>
              <a:t> </a:t>
            </a:r>
            <a:r>
              <a:rPr lang="en-US" dirty="0"/>
              <a:t>&lt;welcome-file-list</a:t>
            </a:r>
            <a:r>
              <a:rPr lang="en-US" dirty="0" smtClean="0"/>
              <a:t>&gt;</a:t>
            </a:r>
          </a:p>
          <a:p>
            <a:pPr algn="l"/>
            <a:r>
              <a:rPr lang="en-US" dirty="0"/>
              <a:t>	</a:t>
            </a:r>
            <a:r>
              <a:rPr lang="en-US" dirty="0" smtClean="0"/>
              <a:t>	 </a:t>
            </a:r>
            <a:r>
              <a:rPr lang="en-US" dirty="0"/>
              <a:t>&lt;welcome-file&gt;home.html&lt;/welcome-file&gt; </a:t>
            </a:r>
            <a:endParaRPr lang="en-US" dirty="0" smtClean="0"/>
          </a:p>
          <a:p>
            <a:pPr algn="l"/>
            <a:r>
              <a:rPr lang="en-US" dirty="0"/>
              <a:t>	</a:t>
            </a:r>
            <a:r>
              <a:rPr lang="en-US" dirty="0" smtClean="0"/>
              <a:t>	&lt;</a:t>
            </a:r>
            <a:r>
              <a:rPr lang="en-US" dirty="0"/>
              <a:t>welcome-file&gt;welcome.html&lt;/welcome-file&gt; </a:t>
            </a:r>
            <a:endParaRPr lang="en-US" dirty="0" smtClean="0"/>
          </a:p>
          <a:p>
            <a:pPr algn="l"/>
            <a:r>
              <a:rPr lang="en-US" dirty="0"/>
              <a:t>	</a:t>
            </a:r>
            <a:r>
              <a:rPr lang="en-US" dirty="0" smtClean="0"/>
              <a:t>&lt;/</a:t>
            </a:r>
            <a:r>
              <a:rPr lang="en-US" dirty="0"/>
              <a:t>welcome-file-list&gt;   </a:t>
            </a:r>
            <a:endParaRPr lang="en-US" dirty="0" smtClean="0"/>
          </a:p>
          <a:p>
            <a:pPr algn="l"/>
            <a:r>
              <a:rPr lang="en-US" dirty="0" smtClean="0"/>
              <a:t>//</a:t>
            </a:r>
            <a:r>
              <a:rPr lang="en-US" dirty="0"/>
              <a:t>other attributes   </a:t>
            </a:r>
            <a:endParaRPr lang="en-US" dirty="0" smtClean="0"/>
          </a:p>
          <a:p>
            <a:pPr algn="l"/>
            <a:r>
              <a:rPr lang="en-US" dirty="0" smtClean="0"/>
              <a:t>&lt;/</a:t>
            </a:r>
            <a:r>
              <a:rPr lang="en-US" dirty="0"/>
              <a:t>web-app</a:t>
            </a:r>
            <a:r>
              <a:rPr lang="en-US" dirty="0" smtClean="0"/>
              <a:t>&gt;</a:t>
            </a:r>
            <a:endParaRPr lang="en-US" dirty="0"/>
          </a:p>
        </p:txBody>
      </p:sp>
    </p:spTree>
    <p:extLst>
      <p:ext uri="{BB962C8B-B14F-4D97-AF65-F5344CB8AC3E}">
        <p14:creationId xmlns:p14="http://schemas.microsoft.com/office/powerpoint/2010/main" val="3596072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TotalTime>
  <Words>2549</Words>
  <Application>Microsoft Office PowerPoint</Application>
  <PresentationFormat>Widescreen</PresentationFormat>
  <Paragraphs>449</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times new roman</vt:lpstr>
      <vt:lpstr>Verdana</vt:lpstr>
      <vt:lpstr>Verdana</vt:lpstr>
      <vt:lpstr>Office Theme</vt:lpstr>
      <vt:lpstr>PowerPoint Presentation</vt:lpstr>
      <vt:lpstr>What is servlet</vt:lpstr>
      <vt:lpstr>Servlet Interface</vt:lpstr>
      <vt:lpstr>GenericServlet class</vt:lpstr>
      <vt:lpstr>Life Cycle of a Servlet</vt:lpstr>
      <vt:lpstr>PowerPoint Presentation</vt:lpstr>
      <vt:lpstr>PowerPoint Presentation</vt:lpstr>
      <vt:lpstr>Deployment Descriptor</vt:lpstr>
      <vt:lpstr>welcome-file-list</vt:lpstr>
      <vt:lpstr>load-on-startup</vt:lpstr>
      <vt:lpstr>PowerPoint Presentation</vt:lpstr>
      <vt:lpstr>Read client info</vt:lpstr>
      <vt:lpstr>request.getparameter()</vt:lpstr>
      <vt:lpstr>PowerPoint Presentation</vt:lpstr>
      <vt:lpstr>getParameterMap()</vt:lpstr>
      <vt:lpstr>PowerPoint Presentation</vt:lpstr>
      <vt:lpstr>getParameterValues() </vt:lpstr>
      <vt:lpstr>RequestDispatcher</vt:lpstr>
      <vt:lpstr>PowerPoint Presentation</vt:lpstr>
      <vt:lpstr>sendRedirect</vt:lpstr>
      <vt:lpstr>ServletConfig Interface</vt:lpstr>
      <vt:lpstr>How to Get ServletConfig Object into Servlet</vt:lpstr>
      <vt:lpstr>PowerPoint Presentation</vt:lpstr>
      <vt:lpstr>ServletContext</vt:lpstr>
      <vt:lpstr>PowerPoint Presentation</vt:lpstr>
      <vt:lpstr>Retrieve Data from ServletConfig </vt:lpstr>
      <vt:lpstr>Difference between ServletConfig and ServletContext </vt:lpstr>
      <vt:lpstr>Attribute in Servlet</vt:lpstr>
      <vt:lpstr>PowerPoint Presentation</vt:lpstr>
      <vt:lpstr>Session </vt:lpstr>
      <vt:lpstr>Cookies in Servlet</vt:lpstr>
      <vt:lpstr>PowerPoint Presentation</vt:lpstr>
      <vt:lpstr>PowerPoint Presentation</vt:lpstr>
      <vt:lpstr>PowerPoint Presentation</vt:lpstr>
      <vt:lpstr>Hidden Form Field</vt:lpstr>
      <vt:lpstr>PowerPoint Presentation</vt:lpstr>
      <vt:lpstr>URL Rewriting</vt:lpstr>
      <vt:lpstr>HttpSession interface</vt:lpstr>
      <vt:lpstr>PowerPoint Presentation</vt:lpstr>
      <vt:lpstr>Filter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PawanArya</dc:creator>
  <cp:lastModifiedBy>PawanArya</cp:lastModifiedBy>
  <cp:revision>156</cp:revision>
  <dcterms:created xsi:type="dcterms:W3CDTF">2016-03-10T19:04:18Z</dcterms:created>
  <dcterms:modified xsi:type="dcterms:W3CDTF">2016-03-16T16:47:58Z</dcterms:modified>
</cp:coreProperties>
</file>