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5d37b106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5d37b106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5d37b106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5d37b106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5d37b106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5d37b106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5f3ace1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5f3ace1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5d37b106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5d37b106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5d37b106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5d37b106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5d37b106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5d37b106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5d37b106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5d37b106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5d37b106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5d37b106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926350" y="1128050"/>
            <a:ext cx="7306200" cy="280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500" u="sng">
                <a:solidFill>
                  <a:srgbClr val="38761D"/>
                </a:solidFill>
              </a:rPr>
              <a:t>ENPM808A</a:t>
            </a:r>
            <a:endParaRPr b="1" sz="3500" u="sng">
              <a:solidFill>
                <a:srgbClr val="38761D"/>
              </a:solidFill>
            </a:endParaRPr>
          </a:p>
          <a:p>
            <a:pPr indent="0" lvl="0" marL="0" rtl="0" algn="ctr">
              <a:spcBef>
                <a:spcPts val="0"/>
              </a:spcBef>
              <a:spcAft>
                <a:spcPts val="0"/>
              </a:spcAft>
              <a:buNone/>
            </a:pPr>
            <a:r>
              <a:rPr b="1" lang="en" sz="3500"/>
              <a:t>Introduction to Machine Learning</a:t>
            </a:r>
            <a:endParaRPr b="1" sz="3500"/>
          </a:p>
          <a:p>
            <a:pPr indent="0" lvl="0" marL="0" rtl="0" algn="ctr">
              <a:spcBef>
                <a:spcPts val="0"/>
              </a:spcBef>
              <a:spcAft>
                <a:spcPts val="0"/>
              </a:spcAft>
              <a:buNone/>
            </a:pPr>
            <a:r>
              <a:rPr b="1" lang="en" sz="3500">
                <a:solidFill>
                  <a:srgbClr val="0000FF"/>
                </a:solidFill>
              </a:rPr>
              <a:t>Final Project Presentation</a:t>
            </a:r>
            <a:endParaRPr b="1" sz="3500">
              <a:solidFill>
                <a:srgbClr val="0000FF"/>
              </a:solidFill>
            </a:endParaRPr>
          </a:p>
        </p:txBody>
      </p:sp>
      <p:sp>
        <p:nvSpPr>
          <p:cNvPr id="129" name="Google Shape;129;p13"/>
          <p:cNvSpPr txBox="1"/>
          <p:nvPr/>
        </p:nvSpPr>
        <p:spPr>
          <a:xfrm>
            <a:off x="6768350" y="4168575"/>
            <a:ext cx="1733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Calibri"/>
                <a:ea typeface="Calibri"/>
                <a:cs typeface="Calibri"/>
                <a:sym typeface="Calibri"/>
              </a:rPr>
              <a:t>By:</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Divyansh Agrawal</a:t>
            </a:r>
            <a:endParaRPr b="1" sz="1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464600"/>
            <a:ext cx="7505700" cy="66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88" name="Google Shape;188;p22"/>
          <p:cNvSpPr txBox="1"/>
          <p:nvPr>
            <p:ph idx="1" type="body"/>
          </p:nvPr>
        </p:nvSpPr>
        <p:spPr>
          <a:xfrm>
            <a:off x="819150" y="1422925"/>
            <a:ext cx="7505700" cy="2880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200">
                <a:solidFill>
                  <a:srgbClr val="000000"/>
                </a:solidFill>
                <a:latin typeface="Arial"/>
                <a:ea typeface="Arial"/>
                <a:cs typeface="Arial"/>
                <a:sym typeface="Arial"/>
              </a:rPr>
              <a:t>The best model according to me is the XGBoost. The reason being that it gives a better performance as compared to the other 2. Also, it does not take a long time when the number of datapoints are high in the training. </a:t>
            </a:r>
            <a:endParaRPr sz="12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n" sz="1200">
                <a:solidFill>
                  <a:srgbClr val="000000"/>
                </a:solidFill>
                <a:latin typeface="Arial"/>
                <a:ea typeface="Arial"/>
                <a:cs typeface="Arial"/>
                <a:sym typeface="Arial"/>
              </a:rPr>
              <a:t>All the models performed better when predicting the translational velocity (represented by cmd_vel_v in the document) as compared to the rotational velocity (represented by cmd_vel_w). The reason for this might be that the features selected by me do not contribute much to calculating the rotational component of the velocity. </a:t>
            </a:r>
            <a:endParaRPr sz="12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n" sz="1200">
                <a:solidFill>
                  <a:srgbClr val="000000"/>
                </a:solidFill>
                <a:latin typeface="Arial"/>
                <a:ea typeface="Arial"/>
                <a:cs typeface="Arial"/>
                <a:sym typeface="Arial"/>
              </a:rPr>
              <a:t>Also, in some cases the R2 score for rotational velocity is negative which means that the model is predicting worse than the mean of the target values.</a:t>
            </a:r>
            <a:endParaRPr sz="12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b="1" lang="en" sz="1200">
                <a:solidFill>
                  <a:srgbClr val="000000"/>
                </a:solidFill>
                <a:latin typeface="Arial"/>
                <a:ea typeface="Arial"/>
                <a:cs typeface="Arial"/>
                <a:sym typeface="Arial"/>
              </a:rPr>
              <a:t>NOTE: </a:t>
            </a:r>
            <a:r>
              <a:rPr lang="en" sz="1200">
                <a:solidFill>
                  <a:srgbClr val="000000"/>
                </a:solidFill>
                <a:latin typeface="Arial"/>
                <a:ea typeface="Arial"/>
                <a:cs typeface="Arial"/>
                <a:sym typeface="Arial"/>
              </a:rPr>
              <a:t>I have trained separate models for OpenBox and Corridor dataset. Since it was told in the class that testing and training should be performed on similar datasets. OpenBox and Corridor are different environments so training on one and testing on the other does not make any sense. Also, due to limited computational resources, I have used only a few files for training and testing.</a:t>
            </a:r>
            <a:endParaRPr sz="12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82425"/>
            <a:ext cx="7505700" cy="59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Delivered Model</a:t>
            </a:r>
            <a:endParaRPr/>
          </a:p>
        </p:txBody>
      </p:sp>
      <p:sp>
        <p:nvSpPr>
          <p:cNvPr id="135" name="Google Shape;135;p14"/>
          <p:cNvSpPr txBox="1"/>
          <p:nvPr>
            <p:ph idx="1" type="body"/>
          </p:nvPr>
        </p:nvSpPr>
        <p:spPr>
          <a:xfrm>
            <a:off x="545350" y="978525"/>
            <a:ext cx="3892200" cy="3623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1" lang="en" sz="1200">
                <a:solidFill>
                  <a:srgbClr val="3C78D8"/>
                </a:solidFill>
                <a:highlight>
                  <a:srgbClr val="FFFFFF"/>
                </a:highlight>
                <a:latin typeface="Arial"/>
                <a:ea typeface="Arial"/>
                <a:cs typeface="Arial"/>
                <a:sym typeface="Arial"/>
              </a:rPr>
              <a:t>XGBoost</a:t>
            </a:r>
            <a:r>
              <a:rPr lang="en" sz="1200">
                <a:solidFill>
                  <a:srgbClr val="111111"/>
                </a:solidFill>
                <a:highlight>
                  <a:srgbClr val="FFFFFF"/>
                </a:highlight>
                <a:latin typeface="Arial"/>
                <a:ea typeface="Arial"/>
                <a:cs typeface="Arial"/>
                <a:sym typeface="Arial"/>
              </a:rPr>
              <a:t> stands for Extreme Gradient Boosting. It uses more accurate approximations to find the best tree model. </a:t>
            </a:r>
            <a:r>
              <a:rPr lang="en" sz="1200">
                <a:solidFill>
                  <a:srgbClr val="000000"/>
                </a:solidFill>
                <a:latin typeface="Arial"/>
                <a:ea typeface="Arial"/>
                <a:cs typeface="Arial"/>
                <a:sym typeface="Arial"/>
              </a:rPr>
              <a:t>I am changing the max-depth hyper parameter. This is responsible for how deep each tree will grow during any boosting round.</a:t>
            </a:r>
            <a:endParaRPr sz="12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n" sz="1200">
                <a:solidFill>
                  <a:srgbClr val="000000"/>
                </a:solidFill>
                <a:latin typeface="Arial"/>
                <a:ea typeface="Arial"/>
                <a:cs typeface="Arial"/>
                <a:sym typeface="Arial"/>
              </a:rPr>
              <a:t>Why XGBoost?</a:t>
            </a:r>
            <a:endParaRPr sz="1200">
              <a:solidFill>
                <a:srgbClr val="000000"/>
              </a:solidFill>
              <a:latin typeface="Arial"/>
              <a:ea typeface="Arial"/>
              <a:cs typeface="Arial"/>
              <a:sym typeface="Arial"/>
            </a:endParaRPr>
          </a:p>
          <a:p>
            <a:pPr indent="-304800" lvl="0" marL="457200" marR="0" rtl="0" algn="just">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 broad terms, it’s the efficiency, accuracy, and feasibility of this algorithm.</a:t>
            </a:r>
            <a:endParaRPr sz="1200">
              <a:solidFill>
                <a:srgbClr val="000000"/>
              </a:solidFill>
              <a:latin typeface="Arial"/>
              <a:ea typeface="Arial"/>
              <a:cs typeface="Arial"/>
              <a:sym typeface="Arial"/>
            </a:endParaRPr>
          </a:p>
          <a:p>
            <a:pPr indent="-304800" lvl="0" marL="457200" marR="0" rtl="0" algn="just">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It has both linear model solver and tree learning algorithms. So, what makes it fast is its capacity to do parallel computation on a single machine.</a:t>
            </a:r>
            <a:endParaRPr sz="1200">
              <a:solidFill>
                <a:srgbClr val="000000"/>
              </a:solidFill>
              <a:latin typeface="Arial"/>
              <a:ea typeface="Arial"/>
              <a:cs typeface="Arial"/>
              <a:sym typeface="Arial"/>
            </a:endParaRPr>
          </a:p>
          <a:p>
            <a:pPr indent="-311150" lvl="0" marL="457200" marR="0" rtl="0" algn="just">
              <a:lnSpc>
                <a:spcPct val="115000"/>
              </a:lnSpc>
              <a:spcBef>
                <a:spcPts val="0"/>
              </a:spcBef>
              <a:spcAft>
                <a:spcPts val="0"/>
              </a:spcAft>
              <a:buSzPts val="1300"/>
              <a:buFont typeface="Arial"/>
              <a:buChar char="●"/>
            </a:pPr>
            <a:r>
              <a:rPr lang="en" sz="1200">
                <a:solidFill>
                  <a:srgbClr val="000000"/>
                </a:solidFill>
                <a:latin typeface="Arial"/>
                <a:ea typeface="Arial"/>
                <a:cs typeface="Arial"/>
                <a:sym typeface="Arial"/>
              </a:rPr>
              <a:t>It also has additional features for doing cross-validation and finding important variables</a:t>
            </a:r>
            <a:r>
              <a:rPr lang="en" sz="1500">
                <a:solidFill>
                  <a:srgbClr val="7D7D7D"/>
                </a:solidFill>
                <a:highlight>
                  <a:srgbClr val="FFFFFF"/>
                </a:highlight>
                <a:latin typeface="Arial"/>
                <a:ea typeface="Arial"/>
                <a:cs typeface="Arial"/>
                <a:sym typeface="Arial"/>
              </a:rPr>
              <a:t>.</a:t>
            </a:r>
            <a:endParaRPr sz="1500">
              <a:solidFill>
                <a:srgbClr val="7D7D7D"/>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p:txBody>
      </p:sp>
      <p:pic>
        <p:nvPicPr>
          <p:cNvPr id="136" name="Google Shape;136;p14"/>
          <p:cNvPicPr preferRelativeResize="0"/>
          <p:nvPr/>
        </p:nvPicPr>
        <p:blipFill>
          <a:blip r:embed="rId3">
            <a:alphaModFix/>
          </a:blip>
          <a:stretch>
            <a:fillRect/>
          </a:stretch>
        </p:blipFill>
        <p:spPr>
          <a:xfrm>
            <a:off x="4437550" y="1427425"/>
            <a:ext cx="4401651" cy="22886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621475"/>
            <a:ext cx="7505700" cy="514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Various Models Considered</a:t>
            </a:r>
            <a:endParaRPr/>
          </a:p>
        </p:txBody>
      </p:sp>
      <p:sp>
        <p:nvSpPr>
          <p:cNvPr id="142" name="Google Shape;142;p15"/>
          <p:cNvSpPr txBox="1"/>
          <p:nvPr>
            <p:ph idx="1" type="body"/>
          </p:nvPr>
        </p:nvSpPr>
        <p:spPr>
          <a:xfrm>
            <a:off x="819150" y="1594775"/>
            <a:ext cx="7505700" cy="24480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Linear regression - Ridge regularization</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SVM</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XGBoost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1007325" y="2094450"/>
            <a:ext cx="3453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Generalized Pipeline</a:t>
            </a:r>
            <a:endParaRPr/>
          </a:p>
        </p:txBody>
      </p:sp>
      <p:pic>
        <p:nvPicPr>
          <p:cNvPr id="148" name="Google Shape;148;p16"/>
          <p:cNvPicPr preferRelativeResize="0"/>
          <p:nvPr/>
        </p:nvPicPr>
        <p:blipFill>
          <a:blip r:embed="rId3">
            <a:alphaModFix/>
          </a:blip>
          <a:stretch>
            <a:fillRect/>
          </a:stretch>
        </p:blipFill>
        <p:spPr>
          <a:xfrm>
            <a:off x="5121325" y="351950"/>
            <a:ext cx="2745400" cy="4439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5990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Features Used</a:t>
            </a:r>
            <a:endParaRPr/>
          </a:p>
        </p:txBody>
      </p:sp>
      <p:sp>
        <p:nvSpPr>
          <p:cNvPr id="154" name="Google Shape;154;p17"/>
          <p:cNvSpPr txBox="1"/>
          <p:nvPr>
            <p:ph idx="1" type="body"/>
          </p:nvPr>
        </p:nvSpPr>
        <p:spPr>
          <a:xfrm>
            <a:off x="819150" y="1400550"/>
            <a:ext cx="7505700" cy="24480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Distance between current position and local goal</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Distance </a:t>
            </a:r>
            <a:r>
              <a:rPr lang="en" sz="1200">
                <a:solidFill>
                  <a:srgbClr val="000000"/>
                </a:solidFill>
                <a:latin typeface="Arial"/>
                <a:ea typeface="Arial"/>
                <a:cs typeface="Arial"/>
                <a:sym typeface="Arial"/>
              </a:rPr>
              <a:t>between</a:t>
            </a:r>
            <a:r>
              <a:rPr lang="en" sz="1200">
                <a:solidFill>
                  <a:srgbClr val="000000"/>
                </a:solidFill>
                <a:latin typeface="Arial"/>
                <a:ea typeface="Arial"/>
                <a:cs typeface="Arial"/>
                <a:sym typeface="Arial"/>
              </a:rPr>
              <a:t> current position and final goal</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Distance </a:t>
            </a:r>
            <a:r>
              <a:rPr lang="en" sz="1200">
                <a:solidFill>
                  <a:srgbClr val="000000"/>
                </a:solidFill>
                <a:latin typeface="Arial"/>
                <a:ea typeface="Arial"/>
                <a:cs typeface="Arial"/>
                <a:sym typeface="Arial"/>
              </a:rPr>
              <a:t>between</a:t>
            </a:r>
            <a:r>
              <a:rPr lang="en" sz="1200">
                <a:solidFill>
                  <a:srgbClr val="000000"/>
                </a:solidFill>
                <a:latin typeface="Arial"/>
                <a:ea typeface="Arial"/>
                <a:cs typeface="Arial"/>
                <a:sym typeface="Arial"/>
              </a:rPr>
              <a:t> local goal and final goal</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Angle of line-of-sight (LOS) joining current position and final goal with the x axis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Angle of </a:t>
            </a:r>
            <a:r>
              <a:rPr lang="en" sz="1200">
                <a:solidFill>
                  <a:srgbClr val="000000"/>
                </a:solidFill>
                <a:latin typeface="Arial"/>
                <a:ea typeface="Arial"/>
                <a:cs typeface="Arial"/>
                <a:sym typeface="Arial"/>
              </a:rPr>
              <a:t>line-of-sight (LOS) </a:t>
            </a:r>
            <a:r>
              <a:rPr lang="en" sz="1200">
                <a:solidFill>
                  <a:srgbClr val="000000"/>
                </a:solidFill>
                <a:latin typeface="Arial"/>
                <a:ea typeface="Arial"/>
                <a:cs typeface="Arial"/>
                <a:sym typeface="Arial"/>
              </a:rPr>
              <a:t>joining current position and local goal with the x axis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Distance in front of the bot (540th value in the laser range)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195675"/>
            <a:ext cx="7505700" cy="5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Learning Curves for XGBoost</a:t>
            </a:r>
            <a:endParaRPr/>
          </a:p>
        </p:txBody>
      </p:sp>
      <p:pic>
        <p:nvPicPr>
          <p:cNvPr id="160" name="Google Shape;160;p18"/>
          <p:cNvPicPr preferRelativeResize="0"/>
          <p:nvPr/>
        </p:nvPicPr>
        <p:blipFill>
          <a:blip r:embed="rId3">
            <a:alphaModFix/>
          </a:blip>
          <a:stretch>
            <a:fillRect/>
          </a:stretch>
        </p:blipFill>
        <p:spPr>
          <a:xfrm>
            <a:off x="4007225" y="675425"/>
            <a:ext cx="4317625" cy="4209885"/>
          </a:xfrm>
          <a:prstGeom prst="rect">
            <a:avLst/>
          </a:prstGeom>
          <a:noFill/>
          <a:ln>
            <a:noFill/>
          </a:ln>
        </p:spPr>
      </p:pic>
      <p:sp>
        <p:nvSpPr>
          <p:cNvPr id="161" name="Google Shape;161;p18"/>
          <p:cNvSpPr txBox="1"/>
          <p:nvPr/>
        </p:nvSpPr>
        <p:spPr>
          <a:xfrm>
            <a:off x="819150" y="1940700"/>
            <a:ext cx="294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Dataset</a:t>
            </a:r>
            <a:r>
              <a:rPr lang="en">
                <a:latin typeface="Calibri"/>
                <a:ea typeface="Calibri"/>
                <a:cs typeface="Calibri"/>
                <a:sym typeface="Calibri"/>
              </a:rPr>
              <a:t>: Openbox</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Command Action</a:t>
            </a:r>
            <a:r>
              <a:rPr lang="en">
                <a:latin typeface="Calibri"/>
                <a:ea typeface="Calibri"/>
                <a:cs typeface="Calibri"/>
                <a:sym typeface="Calibri"/>
              </a:rPr>
              <a:t>: Translational Velocity</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R2 score on the test data: </a:t>
            </a:r>
            <a:r>
              <a:rPr lang="en">
                <a:latin typeface="Calibri"/>
                <a:ea typeface="Calibri"/>
                <a:cs typeface="Calibri"/>
                <a:sym typeface="Calibri"/>
              </a:rPr>
              <a:t>0.</a:t>
            </a:r>
            <a:r>
              <a:rPr lang="en" sz="1200"/>
              <a:t>7565059895450211</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210600"/>
            <a:ext cx="7505700" cy="54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Learning Curves for XGBoost</a:t>
            </a:r>
            <a:endParaRPr/>
          </a:p>
        </p:txBody>
      </p:sp>
      <p:sp>
        <p:nvSpPr>
          <p:cNvPr id="167" name="Google Shape;167;p19"/>
          <p:cNvSpPr txBox="1"/>
          <p:nvPr/>
        </p:nvSpPr>
        <p:spPr>
          <a:xfrm>
            <a:off x="819150" y="2190825"/>
            <a:ext cx="263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Dataset</a:t>
            </a:r>
            <a:r>
              <a:rPr lang="en">
                <a:latin typeface="Calibri"/>
                <a:ea typeface="Calibri"/>
                <a:cs typeface="Calibri"/>
                <a:sym typeface="Calibri"/>
              </a:rPr>
              <a:t>: Openbox</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Command Action</a:t>
            </a:r>
            <a:r>
              <a:rPr lang="en">
                <a:latin typeface="Calibri"/>
                <a:ea typeface="Calibri"/>
                <a:cs typeface="Calibri"/>
                <a:sym typeface="Calibri"/>
              </a:rPr>
              <a:t>: Rotational Velocity</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R2 score on the test data:</a:t>
            </a:r>
            <a:r>
              <a:rPr lang="en">
                <a:latin typeface="Calibri"/>
                <a:ea typeface="Calibri"/>
                <a:cs typeface="Calibri"/>
                <a:sym typeface="Calibri"/>
              </a:rPr>
              <a:t> -0.</a:t>
            </a:r>
            <a:r>
              <a:rPr lang="en" sz="1200"/>
              <a:t>2594334449890192</a:t>
            </a:r>
            <a:endParaRPr>
              <a:latin typeface="Calibri"/>
              <a:ea typeface="Calibri"/>
              <a:cs typeface="Calibri"/>
              <a:sym typeface="Calibri"/>
            </a:endParaRPr>
          </a:p>
        </p:txBody>
      </p:sp>
      <p:pic>
        <p:nvPicPr>
          <p:cNvPr id="168" name="Google Shape;168;p19"/>
          <p:cNvPicPr preferRelativeResize="0"/>
          <p:nvPr/>
        </p:nvPicPr>
        <p:blipFill>
          <a:blip r:embed="rId3">
            <a:alphaModFix/>
          </a:blip>
          <a:stretch>
            <a:fillRect/>
          </a:stretch>
        </p:blipFill>
        <p:spPr>
          <a:xfrm>
            <a:off x="4108925" y="757500"/>
            <a:ext cx="4215924" cy="41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195675"/>
            <a:ext cx="7505700" cy="513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Learning Curves for XGBoost</a:t>
            </a:r>
            <a:endParaRPr/>
          </a:p>
        </p:txBody>
      </p:sp>
      <p:sp>
        <p:nvSpPr>
          <p:cNvPr id="174" name="Google Shape;174;p20"/>
          <p:cNvSpPr txBox="1"/>
          <p:nvPr/>
        </p:nvSpPr>
        <p:spPr>
          <a:xfrm>
            <a:off x="819150" y="2139275"/>
            <a:ext cx="263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Dataset</a:t>
            </a:r>
            <a:r>
              <a:rPr lang="en">
                <a:latin typeface="Calibri"/>
                <a:ea typeface="Calibri"/>
                <a:cs typeface="Calibri"/>
                <a:sym typeface="Calibri"/>
              </a:rPr>
              <a:t>: Corridor</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Command Action</a:t>
            </a:r>
            <a:r>
              <a:rPr lang="en">
                <a:latin typeface="Calibri"/>
                <a:ea typeface="Calibri"/>
                <a:cs typeface="Calibri"/>
                <a:sym typeface="Calibri"/>
              </a:rPr>
              <a:t>: Translational Velocity</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R2 score on the test data</a:t>
            </a:r>
            <a:r>
              <a:rPr lang="en">
                <a:latin typeface="Calibri"/>
                <a:ea typeface="Calibri"/>
                <a:cs typeface="Calibri"/>
                <a:sym typeface="Calibri"/>
              </a:rPr>
              <a:t>: 0.</a:t>
            </a:r>
            <a:r>
              <a:rPr lang="en" sz="1200"/>
              <a:t>4131266087420681</a:t>
            </a:r>
            <a:endParaRPr>
              <a:latin typeface="Calibri"/>
              <a:ea typeface="Calibri"/>
              <a:cs typeface="Calibri"/>
              <a:sym typeface="Calibri"/>
            </a:endParaRPr>
          </a:p>
        </p:txBody>
      </p:sp>
      <p:pic>
        <p:nvPicPr>
          <p:cNvPr id="175" name="Google Shape;175;p20"/>
          <p:cNvPicPr preferRelativeResize="0"/>
          <p:nvPr/>
        </p:nvPicPr>
        <p:blipFill>
          <a:blip r:embed="rId3">
            <a:alphaModFix/>
          </a:blip>
          <a:stretch>
            <a:fillRect/>
          </a:stretch>
        </p:blipFill>
        <p:spPr>
          <a:xfrm>
            <a:off x="4118400" y="709574"/>
            <a:ext cx="4206450" cy="412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247950"/>
            <a:ext cx="7505700" cy="56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Learning Curves for XGBoost</a:t>
            </a:r>
            <a:endParaRPr/>
          </a:p>
        </p:txBody>
      </p:sp>
      <p:sp>
        <p:nvSpPr>
          <p:cNvPr id="181" name="Google Shape;181;p21"/>
          <p:cNvSpPr txBox="1"/>
          <p:nvPr/>
        </p:nvSpPr>
        <p:spPr>
          <a:xfrm>
            <a:off x="819150" y="1940700"/>
            <a:ext cx="263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D</a:t>
            </a:r>
            <a:r>
              <a:rPr b="1" lang="en">
                <a:latin typeface="Calibri"/>
                <a:ea typeface="Calibri"/>
                <a:cs typeface="Calibri"/>
                <a:sym typeface="Calibri"/>
              </a:rPr>
              <a:t>ataset</a:t>
            </a:r>
            <a:r>
              <a:rPr lang="en">
                <a:latin typeface="Calibri"/>
                <a:ea typeface="Calibri"/>
                <a:cs typeface="Calibri"/>
                <a:sym typeface="Calibri"/>
              </a:rPr>
              <a:t>: Corridor</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Command Action</a:t>
            </a:r>
            <a:r>
              <a:rPr lang="en">
                <a:latin typeface="Calibri"/>
                <a:ea typeface="Calibri"/>
                <a:cs typeface="Calibri"/>
                <a:sym typeface="Calibri"/>
              </a:rPr>
              <a:t>: Rotational Velocity</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R2 score </a:t>
            </a:r>
            <a:r>
              <a:rPr b="1" lang="en">
                <a:latin typeface="Calibri"/>
                <a:ea typeface="Calibri"/>
                <a:cs typeface="Calibri"/>
                <a:sym typeface="Calibri"/>
              </a:rPr>
              <a:t>on the test data</a:t>
            </a:r>
            <a:r>
              <a:rPr lang="en">
                <a:latin typeface="Calibri"/>
                <a:ea typeface="Calibri"/>
                <a:cs typeface="Calibri"/>
                <a:sym typeface="Calibri"/>
              </a:rPr>
              <a:t>: -0.</a:t>
            </a:r>
            <a:r>
              <a:rPr lang="en" sz="1200"/>
              <a:t>6349991005113047</a:t>
            </a:r>
            <a:endParaRPr>
              <a:latin typeface="Calibri"/>
              <a:ea typeface="Calibri"/>
              <a:cs typeface="Calibri"/>
              <a:sym typeface="Calibri"/>
            </a:endParaRPr>
          </a:p>
        </p:txBody>
      </p:sp>
      <p:pic>
        <p:nvPicPr>
          <p:cNvPr id="182" name="Google Shape;182;p21"/>
          <p:cNvPicPr preferRelativeResize="0"/>
          <p:nvPr/>
        </p:nvPicPr>
        <p:blipFill>
          <a:blip r:embed="rId3">
            <a:alphaModFix/>
          </a:blip>
          <a:stretch>
            <a:fillRect/>
          </a:stretch>
        </p:blipFill>
        <p:spPr>
          <a:xfrm>
            <a:off x="4116850" y="702275"/>
            <a:ext cx="4208000" cy="415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