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9" r:id="rId2"/>
    <p:sldId id="274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CC7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82906-C471-44C7-BE2E-B7877357269B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65720-932F-40A1-ABDB-C6EDA8F692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535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352284-DA1E-4CBE-A525-E663BA13DA26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94F2CE-1F37-4214-866F-5E6E7A24E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352284-DA1E-4CBE-A525-E663BA13DA26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94F2CE-1F37-4214-866F-5E6E7A24E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352284-DA1E-4CBE-A525-E663BA13DA26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94F2CE-1F37-4214-866F-5E6E7A24E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352284-DA1E-4CBE-A525-E663BA13DA26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94F2CE-1F37-4214-866F-5E6E7A24ECA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352284-DA1E-4CBE-A525-E663BA13DA26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94F2CE-1F37-4214-866F-5E6E7A24ECA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352284-DA1E-4CBE-A525-E663BA13DA26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94F2CE-1F37-4214-866F-5E6E7A24ECA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352284-DA1E-4CBE-A525-E663BA13DA26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94F2CE-1F37-4214-866F-5E6E7A24E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352284-DA1E-4CBE-A525-E663BA13DA26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94F2CE-1F37-4214-866F-5E6E7A24ECA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352284-DA1E-4CBE-A525-E663BA13DA26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94F2CE-1F37-4214-866F-5E6E7A24E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D0352284-DA1E-4CBE-A525-E663BA13DA26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94F2CE-1F37-4214-866F-5E6E7A24E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352284-DA1E-4CBE-A525-E663BA13DA26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94F2CE-1F37-4214-866F-5E6E7A24ECA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0352284-DA1E-4CBE-A525-E663BA13DA26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994F2CE-1F37-4214-866F-5E6E7A24ECA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xmlns="" id="{B23AAC52-73BC-4F5A-8784-00A690169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382500" cy="27305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en-US" sz="2800" dirty="0" smtClean="0">
                <a:solidFill>
                  <a:srgbClr val="001F5F"/>
                </a:solidFill>
                <a:latin typeface="Arial" panose="020B0604020202020204" pitchFamily="34" charset="0"/>
                <a:cs typeface="+mn-cs"/>
              </a:rPr>
              <a:t>Dynamic Integration of IR-GIS</a:t>
            </a:r>
            <a:r>
              <a:rPr lang="en-GB" altLang="en-US" sz="2000" dirty="0" smtClean="0">
                <a:solidFill>
                  <a:srgbClr val="001F5F"/>
                </a:solidFill>
                <a:latin typeface="Arial" panose="020B0604020202020204" pitchFamily="34" charset="0"/>
                <a:cs typeface="+mn-cs"/>
              </a:rPr>
              <a:t/>
            </a:r>
            <a:br>
              <a:rPr lang="en-GB" altLang="en-US" sz="2000" dirty="0" smtClean="0">
                <a:solidFill>
                  <a:srgbClr val="001F5F"/>
                </a:solidFill>
                <a:latin typeface="Arial" panose="020B0604020202020204" pitchFamily="34" charset="0"/>
                <a:cs typeface="+mn-cs"/>
              </a:rPr>
            </a:br>
            <a:r>
              <a:rPr lang="en-GB" altLang="en-US" sz="1800" dirty="0" smtClean="0">
                <a:solidFill>
                  <a:srgbClr val="001F5F"/>
                </a:solidFill>
                <a:latin typeface="Arial" panose="020B0604020202020204" pitchFamily="34" charset="0"/>
                <a:cs typeface="+mn-cs"/>
              </a:rPr>
              <a:t>and </a:t>
            </a:r>
            <a:br>
              <a:rPr lang="en-GB" altLang="en-US" sz="1800" dirty="0" smtClean="0">
                <a:solidFill>
                  <a:srgbClr val="001F5F"/>
                </a:solidFill>
                <a:latin typeface="Arial" panose="020B0604020202020204" pitchFamily="34" charset="0"/>
                <a:cs typeface="+mn-cs"/>
              </a:rPr>
            </a:br>
            <a:r>
              <a:rPr lang="en-GB" altLang="en-US" sz="2800" dirty="0" smtClean="0">
                <a:solidFill>
                  <a:srgbClr val="001F5F"/>
                </a:solidFill>
                <a:latin typeface="Arial" panose="020B0604020202020204" pitchFamily="34" charset="0"/>
                <a:cs typeface="+mn-cs"/>
              </a:rPr>
              <a:t>CRIS Existing Applications Data using Linear Referencing System</a:t>
            </a:r>
            <a:r>
              <a:rPr lang="en-GB" altLang="en-US" sz="1800" dirty="0" smtClean="0">
                <a:solidFill>
                  <a:srgbClr val="001F5F"/>
                </a:solidFill>
                <a:latin typeface="Arial" panose="020B0604020202020204" pitchFamily="34" charset="0"/>
                <a:cs typeface="+mn-cs"/>
              </a:rPr>
              <a:t/>
            </a:r>
            <a:br>
              <a:rPr lang="en-GB" altLang="en-US" sz="1800" dirty="0" smtClean="0">
                <a:solidFill>
                  <a:srgbClr val="001F5F"/>
                </a:solidFill>
                <a:latin typeface="Arial" panose="020B0604020202020204" pitchFamily="34" charset="0"/>
                <a:cs typeface="+mn-cs"/>
              </a:rPr>
            </a:br>
            <a:r>
              <a:rPr lang="en-GB" altLang="en-US" sz="1800" dirty="0" smtClean="0">
                <a:solidFill>
                  <a:srgbClr val="001F5F"/>
                </a:solidFill>
                <a:latin typeface="Arial" panose="020B0604020202020204" pitchFamily="34" charset="0"/>
                <a:cs typeface="+mn-cs"/>
              </a:rPr>
              <a:t>for</a:t>
            </a:r>
            <a:br>
              <a:rPr lang="en-GB" altLang="en-US" sz="1800" dirty="0" smtClean="0">
                <a:solidFill>
                  <a:srgbClr val="001F5F"/>
                </a:solidFill>
                <a:latin typeface="Arial" panose="020B0604020202020204" pitchFamily="34" charset="0"/>
                <a:cs typeface="+mn-cs"/>
              </a:rPr>
            </a:br>
            <a:r>
              <a:rPr lang="en-GB" altLang="en-US" sz="2800" dirty="0" smtClean="0">
                <a:solidFill>
                  <a:srgbClr val="001F5F"/>
                </a:solidFill>
                <a:latin typeface="Arial" panose="020B0604020202020204" pitchFamily="34" charset="0"/>
                <a:cs typeface="+mn-cs"/>
              </a:rPr>
              <a:t>All 68 Divisions</a:t>
            </a:r>
            <a:endParaRPr lang="en-GB" altLang="en-US" sz="1800" dirty="0" smtClean="0">
              <a:solidFill>
                <a:srgbClr val="001F5F"/>
              </a:solidFill>
              <a:latin typeface="Arial" panose="020B0604020202020204" pitchFamily="34" charset="0"/>
              <a:cs typeface="+mn-cs"/>
            </a:endParaRPr>
          </a:p>
        </p:txBody>
      </p:sp>
      <p:pic>
        <p:nvPicPr>
          <p:cNvPr id="5" name="Picture 4" descr="ML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88574" y="244475"/>
            <a:ext cx="1368425" cy="10763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1107" y="266702"/>
            <a:ext cx="2818986" cy="116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8363FDAB-2200-4892-8F38-74A2681E65D6}"/>
              </a:ext>
            </a:extLst>
          </p:cNvPr>
          <p:cNvSpPr txBox="1">
            <a:spLocks/>
          </p:cNvSpPr>
          <p:nvPr/>
        </p:nvSpPr>
        <p:spPr>
          <a:xfrm>
            <a:off x="241300" y="215900"/>
            <a:ext cx="3492500" cy="7522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en-US" sz="3600" b="1" dirty="0" smtClean="0"/>
              <a:t>Workflow</a:t>
            </a:r>
            <a:endParaRPr lang="en-US" altLang="en-US" sz="3600" b="1" dirty="0"/>
          </a:p>
        </p:txBody>
      </p:sp>
      <p:sp>
        <p:nvSpPr>
          <p:cNvPr id="14" name="Diamond 13"/>
          <p:cNvSpPr/>
          <p:nvPr/>
        </p:nvSpPr>
        <p:spPr>
          <a:xfrm>
            <a:off x="5334000" y="1511300"/>
            <a:ext cx="1548000" cy="1548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39100" y="1854200"/>
            <a:ext cx="26289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28800" y="1854200"/>
            <a:ext cx="26289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2336800" y="3403600"/>
            <a:ext cx="1548000" cy="1548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66900" y="5524500"/>
            <a:ext cx="26289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5372100" y="3441700"/>
            <a:ext cx="1548000" cy="1548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051800" y="3784600"/>
            <a:ext cx="26289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26400" y="5486400"/>
            <a:ext cx="26289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87900" y="215900"/>
            <a:ext cx="26289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2" idx="2"/>
          </p:cNvCxnSpPr>
          <p:nvPr/>
        </p:nvCxnSpPr>
        <p:spPr>
          <a:xfrm>
            <a:off x="6102350" y="1130300"/>
            <a:ext cx="6350" cy="36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6890724" y="2278675"/>
            <a:ext cx="1152000" cy="20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4465024" y="2265975"/>
            <a:ext cx="900000" cy="20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05150" y="2730500"/>
            <a:ext cx="6350" cy="72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05150" y="4914900"/>
            <a:ext cx="6350" cy="61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1251924" y="4158275"/>
            <a:ext cx="1080000" cy="20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1213824" y="2278675"/>
            <a:ext cx="648000" cy="20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38250" y="2298700"/>
            <a:ext cx="6350" cy="18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4477724" y="5999775"/>
            <a:ext cx="1710000" cy="20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53150" y="4991100"/>
            <a:ext cx="6350" cy="104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6928824" y="4196375"/>
            <a:ext cx="1152000" cy="20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868124" y="4183675"/>
            <a:ext cx="1548000" cy="20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442450" y="4724400"/>
            <a:ext cx="6350" cy="72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 flipV="1">
            <a:off x="8831612" y="1206889"/>
            <a:ext cx="1260000" cy="20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>
            <a:off x="8437049" y="-413201"/>
            <a:ext cx="6350" cy="205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7378700" y="2133600"/>
            <a:ext cx="165100" cy="304800"/>
            <a:chOff x="10731500" y="1028700"/>
            <a:chExt cx="165100" cy="3048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0731500" y="1028700"/>
              <a:ext cx="152400" cy="15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10744200" y="1155700"/>
              <a:ext cx="152400" cy="177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rot="5400000">
            <a:off x="3022600" y="2959100"/>
            <a:ext cx="165100" cy="304800"/>
            <a:chOff x="10731500" y="1028700"/>
            <a:chExt cx="165100" cy="3048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0731500" y="1028700"/>
              <a:ext cx="152400" cy="15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10744200" y="1155700"/>
              <a:ext cx="152400" cy="177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 rot="16200000" flipV="1">
            <a:off x="9372600" y="1041400"/>
            <a:ext cx="165100" cy="304800"/>
            <a:chOff x="10731500" y="1028700"/>
            <a:chExt cx="165100" cy="3048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0731500" y="1028700"/>
              <a:ext cx="152400" cy="15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10744200" y="1155700"/>
              <a:ext cx="152400" cy="177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 flipH="1">
            <a:off x="4787900" y="2108200"/>
            <a:ext cx="165100" cy="304800"/>
            <a:chOff x="10731500" y="1028700"/>
            <a:chExt cx="165100" cy="3048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0731500" y="1028700"/>
              <a:ext cx="152400" cy="15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0744200" y="1155700"/>
              <a:ext cx="152400" cy="177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flipH="1">
            <a:off x="4533900" y="4038600"/>
            <a:ext cx="165100" cy="304800"/>
            <a:chOff x="10731500" y="1028700"/>
            <a:chExt cx="165100" cy="3048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0731500" y="1028700"/>
              <a:ext cx="152400" cy="15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0744200" y="1155700"/>
              <a:ext cx="152400" cy="177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 flipH="1">
            <a:off x="7874000" y="457200"/>
            <a:ext cx="165100" cy="304800"/>
            <a:chOff x="10731500" y="1028700"/>
            <a:chExt cx="165100" cy="3048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10731500" y="1028700"/>
              <a:ext cx="152400" cy="15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0744200" y="1155700"/>
              <a:ext cx="152400" cy="177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 flipH="1">
            <a:off x="1841500" y="3987800"/>
            <a:ext cx="165100" cy="304800"/>
            <a:chOff x="10731500" y="1028700"/>
            <a:chExt cx="165100" cy="3048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0731500" y="1028700"/>
              <a:ext cx="152400" cy="15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0744200" y="1155700"/>
              <a:ext cx="152400" cy="177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16200000" flipV="1">
            <a:off x="1143000" y="3035300"/>
            <a:ext cx="165100" cy="304800"/>
            <a:chOff x="10731500" y="1028700"/>
            <a:chExt cx="165100" cy="30480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0731500" y="1028700"/>
              <a:ext cx="152400" cy="15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0744200" y="1155700"/>
              <a:ext cx="152400" cy="177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7327900" y="4051300"/>
            <a:ext cx="165100" cy="304800"/>
            <a:chOff x="10731500" y="1028700"/>
            <a:chExt cx="165100" cy="304800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10731500" y="1028700"/>
              <a:ext cx="152400" cy="15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0744200" y="1155700"/>
              <a:ext cx="152400" cy="177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 rot="5400000">
            <a:off x="3022600" y="5067300"/>
            <a:ext cx="165100" cy="304800"/>
            <a:chOff x="10731500" y="1028700"/>
            <a:chExt cx="165100" cy="30480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10731500" y="1028700"/>
              <a:ext cx="152400" cy="15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10744200" y="1155700"/>
              <a:ext cx="152400" cy="177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5651500" y="5867400"/>
            <a:ext cx="165100" cy="304800"/>
            <a:chOff x="10731500" y="1028700"/>
            <a:chExt cx="165100" cy="3048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0731500" y="1028700"/>
              <a:ext cx="152400" cy="15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0744200" y="1155700"/>
              <a:ext cx="152400" cy="177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 rot="5400000">
            <a:off x="9347200" y="4940300"/>
            <a:ext cx="165100" cy="304800"/>
            <a:chOff x="10731500" y="1028700"/>
            <a:chExt cx="165100" cy="3048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0731500" y="1028700"/>
              <a:ext cx="152400" cy="15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0744200" y="1155700"/>
              <a:ext cx="152400" cy="177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rot="5400000">
            <a:off x="6019800" y="1143000"/>
            <a:ext cx="165100" cy="304800"/>
            <a:chOff x="10731500" y="1028700"/>
            <a:chExt cx="165100" cy="30480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0731500" y="1028700"/>
              <a:ext cx="152400" cy="15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0744200" y="1155700"/>
              <a:ext cx="152400" cy="177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9588" y="5568950"/>
            <a:ext cx="938298" cy="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7" name="TextBox 86"/>
          <p:cNvSpPr txBox="1"/>
          <p:nvPr/>
        </p:nvSpPr>
        <p:spPr>
          <a:xfrm>
            <a:off x="9144000" y="575310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Dashboard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65700" y="406401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Receiving KM Post &amp; Track Line files by email</a:t>
            </a:r>
          </a:p>
          <a:p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97500" y="1892301"/>
            <a:ext cx="135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Calibrate features and data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064000" y="3784601"/>
            <a:ext cx="113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Issue(s)</a:t>
            </a:r>
          </a:p>
          <a:p>
            <a:pPr algn="ctr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IN" sz="1600" b="1" dirty="0" smtClean="0">
                <a:latin typeface="Calibri" pitchFamily="34" charset="0"/>
                <a:cs typeface="Calibri" pitchFamily="34" charset="0"/>
              </a:rPr>
            </a:b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identified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102600" y="1993901"/>
            <a:ext cx="248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Connect with  CRIS</a:t>
            </a:r>
          </a:p>
          <a:p>
            <a:pPr algn="ctr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and communicate the issue </a:t>
            </a:r>
          </a:p>
          <a:p>
            <a:pPr algn="ctr"/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6900" y="1854201"/>
            <a:ext cx="113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No Issue(s)</a:t>
            </a:r>
          </a:p>
          <a:p>
            <a:pPr algn="ctr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IN" sz="1600" b="1" dirty="0" smtClean="0">
                <a:latin typeface="Calibri" pitchFamily="34" charset="0"/>
                <a:cs typeface="Calibri" pitchFamily="34" charset="0"/>
              </a:rPr>
            </a:b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identified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879600" y="1917701"/>
            <a:ext cx="248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LRS Process </a:t>
            </a:r>
          </a:p>
          <a:p>
            <a:pPr algn="ctr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Calibrate Data &amp; </a:t>
            </a:r>
          </a:p>
          <a:p>
            <a:pPr algn="ctr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Event Data</a:t>
            </a:r>
          </a:p>
          <a:p>
            <a:pPr algn="ctr"/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87600" y="4000501"/>
            <a:ext cx="135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Testing / QA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06500" y="3746501"/>
            <a:ext cx="113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Test Cases</a:t>
            </a:r>
          </a:p>
          <a:p>
            <a:pPr algn="ctr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IN" sz="1600" b="1" dirty="0" smtClean="0">
                <a:latin typeface="Calibri" pitchFamily="34" charset="0"/>
                <a:cs typeface="Calibri" pitchFamily="34" charset="0"/>
              </a:rPr>
            </a:b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Failed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930400" y="5003801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Test Cases          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Pass</a:t>
            </a:r>
            <a:endParaRPr lang="en-IN" sz="1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917700" y="5626101"/>
            <a:ext cx="248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File(s) submitted to CRIS for approval</a:t>
            </a:r>
          </a:p>
          <a:p>
            <a:pPr algn="ctr"/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61000" y="3911601"/>
            <a:ext cx="135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Verification at CRIS end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140700" y="3898901"/>
            <a:ext cx="248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Publish layer/data on</a:t>
            </a:r>
          </a:p>
          <a:p>
            <a:pPr algn="ctr"/>
            <a:r>
              <a:rPr lang="en-IN" sz="1600" b="1" dirty="0" err="1" smtClean="0">
                <a:latin typeface="Calibri" pitchFamily="34" charset="0"/>
                <a:cs typeface="Calibri" pitchFamily="34" charset="0"/>
              </a:rPr>
              <a:t>ArcGIS</a:t>
            </a: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Server</a:t>
            </a:r>
          </a:p>
          <a:p>
            <a:pPr algn="ctr"/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81800" y="1854201"/>
            <a:ext cx="113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Issue(s)</a:t>
            </a:r>
          </a:p>
          <a:p>
            <a:pPr algn="ctr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IN" sz="1600" b="1" dirty="0" smtClean="0">
                <a:latin typeface="Calibri" pitchFamily="34" charset="0"/>
                <a:cs typeface="Calibri" pitchFamily="34" charset="0"/>
              </a:rPr>
            </a:b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identified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870700" y="3784601"/>
            <a:ext cx="113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No Issue(s)</a:t>
            </a:r>
          </a:p>
          <a:p>
            <a:pPr algn="ctr"/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IN" sz="1600" b="1" dirty="0" smtClean="0">
                <a:latin typeface="Calibri" pitchFamily="34" charset="0"/>
                <a:cs typeface="Calibri" pitchFamily="34" charset="0"/>
              </a:rPr>
            </a:b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identified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52600" y="6555601"/>
            <a:ext cx="925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All the necessary steps and processes will be recorded on a portal and stakeholders can view the progress of the project online on the portal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405" y="1042490"/>
            <a:ext cx="31757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Track Line File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Name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Receiving Date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Zone Covered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Division Covered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Route Covered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Section Covered</a:t>
            </a:r>
          </a:p>
          <a:p>
            <a:endParaRPr lang="en-IN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8161" y="1012009"/>
            <a:ext cx="464312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Processes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Features and Data Checking – Pass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Features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and Data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Checking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Fail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LRS Completed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QA/Testing – Pass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QA/Testing – Fail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Submitted to CRIS (for Approval)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Approved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Calibri" pitchFamily="34" charset="0"/>
                <a:cs typeface="Calibri" pitchFamily="34" charset="0"/>
              </a:rPr>
              <a:t>   R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ejected</a:t>
            </a:r>
            <a:endParaRPr lang="en-IN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1509</TotalTime>
  <Words>149</Words>
  <Application>Microsoft Office PowerPoint</Application>
  <PresentationFormat>Custom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Dynamic Integration of IR-GIS and  CRIS Existing Applications Data using Linear Referencing System for All 68 Divisions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MLINFO 059</dc:creator>
  <cp:lastModifiedBy>MLinfomap123456</cp:lastModifiedBy>
  <cp:revision>121</cp:revision>
  <dcterms:created xsi:type="dcterms:W3CDTF">2024-02-06T11:05:11Z</dcterms:created>
  <dcterms:modified xsi:type="dcterms:W3CDTF">2024-04-10T10:38:22Z</dcterms:modified>
</cp:coreProperties>
</file>