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Roboto"/>
      <p:regular r:id="rId53"/>
      <p:bold r:id="rId54"/>
      <p:italic r:id="rId55"/>
      <p:boldItalic r:id="rId56"/>
    </p:embeddedFont>
    <p:embeddedFont>
      <p:font typeface="Lobster"/>
      <p:regular r:id="rId57"/>
    </p:embeddedFont>
    <p:embeddedFont>
      <p:font typeface="Merriweather"/>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8087EDE-3345-46EF-934E-7270A842C064}">
  <a:tblStyle styleId="{D8087EDE-3345-46EF-934E-7270A842C0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Merriweather-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Merriweather-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oboto-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italic.fntdata"/><Relationship Id="rId10" Type="http://schemas.openxmlformats.org/officeDocument/2006/relationships/slide" Target="slides/slide4.xml"/><Relationship Id="rId54" Type="http://schemas.openxmlformats.org/officeDocument/2006/relationships/font" Target="fonts/Roboto-bold.fntdata"/><Relationship Id="rId13" Type="http://schemas.openxmlformats.org/officeDocument/2006/relationships/slide" Target="slides/slide7.xml"/><Relationship Id="rId57" Type="http://schemas.openxmlformats.org/officeDocument/2006/relationships/font" Target="fonts/Lobster-regular.fntdata"/><Relationship Id="rId12" Type="http://schemas.openxmlformats.org/officeDocument/2006/relationships/slide" Target="slides/slide6.xml"/><Relationship Id="rId56" Type="http://schemas.openxmlformats.org/officeDocument/2006/relationships/font" Target="fonts/Roboto-boldItalic.fntdata"/><Relationship Id="rId15" Type="http://schemas.openxmlformats.org/officeDocument/2006/relationships/slide" Target="slides/slide9.xml"/><Relationship Id="rId59" Type="http://schemas.openxmlformats.org/officeDocument/2006/relationships/font" Target="fonts/Merriweather-bold.fntdata"/><Relationship Id="rId14" Type="http://schemas.openxmlformats.org/officeDocument/2006/relationships/slide" Target="slides/slide8.xml"/><Relationship Id="rId58" Type="http://schemas.openxmlformats.org/officeDocument/2006/relationships/font" Target="fonts/Merriweather-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566862a22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566862a22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56587a4b9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56587a4b9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56587a4b9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56587a4b9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56587a4b9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56587a4b9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566862a22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566862a2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56587a4b9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56587a4b9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56587a4b9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56587a4b9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56587a4b9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56587a4b9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56587a4b9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56587a4b9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56587a4b9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56587a4b9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56587a4b9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56587a4b9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56587a4b9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56587a4b9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566862a22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566862a22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566862a22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566862a22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566862a22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566862a22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566862a22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566862a22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566862a22_6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566862a22_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566862a22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566862a22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56860623d_3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56860623d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56860623d_3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56860623d_3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566862a22_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566862a22_6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56587a4b9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56587a4b9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566862a22_6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566862a22_6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4566862a22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4566862a22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566862a22_1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566862a22_1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566862a22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566862a22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566862a22_1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566862a22_1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566862a22_1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566862a22_1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4566862a22_1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4566862a22_1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566862a22_1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4566862a22_1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566862a22_1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566862a22_1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566862a22_1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566862a22_1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56587a4b9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56587a4b9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566862a22_16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566862a22_16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566862a22_1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566862a22_16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456860623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56860623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56860623d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56860623d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456860623d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456860623d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456860623d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456860623d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456860623d_3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456860623d_3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56587a4b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56587a4b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56587a4b9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56587a4b9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56587a4b9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56587a4b9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56587a4b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56587a4b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56587a4b9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56587a4b9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483425" y="211863"/>
            <a:ext cx="2916300" cy="16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DATA STRATA</a:t>
            </a:r>
            <a:endParaRPr sz="4800"/>
          </a:p>
          <a:p>
            <a:pPr indent="0" lvl="0" marL="0" rtl="0" algn="l">
              <a:spcBef>
                <a:spcPts val="0"/>
              </a:spcBef>
              <a:spcAft>
                <a:spcPts val="0"/>
              </a:spcAft>
              <a:buNone/>
            </a:pPr>
            <a:r>
              <a:t/>
            </a:r>
            <a:endParaRPr sz="4800"/>
          </a:p>
        </p:txBody>
      </p:sp>
      <p:sp>
        <p:nvSpPr>
          <p:cNvPr id="65" name="Google Shape;65;p13"/>
          <p:cNvSpPr txBox="1"/>
          <p:nvPr>
            <p:ph idx="1" type="subTitle"/>
          </p:nvPr>
        </p:nvSpPr>
        <p:spPr>
          <a:xfrm>
            <a:off x="3483425" y="3984950"/>
            <a:ext cx="5615400" cy="9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Divyansha                divyansha1115@gmail.com</a:t>
            </a:r>
            <a:endParaRPr>
              <a:solidFill>
                <a:srgbClr val="FFFFFF"/>
              </a:solidFill>
            </a:endParaRPr>
          </a:p>
          <a:p>
            <a:pPr indent="0" lvl="0" marL="0" rtl="0" algn="l">
              <a:spcBef>
                <a:spcPts val="0"/>
              </a:spcBef>
              <a:spcAft>
                <a:spcPts val="0"/>
              </a:spcAft>
              <a:buNone/>
            </a:pPr>
            <a:r>
              <a:rPr lang="en">
                <a:solidFill>
                  <a:srgbClr val="FFFFFF"/>
                </a:solidFill>
              </a:rPr>
              <a:t>Satashree Roy         spamiroy26@gmail.com</a:t>
            </a:r>
            <a:endParaRPr>
              <a:solidFill>
                <a:srgbClr val="FFFFFF"/>
              </a:solidFill>
            </a:endParaRPr>
          </a:p>
          <a:p>
            <a:pPr indent="0" lvl="0" marL="0" rtl="0" algn="l">
              <a:spcBef>
                <a:spcPts val="0"/>
              </a:spcBef>
              <a:spcAft>
                <a:spcPts val="0"/>
              </a:spcAft>
              <a:buNone/>
            </a:pPr>
            <a:r>
              <a:rPr lang="en">
                <a:solidFill>
                  <a:srgbClr val="FFFFFF"/>
                </a:solidFill>
              </a:rPr>
              <a:t>Apoorva Singh        singhapoorva388@gmail.com</a:t>
            </a:r>
            <a:endParaRPr>
              <a:solidFill>
                <a:srgbClr val="FFFFFF"/>
              </a:solidFill>
            </a:endParaRPr>
          </a:p>
          <a:p>
            <a:pPr indent="0" lvl="0" marL="0" rtl="0" algn="l">
              <a:spcBef>
                <a:spcPts val="0"/>
              </a:spcBef>
              <a:spcAft>
                <a:spcPts val="0"/>
              </a:spcAft>
              <a:buNone/>
            </a:pPr>
            <a:r>
              <a:t/>
            </a:r>
            <a:endParaRPr/>
          </a:p>
        </p:txBody>
      </p:sp>
      <p:pic>
        <p:nvPicPr>
          <p:cNvPr id="66" name="Google Shape;66;p13"/>
          <p:cNvPicPr preferRelativeResize="0"/>
          <p:nvPr/>
        </p:nvPicPr>
        <p:blipFill>
          <a:blip r:embed="rId3">
            <a:alphaModFix/>
          </a:blip>
          <a:stretch>
            <a:fillRect/>
          </a:stretch>
        </p:blipFill>
        <p:spPr>
          <a:xfrm>
            <a:off x="533412" y="85000"/>
            <a:ext cx="2059679" cy="1924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84D"/>
        </a:solidFill>
      </p:bgPr>
    </p:bg>
    <p:spTree>
      <p:nvGrpSpPr>
        <p:cNvPr id="136" name="Shape 136"/>
        <p:cNvGrpSpPr/>
        <p:nvPr/>
      </p:nvGrpSpPr>
      <p:grpSpPr>
        <a:xfrm>
          <a:off x="0" y="0"/>
          <a:ext cx="0" cy="0"/>
          <a:chOff x="0" y="0"/>
          <a:chExt cx="0" cy="0"/>
        </a:xfrm>
      </p:grpSpPr>
      <p:sp>
        <p:nvSpPr>
          <p:cNvPr id="137" name="Google Shape;137;p22"/>
          <p:cNvSpPr txBox="1"/>
          <p:nvPr>
            <p:ph type="title"/>
          </p:nvPr>
        </p:nvSpPr>
        <p:spPr>
          <a:xfrm>
            <a:off x="722750" y="68575"/>
            <a:ext cx="782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Useful Insights from the career switch data dat dat data</a:t>
            </a:r>
            <a:endParaRPr b="1" u="sng"/>
          </a:p>
        </p:txBody>
      </p:sp>
      <p:graphicFrame>
        <p:nvGraphicFramePr>
          <p:cNvPr id="138" name="Google Shape;138;p22"/>
          <p:cNvGraphicFramePr/>
          <p:nvPr/>
        </p:nvGraphicFramePr>
        <p:xfrm>
          <a:off x="353275" y="622700"/>
          <a:ext cx="3000000" cy="3000000"/>
        </p:xfrm>
        <a:graphic>
          <a:graphicData uri="http://schemas.openxmlformats.org/drawingml/2006/table">
            <a:tbl>
              <a:tblPr>
                <a:noFill/>
                <a:tableStyleId>{D8087EDE-3345-46EF-934E-7270A842C064}</a:tableStyleId>
              </a:tblPr>
              <a:tblGrid>
                <a:gridCol w="1980675"/>
                <a:gridCol w="2165775"/>
              </a:tblGrid>
              <a:tr h="369350">
                <a:tc>
                  <a:txBody>
                    <a:bodyPr>
                      <a:noAutofit/>
                    </a:bodyPr>
                    <a:lstStyle/>
                    <a:p>
                      <a:pPr indent="0" lvl="0" marL="0" rtl="0" algn="l">
                        <a:spcBef>
                          <a:spcPts val="0"/>
                        </a:spcBef>
                        <a:spcAft>
                          <a:spcPts val="0"/>
                        </a:spcAft>
                        <a:buNone/>
                      </a:pPr>
                      <a:r>
                        <a:rPr lang="en"/>
                        <a:t> </a:t>
                      </a:r>
                      <a:r>
                        <a:rPr b="1" lang="en"/>
                        <a:t>Career Switcher</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t>% of participants</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r h="369350">
                <a:tc>
                  <a:txBody>
                    <a:bodyPr>
                      <a:noAutofit/>
                    </a:bodyPr>
                    <a:lstStyle/>
                    <a:p>
                      <a:pPr indent="0" lvl="0" marL="0" rtl="0" algn="l">
                        <a:spcBef>
                          <a:spcPts val="0"/>
                        </a:spcBef>
                        <a:spcAft>
                          <a:spcPts val="0"/>
                        </a:spcAft>
                        <a:buNone/>
                      </a:pPr>
                      <a:r>
                        <a:rPr lang="en"/>
                        <a:t> </a:t>
                      </a:r>
                      <a:r>
                        <a:rPr b="1" lang="en"/>
                        <a:t>Yes</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solidFill>
                            <a:srgbClr val="0000FF"/>
                          </a:solidFill>
                          <a:highlight>
                            <a:srgbClr val="FFFFFF"/>
                          </a:highlight>
                        </a:rPr>
                        <a:t>70.6</a:t>
                      </a:r>
                      <a:r>
                        <a:rPr b="1" lang="en">
                          <a:solidFill>
                            <a:srgbClr val="0000FF"/>
                          </a:solidFill>
                          <a:highlight>
                            <a:srgbClr val="FFFFFF"/>
                          </a:highlight>
                        </a:rPr>
                        <a:t>%</a:t>
                      </a:r>
                      <a:endParaRPr b="1">
                        <a:solidFill>
                          <a:srgbClr val="0000FF"/>
                        </a:solidFill>
                        <a:highlight>
                          <a:srgbClr val="FFFFFF"/>
                        </a:highlight>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r h="369350">
                <a:tc>
                  <a:txBody>
                    <a:bodyPr>
                      <a:noAutofit/>
                    </a:bodyPr>
                    <a:lstStyle/>
                    <a:p>
                      <a:pPr indent="0" lvl="0" marL="0" rtl="0" algn="l">
                        <a:spcBef>
                          <a:spcPts val="0"/>
                        </a:spcBef>
                        <a:spcAft>
                          <a:spcPts val="0"/>
                        </a:spcAft>
                        <a:buNone/>
                      </a:pPr>
                      <a:r>
                        <a:rPr lang="en"/>
                        <a:t> </a:t>
                      </a:r>
                      <a:r>
                        <a:rPr b="1" lang="en"/>
                        <a:t>No</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solidFill>
                            <a:srgbClr val="0000FF"/>
                          </a:solidFill>
                        </a:rPr>
                        <a:t>29.4</a:t>
                      </a:r>
                      <a:r>
                        <a:rPr b="1" lang="en">
                          <a:solidFill>
                            <a:srgbClr val="0000FF"/>
                          </a:solidFill>
                        </a:rPr>
                        <a:t>%</a:t>
                      </a:r>
                      <a:endParaRPr b="1">
                        <a:solidFill>
                          <a:srgbClr val="0000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bl>
          </a:graphicData>
        </a:graphic>
      </p:graphicFrame>
      <p:cxnSp>
        <p:nvCxnSpPr>
          <p:cNvPr id="139" name="Google Shape;139;p22"/>
          <p:cNvCxnSpPr/>
          <p:nvPr/>
        </p:nvCxnSpPr>
        <p:spPr>
          <a:xfrm flipH="1" rot="10800000">
            <a:off x="5403825" y="783025"/>
            <a:ext cx="594900" cy="6300"/>
          </a:xfrm>
          <a:prstGeom prst="straightConnector1">
            <a:avLst/>
          </a:prstGeom>
          <a:noFill/>
          <a:ln cap="flat" cmpd="sng" w="76200">
            <a:solidFill>
              <a:srgbClr val="38761D"/>
            </a:solidFill>
            <a:prstDash val="solid"/>
            <a:round/>
            <a:headEnd len="med" w="med" type="none"/>
            <a:tailEnd len="med" w="med" type="none"/>
          </a:ln>
        </p:spPr>
      </p:cxnSp>
      <p:cxnSp>
        <p:nvCxnSpPr>
          <p:cNvPr id="140" name="Google Shape;140;p22"/>
          <p:cNvCxnSpPr/>
          <p:nvPr/>
        </p:nvCxnSpPr>
        <p:spPr>
          <a:xfrm flipH="1" rot="10800000">
            <a:off x="6022825" y="764975"/>
            <a:ext cx="2380200" cy="18000"/>
          </a:xfrm>
          <a:prstGeom prst="straightConnector1">
            <a:avLst/>
          </a:prstGeom>
          <a:noFill/>
          <a:ln cap="flat" cmpd="sng" w="76200">
            <a:solidFill>
              <a:srgbClr val="85200C"/>
            </a:solidFill>
            <a:prstDash val="solid"/>
            <a:round/>
            <a:headEnd len="med" w="med" type="none"/>
            <a:tailEnd len="med" w="med" type="none"/>
          </a:ln>
        </p:spPr>
      </p:cxnSp>
      <p:graphicFrame>
        <p:nvGraphicFramePr>
          <p:cNvPr id="141" name="Google Shape;141;p22"/>
          <p:cNvGraphicFramePr/>
          <p:nvPr/>
        </p:nvGraphicFramePr>
        <p:xfrm>
          <a:off x="5403825" y="913075"/>
          <a:ext cx="3000000" cy="3000000"/>
        </p:xfrm>
        <a:graphic>
          <a:graphicData uri="http://schemas.openxmlformats.org/drawingml/2006/table">
            <a:tbl>
              <a:tblPr>
                <a:noFill/>
                <a:tableStyleId>{D8087EDE-3345-46EF-934E-7270A842C064}</a:tableStyleId>
              </a:tblPr>
              <a:tblGrid>
                <a:gridCol w="1809750"/>
                <a:gridCol w="785875"/>
                <a:gridCol w="641300"/>
              </a:tblGrid>
              <a:tr h="272475">
                <a:tc>
                  <a:txBody>
                    <a:bodyPr>
                      <a:noAutofit/>
                    </a:bodyPr>
                    <a:lstStyle/>
                    <a:p>
                      <a:pPr indent="0" lvl="0" marL="0" rtl="0" algn="l">
                        <a:spcBef>
                          <a:spcPts val="0"/>
                        </a:spcBef>
                        <a:spcAft>
                          <a:spcPts val="0"/>
                        </a:spcAft>
                        <a:buNone/>
                      </a:pPr>
                      <a:r>
                        <a:rPr b="1" lang="en">
                          <a:solidFill>
                            <a:srgbClr val="FFFFFF"/>
                          </a:solidFill>
                        </a:rPr>
                        <a:t>Valid Response◼</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38761D"/>
                          </a:solidFill>
                        </a:rPr>
                        <a:t>3012</a:t>
                      </a:r>
                      <a:endParaRPr b="1">
                        <a:solidFill>
                          <a:srgbClr val="38761D"/>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38761D"/>
                          </a:solidFill>
                        </a:rPr>
                        <a:t>18</a:t>
                      </a:r>
                      <a:r>
                        <a:rPr b="1" lang="en">
                          <a:solidFill>
                            <a:srgbClr val="38761D"/>
                          </a:solidFill>
                        </a:rPr>
                        <a:t>%</a:t>
                      </a:r>
                      <a:endParaRPr b="1">
                        <a:solidFill>
                          <a:srgbClr val="38761D"/>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7975">
                <a:tc>
                  <a:txBody>
                    <a:bodyPr>
                      <a:noAutofit/>
                    </a:bodyPr>
                    <a:lstStyle/>
                    <a:p>
                      <a:pPr indent="0" lvl="0" marL="0" rtl="0" algn="l">
                        <a:spcBef>
                          <a:spcPts val="0"/>
                        </a:spcBef>
                        <a:spcAft>
                          <a:spcPts val="0"/>
                        </a:spcAft>
                        <a:buNone/>
                      </a:pPr>
                      <a:r>
                        <a:rPr b="1" lang="en">
                          <a:solidFill>
                            <a:srgbClr val="FFFFFF"/>
                          </a:solidFill>
                        </a:rPr>
                        <a:t>Unconventional Response◼</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85200C"/>
                          </a:solidFill>
                        </a:rPr>
                        <a:t>13700</a:t>
                      </a:r>
                      <a:endParaRPr b="1">
                        <a:solidFill>
                          <a:srgbClr val="85200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85200C"/>
                          </a:solidFill>
                        </a:rPr>
                        <a:t>82</a:t>
                      </a:r>
                      <a:r>
                        <a:rPr b="1" lang="en">
                          <a:solidFill>
                            <a:srgbClr val="85200C"/>
                          </a:solidFill>
                        </a:rPr>
                        <a:t>%</a:t>
                      </a:r>
                      <a:endParaRPr b="1">
                        <a:solidFill>
                          <a:srgbClr val="85200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7975">
                <a:tc>
                  <a:txBody>
                    <a:bodyPr>
                      <a:noAutofit/>
                    </a:bodyPr>
                    <a:lstStyle/>
                    <a:p>
                      <a:pPr indent="0" lvl="0" marL="0" rtl="0" algn="l">
                        <a:spcBef>
                          <a:spcPts val="0"/>
                        </a:spcBef>
                        <a:spcAft>
                          <a:spcPts val="0"/>
                        </a:spcAft>
                        <a:buNone/>
                      </a:pPr>
                      <a:r>
                        <a:rPr b="1" lang="en">
                          <a:solidFill>
                            <a:srgbClr val="FFFFFF"/>
                          </a:solidFill>
                        </a:rPr>
                        <a:t>Missing Response◼</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00"/>
                          </a:solidFill>
                        </a:rPr>
                        <a:t>0</a:t>
                      </a:r>
                      <a:endParaRPr>
                        <a:solidFill>
                          <a:srgbClr val="FFFF00"/>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00"/>
                          </a:solidFill>
                        </a:rPr>
                        <a:t>0%</a:t>
                      </a:r>
                      <a:endParaRPr>
                        <a:solidFill>
                          <a:srgbClr val="FFFF00"/>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7975">
                <a:tc>
                  <a:txBody>
                    <a:bodyPr>
                      <a:noAutofit/>
                    </a:bodyPr>
                    <a:lstStyle/>
                    <a:p>
                      <a:pPr indent="0" lvl="0" marL="0" rtl="0" algn="l">
                        <a:spcBef>
                          <a:spcPts val="0"/>
                        </a:spcBef>
                        <a:spcAft>
                          <a:spcPts val="0"/>
                        </a:spcAft>
                        <a:buNone/>
                      </a:pPr>
                      <a:r>
                        <a:rPr b="1" lang="en">
                          <a:solidFill>
                            <a:srgbClr val="FFFFFF"/>
                          </a:solidFill>
                        </a:rPr>
                        <a:t>Most Common</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gridSpan="2">
                  <a:txBody>
                    <a:bodyPr>
                      <a:noAutofit/>
                    </a:bodyPr>
                    <a:lstStyle/>
                    <a:p>
                      <a:pPr indent="0" lvl="0" marL="0" rtl="0" algn="l">
                        <a:spcBef>
                          <a:spcPts val="0"/>
                        </a:spcBef>
                        <a:spcAft>
                          <a:spcPts val="0"/>
                        </a:spcAft>
                        <a:buNone/>
                      </a:pPr>
                      <a:r>
                        <a:rPr b="1" lang="en" sz="1100">
                          <a:solidFill>
                            <a:srgbClr val="0000FF"/>
                          </a:solidFill>
                        </a:rPr>
                        <a:t>Yes</a:t>
                      </a:r>
                      <a:endParaRPr b="1" sz="1100">
                        <a:solidFill>
                          <a:srgbClr val="0000FF"/>
                        </a:solidFill>
                      </a:endParaRPr>
                    </a:p>
                    <a:p>
                      <a:pPr indent="0" lvl="0" marL="0" rtl="0" algn="l">
                        <a:spcBef>
                          <a:spcPts val="0"/>
                        </a:spcBef>
                        <a:spcAft>
                          <a:spcPts val="0"/>
                        </a:spcAft>
                        <a:buNone/>
                      </a:pPr>
                      <a:r>
                        <a:t/>
                      </a:r>
                      <a:endParaRPr b="1" sz="1100">
                        <a:solidFill>
                          <a:srgbClr val="0000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hMerge="1"/>
              </a:tr>
            </a:tbl>
          </a:graphicData>
        </a:graphic>
      </p:graphicFrame>
      <p:sp>
        <p:nvSpPr>
          <p:cNvPr id="142" name="Google Shape;142;p22"/>
          <p:cNvSpPr txBox="1"/>
          <p:nvPr/>
        </p:nvSpPr>
        <p:spPr>
          <a:xfrm>
            <a:off x="277050" y="3035125"/>
            <a:ext cx="8555100" cy="1686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17500" lvl="0" marL="457200" rtl="0" algn="l">
              <a:spcBef>
                <a:spcPts val="0"/>
              </a:spcBef>
              <a:spcAft>
                <a:spcPts val="0"/>
              </a:spcAft>
              <a:buClr>
                <a:srgbClr val="FFFFFF"/>
              </a:buClr>
              <a:buSzPts val="1400"/>
              <a:buChar char="➔"/>
            </a:pPr>
            <a:r>
              <a:rPr lang="en">
                <a:solidFill>
                  <a:srgbClr val="FFFFFF"/>
                </a:solidFill>
              </a:rPr>
              <a:t>The data on career switching gives us an idea that most of the Data Science professionals working in this field did not actually start out their careers as same. About 71% of them worked in some different domains before they became Data Science Enthusiasts. This also supports the hypothesis that the idea of Data Science is relatively new.</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ctrTitle"/>
          </p:nvPr>
        </p:nvSpPr>
        <p:spPr>
          <a:xfrm>
            <a:off x="311700" y="0"/>
            <a:ext cx="8520600" cy="692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        </a:t>
            </a:r>
            <a:r>
              <a:rPr b="1" lang="en" sz="3000" u="sng"/>
              <a:t>EMPLOYMENT STATUS</a:t>
            </a:r>
            <a:r>
              <a:rPr b="1" lang="en" sz="3000" u="sng"/>
              <a:t> DISTRIBUTION</a:t>
            </a:r>
            <a:endParaRPr b="1" sz="3000" u="sng"/>
          </a:p>
        </p:txBody>
      </p:sp>
      <p:sp>
        <p:nvSpPr>
          <p:cNvPr id="148" name="Google Shape;148;p23"/>
          <p:cNvSpPr txBox="1"/>
          <p:nvPr>
            <p:ph idx="1" type="subTitle"/>
          </p:nvPr>
        </p:nvSpPr>
        <p:spPr>
          <a:xfrm>
            <a:off x="133575" y="692100"/>
            <a:ext cx="8961900" cy="9837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rgbClr val="073763"/>
                </a:solidFill>
              </a:rPr>
              <a:t>Are data scientists employed?</a:t>
            </a:r>
            <a:endParaRPr>
              <a:solidFill>
                <a:srgbClr val="073763"/>
              </a:solidFill>
            </a:endParaRPr>
          </a:p>
          <a:p>
            <a:pPr indent="0" lvl="0" marL="457200" rtl="0" algn="l">
              <a:spcBef>
                <a:spcPts val="0"/>
              </a:spcBef>
              <a:spcAft>
                <a:spcPts val="0"/>
              </a:spcAft>
              <a:buNone/>
            </a:pPr>
            <a:r>
              <a:rPr lang="en"/>
              <a:t> </a:t>
            </a:r>
            <a:endParaRPr/>
          </a:p>
        </p:txBody>
      </p:sp>
      <p:pic>
        <p:nvPicPr>
          <p:cNvPr id="149" name="Google Shape;149;p23"/>
          <p:cNvPicPr preferRelativeResize="0"/>
          <p:nvPr/>
        </p:nvPicPr>
        <p:blipFill>
          <a:blip r:embed="rId3">
            <a:alphaModFix/>
          </a:blip>
          <a:stretch>
            <a:fillRect/>
          </a:stretch>
        </p:blipFill>
        <p:spPr>
          <a:xfrm>
            <a:off x="730600" y="1339650"/>
            <a:ext cx="6617250" cy="3514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84D"/>
        </a:solidFill>
      </p:bgPr>
    </p:bg>
    <p:spTree>
      <p:nvGrpSpPr>
        <p:cNvPr id="153" name="Shape 153"/>
        <p:cNvGrpSpPr/>
        <p:nvPr/>
      </p:nvGrpSpPr>
      <p:grpSpPr>
        <a:xfrm>
          <a:off x="0" y="0"/>
          <a:ext cx="0" cy="0"/>
          <a:chOff x="0" y="0"/>
          <a:chExt cx="0" cy="0"/>
        </a:xfrm>
      </p:grpSpPr>
      <p:sp>
        <p:nvSpPr>
          <p:cNvPr id="154" name="Google Shape;154;p24"/>
          <p:cNvSpPr txBox="1"/>
          <p:nvPr>
            <p:ph type="title"/>
          </p:nvPr>
        </p:nvSpPr>
        <p:spPr>
          <a:xfrm>
            <a:off x="421600" y="68575"/>
            <a:ext cx="867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Useful Insights from the employment status data datdata</a:t>
            </a:r>
            <a:endParaRPr b="1" u="sng"/>
          </a:p>
        </p:txBody>
      </p:sp>
      <p:graphicFrame>
        <p:nvGraphicFramePr>
          <p:cNvPr id="155" name="Google Shape;155;p24"/>
          <p:cNvGraphicFramePr/>
          <p:nvPr/>
        </p:nvGraphicFramePr>
        <p:xfrm>
          <a:off x="353275" y="622700"/>
          <a:ext cx="3000000" cy="3000000"/>
        </p:xfrm>
        <a:graphic>
          <a:graphicData uri="http://schemas.openxmlformats.org/drawingml/2006/table">
            <a:tbl>
              <a:tblPr>
                <a:noFill/>
                <a:tableStyleId>{D8087EDE-3345-46EF-934E-7270A842C064}</a:tableStyleId>
              </a:tblPr>
              <a:tblGrid>
                <a:gridCol w="1980675"/>
                <a:gridCol w="2165775"/>
              </a:tblGrid>
              <a:tr h="369350">
                <a:tc>
                  <a:txBody>
                    <a:bodyPr>
                      <a:noAutofit/>
                    </a:bodyPr>
                    <a:lstStyle/>
                    <a:p>
                      <a:pPr indent="0" lvl="0" marL="0" rtl="0" algn="l">
                        <a:spcBef>
                          <a:spcPts val="0"/>
                        </a:spcBef>
                        <a:spcAft>
                          <a:spcPts val="0"/>
                        </a:spcAft>
                        <a:buNone/>
                      </a:pPr>
                      <a:r>
                        <a:rPr lang="en"/>
                        <a:t> </a:t>
                      </a:r>
                      <a:r>
                        <a:rPr b="1" lang="en"/>
                        <a:t>Employment Status</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t>% of participants</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r h="369350">
                <a:tc>
                  <a:txBody>
                    <a:bodyPr>
                      <a:noAutofit/>
                    </a:bodyPr>
                    <a:lstStyle/>
                    <a:p>
                      <a:pPr indent="0" lvl="0" marL="0" rtl="0" algn="l">
                        <a:spcBef>
                          <a:spcPts val="0"/>
                        </a:spcBef>
                        <a:spcAft>
                          <a:spcPts val="0"/>
                        </a:spcAft>
                        <a:buNone/>
                      </a:pPr>
                      <a:r>
                        <a:rPr lang="en"/>
                        <a:t> </a:t>
                      </a:r>
                      <a:r>
                        <a:rPr b="1" lang="en"/>
                        <a:t>Employed Full-Time</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solidFill>
                            <a:srgbClr val="0000FF"/>
                          </a:solidFill>
                          <a:highlight>
                            <a:srgbClr val="FFFFFF"/>
                          </a:highlight>
                        </a:rPr>
                        <a:t>65%</a:t>
                      </a:r>
                      <a:endParaRPr b="1">
                        <a:solidFill>
                          <a:srgbClr val="0000FF"/>
                        </a:solidFill>
                        <a:highlight>
                          <a:srgbClr val="FFFFFF"/>
                        </a:highlight>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r h="369350">
                <a:tc>
                  <a:txBody>
                    <a:bodyPr>
                      <a:noAutofit/>
                    </a:bodyPr>
                    <a:lstStyle/>
                    <a:p>
                      <a:pPr indent="0" lvl="0" marL="0" rtl="0" algn="l">
                        <a:spcBef>
                          <a:spcPts val="0"/>
                        </a:spcBef>
                        <a:spcAft>
                          <a:spcPts val="0"/>
                        </a:spcAft>
                        <a:buNone/>
                      </a:pPr>
                      <a:r>
                        <a:rPr lang="en"/>
                        <a:t> </a:t>
                      </a:r>
                      <a:r>
                        <a:rPr b="1" lang="en"/>
                        <a:t>Not employed, but looking for work</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solidFill>
                            <a:srgbClr val="0000FF"/>
                          </a:solidFill>
                        </a:rPr>
                        <a:t>13</a:t>
                      </a:r>
                      <a:r>
                        <a:rPr b="1" lang="en">
                          <a:solidFill>
                            <a:srgbClr val="0000FF"/>
                          </a:solidFill>
                        </a:rPr>
                        <a:t>%</a:t>
                      </a:r>
                      <a:endParaRPr b="1">
                        <a:solidFill>
                          <a:srgbClr val="0000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r h="369350">
                <a:tc>
                  <a:txBody>
                    <a:bodyPr>
                      <a:noAutofit/>
                    </a:bodyPr>
                    <a:lstStyle/>
                    <a:p>
                      <a:pPr indent="0" lvl="0" marL="0" rtl="0" algn="l">
                        <a:spcBef>
                          <a:spcPts val="0"/>
                        </a:spcBef>
                        <a:spcAft>
                          <a:spcPts val="0"/>
                        </a:spcAft>
                        <a:buNone/>
                      </a:pPr>
                      <a:r>
                        <a:rPr lang="en"/>
                        <a:t> </a:t>
                      </a:r>
                      <a:r>
                        <a:rPr b="1" lang="en"/>
                        <a:t>Independent contractor, freelancer, or self-employed</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solidFill>
                            <a:srgbClr val="0000FF"/>
                          </a:solidFill>
                        </a:rPr>
                        <a:t>8</a:t>
                      </a:r>
                      <a:r>
                        <a:rPr b="1" lang="en">
                          <a:solidFill>
                            <a:srgbClr val="0000FF"/>
                          </a:solidFill>
                        </a:rPr>
                        <a:t>%</a:t>
                      </a:r>
                      <a:endParaRPr b="1">
                        <a:solidFill>
                          <a:srgbClr val="0000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r h="434100">
                <a:tc>
                  <a:txBody>
                    <a:bodyPr>
                      <a:noAutofit/>
                    </a:bodyPr>
                    <a:lstStyle/>
                    <a:p>
                      <a:pPr indent="0" lvl="0" marL="0" rtl="0" algn="l">
                        <a:spcBef>
                          <a:spcPts val="0"/>
                        </a:spcBef>
                        <a:spcAft>
                          <a:spcPts val="0"/>
                        </a:spcAft>
                        <a:buClr>
                          <a:schemeClr val="dk1"/>
                        </a:buClr>
                        <a:buSzPts val="1100"/>
                        <a:buFont typeface="Arial"/>
                        <a:buNone/>
                      </a:pPr>
                      <a:r>
                        <a:rPr b="1" lang="en"/>
                        <a:t> </a:t>
                      </a:r>
                      <a:r>
                        <a:rPr b="1" lang="en"/>
                        <a:t>Not employed, and not looking for work</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solidFill>
                            <a:srgbClr val="0000FF"/>
                          </a:solidFill>
                        </a:rPr>
                        <a:t>6</a:t>
                      </a:r>
                      <a:r>
                        <a:rPr b="1" lang="en">
                          <a:solidFill>
                            <a:srgbClr val="0000FF"/>
                          </a:solidFill>
                        </a:rPr>
                        <a:t>%</a:t>
                      </a:r>
                      <a:endParaRPr b="1">
                        <a:solidFill>
                          <a:srgbClr val="0000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r h="566600">
                <a:tc>
                  <a:txBody>
                    <a:bodyPr>
                      <a:noAutofit/>
                    </a:bodyPr>
                    <a:lstStyle/>
                    <a:p>
                      <a:pPr indent="0" lvl="0" marL="0" rtl="0" algn="l">
                        <a:spcBef>
                          <a:spcPts val="0"/>
                        </a:spcBef>
                        <a:spcAft>
                          <a:spcPts val="0"/>
                        </a:spcAft>
                        <a:buNone/>
                      </a:pPr>
                      <a:r>
                        <a:rPr b="1" lang="en"/>
                        <a:t>Other</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solidFill>
                            <a:srgbClr val="0000FF"/>
                          </a:solidFill>
                        </a:rPr>
                        <a:t> 9%</a:t>
                      </a:r>
                      <a:endParaRPr b="1">
                        <a:solidFill>
                          <a:srgbClr val="0000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bl>
          </a:graphicData>
        </a:graphic>
      </p:graphicFrame>
      <p:cxnSp>
        <p:nvCxnSpPr>
          <p:cNvPr id="156" name="Google Shape;156;p24"/>
          <p:cNvCxnSpPr/>
          <p:nvPr/>
        </p:nvCxnSpPr>
        <p:spPr>
          <a:xfrm flipH="1" rot="10800000">
            <a:off x="5403825" y="765025"/>
            <a:ext cx="2841600" cy="24300"/>
          </a:xfrm>
          <a:prstGeom prst="straightConnector1">
            <a:avLst/>
          </a:prstGeom>
          <a:noFill/>
          <a:ln cap="flat" cmpd="sng" w="76200">
            <a:solidFill>
              <a:srgbClr val="38761D"/>
            </a:solidFill>
            <a:prstDash val="solid"/>
            <a:round/>
            <a:headEnd len="med" w="med" type="none"/>
            <a:tailEnd len="med" w="med" type="none"/>
          </a:ln>
        </p:spPr>
      </p:cxnSp>
      <p:cxnSp>
        <p:nvCxnSpPr>
          <p:cNvPr id="157" name="Google Shape;157;p24"/>
          <p:cNvCxnSpPr/>
          <p:nvPr/>
        </p:nvCxnSpPr>
        <p:spPr>
          <a:xfrm>
            <a:off x="8245375" y="765025"/>
            <a:ext cx="157800" cy="0"/>
          </a:xfrm>
          <a:prstGeom prst="straightConnector1">
            <a:avLst/>
          </a:prstGeom>
          <a:noFill/>
          <a:ln cap="flat" cmpd="sng" w="76200">
            <a:solidFill>
              <a:srgbClr val="38761D"/>
            </a:solidFill>
            <a:prstDash val="solid"/>
            <a:round/>
            <a:headEnd len="med" w="med" type="none"/>
            <a:tailEnd len="med" w="med" type="none"/>
          </a:ln>
        </p:spPr>
      </p:cxnSp>
      <p:graphicFrame>
        <p:nvGraphicFramePr>
          <p:cNvPr id="158" name="Google Shape;158;p24"/>
          <p:cNvGraphicFramePr/>
          <p:nvPr/>
        </p:nvGraphicFramePr>
        <p:xfrm>
          <a:off x="5403825" y="913075"/>
          <a:ext cx="3000000" cy="3000000"/>
        </p:xfrm>
        <a:graphic>
          <a:graphicData uri="http://schemas.openxmlformats.org/drawingml/2006/table">
            <a:tbl>
              <a:tblPr>
                <a:noFill/>
                <a:tableStyleId>{D8087EDE-3345-46EF-934E-7270A842C064}</a:tableStyleId>
              </a:tblPr>
              <a:tblGrid>
                <a:gridCol w="1809750"/>
                <a:gridCol w="785875"/>
                <a:gridCol w="641300"/>
              </a:tblGrid>
              <a:tr h="272475">
                <a:tc>
                  <a:txBody>
                    <a:bodyPr>
                      <a:noAutofit/>
                    </a:bodyPr>
                    <a:lstStyle/>
                    <a:p>
                      <a:pPr indent="0" lvl="0" marL="0" rtl="0" algn="l">
                        <a:spcBef>
                          <a:spcPts val="0"/>
                        </a:spcBef>
                        <a:spcAft>
                          <a:spcPts val="0"/>
                        </a:spcAft>
                        <a:buNone/>
                      </a:pPr>
                      <a:r>
                        <a:rPr b="1" lang="en">
                          <a:solidFill>
                            <a:srgbClr val="FFFFFF"/>
                          </a:solidFill>
                        </a:rPr>
                        <a:t>Valid Response◼</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38761D"/>
                          </a:solidFill>
                        </a:rPr>
                        <a:t>16700</a:t>
                      </a:r>
                      <a:endParaRPr b="1">
                        <a:solidFill>
                          <a:srgbClr val="38761D"/>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38761D"/>
                          </a:solidFill>
                        </a:rPr>
                        <a:t>100%</a:t>
                      </a:r>
                      <a:endParaRPr b="1">
                        <a:solidFill>
                          <a:srgbClr val="38761D"/>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7975">
                <a:tc>
                  <a:txBody>
                    <a:bodyPr>
                      <a:noAutofit/>
                    </a:bodyPr>
                    <a:lstStyle/>
                    <a:p>
                      <a:pPr indent="0" lvl="0" marL="0" rtl="0" algn="l">
                        <a:spcBef>
                          <a:spcPts val="0"/>
                        </a:spcBef>
                        <a:spcAft>
                          <a:spcPts val="0"/>
                        </a:spcAft>
                        <a:buNone/>
                      </a:pPr>
                      <a:r>
                        <a:rPr b="1" lang="en">
                          <a:solidFill>
                            <a:srgbClr val="FFFFFF"/>
                          </a:solidFill>
                        </a:rPr>
                        <a:t>Unconventional Response◼</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85200C"/>
                          </a:solidFill>
                        </a:rPr>
                        <a:t>0</a:t>
                      </a:r>
                      <a:endParaRPr b="1">
                        <a:solidFill>
                          <a:srgbClr val="85200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85200C"/>
                          </a:solidFill>
                        </a:rPr>
                        <a:t>0%</a:t>
                      </a:r>
                      <a:endParaRPr b="1">
                        <a:solidFill>
                          <a:srgbClr val="85200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7975">
                <a:tc>
                  <a:txBody>
                    <a:bodyPr>
                      <a:noAutofit/>
                    </a:bodyPr>
                    <a:lstStyle/>
                    <a:p>
                      <a:pPr indent="0" lvl="0" marL="0" rtl="0" algn="l">
                        <a:spcBef>
                          <a:spcPts val="0"/>
                        </a:spcBef>
                        <a:spcAft>
                          <a:spcPts val="0"/>
                        </a:spcAft>
                        <a:buNone/>
                      </a:pPr>
                      <a:r>
                        <a:rPr b="1" lang="en">
                          <a:solidFill>
                            <a:srgbClr val="FFFFFF"/>
                          </a:solidFill>
                        </a:rPr>
                        <a:t>Missing Response◼</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00"/>
                          </a:solidFill>
                        </a:rPr>
                        <a:t>0</a:t>
                      </a:r>
                      <a:endParaRPr>
                        <a:solidFill>
                          <a:srgbClr val="FFFF00"/>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00"/>
                          </a:solidFill>
                        </a:rPr>
                        <a:t>0%</a:t>
                      </a:r>
                      <a:endParaRPr>
                        <a:solidFill>
                          <a:srgbClr val="FFFF00"/>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7975">
                <a:tc>
                  <a:txBody>
                    <a:bodyPr>
                      <a:noAutofit/>
                    </a:bodyPr>
                    <a:lstStyle/>
                    <a:p>
                      <a:pPr indent="0" lvl="0" marL="0" rtl="0" algn="l">
                        <a:spcBef>
                          <a:spcPts val="0"/>
                        </a:spcBef>
                        <a:spcAft>
                          <a:spcPts val="0"/>
                        </a:spcAft>
                        <a:buNone/>
                      </a:pPr>
                      <a:r>
                        <a:rPr b="1" lang="en">
                          <a:solidFill>
                            <a:srgbClr val="FFFFFF"/>
                          </a:solidFill>
                        </a:rPr>
                        <a:t>Most Common</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gridSpan="2">
                  <a:txBody>
                    <a:bodyPr>
                      <a:noAutofit/>
                    </a:bodyPr>
                    <a:lstStyle/>
                    <a:p>
                      <a:pPr indent="0" lvl="0" marL="0" rtl="0" algn="l">
                        <a:spcBef>
                          <a:spcPts val="0"/>
                        </a:spcBef>
                        <a:spcAft>
                          <a:spcPts val="0"/>
                        </a:spcAft>
                        <a:buNone/>
                      </a:pPr>
                      <a:r>
                        <a:rPr b="1" lang="en" sz="1100">
                          <a:solidFill>
                            <a:srgbClr val="0000FF"/>
                          </a:solidFill>
                        </a:rPr>
                        <a:t>Employed FullTime</a:t>
                      </a:r>
                      <a:endParaRPr b="1" sz="1100">
                        <a:solidFill>
                          <a:srgbClr val="0000FF"/>
                        </a:solidFill>
                      </a:endParaRPr>
                    </a:p>
                    <a:p>
                      <a:pPr indent="0" lvl="0" marL="0" rtl="0" algn="l">
                        <a:spcBef>
                          <a:spcPts val="0"/>
                        </a:spcBef>
                        <a:spcAft>
                          <a:spcPts val="0"/>
                        </a:spcAft>
                        <a:buNone/>
                      </a:pPr>
                      <a:r>
                        <a:t/>
                      </a:r>
                      <a:endParaRPr b="1" sz="1100">
                        <a:solidFill>
                          <a:srgbClr val="0000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hMerge="1"/>
              </a:tr>
            </a:tbl>
          </a:graphicData>
        </a:graphic>
      </p:graphicFrame>
      <p:sp>
        <p:nvSpPr>
          <p:cNvPr id="159" name="Google Shape;159;p24"/>
          <p:cNvSpPr txBox="1"/>
          <p:nvPr/>
        </p:nvSpPr>
        <p:spPr>
          <a:xfrm>
            <a:off x="180675" y="4199050"/>
            <a:ext cx="8796000" cy="944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The logistics clearly indicate that most of the Data Scientists are professionals who are employed full time and even if not, they are looking for work. This means that the field of Data Science is for people who are dedicated to this particular domain only.</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84D"/>
        </a:solidFill>
      </p:bgPr>
    </p:bg>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211675"/>
            <a:ext cx="8520600" cy="106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u="sng"/>
              <a:t>Visualization of the number of people learning data</a:t>
            </a:r>
            <a:r>
              <a:rPr lang="en" u="sng"/>
              <a:t> </a:t>
            </a:r>
            <a:r>
              <a:rPr lang="en" sz="2400" u="sng"/>
              <a:t>science</a:t>
            </a:r>
            <a:endParaRPr sz="2400" u="sng"/>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65" name="Google Shape;165;p25"/>
          <p:cNvPicPr preferRelativeResize="0"/>
          <p:nvPr/>
        </p:nvPicPr>
        <p:blipFill>
          <a:blip r:embed="rId3">
            <a:alphaModFix/>
          </a:blip>
          <a:stretch>
            <a:fillRect/>
          </a:stretch>
        </p:blipFill>
        <p:spPr>
          <a:xfrm>
            <a:off x="354475" y="1152475"/>
            <a:ext cx="8146824" cy="2530550"/>
          </a:xfrm>
          <a:prstGeom prst="rect">
            <a:avLst/>
          </a:prstGeom>
          <a:noFill/>
          <a:ln>
            <a:noFill/>
          </a:ln>
        </p:spPr>
      </p:pic>
      <p:sp>
        <p:nvSpPr>
          <p:cNvPr id="166" name="Google Shape;166;p25"/>
          <p:cNvSpPr txBox="1"/>
          <p:nvPr/>
        </p:nvSpPr>
        <p:spPr>
          <a:xfrm>
            <a:off x="588938" y="3795600"/>
            <a:ext cx="7677900" cy="93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We observe that a majority of the sample is completely focused and dedicated to data science. </a:t>
            </a:r>
            <a:endParaRPr>
              <a:solidFill>
                <a:srgbClr val="FFFFFF"/>
              </a:solidFill>
            </a:endParaRPr>
          </a:p>
          <a:p>
            <a:pPr indent="0" lvl="0" marL="0" rtl="0" algn="ctr">
              <a:spcBef>
                <a:spcPts val="0"/>
              </a:spcBef>
              <a:spcAft>
                <a:spcPts val="0"/>
              </a:spcAft>
              <a:buNone/>
            </a:pPr>
            <a:r>
              <a:rPr lang="en">
                <a:solidFill>
                  <a:srgbClr val="FFFFFF"/>
                </a:solidFill>
              </a:rPr>
              <a:t>Around 33.4% of them are practising it in addition to some other work. Around 4.2% of them are not interested in learning data science.</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nvSpPr>
        <p:spPr>
          <a:xfrm>
            <a:off x="722750" y="301150"/>
            <a:ext cx="78780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CORRELATION BETWEEN NATIONALITY, DATA SCIENCE IDENTITY AND  EMPLOYMENT STATUS</a:t>
            </a:r>
            <a:endParaRPr b="1" sz="1800" u="sng"/>
          </a:p>
        </p:txBody>
      </p:sp>
      <p:pic>
        <p:nvPicPr>
          <p:cNvPr id="172" name="Google Shape;172;p26"/>
          <p:cNvPicPr preferRelativeResize="0"/>
          <p:nvPr/>
        </p:nvPicPr>
        <p:blipFill>
          <a:blip r:embed="rId3">
            <a:alphaModFix/>
          </a:blip>
          <a:stretch>
            <a:fillRect/>
          </a:stretch>
        </p:blipFill>
        <p:spPr>
          <a:xfrm>
            <a:off x="152400" y="1188250"/>
            <a:ext cx="4569501" cy="2734075"/>
          </a:xfrm>
          <a:prstGeom prst="rect">
            <a:avLst/>
          </a:prstGeom>
          <a:noFill/>
          <a:ln>
            <a:noFill/>
          </a:ln>
        </p:spPr>
      </p:pic>
      <p:pic>
        <p:nvPicPr>
          <p:cNvPr id="173" name="Google Shape;173;p26"/>
          <p:cNvPicPr preferRelativeResize="0"/>
          <p:nvPr/>
        </p:nvPicPr>
        <p:blipFill>
          <a:blip r:embed="rId4">
            <a:alphaModFix/>
          </a:blip>
          <a:stretch>
            <a:fillRect/>
          </a:stretch>
        </p:blipFill>
        <p:spPr>
          <a:xfrm>
            <a:off x="4812000" y="1188250"/>
            <a:ext cx="4245274" cy="2734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nvSpPr>
        <p:spPr>
          <a:xfrm>
            <a:off x="812700" y="168650"/>
            <a:ext cx="8004600" cy="6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u="sng">
                <a:solidFill>
                  <a:schemeClr val="dk1"/>
                </a:solidFill>
              </a:rPr>
              <a:t>INSIGHTS FROM </a:t>
            </a:r>
            <a:r>
              <a:rPr b="1" lang="en" sz="1800" u="sng">
                <a:solidFill>
                  <a:schemeClr val="dk1"/>
                </a:solidFill>
              </a:rPr>
              <a:t>CORRELATION BETWEEN NATIONALITY, DATA SCIENCE IDENTITY AND  EMPLOYMENT STATUS</a:t>
            </a:r>
            <a:endParaRPr b="1" sz="1800" u="sng">
              <a:solidFill>
                <a:schemeClr val="dk1"/>
              </a:solidFill>
            </a:endParaRPr>
          </a:p>
        </p:txBody>
      </p:sp>
      <p:sp>
        <p:nvSpPr>
          <p:cNvPr id="179" name="Google Shape;179;p27"/>
          <p:cNvSpPr txBox="1"/>
          <p:nvPr/>
        </p:nvSpPr>
        <p:spPr>
          <a:xfrm>
            <a:off x="313175" y="1120250"/>
            <a:ext cx="8504100" cy="3553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From the curves, we can infer that most of the people who are employed full time in USA and India do not identify themselves as Data Scientists. Also, this number is much higher in India as compared to States; meaning data science isn’t as prevalent in India.</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Also, the number of people currently unemployed and looking for work do not consider Data Science as an alternative in India while this number is lesser for States. </a:t>
            </a:r>
            <a:endParaRPr/>
          </a:p>
          <a:p>
            <a:pPr indent="0" lvl="0" marL="45720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nvSpPr>
        <p:spPr>
          <a:xfrm>
            <a:off x="2240500" y="265000"/>
            <a:ext cx="6119400" cy="5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t>TIME SPENT BY DATA SCIENTISTS</a:t>
            </a:r>
            <a:endParaRPr b="1" sz="2000" u="sng"/>
          </a:p>
        </p:txBody>
      </p:sp>
      <p:sp>
        <p:nvSpPr>
          <p:cNvPr id="185" name="Google Shape;185;p28"/>
          <p:cNvSpPr txBox="1"/>
          <p:nvPr/>
        </p:nvSpPr>
        <p:spPr>
          <a:xfrm>
            <a:off x="695075" y="843200"/>
            <a:ext cx="7953600" cy="14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Majority of time spent by Data Scientists are on -</a:t>
            </a:r>
            <a:endParaRPr/>
          </a:p>
          <a:p>
            <a:pPr indent="-317500" lvl="0" marL="457200" rtl="0" algn="l">
              <a:spcBef>
                <a:spcPts val="0"/>
              </a:spcBef>
              <a:spcAft>
                <a:spcPts val="0"/>
              </a:spcAft>
              <a:buSzPts val="1400"/>
              <a:buChar char="●"/>
            </a:pPr>
            <a:r>
              <a:rPr lang="en"/>
              <a:t>Gathering Data</a:t>
            </a:r>
            <a:endParaRPr/>
          </a:p>
          <a:p>
            <a:pPr indent="-317500" lvl="0" marL="457200" rtl="0" algn="l">
              <a:spcBef>
                <a:spcPts val="0"/>
              </a:spcBef>
              <a:spcAft>
                <a:spcPts val="0"/>
              </a:spcAft>
              <a:buSzPts val="1400"/>
              <a:buChar char="●"/>
            </a:pPr>
            <a:r>
              <a:rPr lang="en"/>
              <a:t>Finding Insights</a:t>
            </a:r>
            <a:endParaRPr/>
          </a:p>
          <a:p>
            <a:pPr indent="-317500" lvl="0" marL="457200" rtl="0" algn="l">
              <a:spcBef>
                <a:spcPts val="0"/>
              </a:spcBef>
              <a:spcAft>
                <a:spcPts val="0"/>
              </a:spcAft>
              <a:buSzPts val="1400"/>
              <a:buChar char="●"/>
            </a:pPr>
            <a:r>
              <a:rPr lang="en"/>
              <a:t>Visualizing</a:t>
            </a:r>
            <a:endParaRPr/>
          </a:p>
          <a:p>
            <a:pPr indent="-317500" lvl="0" marL="457200" rtl="0" algn="l">
              <a:spcBef>
                <a:spcPts val="0"/>
              </a:spcBef>
              <a:spcAft>
                <a:spcPts val="0"/>
              </a:spcAft>
              <a:buSzPts val="1400"/>
              <a:buChar char="●"/>
            </a:pPr>
            <a:r>
              <a:rPr lang="en"/>
              <a:t>Model Building</a:t>
            </a:r>
            <a:endParaRPr/>
          </a:p>
          <a:p>
            <a:pPr indent="-317500" lvl="0" marL="457200" rtl="0" algn="l">
              <a:spcBef>
                <a:spcPts val="0"/>
              </a:spcBef>
              <a:spcAft>
                <a:spcPts val="0"/>
              </a:spcAft>
              <a:buSzPts val="1400"/>
              <a:buChar char="●"/>
            </a:pPr>
            <a:r>
              <a:rPr lang="en"/>
              <a:t>Production</a:t>
            </a:r>
            <a:endParaRPr/>
          </a:p>
          <a:p>
            <a:pPr indent="0" lvl="0" marL="457200" rtl="0" algn="l">
              <a:spcBef>
                <a:spcPts val="0"/>
              </a:spcBef>
              <a:spcAft>
                <a:spcPts val="0"/>
              </a:spcAft>
              <a:buNone/>
            </a:pPr>
            <a:r>
              <a:t/>
            </a:r>
            <a:endParaRPr/>
          </a:p>
        </p:txBody>
      </p:sp>
      <p:sp>
        <p:nvSpPr>
          <p:cNvPr id="186" name="Google Shape;186;p28"/>
          <p:cNvSpPr txBox="1"/>
          <p:nvPr/>
        </p:nvSpPr>
        <p:spPr>
          <a:xfrm>
            <a:off x="265000" y="2613900"/>
            <a:ext cx="7673100" cy="173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In the next slide we have tried to visually compare the percentile of time spent by Data Scientists on various activities-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p29"/>
          <p:cNvPicPr preferRelativeResize="0"/>
          <p:nvPr/>
        </p:nvPicPr>
        <p:blipFill>
          <a:blip r:embed="rId3">
            <a:alphaModFix/>
          </a:blip>
          <a:stretch>
            <a:fillRect/>
          </a:stretch>
        </p:blipFill>
        <p:spPr>
          <a:xfrm>
            <a:off x="120325" y="76200"/>
            <a:ext cx="8628650" cy="4991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txBox="1"/>
          <p:nvPr/>
        </p:nvSpPr>
        <p:spPr>
          <a:xfrm>
            <a:off x="325225" y="228875"/>
            <a:ext cx="8612700" cy="44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                                                      </a:t>
            </a:r>
            <a:r>
              <a:rPr b="1" lang="en" sz="1800" u="sng"/>
              <a:t>INSIGHTS</a:t>
            </a:r>
            <a:endParaRPr b="1" sz="1800" u="sng"/>
          </a:p>
          <a:p>
            <a:pPr indent="0" lvl="0" marL="0" rtl="0" algn="l">
              <a:spcBef>
                <a:spcPts val="0"/>
              </a:spcBef>
              <a:spcAft>
                <a:spcPts val="0"/>
              </a:spcAft>
              <a:buNone/>
            </a:pPr>
            <a:r>
              <a:t/>
            </a:r>
            <a:endParaRPr b="1" sz="1800" u="sng"/>
          </a:p>
          <a:p>
            <a:pPr indent="-317500" lvl="0" marL="457200" rtl="0" algn="l">
              <a:spcBef>
                <a:spcPts val="0"/>
              </a:spcBef>
              <a:spcAft>
                <a:spcPts val="0"/>
              </a:spcAft>
              <a:buSzPts val="1400"/>
              <a:buChar char="●"/>
            </a:pPr>
            <a:r>
              <a:rPr lang="en"/>
              <a:t>Through the graphs it is clear that majority of Data Scientists spend most of the time gathering data. This implies gathering the data and processing it is an integral step in Data Science.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Model Selection and Model building also earns a lot of time from the Data Scientists.</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The production generally requires least time among all the processes.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1"/>
          <p:cNvSpPr txBox="1"/>
          <p:nvPr>
            <p:ph type="ctrTitle"/>
          </p:nvPr>
        </p:nvSpPr>
        <p:spPr>
          <a:xfrm>
            <a:off x="311700" y="0"/>
            <a:ext cx="8520600" cy="692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                       </a:t>
            </a:r>
            <a:r>
              <a:rPr b="1" lang="en" sz="3000" u="sng"/>
              <a:t>PLATFORM USED</a:t>
            </a:r>
            <a:endParaRPr b="1" sz="3000" u="sng"/>
          </a:p>
        </p:txBody>
      </p:sp>
      <p:sp>
        <p:nvSpPr>
          <p:cNvPr id="202" name="Google Shape;202;p31"/>
          <p:cNvSpPr txBox="1"/>
          <p:nvPr>
            <p:ph idx="1" type="subTitle"/>
          </p:nvPr>
        </p:nvSpPr>
        <p:spPr>
          <a:xfrm>
            <a:off x="133575" y="692100"/>
            <a:ext cx="8961900" cy="9837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A graphical approach to understanding of influence of platform used on becoming a data scientist</a:t>
            </a:r>
            <a:endParaRPr/>
          </a:p>
          <a:p>
            <a:pPr indent="0" lvl="0" marL="457200" rtl="0" algn="l">
              <a:spcBef>
                <a:spcPts val="0"/>
              </a:spcBef>
              <a:spcAft>
                <a:spcPts val="0"/>
              </a:spcAft>
              <a:buNone/>
            </a:pPr>
            <a:r>
              <a:rPr lang="en"/>
              <a:t> </a:t>
            </a:r>
            <a:endParaRPr/>
          </a:p>
        </p:txBody>
      </p:sp>
      <p:pic>
        <p:nvPicPr>
          <p:cNvPr id="203" name="Google Shape;203;p31"/>
          <p:cNvPicPr preferRelativeResize="0"/>
          <p:nvPr/>
        </p:nvPicPr>
        <p:blipFill>
          <a:blip r:embed="rId3">
            <a:alphaModFix/>
          </a:blip>
          <a:stretch>
            <a:fillRect/>
          </a:stretch>
        </p:blipFill>
        <p:spPr>
          <a:xfrm>
            <a:off x="152400" y="1828200"/>
            <a:ext cx="8679901" cy="3162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ctrTitle"/>
          </p:nvPr>
        </p:nvSpPr>
        <p:spPr>
          <a:xfrm>
            <a:off x="311700" y="0"/>
            <a:ext cx="8520600" cy="692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                </a:t>
            </a:r>
            <a:r>
              <a:rPr b="1" lang="en" sz="3000" u="sng"/>
              <a:t>GENDER DISTRIBUTION</a:t>
            </a:r>
            <a:endParaRPr b="1" sz="3000" u="sng"/>
          </a:p>
        </p:txBody>
      </p:sp>
      <p:sp>
        <p:nvSpPr>
          <p:cNvPr id="72" name="Google Shape;72;p14"/>
          <p:cNvSpPr txBox="1"/>
          <p:nvPr>
            <p:ph idx="1" type="subTitle"/>
          </p:nvPr>
        </p:nvSpPr>
        <p:spPr>
          <a:xfrm>
            <a:off x="133575" y="692100"/>
            <a:ext cx="8961900" cy="9837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A graphical approach to understanding of influence of gender distribution on becoming a data scientist</a:t>
            </a:r>
            <a:endParaRPr/>
          </a:p>
          <a:p>
            <a:pPr indent="0" lvl="0" marL="457200" rtl="0" algn="l">
              <a:spcBef>
                <a:spcPts val="0"/>
              </a:spcBef>
              <a:spcAft>
                <a:spcPts val="0"/>
              </a:spcAft>
              <a:buNone/>
            </a:pPr>
            <a:r>
              <a:rPr lang="en"/>
              <a:t> </a:t>
            </a:r>
            <a:endParaRPr/>
          </a:p>
        </p:txBody>
      </p:sp>
      <p:pic>
        <p:nvPicPr>
          <p:cNvPr id="73" name="Google Shape;73;p14"/>
          <p:cNvPicPr preferRelativeResize="0"/>
          <p:nvPr/>
        </p:nvPicPr>
        <p:blipFill>
          <a:blip r:embed="rId3">
            <a:alphaModFix/>
          </a:blip>
          <a:stretch>
            <a:fillRect/>
          </a:stretch>
        </p:blipFill>
        <p:spPr>
          <a:xfrm>
            <a:off x="1123288" y="1675800"/>
            <a:ext cx="6982474" cy="3315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2"/>
          <p:cNvSpPr txBox="1"/>
          <p:nvPr/>
        </p:nvSpPr>
        <p:spPr>
          <a:xfrm>
            <a:off x="438425" y="746400"/>
            <a:ext cx="8501100" cy="9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INSIGHTS FROM VISUALIZATION OF PLATFORM USED.</a:t>
            </a:r>
            <a:endParaRPr sz="2400"/>
          </a:p>
        </p:txBody>
      </p:sp>
      <p:sp>
        <p:nvSpPr>
          <p:cNvPr id="209" name="Google Shape;209;p32"/>
          <p:cNvSpPr txBox="1"/>
          <p:nvPr/>
        </p:nvSpPr>
        <p:spPr>
          <a:xfrm>
            <a:off x="417600" y="1580475"/>
            <a:ext cx="8308800" cy="21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The bar graph clearly shows that the two most popular platforms for learning data science are Kaggle and MOOCs. A vast number of them also take up personal projects to hone their skills. This is followed by university courses, and YouTube with its large collection of videos.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txBox="1"/>
          <p:nvPr/>
        </p:nvSpPr>
        <p:spPr>
          <a:xfrm>
            <a:off x="556050" y="329350"/>
            <a:ext cx="8255400" cy="7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VISUALIZATION OF THE SAMPLE’S MACHINE LEARNING SKILLSET</a:t>
            </a:r>
            <a:endParaRPr sz="1800"/>
          </a:p>
        </p:txBody>
      </p:sp>
      <p:pic>
        <p:nvPicPr>
          <p:cNvPr id="215" name="Google Shape;215;p33"/>
          <p:cNvPicPr preferRelativeResize="0"/>
          <p:nvPr/>
        </p:nvPicPr>
        <p:blipFill>
          <a:blip r:embed="rId3">
            <a:alphaModFix/>
          </a:blip>
          <a:stretch>
            <a:fillRect/>
          </a:stretch>
        </p:blipFill>
        <p:spPr>
          <a:xfrm>
            <a:off x="963700" y="1016375"/>
            <a:ext cx="7430575" cy="3760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nvSpPr>
        <p:spPr>
          <a:xfrm>
            <a:off x="705750" y="233125"/>
            <a:ext cx="7838100" cy="74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INSIGHTS FROM THE VISUALIZATION</a:t>
            </a:r>
            <a:endParaRPr sz="2400"/>
          </a:p>
        </p:txBody>
      </p:sp>
      <p:sp>
        <p:nvSpPr>
          <p:cNvPr id="221" name="Google Shape;221;p34"/>
          <p:cNvSpPr txBox="1"/>
          <p:nvPr/>
        </p:nvSpPr>
        <p:spPr>
          <a:xfrm>
            <a:off x="566750" y="874725"/>
            <a:ext cx="8265900" cy="37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Supervised Learning</a:t>
            </a:r>
            <a:r>
              <a:rPr lang="en"/>
              <a:t> seems to be the most popular Machine Learning skill.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Unsupervised Learning and Time Series closely follow but are still quite behind Supervised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rest such as Reinforcement Learning, Adversarial Learning, Speech Recognition are not as popular.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may infer that a successful data scientist would be a master at at-least Supervised Learning.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5"/>
          <p:cNvSpPr txBox="1"/>
          <p:nvPr/>
        </p:nvSpPr>
        <p:spPr>
          <a:xfrm>
            <a:off x="609525" y="211725"/>
            <a:ext cx="77955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TIME DISTRIBUTION FOR LEARNING DATA SCIENCE</a:t>
            </a:r>
            <a:endParaRPr/>
          </a:p>
        </p:txBody>
      </p:sp>
      <p:pic>
        <p:nvPicPr>
          <p:cNvPr id="227" name="Google Shape;227;p35"/>
          <p:cNvPicPr preferRelativeResize="0"/>
          <p:nvPr/>
        </p:nvPicPr>
        <p:blipFill>
          <a:blip r:embed="rId3">
            <a:alphaModFix/>
          </a:blip>
          <a:stretch>
            <a:fillRect/>
          </a:stretch>
        </p:blipFill>
        <p:spPr>
          <a:xfrm>
            <a:off x="344875" y="620800"/>
            <a:ext cx="5440224" cy="3611625"/>
          </a:xfrm>
          <a:prstGeom prst="rect">
            <a:avLst/>
          </a:prstGeom>
          <a:noFill/>
          <a:ln>
            <a:noFill/>
          </a:ln>
        </p:spPr>
      </p:pic>
      <p:sp>
        <p:nvSpPr>
          <p:cNvPr id="228" name="Google Shape;228;p35"/>
          <p:cNvSpPr txBox="1"/>
          <p:nvPr/>
        </p:nvSpPr>
        <p:spPr>
          <a:xfrm>
            <a:off x="5966900" y="810550"/>
            <a:ext cx="2983500" cy="3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infer from from this visualization that a good grasp of data science may be attained even in less than a year of practice. A large proportion of people require </a:t>
            </a:r>
            <a:r>
              <a:rPr lang="en"/>
              <a:t>at most</a:t>
            </a:r>
            <a:r>
              <a:rPr lang="en"/>
              <a:t> 2 years to become proficient at it. Only a handful of them have spent extremely long periods of time.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6"/>
          <p:cNvSpPr txBox="1"/>
          <p:nvPr/>
        </p:nvSpPr>
        <p:spPr>
          <a:xfrm>
            <a:off x="470500" y="211725"/>
            <a:ext cx="7763400" cy="6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VISUAL REPRESENTATION OF JOB SATISFACTION IN THE DOMAIN</a:t>
            </a:r>
            <a:endParaRPr/>
          </a:p>
        </p:txBody>
      </p:sp>
      <p:pic>
        <p:nvPicPr>
          <p:cNvPr id="234" name="Google Shape;234;p36"/>
          <p:cNvPicPr preferRelativeResize="0"/>
          <p:nvPr/>
        </p:nvPicPr>
        <p:blipFill>
          <a:blip r:embed="rId3">
            <a:alphaModFix/>
          </a:blip>
          <a:stretch>
            <a:fillRect/>
          </a:stretch>
        </p:blipFill>
        <p:spPr>
          <a:xfrm>
            <a:off x="163075" y="717125"/>
            <a:ext cx="6445425" cy="3558075"/>
          </a:xfrm>
          <a:prstGeom prst="rect">
            <a:avLst/>
          </a:prstGeom>
          <a:noFill/>
          <a:ln>
            <a:noFill/>
          </a:ln>
        </p:spPr>
      </p:pic>
      <p:sp>
        <p:nvSpPr>
          <p:cNvPr id="235" name="Google Shape;235;p36"/>
          <p:cNvSpPr txBox="1"/>
          <p:nvPr/>
        </p:nvSpPr>
        <p:spPr>
          <a:xfrm>
            <a:off x="6672650" y="874725"/>
            <a:ext cx="23313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observe that the job satisfaction quotient in the field of data science and machine learning is very high. Research work and statistics also have high quotients.</a:t>
            </a:r>
            <a:endParaRPr/>
          </a:p>
          <a:p>
            <a:pPr indent="0" lvl="0" marL="0" rtl="0" algn="l">
              <a:spcBef>
                <a:spcPts val="0"/>
              </a:spcBef>
              <a:spcAft>
                <a:spcPts val="0"/>
              </a:spcAft>
              <a:buNone/>
            </a:pPr>
            <a:r>
              <a:rPr lang="en"/>
              <a:t>All of the job titles mentioned in the graph have satisfactory quotients.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7"/>
          <p:cNvSpPr txBox="1"/>
          <p:nvPr/>
        </p:nvSpPr>
        <p:spPr>
          <a:xfrm>
            <a:off x="652300" y="211725"/>
            <a:ext cx="7442700" cy="75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MOST POPULAR LANGUAGES</a:t>
            </a:r>
            <a:endParaRPr sz="1800"/>
          </a:p>
        </p:txBody>
      </p:sp>
      <p:sp>
        <p:nvSpPr>
          <p:cNvPr id="241" name="Google Shape;241;p37"/>
          <p:cNvSpPr txBox="1"/>
          <p:nvPr/>
        </p:nvSpPr>
        <p:spPr>
          <a:xfrm>
            <a:off x="5154225" y="1291775"/>
            <a:ext cx="3881700" cy="42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 of all the languages mentioned such as Python, R, SQL, C/C++, MATLAB, etc., The most popular two turn out to be Python and 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Majority of them are familiar with both the tools.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may infer that a successful data scientist would be skilled in either Python or R or both (though not necessarily).</a:t>
            </a:r>
            <a:endParaRPr/>
          </a:p>
        </p:txBody>
      </p:sp>
      <p:pic>
        <p:nvPicPr>
          <p:cNvPr id="242" name="Google Shape;242;p37"/>
          <p:cNvPicPr preferRelativeResize="0"/>
          <p:nvPr/>
        </p:nvPicPr>
        <p:blipFill>
          <a:blip r:embed="rId3">
            <a:alphaModFix/>
          </a:blip>
          <a:stretch>
            <a:fillRect/>
          </a:stretch>
        </p:blipFill>
        <p:spPr>
          <a:xfrm>
            <a:off x="152400" y="1123425"/>
            <a:ext cx="4849425" cy="32806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8"/>
          <p:cNvSpPr txBox="1"/>
          <p:nvPr/>
        </p:nvSpPr>
        <p:spPr>
          <a:xfrm>
            <a:off x="973100" y="318650"/>
            <a:ext cx="6886500" cy="6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DISTRIBUTION BETWEEN THE TWO MOST POPULAR TOOLS</a:t>
            </a:r>
            <a:endParaRPr sz="1800"/>
          </a:p>
        </p:txBody>
      </p:sp>
      <p:pic>
        <p:nvPicPr>
          <p:cNvPr id="248" name="Google Shape;248;p38"/>
          <p:cNvPicPr preferRelativeResize="0"/>
          <p:nvPr/>
        </p:nvPicPr>
        <p:blipFill>
          <a:blip r:embed="rId3">
            <a:alphaModFix/>
          </a:blip>
          <a:stretch>
            <a:fillRect/>
          </a:stretch>
        </p:blipFill>
        <p:spPr>
          <a:xfrm>
            <a:off x="2023000" y="981650"/>
            <a:ext cx="4786698" cy="3857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9"/>
          <p:cNvSpPr txBox="1"/>
          <p:nvPr/>
        </p:nvSpPr>
        <p:spPr>
          <a:xfrm>
            <a:off x="769925" y="340050"/>
            <a:ext cx="7891800" cy="43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VISUALIZATION OF RECOMMENDED LANGUAGE FOR DIFFERENT SPECIALISTS</a:t>
            </a:r>
            <a:endParaRPr sz="1800"/>
          </a:p>
        </p:txBody>
      </p:sp>
      <p:pic>
        <p:nvPicPr>
          <p:cNvPr id="254" name="Google Shape;254;p39"/>
          <p:cNvPicPr preferRelativeResize="0"/>
          <p:nvPr/>
        </p:nvPicPr>
        <p:blipFill>
          <a:blip r:embed="rId3">
            <a:alphaModFix/>
          </a:blip>
          <a:stretch>
            <a:fillRect/>
          </a:stretch>
        </p:blipFill>
        <p:spPr>
          <a:xfrm>
            <a:off x="152400" y="1216900"/>
            <a:ext cx="4755851" cy="3774200"/>
          </a:xfrm>
          <a:prstGeom prst="rect">
            <a:avLst/>
          </a:prstGeom>
          <a:noFill/>
          <a:ln>
            <a:noFill/>
          </a:ln>
        </p:spPr>
      </p:pic>
      <p:sp>
        <p:nvSpPr>
          <p:cNvPr id="255" name="Google Shape;255;p39"/>
          <p:cNvSpPr txBox="1"/>
          <p:nvPr/>
        </p:nvSpPr>
        <p:spPr>
          <a:xfrm>
            <a:off x="5271825" y="1259675"/>
            <a:ext cx="3582300" cy="37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observe that for most job titles the recommended language is Python. Data scientists, analysts and ML practitioners use Python extensively. R seems to be the popular amongst statisticians.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infer that in both industry and research, Python is the favoured language.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0"/>
          <p:cNvSpPr txBox="1"/>
          <p:nvPr/>
        </p:nvSpPr>
        <p:spPr>
          <a:xfrm>
            <a:off x="990375" y="338650"/>
            <a:ext cx="7677900" cy="7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COUNTRY WISE LANGUAGE PREFERENCE</a:t>
            </a:r>
            <a:endParaRPr sz="1800"/>
          </a:p>
        </p:txBody>
      </p:sp>
      <p:pic>
        <p:nvPicPr>
          <p:cNvPr id="261" name="Google Shape;261;p40"/>
          <p:cNvPicPr preferRelativeResize="0"/>
          <p:nvPr/>
        </p:nvPicPr>
        <p:blipFill>
          <a:blip r:embed="rId3">
            <a:alphaModFix/>
          </a:blip>
          <a:stretch>
            <a:fillRect/>
          </a:stretch>
        </p:blipFill>
        <p:spPr>
          <a:xfrm>
            <a:off x="833950" y="874325"/>
            <a:ext cx="5267976" cy="41285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1"/>
          <p:cNvSpPr txBox="1"/>
          <p:nvPr/>
        </p:nvSpPr>
        <p:spPr>
          <a:xfrm>
            <a:off x="748525" y="190350"/>
            <a:ext cx="7111200" cy="6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PROOF OF KNOWLEDGE OF SKILLS</a:t>
            </a:r>
            <a:br>
              <a:rPr lang="en"/>
            </a:br>
            <a:endParaRPr/>
          </a:p>
        </p:txBody>
      </p:sp>
      <p:pic>
        <p:nvPicPr>
          <p:cNvPr id="267" name="Google Shape;267;p41"/>
          <p:cNvPicPr preferRelativeResize="0"/>
          <p:nvPr/>
        </p:nvPicPr>
        <p:blipFill>
          <a:blip r:embed="rId3">
            <a:alphaModFix/>
          </a:blip>
          <a:stretch>
            <a:fillRect/>
          </a:stretch>
        </p:blipFill>
        <p:spPr>
          <a:xfrm>
            <a:off x="0" y="799775"/>
            <a:ext cx="6191451" cy="3282950"/>
          </a:xfrm>
          <a:prstGeom prst="rect">
            <a:avLst/>
          </a:prstGeom>
          <a:noFill/>
          <a:ln>
            <a:noFill/>
          </a:ln>
        </p:spPr>
      </p:pic>
      <p:sp>
        <p:nvSpPr>
          <p:cNvPr id="268" name="Google Shape;268;p41"/>
          <p:cNvSpPr txBox="1"/>
          <p:nvPr/>
        </p:nvSpPr>
        <p:spPr>
          <a:xfrm>
            <a:off x="6394625" y="896100"/>
            <a:ext cx="2512800" cy="29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 have strong hold of the field, work experience and successful projects as well as taking part in Kaggle competitions seem to be prevalent. Most of the data scientists also earn at least a degree.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84D"/>
        </a:solidFill>
      </p:bgPr>
    </p:bg>
    <p:spTree>
      <p:nvGrpSpPr>
        <p:cNvPr id="77" name="Shape 77"/>
        <p:cNvGrpSpPr/>
        <p:nvPr/>
      </p:nvGrpSpPr>
      <p:grpSpPr>
        <a:xfrm>
          <a:off x="0" y="0"/>
          <a:ext cx="0" cy="0"/>
          <a:chOff x="0" y="0"/>
          <a:chExt cx="0" cy="0"/>
        </a:xfrm>
      </p:grpSpPr>
      <p:sp>
        <p:nvSpPr>
          <p:cNvPr id="78" name="Google Shape;78;p15"/>
          <p:cNvSpPr txBox="1"/>
          <p:nvPr>
            <p:ph type="title"/>
          </p:nvPr>
        </p:nvSpPr>
        <p:spPr>
          <a:xfrm>
            <a:off x="1226475" y="68575"/>
            <a:ext cx="760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U</a:t>
            </a:r>
            <a:r>
              <a:rPr b="1" lang="en" u="sng"/>
              <a:t>seful Insights from the gender data</a:t>
            </a:r>
            <a:endParaRPr b="1" u="sng"/>
          </a:p>
        </p:txBody>
      </p:sp>
      <p:graphicFrame>
        <p:nvGraphicFramePr>
          <p:cNvPr id="79" name="Google Shape;79;p15"/>
          <p:cNvGraphicFramePr/>
          <p:nvPr/>
        </p:nvGraphicFramePr>
        <p:xfrm>
          <a:off x="425550" y="641275"/>
          <a:ext cx="3000000" cy="3000000"/>
        </p:xfrm>
        <a:graphic>
          <a:graphicData uri="http://schemas.openxmlformats.org/drawingml/2006/table">
            <a:tbl>
              <a:tblPr>
                <a:noFill/>
                <a:tableStyleId>{D8087EDE-3345-46EF-934E-7270A842C064}</a:tableStyleId>
              </a:tblPr>
              <a:tblGrid>
                <a:gridCol w="1980675"/>
                <a:gridCol w="2165775"/>
              </a:tblGrid>
              <a:tr h="369350">
                <a:tc>
                  <a:txBody>
                    <a:bodyPr>
                      <a:noAutofit/>
                    </a:bodyPr>
                    <a:lstStyle/>
                    <a:p>
                      <a:pPr indent="0" lvl="0" marL="0" rtl="0" algn="l">
                        <a:spcBef>
                          <a:spcPts val="0"/>
                        </a:spcBef>
                        <a:spcAft>
                          <a:spcPts val="0"/>
                        </a:spcAft>
                        <a:buNone/>
                      </a:pPr>
                      <a:r>
                        <a:rPr lang="en"/>
                        <a:t> </a:t>
                      </a:r>
                      <a:r>
                        <a:rPr b="1" lang="en"/>
                        <a:t>GENDER</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t>% of participants</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r h="369350">
                <a:tc>
                  <a:txBody>
                    <a:bodyPr>
                      <a:noAutofit/>
                    </a:bodyPr>
                    <a:lstStyle/>
                    <a:p>
                      <a:pPr indent="0" lvl="0" marL="0" rtl="0" algn="l">
                        <a:spcBef>
                          <a:spcPts val="0"/>
                        </a:spcBef>
                        <a:spcAft>
                          <a:spcPts val="0"/>
                        </a:spcAft>
                        <a:buNone/>
                      </a:pPr>
                      <a:r>
                        <a:rPr lang="en"/>
                        <a:t> </a:t>
                      </a:r>
                      <a:r>
                        <a:rPr b="1" lang="en"/>
                        <a:t>Male</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solidFill>
                            <a:srgbClr val="0000FF"/>
                          </a:solidFill>
                          <a:highlight>
                            <a:srgbClr val="FFFFFF"/>
                          </a:highlight>
                        </a:rPr>
                        <a:t>81.88%</a:t>
                      </a:r>
                      <a:endParaRPr b="1">
                        <a:solidFill>
                          <a:srgbClr val="0000FF"/>
                        </a:solidFill>
                        <a:highlight>
                          <a:srgbClr val="FFFFFF"/>
                        </a:highlight>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r h="369350">
                <a:tc>
                  <a:txBody>
                    <a:bodyPr>
                      <a:noAutofit/>
                    </a:bodyPr>
                    <a:lstStyle/>
                    <a:p>
                      <a:pPr indent="0" lvl="0" marL="0" rtl="0" algn="l">
                        <a:spcBef>
                          <a:spcPts val="0"/>
                        </a:spcBef>
                        <a:spcAft>
                          <a:spcPts val="0"/>
                        </a:spcAft>
                        <a:buNone/>
                      </a:pPr>
                      <a:r>
                        <a:rPr lang="en"/>
                        <a:t> </a:t>
                      </a:r>
                      <a:r>
                        <a:rPr b="1" lang="en"/>
                        <a:t>Female</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solidFill>
                            <a:srgbClr val="0000FF"/>
                          </a:solidFill>
                        </a:rPr>
                        <a:t>16.71%</a:t>
                      </a:r>
                      <a:endParaRPr b="1">
                        <a:solidFill>
                          <a:srgbClr val="0000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r h="369350">
                <a:tc>
                  <a:txBody>
                    <a:bodyPr>
                      <a:noAutofit/>
                    </a:bodyPr>
                    <a:lstStyle/>
                    <a:p>
                      <a:pPr indent="0" lvl="0" marL="0" rtl="0" algn="l">
                        <a:spcBef>
                          <a:spcPts val="0"/>
                        </a:spcBef>
                        <a:spcAft>
                          <a:spcPts val="0"/>
                        </a:spcAft>
                        <a:buNone/>
                      </a:pPr>
                      <a:r>
                        <a:rPr lang="en"/>
                        <a:t> </a:t>
                      </a:r>
                      <a:r>
                        <a:rPr b="1" lang="en"/>
                        <a:t>A different Identity</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solidFill>
                            <a:srgbClr val="0000FF"/>
                          </a:solidFill>
                        </a:rPr>
                        <a:t>1.41%</a:t>
                      </a:r>
                      <a:endParaRPr b="1">
                        <a:solidFill>
                          <a:srgbClr val="0000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r h="566600">
                <a:tc>
                  <a:txBody>
                    <a:bodyPr>
                      <a:noAutofit/>
                    </a:bodyPr>
                    <a:lstStyle/>
                    <a:p>
                      <a:pPr indent="0" lvl="0" marL="0" rtl="0" algn="l">
                        <a:spcBef>
                          <a:spcPts val="0"/>
                        </a:spcBef>
                        <a:spcAft>
                          <a:spcPts val="0"/>
                        </a:spcAft>
                        <a:buClr>
                          <a:schemeClr val="dk1"/>
                        </a:buClr>
                        <a:buSzPts val="1100"/>
                        <a:buFont typeface="Arial"/>
                        <a:buNone/>
                      </a:pPr>
                      <a:r>
                        <a:rPr b="1" lang="en"/>
                        <a:t>Non-conforming</a:t>
                      </a:r>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solidFill>
                            <a:srgbClr val="0000FF"/>
                          </a:solidFill>
                        </a:rPr>
                        <a:t>0%</a:t>
                      </a:r>
                      <a:endParaRPr b="1">
                        <a:solidFill>
                          <a:srgbClr val="0000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bl>
          </a:graphicData>
        </a:graphic>
      </p:graphicFrame>
      <p:cxnSp>
        <p:nvCxnSpPr>
          <p:cNvPr id="80" name="Google Shape;80;p15"/>
          <p:cNvCxnSpPr/>
          <p:nvPr/>
        </p:nvCxnSpPr>
        <p:spPr>
          <a:xfrm flipH="1" rot="10800000">
            <a:off x="5403825" y="765025"/>
            <a:ext cx="2841600" cy="24300"/>
          </a:xfrm>
          <a:prstGeom prst="straightConnector1">
            <a:avLst/>
          </a:prstGeom>
          <a:noFill/>
          <a:ln cap="flat" cmpd="sng" w="76200">
            <a:solidFill>
              <a:srgbClr val="38761D"/>
            </a:solidFill>
            <a:prstDash val="solid"/>
            <a:round/>
            <a:headEnd len="med" w="med" type="none"/>
            <a:tailEnd len="med" w="med" type="none"/>
          </a:ln>
        </p:spPr>
      </p:cxnSp>
      <p:cxnSp>
        <p:nvCxnSpPr>
          <p:cNvPr id="81" name="Google Shape;81;p15"/>
          <p:cNvCxnSpPr/>
          <p:nvPr/>
        </p:nvCxnSpPr>
        <p:spPr>
          <a:xfrm>
            <a:off x="8245375" y="765025"/>
            <a:ext cx="157800" cy="0"/>
          </a:xfrm>
          <a:prstGeom prst="straightConnector1">
            <a:avLst/>
          </a:prstGeom>
          <a:noFill/>
          <a:ln cap="flat" cmpd="sng" w="76200">
            <a:solidFill>
              <a:srgbClr val="A61C00"/>
            </a:solidFill>
            <a:prstDash val="solid"/>
            <a:round/>
            <a:headEnd len="med" w="med" type="none"/>
            <a:tailEnd len="med" w="med" type="none"/>
          </a:ln>
        </p:spPr>
      </p:cxnSp>
      <p:graphicFrame>
        <p:nvGraphicFramePr>
          <p:cNvPr id="82" name="Google Shape;82;p15"/>
          <p:cNvGraphicFramePr/>
          <p:nvPr/>
        </p:nvGraphicFramePr>
        <p:xfrm>
          <a:off x="5403825" y="913075"/>
          <a:ext cx="3000000" cy="3000000"/>
        </p:xfrm>
        <a:graphic>
          <a:graphicData uri="http://schemas.openxmlformats.org/drawingml/2006/table">
            <a:tbl>
              <a:tblPr>
                <a:noFill/>
                <a:tableStyleId>{D8087EDE-3345-46EF-934E-7270A842C064}</a:tableStyleId>
              </a:tblPr>
              <a:tblGrid>
                <a:gridCol w="1809750"/>
                <a:gridCol w="785875"/>
                <a:gridCol w="641300"/>
              </a:tblGrid>
              <a:tr h="272475">
                <a:tc>
                  <a:txBody>
                    <a:bodyPr>
                      <a:noAutofit/>
                    </a:bodyPr>
                    <a:lstStyle/>
                    <a:p>
                      <a:pPr indent="0" lvl="0" marL="0" rtl="0" algn="l">
                        <a:spcBef>
                          <a:spcPts val="0"/>
                        </a:spcBef>
                        <a:spcAft>
                          <a:spcPts val="0"/>
                        </a:spcAft>
                        <a:buNone/>
                      </a:pPr>
                      <a:r>
                        <a:rPr b="1" lang="en">
                          <a:solidFill>
                            <a:srgbClr val="FFFFFF"/>
                          </a:solidFill>
                        </a:rPr>
                        <a:t>Valid Response◼</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38761D"/>
                          </a:solidFill>
                        </a:rPr>
                        <a:t>16600</a:t>
                      </a:r>
                      <a:endParaRPr b="1">
                        <a:solidFill>
                          <a:srgbClr val="38761D"/>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38761D"/>
                          </a:solidFill>
                        </a:rPr>
                        <a:t>99%</a:t>
                      </a:r>
                      <a:endParaRPr b="1">
                        <a:solidFill>
                          <a:srgbClr val="38761D"/>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7975">
                <a:tc>
                  <a:txBody>
                    <a:bodyPr>
                      <a:noAutofit/>
                    </a:bodyPr>
                    <a:lstStyle/>
                    <a:p>
                      <a:pPr indent="0" lvl="0" marL="0" rtl="0" algn="l">
                        <a:spcBef>
                          <a:spcPts val="0"/>
                        </a:spcBef>
                        <a:spcAft>
                          <a:spcPts val="0"/>
                        </a:spcAft>
                        <a:buNone/>
                      </a:pPr>
                      <a:r>
                        <a:rPr b="1" lang="en">
                          <a:solidFill>
                            <a:srgbClr val="FFFFFF"/>
                          </a:solidFill>
                        </a:rPr>
                        <a:t>Unconventional Response◼</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85200C"/>
                          </a:solidFill>
                        </a:rPr>
                        <a:t>95</a:t>
                      </a:r>
                      <a:endParaRPr b="1">
                        <a:solidFill>
                          <a:srgbClr val="85200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85200C"/>
                          </a:solidFill>
                        </a:rPr>
                        <a:t>1%</a:t>
                      </a:r>
                      <a:endParaRPr b="1">
                        <a:solidFill>
                          <a:srgbClr val="85200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7975">
                <a:tc>
                  <a:txBody>
                    <a:bodyPr>
                      <a:noAutofit/>
                    </a:bodyPr>
                    <a:lstStyle/>
                    <a:p>
                      <a:pPr indent="0" lvl="0" marL="0" rtl="0" algn="l">
                        <a:spcBef>
                          <a:spcPts val="0"/>
                        </a:spcBef>
                        <a:spcAft>
                          <a:spcPts val="0"/>
                        </a:spcAft>
                        <a:buNone/>
                      </a:pPr>
                      <a:r>
                        <a:rPr b="1" lang="en">
                          <a:solidFill>
                            <a:srgbClr val="FFFFFF"/>
                          </a:solidFill>
                        </a:rPr>
                        <a:t>Missing Response◼</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00"/>
                          </a:solidFill>
                        </a:rPr>
                        <a:t>0</a:t>
                      </a:r>
                      <a:endParaRPr>
                        <a:solidFill>
                          <a:srgbClr val="FFFF00"/>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00"/>
                          </a:solidFill>
                        </a:rPr>
                        <a:t>0%</a:t>
                      </a:r>
                      <a:endParaRPr>
                        <a:solidFill>
                          <a:srgbClr val="FFFF00"/>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7975">
                <a:tc>
                  <a:txBody>
                    <a:bodyPr>
                      <a:noAutofit/>
                    </a:bodyPr>
                    <a:lstStyle/>
                    <a:p>
                      <a:pPr indent="0" lvl="0" marL="0" rtl="0" algn="l">
                        <a:spcBef>
                          <a:spcPts val="0"/>
                        </a:spcBef>
                        <a:spcAft>
                          <a:spcPts val="0"/>
                        </a:spcAft>
                        <a:buNone/>
                      </a:pPr>
                      <a:r>
                        <a:rPr b="1" lang="en">
                          <a:solidFill>
                            <a:srgbClr val="FFFFFF"/>
                          </a:solidFill>
                        </a:rPr>
                        <a:t>Most Common</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gridSpan="2">
                  <a:txBody>
                    <a:bodyPr>
                      <a:noAutofit/>
                    </a:bodyPr>
                    <a:lstStyle/>
                    <a:p>
                      <a:pPr indent="0" lvl="0" marL="0" rtl="0" algn="l">
                        <a:spcBef>
                          <a:spcPts val="0"/>
                        </a:spcBef>
                        <a:spcAft>
                          <a:spcPts val="0"/>
                        </a:spcAft>
                        <a:buNone/>
                      </a:pPr>
                      <a:r>
                        <a:rPr b="1" lang="en" sz="1100">
                          <a:solidFill>
                            <a:srgbClr val="0000FF"/>
                          </a:solidFill>
                        </a:rPr>
                        <a:t>MALE</a:t>
                      </a:r>
                      <a:endParaRPr b="1" sz="1100">
                        <a:solidFill>
                          <a:srgbClr val="0000FF"/>
                        </a:solidFill>
                      </a:endParaRPr>
                    </a:p>
                    <a:p>
                      <a:pPr indent="0" lvl="0" marL="0" rtl="0" algn="l">
                        <a:spcBef>
                          <a:spcPts val="0"/>
                        </a:spcBef>
                        <a:spcAft>
                          <a:spcPts val="0"/>
                        </a:spcAft>
                        <a:buNone/>
                      </a:pPr>
                      <a:r>
                        <a:t/>
                      </a:r>
                      <a:endParaRPr b="1" sz="1100">
                        <a:solidFill>
                          <a:srgbClr val="0000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hMerge="1"/>
              </a:tr>
            </a:tbl>
          </a:graphicData>
        </a:graphic>
      </p:graphicFrame>
      <p:sp>
        <p:nvSpPr>
          <p:cNvPr id="83" name="Google Shape;83;p15"/>
          <p:cNvSpPr txBox="1"/>
          <p:nvPr/>
        </p:nvSpPr>
        <p:spPr>
          <a:xfrm>
            <a:off x="277050" y="3035125"/>
            <a:ext cx="8555100" cy="168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Using the graphical analysis and the reasoning portrayed as above we can derive the conclusion that males have currently dominated the domain of Data Science.</a:t>
            </a:r>
            <a:endParaRPr>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2"/>
          <p:cNvSpPr txBox="1"/>
          <p:nvPr/>
        </p:nvSpPr>
        <p:spPr>
          <a:xfrm>
            <a:off x="1112100" y="233125"/>
            <a:ext cx="6843900" cy="53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POPULAR BLOGS/PODCASTS/NEWSLETTERS</a:t>
            </a:r>
            <a:endParaRPr sz="1800"/>
          </a:p>
        </p:txBody>
      </p:sp>
      <p:pic>
        <p:nvPicPr>
          <p:cNvPr id="274" name="Google Shape;274;p42"/>
          <p:cNvPicPr preferRelativeResize="0"/>
          <p:nvPr/>
        </p:nvPicPr>
        <p:blipFill>
          <a:blip r:embed="rId3">
            <a:alphaModFix/>
          </a:blip>
          <a:stretch>
            <a:fillRect/>
          </a:stretch>
        </p:blipFill>
        <p:spPr>
          <a:xfrm>
            <a:off x="177500" y="1035125"/>
            <a:ext cx="6420301" cy="3710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3"/>
          <p:cNvSpPr txBox="1"/>
          <p:nvPr>
            <p:ph type="ctrTitle"/>
          </p:nvPr>
        </p:nvSpPr>
        <p:spPr>
          <a:xfrm>
            <a:off x="311700" y="0"/>
            <a:ext cx="8520600" cy="692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                  </a:t>
            </a:r>
            <a:r>
              <a:rPr b="1" lang="en" sz="3000" u="sng"/>
              <a:t>WEIGHTAGE OF DEGREE</a:t>
            </a:r>
            <a:endParaRPr b="1" sz="3000" u="sng"/>
          </a:p>
        </p:txBody>
      </p:sp>
      <p:sp>
        <p:nvSpPr>
          <p:cNvPr id="280" name="Google Shape;280;p43"/>
          <p:cNvSpPr txBox="1"/>
          <p:nvPr>
            <p:ph idx="1" type="subTitle"/>
          </p:nvPr>
        </p:nvSpPr>
        <p:spPr>
          <a:xfrm>
            <a:off x="133575" y="692100"/>
            <a:ext cx="8961900" cy="9837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A graphical approach to understanding of influence of having a degree on becoming a data scientist</a:t>
            </a:r>
            <a:endParaRPr/>
          </a:p>
          <a:p>
            <a:pPr indent="0" lvl="0" marL="457200" rtl="0" algn="l">
              <a:spcBef>
                <a:spcPts val="0"/>
              </a:spcBef>
              <a:spcAft>
                <a:spcPts val="0"/>
              </a:spcAft>
              <a:buNone/>
            </a:pPr>
            <a:r>
              <a:rPr lang="en"/>
              <a:t> </a:t>
            </a:r>
            <a:endParaRPr/>
          </a:p>
        </p:txBody>
      </p:sp>
      <p:pic>
        <p:nvPicPr>
          <p:cNvPr id="281" name="Google Shape;281;p43"/>
          <p:cNvPicPr preferRelativeResize="0"/>
          <p:nvPr/>
        </p:nvPicPr>
        <p:blipFill>
          <a:blip r:embed="rId3">
            <a:alphaModFix/>
          </a:blip>
          <a:stretch>
            <a:fillRect/>
          </a:stretch>
        </p:blipFill>
        <p:spPr>
          <a:xfrm>
            <a:off x="572437" y="1309725"/>
            <a:ext cx="8084177" cy="3748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4"/>
          <p:cNvSpPr txBox="1"/>
          <p:nvPr/>
        </p:nvSpPr>
        <p:spPr>
          <a:xfrm>
            <a:off x="216825" y="216825"/>
            <a:ext cx="8697000" cy="46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                                             </a:t>
            </a:r>
            <a:r>
              <a:rPr lang="en" sz="1800" u="sng"/>
              <a:t>INSIGHTS FROM THE CURVE</a:t>
            </a:r>
            <a:endParaRPr sz="1800" u="sng"/>
          </a:p>
          <a:p>
            <a:pPr indent="0" lvl="0" marL="0" rtl="0" algn="l">
              <a:spcBef>
                <a:spcPts val="0"/>
              </a:spcBef>
              <a:spcAft>
                <a:spcPts val="0"/>
              </a:spcAft>
              <a:buNone/>
            </a:pPr>
            <a:r>
              <a:t/>
            </a:r>
            <a:endParaRPr sz="1800" u="sng"/>
          </a:p>
          <a:p>
            <a:pPr indent="-317500" lvl="0" marL="457200" rtl="0" algn="l">
              <a:spcBef>
                <a:spcPts val="0"/>
              </a:spcBef>
              <a:spcAft>
                <a:spcPts val="0"/>
              </a:spcAft>
              <a:buSzPts val="1400"/>
              <a:buChar char="➔"/>
            </a:pPr>
            <a:r>
              <a:rPr lang="en"/>
              <a:t>Having a degree makes things a lot more easier for the people who work in the domain of Data Science.</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lang="en"/>
              <a:t>67% people have either a Master or Bachelor degree.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5"/>
          <p:cNvSpPr txBox="1"/>
          <p:nvPr/>
        </p:nvSpPr>
        <p:spPr>
          <a:xfrm>
            <a:off x="1059825" y="250850"/>
            <a:ext cx="7263000" cy="6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VISUAL REPRESENTATION OF THE TOP ONLINE COURSE PLATFORMS</a:t>
            </a:r>
            <a:endParaRPr/>
          </a:p>
        </p:txBody>
      </p:sp>
      <p:pic>
        <p:nvPicPr>
          <p:cNvPr id="292" name="Google Shape;292;p45"/>
          <p:cNvPicPr preferRelativeResize="0"/>
          <p:nvPr/>
        </p:nvPicPr>
        <p:blipFill>
          <a:blip r:embed="rId3">
            <a:alphaModFix/>
          </a:blip>
          <a:stretch>
            <a:fillRect/>
          </a:stretch>
        </p:blipFill>
        <p:spPr>
          <a:xfrm>
            <a:off x="152400" y="981650"/>
            <a:ext cx="5557850" cy="3539500"/>
          </a:xfrm>
          <a:prstGeom prst="rect">
            <a:avLst/>
          </a:prstGeom>
          <a:noFill/>
          <a:ln>
            <a:noFill/>
          </a:ln>
        </p:spPr>
      </p:pic>
      <p:sp>
        <p:nvSpPr>
          <p:cNvPr id="293" name="Google Shape;293;p45"/>
          <p:cNvSpPr txBox="1"/>
          <p:nvPr/>
        </p:nvSpPr>
        <p:spPr>
          <a:xfrm>
            <a:off x="5988275" y="1184825"/>
            <a:ext cx="2630700" cy="31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Amongst the top 4 MOOC platforms, the most popular amongst aspiring data scientists seems to be Coursera.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Udacity, EdX, DataCamp closely compete each other but are quite lagging behind Coursera.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6"/>
          <p:cNvSpPr txBox="1"/>
          <p:nvPr/>
        </p:nvSpPr>
        <p:spPr>
          <a:xfrm>
            <a:off x="417050" y="168950"/>
            <a:ext cx="8362200" cy="62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VISUALIZATION OF HARDWARE PREFERENCE FOR DATA SCIENTISTS</a:t>
            </a:r>
            <a:endParaRPr sz="1800"/>
          </a:p>
        </p:txBody>
      </p:sp>
      <p:pic>
        <p:nvPicPr>
          <p:cNvPr id="299" name="Google Shape;299;p46"/>
          <p:cNvPicPr preferRelativeResize="0"/>
          <p:nvPr/>
        </p:nvPicPr>
        <p:blipFill>
          <a:blip r:embed="rId3">
            <a:alphaModFix/>
          </a:blip>
          <a:stretch>
            <a:fillRect/>
          </a:stretch>
        </p:blipFill>
        <p:spPr>
          <a:xfrm>
            <a:off x="596600" y="789050"/>
            <a:ext cx="8065000" cy="3978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7"/>
          <p:cNvSpPr txBox="1"/>
          <p:nvPr/>
        </p:nvSpPr>
        <p:spPr>
          <a:xfrm>
            <a:off x="759225" y="222425"/>
            <a:ext cx="7293000" cy="59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INSIGHTS</a:t>
            </a:r>
            <a:endParaRPr sz="2400"/>
          </a:p>
        </p:txBody>
      </p:sp>
      <p:sp>
        <p:nvSpPr>
          <p:cNvPr id="305" name="Google Shape;305;p47"/>
          <p:cNvSpPr txBox="1"/>
          <p:nvPr/>
        </p:nvSpPr>
        <p:spPr>
          <a:xfrm>
            <a:off x="994475" y="1174125"/>
            <a:ext cx="7613700" cy="29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Having a personal system (laptop) is handy for most data scientists and learners.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proportion of them also use cloud based services like, Amazon Web Services, and CUDA capable GPU systems.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8"/>
          <p:cNvSpPr txBox="1"/>
          <p:nvPr/>
        </p:nvSpPr>
        <p:spPr>
          <a:xfrm>
            <a:off x="1539850" y="361425"/>
            <a:ext cx="6234300" cy="82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TOP ML TECHNIQUES USED</a:t>
            </a:r>
            <a:endParaRPr sz="1800"/>
          </a:p>
        </p:txBody>
      </p:sp>
      <p:pic>
        <p:nvPicPr>
          <p:cNvPr id="311" name="Google Shape;311;p48"/>
          <p:cNvPicPr preferRelativeResize="0"/>
          <p:nvPr/>
        </p:nvPicPr>
        <p:blipFill>
          <a:blip r:embed="rId3">
            <a:alphaModFix/>
          </a:blip>
          <a:stretch>
            <a:fillRect/>
          </a:stretch>
        </p:blipFill>
        <p:spPr>
          <a:xfrm>
            <a:off x="0" y="960275"/>
            <a:ext cx="6063125" cy="3571575"/>
          </a:xfrm>
          <a:prstGeom prst="rect">
            <a:avLst/>
          </a:prstGeom>
          <a:noFill/>
          <a:ln>
            <a:noFill/>
          </a:ln>
        </p:spPr>
      </p:pic>
      <p:sp>
        <p:nvSpPr>
          <p:cNvPr id="312" name="Google Shape;312;p48"/>
          <p:cNvSpPr txBox="1"/>
          <p:nvPr/>
        </p:nvSpPr>
        <p:spPr>
          <a:xfrm>
            <a:off x="6234225" y="1120675"/>
            <a:ext cx="2705400" cy="3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is the most commonly used Machine Learning technique, followed by Random Forests.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infer that these ML techniques should be known by data scientists.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9"/>
          <p:cNvSpPr txBox="1"/>
          <p:nvPr/>
        </p:nvSpPr>
        <p:spPr>
          <a:xfrm>
            <a:off x="1689550" y="297275"/>
            <a:ext cx="6073800" cy="6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TOP ML METHODS USED</a:t>
            </a:r>
            <a:endParaRPr sz="1800"/>
          </a:p>
        </p:txBody>
      </p:sp>
      <p:pic>
        <p:nvPicPr>
          <p:cNvPr id="318" name="Google Shape;318;p49"/>
          <p:cNvPicPr preferRelativeResize="0"/>
          <p:nvPr/>
        </p:nvPicPr>
        <p:blipFill>
          <a:blip r:embed="rId3">
            <a:alphaModFix/>
          </a:blip>
          <a:stretch>
            <a:fillRect/>
          </a:stretch>
        </p:blipFill>
        <p:spPr>
          <a:xfrm>
            <a:off x="152400" y="1133975"/>
            <a:ext cx="6178051" cy="3536875"/>
          </a:xfrm>
          <a:prstGeom prst="rect">
            <a:avLst/>
          </a:prstGeom>
          <a:noFill/>
          <a:ln>
            <a:noFill/>
          </a:ln>
        </p:spPr>
      </p:pic>
      <p:sp>
        <p:nvSpPr>
          <p:cNvPr id="319" name="Google Shape;319;p49"/>
          <p:cNvSpPr txBox="1"/>
          <p:nvPr/>
        </p:nvSpPr>
        <p:spPr>
          <a:xfrm>
            <a:off x="6437400" y="1334525"/>
            <a:ext cx="2502300" cy="32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From the graph we can infer that data scientists should be proficient in data-visualizations, followed by certain Machine Learning models like Logistic Regression, Decision Trees, Random Forests.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0"/>
          <p:cNvSpPr txBox="1"/>
          <p:nvPr/>
        </p:nvSpPr>
        <p:spPr>
          <a:xfrm>
            <a:off x="1561225" y="254500"/>
            <a:ext cx="5892000" cy="62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CHALLENGES FACED BY DATA SCIENTISTS</a:t>
            </a:r>
            <a:endParaRPr sz="1800"/>
          </a:p>
        </p:txBody>
      </p:sp>
      <p:pic>
        <p:nvPicPr>
          <p:cNvPr id="325" name="Google Shape;325;p50"/>
          <p:cNvPicPr preferRelativeResize="0"/>
          <p:nvPr/>
        </p:nvPicPr>
        <p:blipFill>
          <a:blip r:embed="rId3">
            <a:alphaModFix/>
          </a:blip>
          <a:stretch>
            <a:fillRect/>
          </a:stretch>
        </p:blipFill>
        <p:spPr>
          <a:xfrm>
            <a:off x="152400" y="1027000"/>
            <a:ext cx="8839202" cy="373487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1"/>
          <p:cNvSpPr txBox="1"/>
          <p:nvPr/>
        </p:nvSpPr>
        <p:spPr>
          <a:xfrm>
            <a:off x="908925" y="254500"/>
            <a:ext cx="7581600" cy="81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INSIGHTS FROM THE VISUALIZATION</a:t>
            </a:r>
            <a:endParaRPr sz="2400"/>
          </a:p>
        </p:txBody>
      </p:sp>
      <p:sp>
        <p:nvSpPr>
          <p:cNvPr id="331" name="Google Shape;331;p51"/>
          <p:cNvSpPr txBox="1"/>
          <p:nvPr/>
        </p:nvSpPr>
        <p:spPr>
          <a:xfrm>
            <a:off x="1015875" y="1109975"/>
            <a:ext cx="7581600" cy="31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biggest problem for a data scientist seems to be unclean data, and hence cleaning and processing the data becomes a challenge.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Considering the situation of an organization, the lack of talent and company-politics, also seem to be a challenge.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Unavailability of data and lack of specific direction also slow down a project.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ctrTitle"/>
          </p:nvPr>
        </p:nvSpPr>
        <p:spPr>
          <a:xfrm>
            <a:off x="311700" y="0"/>
            <a:ext cx="8520600" cy="692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                       </a:t>
            </a:r>
            <a:r>
              <a:rPr b="1" lang="en" sz="3000" u="sng"/>
              <a:t>AGE</a:t>
            </a:r>
            <a:r>
              <a:rPr b="1" lang="en" sz="3000" u="sng"/>
              <a:t> DISTRIBUTION</a:t>
            </a:r>
            <a:endParaRPr b="1" sz="3000" u="sng"/>
          </a:p>
        </p:txBody>
      </p:sp>
      <p:sp>
        <p:nvSpPr>
          <p:cNvPr id="89" name="Google Shape;89;p16"/>
          <p:cNvSpPr txBox="1"/>
          <p:nvPr>
            <p:ph idx="1" type="subTitle"/>
          </p:nvPr>
        </p:nvSpPr>
        <p:spPr>
          <a:xfrm>
            <a:off x="133575" y="692100"/>
            <a:ext cx="8961900" cy="9837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A graphical approach to understanding of influence of age distribution on becoming a data scientist</a:t>
            </a:r>
            <a:endParaRPr/>
          </a:p>
          <a:p>
            <a:pPr indent="0" lvl="0" marL="457200" rtl="0" algn="l">
              <a:spcBef>
                <a:spcPts val="0"/>
              </a:spcBef>
              <a:spcAft>
                <a:spcPts val="0"/>
              </a:spcAft>
              <a:buNone/>
            </a:pPr>
            <a:r>
              <a:rPr lang="en"/>
              <a:t> </a:t>
            </a:r>
            <a:endParaRPr/>
          </a:p>
        </p:txBody>
      </p:sp>
      <p:pic>
        <p:nvPicPr>
          <p:cNvPr id="90" name="Google Shape;90;p16"/>
          <p:cNvPicPr preferRelativeResize="0"/>
          <p:nvPr/>
        </p:nvPicPr>
        <p:blipFill>
          <a:blip r:embed="rId3">
            <a:alphaModFix/>
          </a:blip>
          <a:stretch>
            <a:fillRect/>
          </a:stretch>
        </p:blipFill>
        <p:spPr>
          <a:xfrm>
            <a:off x="1616050" y="1743875"/>
            <a:ext cx="6619824" cy="3162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2"/>
          <p:cNvSpPr txBox="1"/>
          <p:nvPr/>
        </p:nvSpPr>
        <p:spPr>
          <a:xfrm>
            <a:off x="1197650" y="318650"/>
            <a:ext cx="6779700" cy="51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VISUALIZATION OF THE WAYS OF SEARCHING JOBS IN DATA-SCIENCE</a:t>
            </a:r>
            <a:endParaRPr sz="1800"/>
          </a:p>
        </p:txBody>
      </p:sp>
      <p:pic>
        <p:nvPicPr>
          <p:cNvPr id="337" name="Google Shape;337;p52"/>
          <p:cNvPicPr preferRelativeResize="0"/>
          <p:nvPr/>
        </p:nvPicPr>
        <p:blipFill>
          <a:blip r:embed="rId3">
            <a:alphaModFix/>
          </a:blip>
          <a:stretch>
            <a:fillRect/>
          </a:stretch>
        </p:blipFill>
        <p:spPr>
          <a:xfrm>
            <a:off x="376950" y="973650"/>
            <a:ext cx="7853231" cy="400675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3"/>
          <p:cNvSpPr txBox="1"/>
          <p:nvPr/>
        </p:nvSpPr>
        <p:spPr>
          <a:xfrm>
            <a:off x="1486350" y="831950"/>
            <a:ext cx="6619200" cy="50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INSIGHTS FROM THE VISUALIZATION</a:t>
            </a:r>
            <a:endParaRPr sz="2400"/>
          </a:p>
        </p:txBody>
      </p:sp>
      <p:sp>
        <p:nvSpPr>
          <p:cNvPr id="343" name="Google Shape;343;p53"/>
          <p:cNvSpPr txBox="1"/>
          <p:nvPr/>
        </p:nvSpPr>
        <p:spPr>
          <a:xfrm>
            <a:off x="962400" y="1195525"/>
            <a:ext cx="7496100" cy="31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3"/>
          <p:cNvSpPr txBox="1"/>
          <p:nvPr/>
        </p:nvSpPr>
        <p:spPr>
          <a:xfrm>
            <a:off x="834075" y="1644625"/>
            <a:ext cx="7624500" cy="27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most common way for searching jobs in the field of data science is by going through the job listing-page of various companies.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Contacting a tech-specific or a general job board can also significantly help.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Asking friends, family members or former </a:t>
            </a:r>
            <a:r>
              <a:rPr lang="en"/>
              <a:t>colleagues</a:t>
            </a:r>
            <a:r>
              <a:rPr lang="en"/>
              <a:t> for leads, are equally important.</a:t>
            </a:r>
            <a:endParaRPr/>
          </a:p>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4"/>
          <p:cNvSpPr txBox="1"/>
          <p:nvPr/>
        </p:nvSpPr>
        <p:spPr>
          <a:xfrm>
            <a:off x="622775" y="255050"/>
            <a:ext cx="7552500" cy="57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CONCLUSION</a:t>
            </a:r>
            <a:endParaRPr sz="1800"/>
          </a:p>
        </p:txBody>
      </p:sp>
      <p:sp>
        <p:nvSpPr>
          <p:cNvPr id="350" name="Google Shape;350;p54"/>
          <p:cNvSpPr txBox="1"/>
          <p:nvPr/>
        </p:nvSpPr>
        <p:spPr>
          <a:xfrm>
            <a:off x="474500" y="1105200"/>
            <a:ext cx="83631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GIVEN PROBLEM STATEMENT : </a:t>
            </a:r>
            <a:r>
              <a:rPr b="1" lang="en"/>
              <a:t>What is the best approach to become a Data Scientist ?</a:t>
            </a:r>
            <a:endParaRPr b="1"/>
          </a:p>
          <a:p>
            <a:pPr indent="0" lvl="0" marL="0" rtl="0" algn="l">
              <a:spcBef>
                <a:spcPts val="0"/>
              </a:spcBef>
              <a:spcAft>
                <a:spcPts val="0"/>
              </a:spcAft>
              <a:buNone/>
            </a:pPr>
            <a:r>
              <a:t/>
            </a:r>
            <a:endParaRPr/>
          </a:p>
        </p:txBody>
      </p:sp>
      <p:sp>
        <p:nvSpPr>
          <p:cNvPr id="351" name="Google Shape;351;p54"/>
          <p:cNvSpPr txBox="1"/>
          <p:nvPr/>
        </p:nvSpPr>
        <p:spPr>
          <a:xfrm>
            <a:off x="622775" y="1500600"/>
            <a:ext cx="24516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RESPONSE: </a:t>
            </a:r>
            <a:endParaRPr/>
          </a:p>
        </p:txBody>
      </p:sp>
      <p:sp>
        <p:nvSpPr>
          <p:cNvPr id="352" name="Google Shape;352;p54"/>
          <p:cNvSpPr txBox="1"/>
          <p:nvPr/>
        </p:nvSpPr>
        <p:spPr>
          <a:xfrm>
            <a:off x="662325" y="1975100"/>
            <a:ext cx="8175300" cy="28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 </a:t>
            </a:r>
            <a:r>
              <a:rPr lang="en"/>
              <a:t>The given problem is a matter of subjective interest and has no particular correct answer that can address the subject with impeccable precision. We have tried to respond to the problem statement using the insights derived from the data using analysis and the basic background knowledge of Data Science.</a:t>
            </a:r>
            <a:endParaRPr/>
          </a:p>
          <a:p>
            <a:pPr indent="0" lvl="0" marL="0" rtl="0" algn="l">
              <a:lnSpc>
                <a:spcPct val="115000"/>
              </a:lnSpc>
              <a:spcBef>
                <a:spcPts val="0"/>
              </a:spcBef>
              <a:spcAft>
                <a:spcPts val="0"/>
              </a:spcAft>
              <a:buNone/>
            </a:pPr>
            <a:r>
              <a:rPr lang="en"/>
              <a:t>The various approaches that helps one’s purpose in becoming a Data Scientists are-</a:t>
            </a:r>
            <a:endParaRPr/>
          </a:p>
          <a:p>
            <a:pPr indent="0" lvl="0" marL="0" rtl="0" algn="l">
              <a:spcBef>
                <a:spcPts val="0"/>
              </a:spcBef>
              <a:spcAft>
                <a:spcPts val="0"/>
              </a:spcAft>
              <a:buNone/>
            </a:pPr>
            <a:r>
              <a:t/>
            </a:r>
            <a:endParaRPr/>
          </a:p>
          <a:p>
            <a:pPr indent="-317500" lvl="0" marL="457200" rtl="0" algn="l">
              <a:lnSpc>
                <a:spcPct val="115000"/>
              </a:lnSpc>
              <a:spcBef>
                <a:spcPts val="0"/>
              </a:spcBef>
              <a:spcAft>
                <a:spcPts val="0"/>
              </a:spcAft>
              <a:buSzPts val="1400"/>
              <a:buAutoNum type="arabicPeriod"/>
            </a:pPr>
            <a:r>
              <a:rPr lang="en"/>
              <a:t>United States and India contribute 41% to the Data Scientists currently active in the community. This means these skills are highly sought after in American and Indian markets and the enthusiasm for research about Data Science is much more higher in these countries.</a:t>
            </a:r>
            <a:endParaRPr/>
          </a:p>
          <a:p>
            <a:pPr indent="0" lvl="0" marL="457200" rtl="0" algn="l">
              <a:lnSpc>
                <a:spcPct val="115000"/>
              </a:lnSpc>
              <a:spcBef>
                <a:spcPts val="0"/>
              </a:spcBef>
              <a:spcAft>
                <a:spcPts val="0"/>
              </a:spcAft>
              <a:buClr>
                <a:srgbClr val="000000"/>
              </a:buClr>
              <a:buSzPts val="1100"/>
              <a:buFont typeface="Arial"/>
              <a:buNone/>
            </a:pPr>
            <a:r>
              <a:rPr lang="en"/>
              <a:t>So, we can infer that studying, researching or working in United  States or India can boost one’s career as Data Scientist.</a:t>
            </a:r>
            <a:endParaRPr/>
          </a:p>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5"/>
          <p:cNvSpPr txBox="1"/>
          <p:nvPr/>
        </p:nvSpPr>
        <p:spPr>
          <a:xfrm>
            <a:off x="187825" y="116650"/>
            <a:ext cx="8798100" cy="49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 	</a:t>
            </a:r>
            <a:r>
              <a:rPr lang="en"/>
              <a:t>64% of the Data Scientists started their venture using University courses or various online platforms’       courses (Coursera, EdX, Udemy,etc) about Data Science. 25% were self taught.</a:t>
            </a:r>
            <a:endParaRPr/>
          </a:p>
          <a:p>
            <a:pPr indent="0" lvl="0" marL="457200" rtl="0" algn="l">
              <a:lnSpc>
                <a:spcPct val="115000"/>
              </a:lnSpc>
              <a:spcBef>
                <a:spcPts val="0"/>
              </a:spcBef>
              <a:spcAft>
                <a:spcPts val="0"/>
              </a:spcAft>
              <a:buNone/>
            </a:pPr>
            <a:r>
              <a:rPr lang="en"/>
              <a:t>   This means using University Courses or online MOOCs are most thriving ways to kick off one’s journey in this domain. Self-teaching is also proven to be successful at most occasions.</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3.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4.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5.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	</a:t>
            </a:r>
            <a:endParaRPr/>
          </a:p>
        </p:txBody>
      </p:sp>
      <p:sp>
        <p:nvSpPr>
          <p:cNvPr id="358" name="Google Shape;358;p55"/>
          <p:cNvSpPr txBox="1"/>
          <p:nvPr/>
        </p:nvSpPr>
        <p:spPr>
          <a:xfrm>
            <a:off x="721625" y="1273225"/>
            <a:ext cx="7829400" cy="88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People in age group 22-36 years are most active in Data Science Community. This means anyone having age in this range and below has high chances of ending up as Data Scientist.</a:t>
            </a:r>
            <a:endParaRPr/>
          </a:p>
          <a:p>
            <a:pPr indent="0" lvl="0" marL="0" rtl="0" algn="l">
              <a:spcBef>
                <a:spcPts val="0"/>
              </a:spcBef>
              <a:spcAft>
                <a:spcPts val="0"/>
              </a:spcAft>
              <a:buNone/>
            </a:pPr>
            <a:r>
              <a:t/>
            </a:r>
            <a:endParaRPr/>
          </a:p>
        </p:txBody>
      </p:sp>
      <p:sp>
        <p:nvSpPr>
          <p:cNvPr id="359" name="Google Shape;359;p55"/>
          <p:cNvSpPr txBox="1"/>
          <p:nvPr/>
        </p:nvSpPr>
        <p:spPr>
          <a:xfrm>
            <a:off x="711750" y="2024425"/>
            <a:ext cx="7730400" cy="88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Taking up a full time employment has proven to be a more successful approach when compared to working part time or independently.</a:t>
            </a:r>
            <a:endParaRPr/>
          </a:p>
        </p:txBody>
      </p:sp>
      <p:sp>
        <p:nvSpPr>
          <p:cNvPr id="360" name="Google Shape;360;p55"/>
          <p:cNvSpPr txBox="1"/>
          <p:nvPr/>
        </p:nvSpPr>
        <p:spPr>
          <a:xfrm>
            <a:off x="721675" y="2736275"/>
            <a:ext cx="7730400" cy="142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Focus of the candidate has proven to be a principal factor in determination of one’s ability as Data Scientist. Over 60% of people currently working in domain have their utmost priority as Data Science while about 30% hope to learn Data Science as a part of their work. </a:t>
            </a:r>
            <a:endParaRPr/>
          </a:p>
          <a:p>
            <a:pPr indent="0" lvl="0" marL="0" rtl="0" algn="l">
              <a:lnSpc>
                <a:spcPct val="115000"/>
              </a:lnSpc>
              <a:spcBef>
                <a:spcPts val="0"/>
              </a:spcBef>
              <a:spcAft>
                <a:spcPts val="0"/>
              </a:spcAft>
              <a:buNone/>
            </a:pPr>
            <a:r>
              <a:rPr lang="en"/>
              <a:t> So, totally focusing on Data Science works much better than learning Data Science for interdisciplinary assignments.</a:t>
            </a:r>
            <a:endParaRPr/>
          </a:p>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6"/>
          <p:cNvSpPr txBox="1"/>
          <p:nvPr/>
        </p:nvSpPr>
        <p:spPr>
          <a:xfrm>
            <a:off x="128500" y="116650"/>
            <a:ext cx="8877000" cy="48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7.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8.</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9.</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11. 					</a:t>
            </a:r>
            <a:endParaRPr/>
          </a:p>
        </p:txBody>
      </p:sp>
      <p:sp>
        <p:nvSpPr>
          <p:cNvPr id="366" name="Google Shape;366;p56"/>
          <p:cNvSpPr txBox="1"/>
          <p:nvPr/>
        </p:nvSpPr>
        <p:spPr>
          <a:xfrm>
            <a:off x="632675" y="116650"/>
            <a:ext cx="8185200" cy="12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It has been observed that Data Science professionals invest lots of time in gathering and preprocessing data. As the popular notion about data goes- “Garbage in, Garbage out”. </a:t>
            </a:r>
            <a:endParaRPr/>
          </a:p>
          <a:p>
            <a:pPr indent="0" lvl="0" marL="0" rtl="0" algn="l">
              <a:lnSpc>
                <a:spcPct val="115000"/>
              </a:lnSpc>
              <a:spcBef>
                <a:spcPts val="0"/>
              </a:spcBef>
              <a:spcAft>
                <a:spcPts val="0"/>
              </a:spcAft>
              <a:buNone/>
            </a:pPr>
            <a:r>
              <a:rPr lang="en"/>
              <a:t>So, secret of becoming a good data scientist lies in investing more time in gathering data and selecting model than rest of the task.</a:t>
            </a:r>
            <a:endParaRPr/>
          </a:p>
          <a:p>
            <a:pPr indent="0" lvl="0" marL="0" rtl="0" algn="l">
              <a:spcBef>
                <a:spcPts val="0"/>
              </a:spcBef>
              <a:spcAft>
                <a:spcPts val="0"/>
              </a:spcAft>
              <a:buNone/>
            </a:pPr>
            <a:r>
              <a:t/>
            </a:r>
            <a:endParaRPr/>
          </a:p>
        </p:txBody>
      </p:sp>
      <p:sp>
        <p:nvSpPr>
          <p:cNvPr id="367" name="Google Shape;367;p56"/>
          <p:cNvSpPr txBox="1"/>
          <p:nvPr/>
        </p:nvSpPr>
        <p:spPr>
          <a:xfrm>
            <a:off x="632675" y="1342450"/>
            <a:ext cx="8185200" cy="84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Kaggle, online courses and personal projects are proven to be most widely used platforms among Data Scientists. So, using Kaggle, online courses and doing personal projects is highly recommended to people who wish to learn Data Science.</a:t>
            </a:r>
            <a:endParaRPr/>
          </a:p>
          <a:p>
            <a:pPr indent="0" lvl="0" marL="0" rtl="0" algn="l">
              <a:spcBef>
                <a:spcPts val="0"/>
              </a:spcBef>
              <a:spcAft>
                <a:spcPts val="0"/>
              </a:spcAft>
              <a:buNone/>
            </a:pPr>
            <a:r>
              <a:t/>
            </a:r>
            <a:endParaRPr/>
          </a:p>
        </p:txBody>
      </p:sp>
      <p:sp>
        <p:nvSpPr>
          <p:cNvPr id="368" name="Google Shape;368;p56"/>
          <p:cNvSpPr txBox="1"/>
          <p:nvPr/>
        </p:nvSpPr>
        <p:spPr>
          <a:xfrm>
            <a:off x="657425" y="2182750"/>
            <a:ext cx="8135700" cy="8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58% of Data Scientists use either Python or R for as their mode of problem tackling.So, professional familiarity with Python or R ( Python highly preferred) can give a learner edge in this sphere.</a:t>
            </a:r>
            <a:endParaRPr/>
          </a:p>
          <a:p>
            <a:pPr indent="0" lvl="0" marL="0" rtl="0" algn="l">
              <a:spcBef>
                <a:spcPts val="0"/>
              </a:spcBef>
              <a:spcAft>
                <a:spcPts val="0"/>
              </a:spcAft>
              <a:buNone/>
            </a:pPr>
            <a:r>
              <a:t/>
            </a:r>
            <a:endParaRPr/>
          </a:p>
        </p:txBody>
      </p:sp>
      <p:sp>
        <p:nvSpPr>
          <p:cNvPr id="369" name="Google Shape;369;p56"/>
          <p:cNvSpPr txBox="1"/>
          <p:nvPr/>
        </p:nvSpPr>
        <p:spPr>
          <a:xfrm>
            <a:off x="657425" y="2825250"/>
            <a:ext cx="8234700" cy="63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Reading blogs (preferably KDnuggets and R Bloggers Blog Aggregator) can really enhance one’s skill as Data Scientist.</a:t>
            </a:r>
            <a:endParaRPr/>
          </a:p>
          <a:p>
            <a:pPr indent="0" lvl="0" marL="0" rtl="0" algn="l">
              <a:spcBef>
                <a:spcPts val="0"/>
              </a:spcBef>
              <a:spcAft>
                <a:spcPts val="0"/>
              </a:spcAft>
              <a:buNone/>
            </a:pPr>
            <a:r>
              <a:t/>
            </a:r>
            <a:endParaRPr/>
          </a:p>
        </p:txBody>
      </p:sp>
      <p:sp>
        <p:nvSpPr>
          <p:cNvPr id="370" name="Google Shape;370;p56"/>
          <p:cNvSpPr txBox="1"/>
          <p:nvPr/>
        </p:nvSpPr>
        <p:spPr>
          <a:xfrm>
            <a:off x="632675" y="3457950"/>
            <a:ext cx="8185200" cy="84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Most of the people of this sphere, it has been found, have earned a Master’s or at least a Bachelor’s degree. So, taking up a degree also boosts one’s odds.</a:t>
            </a:r>
            <a:endParaRPr/>
          </a:p>
          <a:p>
            <a:pPr indent="0" lvl="0" marL="45720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
        <p:nvSpPr>
          <p:cNvPr id="371" name="Google Shape;371;p56"/>
          <p:cNvSpPr txBox="1"/>
          <p:nvPr/>
        </p:nvSpPr>
        <p:spPr>
          <a:xfrm>
            <a:off x="632675" y="4100450"/>
            <a:ext cx="8185200" cy="59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Coursera, Udacity and edX are highly acknowledged online learning platforms for new learners.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7"/>
          <p:cNvSpPr txBox="1"/>
          <p:nvPr/>
        </p:nvSpPr>
        <p:spPr>
          <a:xfrm>
            <a:off x="355875" y="87000"/>
            <a:ext cx="2520900" cy="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7"/>
          <p:cNvSpPr txBox="1"/>
          <p:nvPr/>
        </p:nvSpPr>
        <p:spPr>
          <a:xfrm>
            <a:off x="415175" y="432975"/>
            <a:ext cx="8451900" cy="7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12. </a:t>
            </a:r>
            <a:endParaRPr/>
          </a:p>
        </p:txBody>
      </p:sp>
      <p:sp>
        <p:nvSpPr>
          <p:cNvPr id="378" name="Google Shape;378;p57"/>
          <p:cNvSpPr txBox="1"/>
          <p:nvPr/>
        </p:nvSpPr>
        <p:spPr>
          <a:xfrm>
            <a:off x="978650" y="462625"/>
            <a:ext cx="8066400" cy="89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39% of people having expertise in this domain have done majors in either Computer Science or Mathematics. </a:t>
            </a:r>
            <a:endParaRPr/>
          </a:p>
          <a:p>
            <a:pPr indent="0" lvl="0" marL="0" rtl="0" algn="l">
              <a:lnSpc>
                <a:spcPct val="115000"/>
              </a:lnSpc>
              <a:spcBef>
                <a:spcPts val="0"/>
              </a:spcBef>
              <a:spcAft>
                <a:spcPts val="0"/>
              </a:spcAft>
              <a:buNone/>
            </a:pPr>
            <a:r>
              <a:rPr lang="en"/>
              <a:t>So, taking up Mathematics or Computer science (preferred) for majors supply the necessary prerequisite knowledge for Data Science.</a:t>
            </a:r>
            <a:endParaRPr/>
          </a:p>
          <a:p>
            <a:pPr indent="0" lvl="0" marL="0" rtl="0" algn="l">
              <a:spcBef>
                <a:spcPts val="0"/>
              </a:spcBef>
              <a:spcAft>
                <a:spcPts val="0"/>
              </a:spcAft>
              <a:buNone/>
            </a:pPr>
            <a:r>
              <a:t/>
            </a:r>
            <a:endParaRPr/>
          </a:p>
        </p:txBody>
      </p:sp>
      <p:sp>
        <p:nvSpPr>
          <p:cNvPr id="379" name="Google Shape;379;p57"/>
          <p:cNvSpPr txBox="1"/>
          <p:nvPr/>
        </p:nvSpPr>
        <p:spPr>
          <a:xfrm>
            <a:off x="355875" y="1658775"/>
            <a:ext cx="8659500" cy="33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15.	 </a:t>
            </a:r>
            <a:endParaRPr/>
          </a:p>
        </p:txBody>
      </p:sp>
      <p:sp>
        <p:nvSpPr>
          <p:cNvPr id="380" name="Google Shape;380;p57"/>
          <p:cNvSpPr txBox="1"/>
          <p:nvPr/>
        </p:nvSpPr>
        <p:spPr>
          <a:xfrm>
            <a:off x="870050" y="1658775"/>
            <a:ext cx="8175000" cy="104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  </a:t>
            </a:r>
            <a:r>
              <a:rPr lang="en"/>
              <a:t>Laptop having basic environment (Macbook)  like Linux, etc is popular among Data Scientists to   </a:t>
            </a:r>
            <a:endParaRPr/>
          </a:p>
          <a:p>
            <a:pPr indent="0" lvl="0" marL="0" rtl="0" algn="l">
              <a:lnSpc>
                <a:spcPct val="115000"/>
              </a:lnSpc>
              <a:spcBef>
                <a:spcPts val="0"/>
              </a:spcBef>
              <a:spcAft>
                <a:spcPts val="0"/>
              </a:spcAft>
              <a:buNone/>
            </a:pPr>
            <a:r>
              <a:rPr lang="en"/>
              <a:t>conduct projects. So, using such hardware is recommended for learners too.</a:t>
            </a:r>
            <a:endParaRPr/>
          </a:p>
          <a:p>
            <a:pPr indent="0" lvl="0" marL="0" rtl="0" algn="l">
              <a:spcBef>
                <a:spcPts val="0"/>
              </a:spcBef>
              <a:spcAft>
                <a:spcPts val="0"/>
              </a:spcAft>
              <a:buNone/>
            </a:pPr>
            <a:r>
              <a:t/>
            </a:r>
            <a:endParaRPr/>
          </a:p>
        </p:txBody>
      </p:sp>
      <p:sp>
        <p:nvSpPr>
          <p:cNvPr id="381" name="Google Shape;381;p57"/>
          <p:cNvSpPr txBox="1"/>
          <p:nvPr/>
        </p:nvSpPr>
        <p:spPr>
          <a:xfrm>
            <a:off x="939125" y="2311200"/>
            <a:ext cx="7987500" cy="79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Practise of using Logistic Regression and Decision trees is prevalent  among Data  Scientists.</a:t>
            </a:r>
            <a:endParaRPr/>
          </a:p>
          <a:p>
            <a:pPr indent="0" lvl="0" marL="0" rtl="0" algn="l">
              <a:lnSpc>
                <a:spcPct val="115000"/>
              </a:lnSpc>
              <a:spcBef>
                <a:spcPts val="0"/>
              </a:spcBef>
              <a:spcAft>
                <a:spcPts val="0"/>
              </a:spcAft>
              <a:buNone/>
            </a:pPr>
            <a:r>
              <a:rPr lang="en"/>
              <a:t>So, learning such techniques can prove really useful.</a:t>
            </a:r>
            <a:endParaRPr/>
          </a:p>
          <a:p>
            <a:pPr indent="0" lvl="0" marL="0" rtl="0" algn="l">
              <a:spcBef>
                <a:spcPts val="0"/>
              </a:spcBef>
              <a:spcAft>
                <a:spcPts val="0"/>
              </a:spcAft>
              <a:buNone/>
            </a:pPr>
            <a:r>
              <a:t/>
            </a:r>
            <a:endParaRPr/>
          </a:p>
        </p:txBody>
      </p:sp>
      <p:sp>
        <p:nvSpPr>
          <p:cNvPr id="382" name="Google Shape;382;p57"/>
          <p:cNvSpPr txBox="1"/>
          <p:nvPr/>
        </p:nvSpPr>
        <p:spPr>
          <a:xfrm>
            <a:off x="870050" y="2924050"/>
            <a:ext cx="7987500" cy="67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Data Visualization, Logistic Regression and Cross Validation are the Top ML techniques used.</a:t>
            </a:r>
            <a:endParaRPr/>
          </a:p>
          <a:p>
            <a:pPr indent="0" lvl="0" marL="0" rtl="0" algn="l">
              <a:lnSpc>
                <a:spcPct val="115000"/>
              </a:lnSpc>
              <a:spcBef>
                <a:spcPts val="0"/>
              </a:spcBef>
              <a:spcAft>
                <a:spcPts val="0"/>
              </a:spcAft>
              <a:buNone/>
            </a:pPr>
            <a:r>
              <a:rPr lang="en"/>
              <a:t>So, an extensive knowledge of these algorithm is a must.</a:t>
            </a:r>
            <a:endParaRPr/>
          </a:p>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8"/>
          <p:cNvSpPr txBox="1"/>
          <p:nvPr/>
        </p:nvSpPr>
        <p:spPr>
          <a:xfrm>
            <a:off x="1107500" y="1488750"/>
            <a:ext cx="7528800" cy="19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Lobster"/>
                <a:ea typeface="Lobster"/>
                <a:cs typeface="Lobster"/>
                <a:sym typeface="Lobster"/>
              </a:rPr>
              <a:t>Thank You</a:t>
            </a:r>
            <a:endParaRPr sz="3600">
              <a:latin typeface="Lobster"/>
              <a:ea typeface="Lobster"/>
              <a:cs typeface="Lobster"/>
              <a:sym typeface="Lobs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84D"/>
        </a:solidFill>
      </p:bgPr>
    </p:bg>
    <p:spTree>
      <p:nvGrpSpPr>
        <p:cNvPr id="94" name="Shape 94"/>
        <p:cNvGrpSpPr/>
        <p:nvPr/>
      </p:nvGrpSpPr>
      <p:grpSpPr>
        <a:xfrm>
          <a:off x="0" y="0"/>
          <a:ext cx="0" cy="0"/>
          <a:chOff x="0" y="0"/>
          <a:chExt cx="0" cy="0"/>
        </a:xfrm>
      </p:grpSpPr>
      <p:sp>
        <p:nvSpPr>
          <p:cNvPr id="95" name="Google Shape;95;p17"/>
          <p:cNvSpPr txBox="1"/>
          <p:nvPr>
            <p:ph type="title"/>
          </p:nvPr>
        </p:nvSpPr>
        <p:spPr>
          <a:xfrm>
            <a:off x="1226475" y="68575"/>
            <a:ext cx="760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Useful Insights from the age data</a:t>
            </a:r>
            <a:endParaRPr b="1" u="sng"/>
          </a:p>
        </p:txBody>
      </p:sp>
      <p:graphicFrame>
        <p:nvGraphicFramePr>
          <p:cNvPr id="96" name="Google Shape;96;p17"/>
          <p:cNvGraphicFramePr/>
          <p:nvPr/>
        </p:nvGraphicFramePr>
        <p:xfrm>
          <a:off x="353275" y="622700"/>
          <a:ext cx="3000000" cy="3000000"/>
        </p:xfrm>
        <a:graphic>
          <a:graphicData uri="http://schemas.openxmlformats.org/drawingml/2006/table">
            <a:tbl>
              <a:tblPr>
                <a:noFill/>
                <a:tableStyleId>{D8087EDE-3345-46EF-934E-7270A842C064}</a:tableStyleId>
              </a:tblPr>
              <a:tblGrid>
                <a:gridCol w="1980675"/>
                <a:gridCol w="2165775"/>
              </a:tblGrid>
              <a:tr h="369350">
                <a:tc>
                  <a:txBody>
                    <a:bodyPr>
                      <a:noAutofit/>
                    </a:bodyPr>
                    <a:lstStyle/>
                    <a:p>
                      <a:pPr indent="0" lvl="0" marL="0" rtl="0" algn="l">
                        <a:spcBef>
                          <a:spcPts val="0"/>
                        </a:spcBef>
                        <a:spcAft>
                          <a:spcPts val="0"/>
                        </a:spcAft>
                        <a:buNone/>
                      </a:pPr>
                      <a:r>
                        <a:rPr lang="en"/>
                        <a:t> </a:t>
                      </a:r>
                      <a:r>
                        <a:rPr b="1" lang="en"/>
                        <a:t>Age</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t>% of participants</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r h="369350">
                <a:tc>
                  <a:txBody>
                    <a:bodyPr>
                      <a:noAutofit/>
                    </a:bodyPr>
                    <a:lstStyle/>
                    <a:p>
                      <a:pPr indent="0" lvl="0" marL="0" rtl="0" algn="l">
                        <a:spcBef>
                          <a:spcPts val="0"/>
                        </a:spcBef>
                        <a:spcAft>
                          <a:spcPts val="0"/>
                        </a:spcAft>
                        <a:buNone/>
                      </a:pPr>
                      <a:r>
                        <a:rPr lang="en"/>
                        <a:t> </a:t>
                      </a:r>
                      <a:r>
                        <a:rPr b="1" lang="en"/>
                        <a:t>25</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solidFill>
                            <a:srgbClr val="0000FF"/>
                          </a:solidFill>
                          <a:highlight>
                            <a:srgbClr val="FFFFFF"/>
                          </a:highlight>
                        </a:rPr>
                        <a:t>6%</a:t>
                      </a:r>
                      <a:endParaRPr b="1">
                        <a:solidFill>
                          <a:srgbClr val="0000FF"/>
                        </a:solidFill>
                        <a:highlight>
                          <a:srgbClr val="FFFFFF"/>
                        </a:highlight>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r h="369350">
                <a:tc>
                  <a:txBody>
                    <a:bodyPr>
                      <a:noAutofit/>
                    </a:bodyPr>
                    <a:lstStyle/>
                    <a:p>
                      <a:pPr indent="0" lvl="0" marL="0" rtl="0" algn="l">
                        <a:spcBef>
                          <a:spcPts val="0"/>
                        </a:spcBef>
                        <a:spcAft>
                          <a:spcPts val="0"/>
                        </a:spcAft>
                        <a:buNone/>
                      </a:pPr>
                      <a:r>
                        <a:rPr lang="en"/>
                        <a:t> </a:t>
                      </a:r>
                      <a:r>
                        <a:rPr b="1" lang="en"/>
                        <a:t>26</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solidFill>
                            <a:srgbClr val="0000FF"/>
                          </a:solidFill>
                        </a:rPr>
                        <a:t>5</a:t>
                      </a:r>
                      <a:r>
                        <a:rPr b="1" lang="en">
                          <a:solidFill>
                            <a:srgbClr val="0000FF"/>
                          </a:solidFill>
                        </a:rPr>
                        <a:t>%</a:t>
                      </a:r>
                      <a:endParaRPr b="1">
                        <a:solidFill>
                          <a:srgbClr val="0000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r h="369350">
                <a:tc>
                  <a:txBody>
                    <a:bodyPr>
                      <a:noAutofit/>
                    </a:bodyPr>
                    <a:lstStyle/>
                    <a:p>
                      <a:pPr indent="0" lvl="0" marL="0" rtl="0" algn="l">
                        <a:spcBef>
                          <a:spcPts val="0"/>
                        </a:spcBef>
                        <a:spcAft>
                          <a:spcPts val="0"/>
                        </a:spcAft>
                        <a:buNone/>
                      </a:pPr>
                      <a:r>
                        <a:rPr lang="en"/>
                        <a:t> </a:t>
                      </a:r>
                      <a:r>
                        <a:rPr b="1" lang="en"/>
                        <a:t>27</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solidFill>
                            <a:srgbClr val="0000FF"/>
                          </a:solidFill>
                        </a:rPr>
                        <a:t>5</a:t>
                      </a:r>
                      <a:r>
                        <a:rPr b="1" lang="en">
                          <a:solidFill>
                            <a:srgbClr val="0000FF"/>
                          </a:solidFill>
                        </a:rPr>
                        <a:t>%</a:t>
                      </a:r>
                      <a:endParaRPr b="1">
                        <a:solidFill>
                          <a:srgbClr val="0000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r h="434100">
                <a:tc>
                  <a:txBody>
                    <a:bodyPr>
                      <a:noAutofit/>
                    </a:bodyPr>
                    <a:lstStyle/>
                    <a:p>
                      <a:pPr indent="0" lvl="0" marL="0" rtl="0" algn="l">
                        <a:spcBef>
                          <a:spcPts val="0"/>
                        </a:spcBef>
                        <a:spcAft>
                          <a:spcPts val="0"/>
                        </a:spcAft>
                        <a:buClr>
                          <a:schemeClr val="dk1"/>
                        </a:buClr>
                        <a:buSzPts val="1100"/>
                        <a:buFont typeface="Arial"/>
                        <a:buNone/>
                      </a:pPr>
                      <a:r>
                        <a:rPr b="1" lang="en"/>
                        <a:t> 28</a:t>
                      </a:r>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solidFill>
                            <a:srgbClr val="0000FF"/>
                          </a:solidFill>
                        </a:rPr>
                        <a:t>5</a:t>
                      </a:r>
                      <a:r>
                        <a:rPr b="1" lang="en">
                          <a:solidFill>
                            <a:srgbClr val="0000FF"/>
                          </a:solidFill>
                        </a:rPr>
                        <a:t>%</a:t>
                      </a:r>
                      <a:endParaRPr b="1">
                        <a:solidFill>
                          <a:srgbClr val="0000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r h="566600">
                <a:tc>
                  <a:txBody>
                    <a:bodyPr>
                      <a:noAutofit/>
                    </a:bodyPr>
                    <a:lstStyle/>
                    <a:p>
                      <a:pPr indent="0" lvl="0" marL="0" rtl="0" algn="l">
                        <a:spcBef>
                          <a:spcPts val="0"/>
                        </a:spcBef>
                        <a:spcAft>
                          <a:spcPts val="0"/>
                        </a:spcAft>
                        <a:buNone/>
                      </a:pPr>
                      <a:r>
                        <a:rPr b="1" lang="en"/>
                        <a:t>&lt;25 and &gt;28</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solidFill>
                            <a:srgbClr val="0000FF"/>
                          </a:solidFill>
                        </a:rPr>
                        <a:t> 78%</a:t>
                      </a:r>
                      <a:endParaRPr b="1">
                        <a:solidFill>
                          <a:srgbClr val="0000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bl>
          </a:graphicData>
        </a:graphic>
      </p:graphicFrame>
      <p:cxnSp>
        <p:nvCxnSpPr>
          <p:cNvPr id="97" name="Google Shape;97;p17"/>
          <p:cNvCxnSpPr/>
          <p:nvPr/>
        </p:nvCxnSpPr>
        <p:spPr>
          <a:xfrm flipH="1" rot="10800000">
            <a:off x="5403825" y="765025"/>
            <a:ext cx="2841600" cy="24300"/>
          </a:xfrm>
          <a:prstGeom prst="straightConnector1">
            <a:avLst/>
          </a:prstGeom>
          <a:noFill/>
          <a:ln cap="flat" cmpd="sng" w="76200">
            <a:solidFill>
              <a:srgbClr val="38761D"/>
            </a:solidFill>
            <a:prstDash val="solid"/>
            <a:round/>
            <a:headEnd len="med" w="med" type="none"/>
            <a:tailEnd len="med" w="med" type="none"/>
          </a:ln>
        </p:spPr>
      </p:cxnSp>
      <p:cxnSp>
        <p:nvCxnSpPr>
          <p:cNvPr id="98" name="Google Shape;98;p17"/>
          <p:cNvCxnSpPr/>
          <p:nvPr/>
        </p:nvCxnSpPr>
        <p:spPr>
          <a:xfrm>
            <a:off x="8245375" y="765025"/>
            <a:ext cx="157800" cy="0"/>
          </a:xfrm>
          <a:prstGeom prst="straightConnector1">
            <a:avLst/>
          </a:prstGeom>
          <a:noFill/>
          <a:ln cap="flat" cmpd="sng" w="76200">
            <a:solidFill>
              <a:srgbClr val="38761D"/>
            </a:solidFill>
            <a:prstDash val="solid"/>
            <a:round/>
            <a:headEnd len="med" w="med" type="none"/>
            <a:tailEnd len="med" w="med" type="none"/>
          </a:ln>
        </p:spPr>
      </p:cxnSp>
      <p:graphicFrame>
        <p:nvGraphicFramePr>
          <p:cNvPr id="99" name="Google Shape;99;p17"/>
          <p:cNvGraphicFramePr/>
          <p:nvPr/>
        </p:nvGraphicFramePr>
        <p:xfrm>
          <a:off x="5403825" y="913075"/>
          <a:ext cx="3000000" cy="3000000"/>
        </p:xfrm>
        <a:graphic>
          <a:graphicData uri="http://schemas.openxmlformats.org/drawingml/2006/table">
            <a:tbl>
              <a:tblPr>
                <a:noFill/>
                <a:tableStyleId>{D8087EDE-3345-46EF-934E-7270A842C064}</a:tableStyleId>
              </a:tblPr>
              <a:tblGrid>
                <a:gridCol w="1809750"/>
                <a:gridCol w="785875"/>
                <a:gridCol w="641300"/>
              </a:tblGrid>
              <a:tr h="272475">
                <a:tc>
                  <a:txBody>
                    <a:bodyPr>
                      <a:noAutofit/>
                    </a:bodyPr>
                    <a:lstStyle/>
                    <a:p>
                      <a:pPr indent="0" lvl="0" marL="0" rtl="0" algn="l">
                        <a:spcBef>
                          <a:spcPts val="0"/>
                        </a:spcBef>
                        <a:spcAft>
                          <a:spcPts val="0"/>
                        </a:spcAft>
                        <a:buNone/>
                      </a:pPr>
                      <a:r>
                        <a:rPr b="1" lang="en">
                          <a:solidFill>
                            <a:srgbClr val="FFFFFF"/>
                          </a:solidFill>
                        </a:rPr>
                        <a:t>Valid Response◼</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38761D"/>
                          </a:solidFill>
                        </a:rPr>
                        <a:t>16700</a:t>
                      </a:r>
                      <a:endParaRPr b="1">
                        <a:solidFill>
                          <a:srgbClr val="38761D"/>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38761D"/>
                          </a:solidFill>
                        </a:rPr>
                        <a:t>100</a:t>
                      </a:r>
                      <a:r>
                        <a:rPr b="1" lang="en">
                          <a:solidFill>
                            <a:srgbClr val="38761D"/>
                          </a:solidFill>
                        </a:rPr>
                        <a:t>%</a:t>
                      </a:r>
                      <a:endParaRPr b="1">
                        <a:solidFill>
                          <a:srgbClr val="38761D"/>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7975">
                <a:tc>
                  <a:txBody>
                    <a:bodyPr>
                      <a:noAutofit/>
                    </a:bodyPr>
                    <a:lstStyle/>
                    <a:p>
                      <a:pPr indent="0" lvl="0" marL="0" rtl="0" algn="l">
                        <a:spcBef>
                          <a:spcPts val="0"/>
                        </a:spcBef>
                        <a:spcAft>
                          <a:spcPts val="0"/>
                        </a:spcAft>
                        <a:buNone/>
                      </a:pPr>
                      <a:r>
                        <a:rPr b="1" lang="en">
                          <a:solidFill>
                            <a:srgbClr val="FFFFFF"/>
                          </a:solidFill>
                        </a:rPr>
                        <a:t>Unconventional Response◼</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85200C"/>
                          </a:solidFill>
                        </a:rPr>
                        <a:t>0</a:t>
                      </a:r>
                      <a:endParaRPr b="1">
                        <a:solidFill>
                          <a:srgbClr val="85200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85200C"/>
                          </a:solidFill>
                        </a:rPr>
                        <a:t>0</a:t>
                      </a:r>
                      <a:r>
                        <a:rPr b="1" lang="en">
                          <a:solidFill>
                            <a:srgbClr val="85200C"/>
                          </a:solidFill>
                        </a:rPr>
                        <a:t>%</a:t>
                      </a:r>
                      <a:endParaRPr b="1">
                        <a:solidFill>
                          <a:srgbClr val="85200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7975">
                <a:tc>
                  <a:txBody>
                    <a:bodyPr>
                      <a:noAutofit/>
                    </a:bodyPr>
                    <a:lstStyle/>
                    <a:p>
                      <a:pPr indent="0" lvl="0" marL="0" rtl="0" algn="l">
                        <a:spcBef>
                          <a:spcPts val="0"/>
                        </a:spcBef>
                        <a:spcAft>
                          <a:spcPts val="0"/>
                        </a:spcAft>
                        <a:buNone/>
                      </a:pPr>
                      <a:r>
                        <a:rPr b="1" lang="en">
                          <a:solidFill>
                            <a:srgbClr val="FFFFFF"/>
                          </a:solidFill>
                        </a:rPr>
                        <a:t>Missing Response◼</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00"/>
                          </a:solidFill>
                        </a:rPr>
                        <a:t>0</a:t>
                      </a:r>
                      <a:endParaRPr>
                        <a:solidFill>
                          <a:srgbClr val="FFFF00"/>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00"/>
                          </a:solidFill>
                        </a:rPr>
                        <a:t>0%</a:t>
                      </a:r>
                      <a:endParaRPr>
                        <a:solidFill>
                          <a:srgbClr val="FFFF00"/>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7975">
                <a:tc>
                  <a:txBody>
                    <a:bodyPr>
                      <a:noAutofit/>
                    </a:bodyPr>
                    <a:lstStyle/>
                    <a:p>
                      <a:pPr indent="0" lvl="0" marL="0" rtl="0" algn="l">
                        <a:spcBef>
                          <a:spcPts val="0"/>
                        </a:spcBef>
                        <a:spcAft>
                          <a:spcPts val="0"/>
                        </a:spcAft>
                        <a:buNone/>
                      </a:pPr>
                      <a:r>
                        <a:rPr b="1" lang="en">
                          <a:solidFill>
                            <a:srgbClr val="FFFFFF"/>
                          </a:solidFill>
                        </a:rPr>
                        <a:t>Most Common</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gridSpan="2">
                  <a:txBody>
                    <a:bodyPr>
                      <a:noAutofit/>
                    </a:bodyPr>
                    <a:lstStyle/>
                    <a:p>
                      <a:pPr indent="0" lvl="0" marL="0" rtl="0" algn="l">
                        <a:spcBef>
                          <a:spcPts val="0"/>
                        </a:spcBef>
                        <a:spcAft>
                          <a:spcPts val="0"/>
                        </a:spcAft>
                        <a:buNone/>
                      </a:pPr>
                      <a:r>
                        <a:rPr b="1" lang="en" sz="1100">
                          <a:solidFill>
                            <a:srgbClr val="0000FF"/>
                          </a:solidFill>
                        </a:rPr>
                        <a:t>25</a:t>
                      </a:r>
                      <a:endParaRPr b="1" sz="1100">
                        <a:solidFill>
                          <a:srgbClr val="0000FF"/>
                        </a:solidFill>
                      </a:endParaRPr>
                    </a:p>
                    <a:p>
                      <a:pPr indent="0" lvl="0" marL="0" rtl="0" algn="l">
                        <a:spcBef>
                          <a:spcPts val="0"/>
                        </a:spcBef>
                        <a:spcAft>
                          <a:spcPts val="0"/>
                        </a:spcAft>
                        <a:buNone/>
                      </a:pPr>
                      <a:r>
                        <a:t/>
                      </a:r>
                      <a:endParaRPr b="1" sz="1100">
                        <a:solidFill>
                          <a:srgbClr val="0000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hMerge="1"/>
              </a:tr>
            </a:tbl>
          </a:graphicData>
        </a:graphic>
      </p:graphicFrame>
      <p:sp>
        <p:nvSpPr>
          <p:cNvPr id="100" name="Google Shape;100;p17"/>
          <p:cNvSpPr txBox="1"/>
          <p:nvPr/>
        </p:nvSpPr>
        <p:spPr>
          <a:xfrm>
            <a:off x="277050" y="3035125"/>
            <a:ext cx="8555100" cy="1686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17500" lvl="0" marL="457200" rtl="0" algn="l">
              <a:spcBef>
                <a:spcPts val="0"/>
              </a:spcBef>
              <a:spcAft>
                <a:spcPts val="0"/>
              </a:spcAft>
              <a:buClr>
                <a:srgbClr val="FFFFFF"/>
              </a:buClr>
              <a:buSzPts val="1400"/>
              <a:buChar char="➔"/>
            </a:pPr>
            <a:r>
              <a:rPr lang="en">
                <a:solidFill>
                  <a:srgbClr val="FFFFFF"/>
                </a:solidFill>
              </a:rPr>
              <a:t>Using the cumulative frequency count from the graph and the percentage share of various age groups, we can derive the inference that most active age group of Data Science community belongs to age group of 21-36 years with people having age of 25 are most active Data Scientists.</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ctrTitle"/>
          </p:nvPr>
        </p:nvSpPr>
        <p:spPr>
          <a:xfrm>
            <a:off x="311700" y="0"/>
            <a:ext cx="8520600" cy="692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               </a:t>
            </a:r>
            <a:r>
              <a:rPr b="1" lang="en" sz="3000" u="sng"/>
              <a:t>COUNTRY-WISE</a:t>
            </a:r>
            <a:r>
              <a:rPr b="1" lang="en" sz="3000" u="sng"/>
              <a:t> DISTRIBUTION</a:t>
            </a:r>
            <a:endParaRPr b="1" sz="3000" u="sng"/>
          </a:p>
        </p:txBody>
      </p:sp>
      <p:sp>
        <p:nvSpPr>
          <p:cNvPr id="106" name="Google Shape;106;p18"/>
          <p:cNvSpPr txBox="1"/>
          <p:nvPr>
            <p:ph idx="1" type="subTitle"/>
          </p:nvPr>
        </p:nvSpPr>
        <p:spPr>
          <a:xfrm>
            <a:off x="133575" y="692100"/>
            <a:ext cx="8961900" cy="9837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A graphical approach to understanding of influence of nationality on becoming a data scientist</a:t>
            </a:r>
            <a:endParaRPr/>
          </a:p>
          <a:p>
            <a:pPr indent="0" lvl="0" marL="457200" rtl="0" algn="l">
              <a:spcBef>
                <a:spcPts val="0"/>
              </a:spcBef>
              <a:spcAft>
                <a:spcPts val="0"/>
              </a:spcAft>
              <a:buNone/>
            </a:pPr>
            <a:r>
              <a:rPr lang="en"/>
              <a:t> </a:t>
            </a:r>
            <a:endParaRPr/>
          </a:p>
        </p:txBody>
      </p:sp>
      <p:pic>
        <p:nvPicPr>
          <p:cNvPr id="107" name="Google Shape;107;p18"/>
          <p:cNvPicPr preferRelativeResize="0"/>
          <p:nvPr/>
        </p:nvPicPr>
        <p:blipFill>
          <a:blip r:embed="rId3">
            <a:alphaModFix/>
          </a:blip>
          <a:stretch>
            <a:fillRect/>
          </a:stretch>
        </p:blipFill>
        <p:spPr>
          <a:xfrm>
            <a:off x="1786700" y="1755925"/>
            <a:ext cx="5342475" cy="338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84D"/>
        </a:solidFill>
      </p:bgPr>
    </p:bg>
    <p:spTree>
      <p:nvGrpSpPr>
        <p:cNvPr id="111" name="Shape 111"/>
        <p:cNvGrpSpPr/>
        <p:nvPr/>
      </p:nvGrpSpPr>
      <p:grpSpPr>
        <a:xfrm>
          <a:off x="0" y="0"/>
          <a:ext cx="0" cy="0"/>
          <a:chOff x="0" y="0"/>
          <a:chExt cx="0" cy="0"/>
        </a:xfrm>
      </p:grpSpPr>
      <p:sp>
        <p:nvSpPr>
          <p:cNvPr id="112" name="Google Shape;112;p19"/>
          <p:cNvSpPr txBox="1"/>
          <p:nvPr>
            <p:ph type="title"/>
          </p:nvPr>
        </p:nvSpPr>
        <p:spPr>
          <a:xfrm>
            <a:off x="1084100" y="68575"/>
            <a:ext cx="716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Useful Insights from the country data</a:t>
            </a:r>
            <a:endParaRPr b="1" u="sng"/>
          </a:p>
        </p:txBody>
      </p:sp>
      <p:graphicFrame>
        <p:nvGraphicFramePr>
          <p:cNvPr id="113" name="Google Shape;113;p19"/>
          <p:cNvGraphicFramePr/>
          <p:nvPr/>
        </p:nvGraphicFramePr>
        <p:xfrm>
          <a:off x="353275" y="622700"/>
          <a:ext cx="3000000" cy="3000000"/>
        </p:xfrm>
        <a:graphic>
          <a:graphicData uri="http://schemas.openxmlformats.org/drawingml/2006/table">
            <a:tbl>
              <a:tblPr>
                <a:noFill/>
                <a:tableStyleId>{D8087EDE-3345-46EF-934E-7270A842C064}</a:tableStyleId>
              </a:tblPr>
              <a:tblGrid>
                <a:gridCol w="1980675"/>
                <a:gridCol w="2165775"/>
              </a:tblGrid>
              <a:tr h="369350">
                <a:tc>
                  <a:txBody>
                    <a:bodyPr>
                      <a:noAutofit/>
                    </a:bodyPr>
                    <a:lstStyle/>
                    <a:p>
                      <a:pPr indent="0" lvl="0" marL="0" rtl="0" algn="l">
                        <a:spcBef>
                          <a:spcPts val="0"/>
                        </a:spcBef>
                        <a:spcAft>
                          <a:spcPts val="0"/>
                        </a:spcAft>
                        <a:buNone/>
                      </a:pPr>
                      <a:r>
                        <a:rPr lang="en"/>
                        <a:t> </a:t>
                      </a:r>
                      <a:r>
                        <a:rPr b="1" lang="en"/>
                        <a:t>Country</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t>% of participants</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r h="369350">
                <a:tc>
                  <a:txBody>
                    <a:bodyPr>
                      <a:noAutofit/>
                    </a:bodyPr>
                    <a:lstStyle/>
                    <a:p>
                      <a:pPr indent="0" lvl="0" marL="0" rtl="0" algn="l">
                        <a:spcBef>
                          <a:spcPts val="0"/>
                        </a:spcBef>
                        <a:spcAft>
                          <a:spcPts val="0"/>
                        </a:spcAft>
                        <a:buNone/>
                      </a:pPr>
                      <a:r>
                        <a:rPr lang="en"/>
                        <a:t> </a:t>
                      </a:r>
                      <a:r>
                        <a:rPr b="1" lang="en"/>
                        <a:t>United States</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solidFill>
                            <a:srgbClr val="0000FF"/>
                          </a:solidFill>
                          <a:highlight>
                            <a:srgbClr val="FFFFFF"/>
                          </a:highlight>
                        </a:rPr>
                        <a:t>25%</a:t>
                      </a:r>
                      <a:endParaRPr b="1">
                        <a:solidFill>
                          <a:srgbClr val="0000FF"/>
                        </a:solidFill>
                        <a:highlight>
                          <a:srgbClr val="FFFFFF"/>
                        </a:highlight>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r h="369350">
                <a:tc>
                  <a:txBody>
                    <a:bodyPr>
                      <a:noAutofit/>
                    </a:bodyPr>
                    <a:lstStyle/>
                    <a:p>
                      <a:pPr indent="0" lvl="0" marL="0" rtl="0" algn="l">
                        <a:spcBef>
                          <a:spcPts val="0"/>
                        </a:spcBef>
                        <a:spcAft>
                          <a:spcPts val="0"/>
                        </a:spcAft>
                        <a:buNone/>
                      </a:pPr>
                      <a:r>
                        <a:rPr lang="en"/>
                        <a:t> </a:t>
                      </a:r>
                      <a:r>
                        <a:rPr b="1" lang="en"/>
                        <a:t>India</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solidFill>
                            <a:srgbClr val="0000FF"/>
                          </a:solidFill>
                        </a:rPr>
                        <a:t>16%</a:t>
                      </a:r>
                      <a:endParaRPr b="1">
                        <a:solidFill>
                          <a:srgbClr val="0000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r h="369350">
                <a:tc>
                  <a:txBody>
                    <a:bodyPr>
                      <a:noAutofit/>
                    </a:bodyPr>
                    <a:lstStyle/>
                    <a:p>
                      <a:pPr indent="0" lvl="0" marL="0" rtl="0" algn="l">
                        <a:spcBef>
                          <a:spcPts val="0"/>
                        </a:spcBef>
                        <a:spcAft>
                          <a:spcPts val="0"/>
                        </a:spcAft>
                        <a:buNone/>
                      </a:pPr>
                      <a:r>
                        <a:rPr lang="en"/>
                        <a:t> </a:t>
                      </a:r>
                      <a:r>
                        <a:rPr b="1" lang="en"/>
                        <a:t>Russia</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solidFill>
                            <a:srgbClr val="0000FF"/>
                          </a:solidFill>
                        </a:rPr>
                        <a:t>3</a:t>
                      </a:r>
                      <a:r>
                        <a:rPr b="1" lang="en">
                          <a:solidFill>
                            <a:srgbClr val="0000FF"/>
                          </a:solidFill>
                        </a:rPr>
                        <a:t>%</a:t>
                      </a:r>
                      <a:endParaRPr b="1">
                        <a:solidFill>
                          <a:srgbClr val="0000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r h="434100">
                <a:tc>
                  <a:txBody>
                    <a:bodyPr>
                      <a:noAutofit/>
                    </a:bodyPr>
                    <a:lstStyle/>
                    <a:p>
                      <a:pPr indent="0" lvl="0" marL="0" rtl="0" algn="l">
                        <a:spcBef>
                          <a:spcPts val="0"/>
                        </a:spcBef>
                        <a:spcAft>
                          <a:spcPts val="0"/>
                        </a:spcAft>
                        <a:buClr>
                          <a:schemeClr val="dk1"/>
                        </a:buClr>
                        <a:buSzPts val="1100"/>
                        <a:buFont typeface="Arial"/>
                        <a:buNone/>
                      </a:pPr>
                      <a:r>
                        <a:rPr b="1" lang="en"/>
                        <a:t> Not specified</a:t>
                      </a:r>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solidFill>
                            <a:srgbClr val="0000FF"/>
                          </a:solidFill>
                        </a:rPr>
                        <a:t>6</a:t>
                      </a:r>
                      <a:r>
                        <a:rPr b="1" lang="en">
                          <a:solidFill>
                            <a:srgbClr val="0000FF"/>
                          </a:solidFill>
                        </a:rPr>
                        <a:t>%</a:t>
                      </a:r>
                      <a:endParaRPr b="1">
                        <a:solidFill>
                          <a:srgbClr val="0000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r h="566600">
                <a:tc>
                  <a:txBody>
                    <a:bodyPr>
                      <a:noAutofit/>
                    </a:bodyPr>
                    <a:lstStyle/>
                    <a:p>
                      <a:pPr indent="0" lvl="0" marL="0" rtl="0" algn="l">
                        <a:spcBef>
                          <a:spcPts val="0"/>
                        </a:spcBef>
                        <a:spcAft>
                          <a:spcPts val="0"/>
                        </a:spcAft>
                        <a:buNone/>
                      </a:pPr>
                      <a:r>
                        <a:rPr b="1" lang="en"/>
                        <a:t>Other Countries</a:t>
                      </a:r>
                      <a:endParaRPr b="1"/>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t>         </a:t>
                      </a:r>
                      <a:r>
                        <a:rPr b="1" lang="en">
                          <a:solidFill>
                            <a:srgbClr val="0000FF"/>
                          </a:solidFill>
                        </a:rPr>
                        <a:t> 49%</a:t>
                      </a:r>
                      <a:endParaRPr b="1">
                        <a:solidFill>
                          <a:srgbClr val="0000FF"/>
                        </a:solidFill>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FFFFF"/>
                    </a:solidFill>
                  </a:tcPr>
                </a:tc>
              </a:tr>
            </a:tbl>
          </a:graphicData>
        </a:graphic>
      </p:graphicFrame>
      <p:cxnSp>
        <p:nvCxnSpPr>
          <p:cNvPr id="114" name="Google Shape;114;p19"/>
          <p:cNvCxnSpPr/>
          <p:nvPr/>
        </p:nvCxnSpPr>
        <p:spPr>
          <a:xfrm flipH="1" rot="10800000">
            <a:off x="5403825" y="765025"/>
            <a:ext cx="2841600" cy="24300"/>
          </a:xfrm>
          <a:prstGeom prst="straightConnector1">
            <a:avLst/>
          </a:prstGeom>
          <a:noFill/>
          <a:ln cap="flat" cmpd="sng" w="76200">
            <a:solidFill>
              <a:srgbClr val="38761D"/>
            </a:solidFill>
            <a:prstDash val="solid"/>
            <a:round/>
            <a:headEnd len="med" w="med" type="none"/>
            <a:tailEnd len="med" w="med" type="none"/>
          </a:ln>
        </p:spPr>
      </p:cxnSp>
      <p:cxnSp>
        <p:nvCxnSpPr>
          <p:cNvPr id="115" name="Google Shape;115;p19"/>
          <p:cNvCxnSpPr/>
          <p:nvPr/>
        </p:nvCxnSpPr>
        <p:spPr>
          <a:xfrm>
            <a:off x="8245375" y="765025"/>
            <a:ext cx="157800" cy="0"/>
          </a:xfrm>
          <a:prstGeom prst="straightConnector1">
            <a:avLst/>
          </a:prstGeom>
          <a:noFill/>
          <a:ln cap="flat" cmpd="sng" w="76200">
            <a:solidFill>
              <a:srgbClr val="85200C"/>
            </a:solidFill>
            <a:prstDash val="solid"/>
            <a:round/>
            <a:headEnd len="med" w="med" type="none"/>
            <a:tailEnd len="med" w="med" type="none"/>
          </a:ln>
        </p:spPr>
      </p:cxnSp>
      <p:graphicFrame>
        <p:nvGraphicFramePr>
          <p:cNvPr id="116" name="Google Shape;116;p19"/>
          <p:cNvGraphicFramePr/>
          <p:nvPr/>
        </p:nvGraphicFramePr>
        <p:xfrm>
          <a:off x="5403825" y="913075"/>
          <a:ext cx="3000000" cy="3000000"/>
        </p:xfrm>
        <a:graphic>
          <a:graphicData uri="http://schemas.openxmlformats.org/drawingml/2006/table">
            <a:tbl>
              <a:tblPr>
                <a:noFill/>
                <a:tableStyleId>{D8087EDE-3345-46EF-934E-7270A842C064}</a:tableStyleId>
              </a:tblPr>
              <a:tblGrid>
                <a:gridCol w="1809750"/>
                <a:gridCol w="785875"/>
                <a:gridCol w="641300"/>
              </a:tblGrid>
              <a:tr h="272475">
                <a:tc>
                  <a:txBody>
                    <a:bodyPr>
                      <a:noAutofit/>
                    </a:bodyPr>
                    <a:lstStyle/>
                    <a:p>
                      <a:pPr indent="0" lvl="0" marL="0" rtl="0" algn="l">
                        <a:spcBef>
                          <a:spcPts val="0"/>
                        </a:spcBef>
                        <a:spcAft>
                          <a:spcPts val="0"/>
                        </a:spcAft>
                        <a:buNone/>
                      </a:pPr>
                      <a:r>
                        <a:rPr b="1" lang="en">
                          <a:solidFill>
                            <a:srgbClr val="FFFFFF"/>
                          </a:solidFill>
                        </a:rPr>
                        <a:t>Valid Response◼</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38761D"/>
                          </a:solidFill>
                        </a:rPr>
                        <a:t>16600</a:t>
                      </a:r>
                      <a:endParaRPr b="1">
                        <a:solidFill>
                          <a:srgbClr val="38761D"/>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38761D"/>
                          </a:solidFill>
                        </a:rPr>
                        <a:t>99</a:t>
                      </a:r>
                      <a:r>
                        <a:rPr b="1" lang="en">
                          <a:solidFill>
                            <a:srgbClr val="38761D"/>
                          </a:solidFill>
                        </a:rPr>
                        <a:t>%</a:t>
                      </a:r>
                      <a:endParaRPr b="1">
                        <a:solidFill>
                          <a:srgbClr val="38761D"/>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7975">
                <a:tc>
                  <a:txBody>
                    <a:bodyPr>
                      <a:noAutofit/>
                    </a:bodyPr>
                    <a:lstStyle/>
                    <a:p>
                      <a:pPr indent="0" lvl="0" marL="0" rtl="0" algn="l">
                        <a:spcBef>
                          <a:spcPts val="0"/>
                        </a:spcBef>
                        <a:spcAft>
                          <a:spcPts val="0"/>
                        </a:spcAft>
                        <a:buNone/>
                      </a:pPr>
                      <a:r>
                        <a:rPr b="1" lang="en">
                          <a:solidFill>
                            <a:srgbClr val="FFFFFF"/>
                          </a:solidFill>
                        </a:rPr>
                        <a:t>Unconventional Response◼</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85200C"/>
                          </a:solidFill>
                        </a:rPr>
                        <a:t>121</a:t>
                      </a:r>
                      <a:endParaRPr b="1">
                        <a:solidFill>
                          <a:srgbClr val="85200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85200C"/>
                          </a:solidFill>
                        </a:rPr>
                        <a:t>1</a:t>
                      </a:r>
                      <a:r>
                        <a:rPr b="1" lang="en">
                          <a:solidFill>
                            <a:srgbClr val="85200C"/>
                          </a:solidFill>
                        </a:rPr>
                        <a:t>%</a:t>
                      </a:r>
                      <a:endParaRPr b="1">
                        <a:solidFill>
                          <a:srgbClr val="85200C"/>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7975">
                <a:tc>
                  <a:txBody>
                    <a:bodyPr>
                      <a:noAutofit/>
                    </a:bodyPr>
                    <a:lstStyle/>
                    <a:p>
                      <a:pPr indent="0" lvl="0" marL="0" rtl="0" algn="l">
                        <a:spcBef>
                          <a:spcPts val="0"/>
                        </a:spcBef>
                        <a:spcAft>
                          <a:spcPts val="0"/>
                        </a:spcAft>
                        <a:buNone/>
                      </a:pPr>
                      <a:r>
                        <a:rPr b="1" lang="en">
                          <a:solidFill>
                            <a:srgbClr val="FFFFFF"/>
                          </a:solidFill>
                        </a:rPr>
                        <a:t>Missing Response◼</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00"/>
                          </a:solidFill>
                        </a:rPr>
                        <a:t>0</a:t>
                      </a:r>
                      <a:endParaRPr>
                        <a:solidFill>
                          <a:srgbClr val="FFFF00"/>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FFFF00"/>
                          </a:solidFill>
                        </a:rPr>
                        <a:t>0%</a:t>
                      </a:r>
                      <a:endParaRPr>
                        <a:solidFill>
                          <a:srgbClr val="FFFF00"/>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7975">
                <a:tc>
                  <a:txBody>
                    <a:bodyPr>
                      <a:noAutofit/>
                    </a:bodyPr>
                    <a:lstStyle/>
                    <a:p>
                      <a:pPr indent="0" lvl="0" marL="0" rtl="0" algn="l">
                        <a:spcBef>
                          <a:spcPts val="0"/>
                        </a:spcBef>
                        <a:spcAft>
                          <a:spcPts val="0"/>
                        </a:spcAft>
                        <a:buNone/>
                      </a:pPr>
                      <a:r>
                        <a:rPr b="1" lang="en">
                          <a:solidFill>
                            <a:srgbClr val="FFFFFF"/>
                          </a:solidFill>
                        </a:rPr>
                        <a:t>Most Common</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gridSpan="2">
                  <a:txBody>
                    <a:bodyPr>
                      <a:noAutofit/>
                    </a:bodyPr>
                    <a:lstStyle/>
                    <a:p>
                      <a:pPr indent="0" lvl="0" marL="0" rtl="0" algn="l">
                        <a:spcBef>
                          <a:spcPts val="0"/>
                        </a:spcBef>
                        <a:spcAft>
                          <a:spcPts val="0"/>
                        </a:spcAft>
                        <a:buNone/>
                      </a:pPr>
                      <a:r>
                        <a:rPr b="1" lang="en" sz="1100">
                          <a:solidFill>
                            <a:srgbClr val="0000FF"/>
                          </a:solidFill>
                        </a:rPr>
                        <a:t>United States</a:t>
                      </a:r>
                      <a:endParaRPr b="1" sz="1100">
                        <a:solidFill>
                          <a:srgbClr val="0000FF"/>
                        </a:solidFill>
                      </a:endParaRPr>
                    </a:p>
                    <a:p>
                      <a:pPr indent="0" lvl="0" marL="0" rtl="0" algn="l">
                        <a:spcBef>
                          <a:spcPts val="0"/>
                        </a:spcBef>
                        <a:spcAft>
                          <a:spcPts val="0"/>
                        </a:spcAft>
                        <a:buNone/>
                      </a:pPr>
                      <a:r>
                        <a:t/>
                      </a:r>
                      <a:endParaRPr b="1" sz="1100">
                        <a:solidFill>
                          <a:srgbClr val="0000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hMerge="1"/>
              </a:tr>
            </a:tbl>
          </a:graphicData>
        </a:graphic>
      </p:graphicFrame>
      <p:sp>
        <p:nvSpPr>
          <p:cNvPr id="117" name="Google Shape;117;p19"/>
          <p:cNvSpPr txBox="1"/>
          <p:nvPr/>
        </p:nvSpPr>
        <p:spPr>
          <a:xfrm>
            <a:off x="277050" y="3035125"/>
            <a:ext cx="8555100" cy="1686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17500" lvl="0" marL="457200" rtl="0" algn="l">
              <a:spcBef>
                <a:spcPts val="0"/>
              </a:spcBef>
              <a:spcAft>
                <a:spcPts val="0"/>
              </a:spcAft>
              <a:buClr>
                <a:srgbClr val="FFFFFF"/>
              </a:buClr>
              <a:buSzPts val="1400"/>
              <a:buChar char="➔"/>
            </a:pPr>
            <a:r>
              <a:rPr lang="en">
                <a:solidFill>
                  <a:srgbClr val="FFFFFF"/>
                </a:solidFill>
              </a:rPr>
              <a:t>The graphs and logistics clearly demonstrate that being from or working in United States or India elevates the odds of one becoming a Data Scientist by manifolds. United States and India contribute to the 41% of the total Data Scientists currently operating worldwide.</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nvSpPr>
        <p:spPr>
          <a:xfrm>
            <a:off x="686600" y="120450"/>
            <a:ext cx="8142900" cy="7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COMPARATIVE STUDY OF AGE GROUPS OF DATA SCIENTISTS OPERATING IN UNITED STATES v/s INDIA</a:t>
            </a:r>
            <a:endParaRPr b="1" sz="1800" u="sng"/>
          </a:p>
        </p:txBody>
      </p:sp>
      <p:pic>
        <p:nvPicPr>
          <p:cNvPr id="123" name="Google Shape;123;p20"/>
          <p:cNvPicPr preferRelativeResize="0"/>
          <p:nvPr/>
        </p:nvPicPr>
        <p:blipFill>
          <a:blip r:embed="rId3">
            <a:alphaModFix/>
          </a:blip>
          <a:stretch>
            <a:fillRect/>
          </a:stretch>
        </p:blipFill>
        <p:spPr>
          <a:xfrm>
            <a:off x="173775" y="853350"/>
            <a:ext cx="4328600" cy="2687101"/>
          </a:xfrm>
          <a:prstGeom prst="rect">
            <a:avLst/>
          </a:prstGeom>
          <a:noFill/>
          <a:ln>
            <a:noFill/>
          </a:ln>
        </p:spPr>
      </p:pic>
      <p:pic>
        <p:nvPicPr>
          <p:cNvPr id="124" name="Google Shape;124;p20"/>
          <p:cNvPicPr preferRelativeResize="0"/>
          <p:nvPr/>
        </p:nvPicPr>
        <p:blipFill>
          <a:blip r:embed="rId4">
            <a:alphaModFix/>
          </a:blip>
          <a:stretch>
            <a:fillRect/>
          </a:stretch>
        </p:blipFill>
        <p:spPr>
          <a:xfrm>
            <a:off x="4717725" y="853350"/>
            <a:ext cx="4358202" cy="2687101"/>
          </a:xfrm>
          <a:prstGeom prst="rect">
            <a:avLst/>
          </a:prstGeom>
          <a:noFill/>
          <a:ln>
            <a:noFill/>
          </a:ln>
        </p:spPr>
      </p:pic>
      <p:sp>
        <p:nvSpPr>
          <p:cNvPr id="125" name="Google Shape;125;p20"/>
          <p:cNvSpPr txBox="1"/>
          <p:nvPr/>
        </p:nvSpPr>
        <p:spPr>
          <a:xfrm>
            <a:off x="406850" y="3666175"/>
            <a:ext cx="8702400" cy="1421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graphical representation of United States clearly show that Data Scientists in USA are majorly aged between 24-36 while from the bar graph of India shows that Indian Data Scientists belong to age group of 19-27.</a:t>
            </a:r>
            <a:endParaRPr/>
          </a:p>
          <a:p>
            <a:pPr indent="-317500" lvl="0" marL="457200" rtl="0" algn="l">
              <a:spcBef>
                <a:spcPts val="0"/>
              </a:spcBef>
              <a:spcAft>
                <a:spcPts val="0"/>
              </a:spcAft>
              <a:buSzPts val="1400"/>
              <a:buChar char="➔"/>
            </a:pPr>
            <a:r>
              <a:rPr lang="en"/>
              <a:t>This observation leads us to the conclusion that Data Science technological trends are relatively new in India when compared to a country like United States, and that more of Indian youngsters have taken up the field.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type="ctrTitle"/>
          </p:nvPr>
        </p:nvSpPr>
        <p:spPr>
          <a:xfrm>
            <a:off x="311700" y="0"/>
            <a:ext cx="8520600" cy="692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                         </a:t>
            </a:r>
            <a:r>
              <a:rPr b="1" lang="en" sz="3000" u="sng"/>
              <a:t>CAREER SWITCH</a:t>
            </a:r>
            <a:endParaRPr b="1" sz="3000" u="sng"/>
          </a:p>
        </p:txBody>
      </p:sp>
      <p:sp>
        <p:nvSpPr>
          <p:cNvPr id="131" name="Google Shape;131;p21"/>
          <p:cNvSpPr txBox="1"/>
          <p:nvPr>
            <p:ph idx="1" type="subTitle"/>
          </p:nvPr>
        </p:nvSpPr>
        <p:spPr>
          <a:xfrm>
            <a:off x="133575" y="692100"/>
            <a:ext cx="8961900" cy="9837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A graphical approach to understanding of influence of career switching on becoming a data scientist</a:t>
            </a:r>
            <a:endParaRPr/>
          </a:p>
          <a:p>
            <a:pPr indent="0" lvl="0" marL="457200" rtl="0" algn="l">
              <a:spcBef>
                <a:spcPts val="0"/>
              </a:spcBef>
              <a:spcAft>
                <a:spcPts val="0"/>
              </a:spcAft>
              <a:buNone/>
            </a:pPr>
            <a:r>
              <a:rPr lang="en"/>
              <a:t> </a:t>
            </a:r>
            <a:endParaRPr/>
          </a:p>
        </p:txBody>
      </p:sp>
      <p:pic>
        <p:nvPicPr>
          <p:cNvPr id="132" name="Google Shape;132;p21"/>
          <p:cNvPicPr preferRelativeResize="0"/>
          <p:nvPr/>
        </p:nvPicPr>
        <p:blipFill>
          <a:blip r:embed="rId3">
            <a:alphaModFix/>
          </a:blip>
          <a:stretch>
            <a:fillRect/>
          </a:stretch>
        </p:blipFill>
        <p:spPr>
          <a:xfrm>
            <a:off x="1445475" y="1984800"/>
            <a:ext cx="5528975" cy="286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