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1" r:id="rId3"/>
  </p:sldMasterIdLst>
  <p:notesMasterIdLst>
    <p:notesMasterId r:id="rId5"/>
  </p:notesMasterIdLst>
  <p:sldIdLst>
    <p:sldId id="256" r:id="rId4"/>
    <p:sldId id="372" r:id="rId6"/>
    <p:sldId id="364" r:id="rId7"/>
    <p:sldId id="365" r:id="rId8"/>
    <p:sldId id="373" r:id="rId9"/>
    <p:sldId id="271" r:id="rId10"/>
    <p:sldId id="377" r:id="rId11"/>
    <p:sldId id="316" r:id="rId12"/>
    <p:sldId id="317" r:id="rId13"/>
    <p:sldId id="318" r:id="rId14"/>
    <p:sldId id="342" r:id="rId15"/>
    <p:sldId id="374" r:id="rId16"/>
    <p:sldId id="378" r:id="rId17"/>
    <p:sldId id="37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panose="02020503050405090304"/>
                <a:ea typeface="Times New Roman" panose="02020503050405090304"/>
                <a:cs typeface="Times New Roman" panose="02020503050405090304"/>
                <a:sym typeface="Times New Roman" panose="02020503050405090304"/>
              </a:rPr>
            </a:fld>
            <a:endParaRPr sz="1400" b="0" i="0" u="none" strike="noStrike" cap="none">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76"/>
        <p:cNvGrpSpPr/>
        <p:nvPr/>
      </p:nvGrpSpPr>
      <p:grpSpPr>
        <a:xfrm>
          <a:off x="0" y="0"/>
          <a:ext cx="0" cy="0"/>
          <a:chOff x="0" y="0"/>
          <a:chExt cx="0" cy="0"/>
        </a:xfrm>
      </p:grpSpPr>
      <p:sp>
        <p:nvSpPr>
          <p:cNvPr id="77" name="Google Shape;77;p3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9" name="Google Shape;79;p3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0"/>
        <p:cNvGrpSpPr/>
        <p:nvPr/>
      </p:nvGrpSpPr>
      <p:grpSpPr>
        <a:xfrm>
          <a:off x="0" y="0"/>
          <a:ext cx="0" cy="0"/>
          <a:chOff x="0" y="0"/>
          <a:chExt cx="0" cy="0"/>
        </a:xfrm>
      </p:grpSpPr>
      <p:sp>
        <p:nvSpPr>
          <p:cNvPr id="81" name="Google Shape;81;p3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82"/>
        <p:cNvGrpSpPr/>
        <p:nvPr/>
      </p:nvGrpSpPr>
      <p:grpSpPr>
        <a:xfrm>
          <a:off x="0" y="0"/>
          <a:ext cx="0" cy="0"/>
          <a:chOff x="0" y="0"/>
          <a:chExt cx="0" cy="0"/>
        </a:xfrm>
      </p:grpSpPr>
      <p:sp>
        <p:nvSpPr>
          <p:cNvPr id="83" name="Google Shape;83;p3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87" name="Google Shape;87;p3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88" name="Google Shape;88;p3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89"/>
        <p:cNvGrpSpPr/>
        <p:nvPr/>
      </p:nvGrpSpPr>
      <p:grpSpPr>
        <a:xfrm>
          <a:off x="0" y="0"/>
          <a:ext cx="0" cy="0"/>
          <a:chOff x="0" y="0"/>
          <a:chExt cx="0" cy="0"/>
        </a:xfrm>
      </p:grpSpPr>
      <p:sp>
        <p:nvSpPr>
          <p:cNvPr id="90" name="Google Shape;90;p3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92" name="Google Shape;92;p3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93" name="Google Shape;93;p3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94"/>
        <p:cNvGrpSpPr/>
        <p:nvPr/>
      </p:nvGrpSpPr>
      <p:grpSpPr>
        <a:xfrm>
          <a:off x="0" y="0"/>
          <a:ext cx="0" cy="0"/>
          <a:chOff x="0" y="0"/>
          <a:chExt cx="0" cy="0"/>
        </a:xfrm>
      </p:grpSpPr>
      <p:sp>
        <p:nvSpPr>
          <p:cNvPr id="95" name="Google Shape;95;p3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97" name="Google Shape;97;p3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98" name="Google Shape;98;p3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99"/>
        <p:cNvGrpSpPr/>
        <p:nvPr/>
      </p:nvGrpSpPr>
      <p:grpSpPr>
        <a:xfrm>
          <a:off x="0" y="0"/>
          <a:ext cx="0" cy="0"/>
          <a:chOff x="0" y="0"/>
          <a:chExt cx="0" cy="0"/>
        </a:xfrm>
      </p:grpSpPr>
      <p:sp>
        <p:nvSpPr>
          <p:cNvPr id="100" name="Google Shape;100;p4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4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02" name="Google Shape;102;p4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103"/>
        <p:cNvGrpSpPr/>
        <p:nvPr/>
      </p:nvGrpSpPr>
      <p:grpSpPr>
        <a:xfrm>
          <a:off x="0" y="0"/>
          <a:ext cx="0" cy="0"/>
          <a:chOff x="0" y="0"/>
          <a:chExt cx="0" cy="0"/>
        </a:xfrm>
      </p:grpSpPr>
      <p:sp>
        <p:nvSpPr>
          <p:cNvPr id="104" name="Google Shape;104;p4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06" name="Google Shape;106;p4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07" name="Google Shape;107;p4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08" name="Google Shape;108;p4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4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2" name="Google Shape;112;p4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3" name="Google Shape;113;p4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4" name="Google Shape;114;p4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5" name="Google Shape;115;p4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6" name="Google Shape;116;p4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7"/>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66" name="Google Shape;66;p17"/>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67" name="Google Shape;67;p17"/>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68" name="Google Shape;68;p17"/>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buNone/>
              <a:defRPr sz="1200" b="0" i="0" u="none" strike="noStrike" cap="none">
                <a:solidFill>
                  <a:srgbClr val="8B8B8B"/>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r>
              <a:rPr lang="en-US" sz="3200" b="1" i="0" u="sng" strike="noStrike" cap="none" dirty="0" smtClean="0">
                <a:solidFill>
                  <a:srgbClr val="000000"/>
                </a:solidFill>
                <a:latin typeface="Times New Roman" panose="02020503050405090304"/>
                <a:ea typeface="Times New Roman" panose="02020503050405090304"/>
                <a:cs typeface="Times New Roman" panose="02020503050405090304"/>
                <a:sym typeface="Times New Roman" panose="02020503050405090304"/>
              </a:rPr>
              <a:t>B.Tech Project Evaluation-1</a:t>
            </a: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r>
              <a:rPr lang="en-US" i="0" u="none" strike="noStrike" cap="none" dirty="0"/>
              <a:t>ANDROID APPLICATION</a:t>
            </a:r>
            <a:endParaRPr lang="en-US" i="0" u="none" strike="noStrike" cap="none" dirty="0"/>
          </a:p>
          <a:p>
            <a:pPr marL="0" marR="0" lvl="0" indent="0" algn="ctr" rtl="0">
              <a:lnSpc>
                <a:spcPct val="100000"/>
              </a:lnSpc>
              <a:spcBef>
                <a:spcPts val="0"/>
              </a:spcBef>
              <a:spcAft>
                <a:spcPts val="0"/>
              </a:spcAft>
              <a:buNone/>
            </a:pPr>
            <a:r>
              <a:rPr lang="en-US" i="0" u="none" strike="noStrike" cap="none" dirty="0"/>
              <a:t>FOR IMPROVING AND EASING HUMAN’S LIFESTYLE</a:t>
            </a: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br>
              <a:rPr lang="en-US" sz="1800" b="0" i="0" u="none" strike="noStrike" cap="none" dirty="0">
                <a:solidFill>
                  <a:schemeClr val="dk1"/>
                </a:solidFill>
                <a:latin typeface="Arial" panose="020B0604020202090204"/>
                <a:ea typeface="Arial" panose="020B0604020202090204"/>
                <a:cs typeface="Arial" panose="020B0604020202090204"/>
                <a:sym typeface="Arial" panose="020B0604020202090204"/>
              </a:rPr>
            </a:br>
            <a:r>
              <a:rPr lang="en-US" sz="2800" b="0" i="0" u="none" strike="noStrike" cap="none"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 </a:t>
            </a:r>
            <a:endParaRPr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DEPARTMENT OF COMPUTER SCIENCE &amp; ENGINEERING</a:t>
            </a:r>
            <a:endParaRPr sz="22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SCHOOL OF ENGINEERING AND TECHNOLOGY </a:t>
            </a:r>
            <a:endParaRPr sz="22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a:p>
            <a:pPr marL="0" marR="0" lvl="0" indent="0" algn="ctr" rtl="0">
              <a:lnSpc>
                <a:spcPct val="100000"/>
              </a:lnSpc>
              <a:spcBef>
                <a:spcPts val="0"/>
              </a:spcBef>
              <a:spcAft>
                <a:spcPts val="0"/>
              </a:spcAft>
              <a:buNone/>
            </a:pPr>
            <a:r>
              <a:rPr lang="en-US" sz="2200" dirty="0" smtClean="0">
                <a:latin typeface="Times New Roman" panose="02020503050405090304"/>
                <a:ea typeface="Times New Roman" panose="02020503050405090304"/>
                <a:cs typeface="Times New Roman" panose="02020503050405090304"/>
                <a:sym typeface="Times New Roman" panose="02020503050405090304"/>
              </a:rPr>
              <a:t>Feb</a:t>
            </a:r>
            <a:r>
              <a:rPr lang="en-US" sz="2200" b="0" i="0" u="none" strike="noStrike" cap="none" dirty="0" smtClean="0">
                <a:solidFill>
                  <a:srgbClr val="000000"/>
                </a:solidFill>
                <a:latin typeface="Times New Roman" panose="02020503050405090304"/>
                <a:ea typeface="Times New Roman" panose="02020503050405090304"/>
                <a:cs typeface="Times New Roman" panose="02020503050405090304"/>
                <a:sym typeface="Times New Roman" panose="02020503050405090304"/>
              </a:rPr>
              <a:t>  </a:t>
            </a:r>
            <a:r>
              <a:rPr lang="en-US" sz="2200" b="0" i="0" u="none" strike="noStrike" cap="none"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2022</a:t>
            </a:r>
            <a:endParaRPr sz="22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77" name="Google Shape;177;p1"/>
          <p:cNvSpPr/>
          <p:nvPr/>
        </p:nvSpPr>
        <p:spPr>
          <a:xfrm>
            <a:off x="845820" y="3622040"/>
            <a:ext cx="3863340" cy="173609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17375E"/>
                </a:solidFill>
                <a:latin typeface="Georgia" panose="02040502050405090303"/>
                <a:ea typeface="Georgia" panose="02040502050405090303"/>
                <a:cs typeface="Georgia" panose="02040502050405090303"/>
                <a:sym typeface="Georgia" panose="02040502050405090303"/>
              </a:rPr>
              <a:t>Presented by :-</a:t>
            </a:r>
            <a:endParaRPr lang="en-US" sz="1800" b="0" i="0" u="none" strike="noStrike" cap="none" dirty="0">
              <a:solidFill>
                <a:srgbClr val="17375E"/>
              </a:solidFill>
              <a:latin typeface="Georgia" panose="02040502050405090303"/>
              <a:ea typeface="Georgia" panose="02040502050405090303"/>
              <a:cs typeface="Georgia" panose="02040502050405090303"/>
              <a:sym typeface="Georgia" panose="02040502050405090303"/>
            </a:endParaRPr>
          </a:p>
          <a:p>
            <a:pPr marL="0" marR="0" lvl="0" indent="0" algn="l" rtl="0">
              <a:lnSpc>
                <a:spcPct val="100000"/>
              </a:lnSpc>
              <a:spcBef>
                <a:spcPts val="0"/>
              </a:spcBef>
              <a:spcAft>
                <a:spcPts val="0"/>
              </a:spcAft>
              <a:buNone/>
            </a:pPr>
            <a:r>
              <a:rPr lang="en-US" sz="1800" b="0" i="0" u="none" strike="noStrike" cap="none" dirty="0">
                <a:solidFill>
                  <a:srgbClr val="17375E"/>
                </a:solidFill>
                <a:latin typeface="Georgia" panose="02040502050405090303"/>
                <a:ea typeface="Georgia" panose="02040502050405090303"/>
                <a:cs typeface="Georgia" panose="02040502050405090303"/>
                <a:sym typeface="Georgia" panose="02040502050405090303"/>
              </a:rPr>
              <a:t>   </a:t>
            </a:r>
            <a:endParaRPr lang="en-US" sz="1800" b="0" i="0" u="none" strike="noStrike" cap="none" dirty="0">
              <a:solidFill>
                <a:srgbClr val="17375E"/>
              </a:solidFill>
              <a:latin typeface="Georgia" panose="02040502050405090303"/>
              <a:ea typeface="Georgia" panose="02040502050405090303"/>
              <a:cs typeface="Georgia" panose="02040502050405090303"/>
              <a:sym typeface="Georgia" panose="02040502050405090303"/>
            </a:endParaRPr>
          </a:p>
          <a:p>
            <a:pPr algn="l"/>
            <a:r>
              <a:rPr sz="1200">
                <a:latin typeface="Times New Roman" panose="02020503050405090304" charset="0"/>
                <a:cs typeface="Times New Roman" panose="02020503050405090304" charset="0"/>
              </a:rPr>
              <a:t>DIVYANSH ARUN (180102006)</a:t>
            </a:r>
            <a:endParaRPr sz="1200">
              <a:latin typeface="Times New Roman" panose="02020503050405090304" charset="0"/>
              <a:cs typeface="Times New Roman" panose="02020503050405090304" charset="0"/>
            </a:endParaRPr>
          </a:p>
          <a:p>
            <a:pPr algn="l"/>
            <a:r>
              <a:rPr sz="1200">
                <a:latin typeface="Times New Roman" panose="02020503050405090304" charset="0"/>
                <a:cs typeface="Times New Roman" panose="02020503050405090304" charset="0"/>
              </a:rPr>
              <a:t>KARUN SAHANI(180102012)</a:t>
            </a:r>
            <a:endParaRPr sz="1200">
              <a:latin typeface="Times New Roman" panose="02020503050405090304" charset="0"/>
              <a:cs typeface="Times New Roman" panose="02020503050405090304" charset="0"/>
            </a:endParaRPr>
          </a:p>
          <a:p>
            <a:pPr algn="l"/>
            <a:r>
              <a:rPr sz="1200">
                <a:latin typeface="Times New Roman" panose="02020503050405090304" charset="0"/>
                <a:cs typeface="Times New Roman" panose="02020503050405090304" charset="0"/>
              </a:rPr>
              <a:t>ANSH GANGWAR(180102004)</a:t>
            </a:r>
            <a:endParaRPr sz="1200">
              <a:latin typeface="Times New Roman" panose="02020503050405090304" charset="0"/>
              <a:cs typeface="Times New Roman" panose="02020503050405090304" charset="0"/>
            </a:endParaRPr>
          </a:p>
          <a:p>
            <a:pPr algn="l"/>
            <a:r>
              <a:rPr sz="1200">
                <a:latin typeface="Times New Roman" panose="02020503050405090304" charset="0"/>
                <a:cs typeface="Times New Roman" panose="02020503050405090304" charset="0"/>
              </a:rPr>
              <a:t>SAMRAT BORAH(180102025)</a:t>
            </a:r>
            <a:endParaRPr sz="1200">
              <a:latin typeface="Times New Roman" panose="02020503050405090304" charset="0"/>
              <a:cs typeface="Times New Roman" panose="02020503050405090304" charset="0"/>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panose="02020503050405090304"/>
                <a:ea typeface="Times New Roman" panose="02020503050405090304"/>
                <a:cs typeface="Times New Roman" panose="02020503050405090304"/>
                <a:sym typeface="Times New Roman" panose="02020503050405090304"/>
              </a:rPr>
              <a:t>Under the Supervision of:-</a:t>
            </a:r>
            <a:endParaRPr sz="18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
        <p:nvSpPr>
          <p:cNvPr id="179" name="Google Shape;179;p1"/>
          <p:cNvSpPr/>
          <p:nvPr/>
        </p:nvSpPr>
        <p:spPr>
          <a:xfrm>
            <a:off x="5434800" y="417091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600" b="1" i="0" u="none" strike="noStrike" cap="none" dirty="0" smtClean="0">
                <a:solidFill>
                  <a:srgbClr val="000000"/>
                </a:solidFill>
                <a:latin typeface="Times New Roman" panose="02020503050405090304"/>
                <a:ea typeface="Times New Roman" panose="02020503050405090304"/>
                <a:cs typeface="Times New Roman" panose="02020503050405090304"/>
                <a:sym typeface="Times New Roman" panose="02020503050405090304"/>
              </a:rPr>
              <a:t>Ms.Gunjan Aggarwal</a:t>
            </a:r>
            <a:endParaRPr lang="en-US" sz="1600" b="1" i="0" u="none" strike="noStrike" cap="none" dirty="0" smtClean="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503050405090304"/>
                <a:ea typeface="Times New Roman" panose="02020503050405090304"/>
                <a:cs typeface="Times New Roman" panose="02020503050405090304"/>
                <a:sym typeface="Times New Roman" panose="02020503050405090304"/>
              </a:rPr>
              <a:t>Sharda University, Gr. Noida</a:t>
            </a:r>
            <a:endParaRPr sz="1800" b="0" i="0" u="none" strike="noStrike" cap="none" dirty="0" smtClean="0">
              <a:solidFill>
                <a:schemeClr val="dk1"/>
              </a:solidFill>
              <a:latin typeface="Arial" panose="020B0604020202090204"/>
              <a:ea typeface="Arial" panose="020B0604020202090204"/>
              <a:cs typeface="Arial" panose="020B0604020202090204"/>
              <a:sym typeface="Arial" panose="020B0604020202090204"/>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panose="020B0604020202090204"/>
              <a:ea typeface="Arial" panose="020B0604020202090204"/>
              <a:cs typeface="Arial" panose="020B0604020202090204"/>
              <a:sym typeface="Arial" panose="020B0604020202090204"/>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2" name="Google Shape;182;p1"/>
          <p:cNvPicPr preferRelativeResize="0"/>
          <p:nvPr/>
        </p:nvPicPr>
        <p:blipFill rotWithShape="1">
          <a:blip r:embed="rId1"/>
          <a:srcRect/>
          <a:stretch>
            <a:fillRect/>
          </a:stretch>
        </p:blipFill>
        <p:spPr>
          <a:xfrm>
            <a:off x="1785960" y="0"/>
            <a:ext cx="6105240"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955"/>
            <a:ext cx="8228965" cy="725805"/>
          </a:xfrm>
        </p:spPr>
        <p:txBody>
          <a:bodyPr/>
          <a:lstStyle/>
          <a:p>
            <a:r>
              <a:rPr lang="en-IN" sz="2000" b="1" dirty="0">
                <a:latin typeface="Times New Roman" panose="02020503050405090304" charset="0"/>
                <a:cs typeface="Times New Roman" panose="02020503050405090304" charset="0"/>
              </a:rPr>
              <a:t>Proof of paper accepted</a:t>
            </a:r>
            <a:endParaRPr lang="en-IN" sz="2000" b="1" dirty="0">
              <a:latin typeface="Times New Roman" panose="02020503050405090304" charset="0"/>
              <a:cs typeface="Times New Roman" panose="02020503050405090304" charset="0"/>
            </a:endParaRPr>
          </a:p>
        </p:txBody>
      </p:sp>
      <p:pic>
        <p:nvPicPr>
          <p:cNvPr id="7" name="Picture 6" descr="Screenshot (132)"/>
          <p:cNvPicPr>
            <a:picLocks noChangeAspect="1"/>
          </p:cNvPicPr>
          <p:nvPr/>
        </p:nvPicPr>
        <p:blipFill>
          <a:blip r:embed="rId1"/>
          <a:stretch>
            <a:fillRect/>
          </a:stretch>
        </p:blipFill>
        <p:spPr>
          <a:xfrm>
            <a:off x="343535" y="1000760"/>
            <a:ext cx="8192135" cy="5175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Screenshot (133)"/>
          <p:cNvPicPr>
            <a:picLocks noChangeAspect="1"/>
          </p:cNvPicPr>
          <p:nvPr/>
        </p:nvPicPr>
        <p:blipFill>
          <a:blip r:embed="rId1"/>
          <a:stretch>
            <a:fillRect/>
          </a:stretch>
        </p:blipFill>
        <p:spPr>
          <a:xfrm>
            <a:off x="808990" y="459740"/>
            <a:ext cx="7226300" cy="5328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457200" y="274955"/>
            <a:ext cx="8228965" cy="81661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lang="en-US" altLang="en-IN" sz="2000" b="1" dirty="0">
                <a:latin typeface="Times New Roman" panose="02020503050405090304" charset="0"/>
                <a:cs typeface="Times New Roman" panose="02020503050405090304" charset="0"/>
                <a:sym typeface="+mn-ea"/>
              </a:rPr>
              <a:t>Result</a:t>
            </a:r>
            <a:endParaRPr lang="en-US" altLang="en-IN" sz="2000"/>
          </a:p>
        </p:txBody>
      </p:sp>
      <p:sp>
        <p:nvSpPr>
          <p:cNvPr id="7" name="Text Placeholder 2"/>
          <p:cNvSpPr>
            <a:spLocks noGrp="1"/>
          </p:cNvSpPr>
          <p:nvPr/>
        </p:nvSpPr>
        <p:spPr>
          <a:xfrm>
            <a:off x="284480" y="1154430"/>
            <a:ext cx="8401685" cy="4814570"/>
          </a:xfrm>
          <a:prstGeom prst="rect">
            <a:avLst/>
          </a:prstGeom>
          <a:noFill/>
          <a:ln>
            <a:noFill/>
          </a:ln>
        </p:spPr>
        <p:txBody>
          <a:bodyPr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228600" indent="0" algn="just"/>
            <a:r>
              <a:rPr sz="1500" dirty="0">
                <a:latin typeface="Times New Roman" panose="02020503050405090304" charset="0"/>
                <a:cs typeface="Times New Roman" panose="02020503050405090304" charset="0"/>
                <a:sym typeface="+mn-ea"/>
              </a:rPr>
              <a:t>‘Being a human’ is a complete application every individual should have </a:t>
            </a:r>
            <a:r>
              <a:rPr lang="en-US" sz="1500" dirty="0">
                <a:latin typeface="Times New Roman" panose="02020503050405090304" charset="0"/>
                <a:cs typeface="Times New Roman" panose="02020503050405090304" charset="0"/>
                <a:sym typeface="+mn-ea"/>
              </a:rPr>
              <a:t>as the application becomes your personal manager. </a:t>
            </a:r>
            <a:r>
              <a:rPr sz="1500" dirty="0">
                <a:latin typeface="Times New Roman" panose="02020503050405090304" charset="0"/>
                <a:cs typeface="Times New Roman" panose="02020503050405090304" charset="0"/>
                <a:sym typeface="+mn-ea"/>
              </a:rPr>
              <a:t>The features of the app</a:t>
            </a:r>
            <a:r>
              <a:rPr lang="en-US" sz="1500" dirty="0">
                <a:latin typeface="Times New Roman" panose="02020503050405090304" charset="0"/>
                <a:cs typeface="Times New Roman" panose="02020503050405090304" charset="0"/>
                <a:sym typeface="+mn-ea"/>
              </a:rPr>
              <a:t>lication</a:t>
            </a:r>
            <a:r>
              <a:rPr sz="1500" dirty="0">
                <a:latin typeface="Times New Roman" panose="02020503050405090304" charset="0"/>
                <a:cs typeface="Times New Roman" panose="02020503050405090304" charset="0"/>
                <a:sym typeface="+mn-ea"/>
              </a:rPr>
              <a:t> covers major lifestyle parts like assuring user’s water consumption, medicine routine, female menstrual cycle tracker, expense manager, virtual wardrobe, outfit recommender and fridge management. </a:t>
            </a:r>
            <a:r>
              <a:rPr lang="en-US" sz="1500" dirty="0">
                <a:latin typeface="Times New Roman" panose="02020503050405090304" charset="0"/>
                <a:cs typeface="Times New Roman" panose="02020503050405090304" charset="0"/>
                <a:sym typeface="+mn-ea"/>
              </a:rPr>
              <a:t>T</a:t>
            </a:r>
            <a:r>
              <a:rPr sz="1500" dirty="0">
                <a:latin typeface="Times New Roman" panose="02020503050405090304" charset="0"/>
                <a:cs typeface="Times New Roman" panose="02020503050405090304" charset="0"/>
                <a:sym typeface="+mn-ea"/>
              </a:rPr>
              <a:t>his application can really enhance, ease and improve human’s lifestyle. Users can rely on this application and these features can really make their life easy. Users can use outfit recommendation system of the app for finding their outfit of the day, they can easily browse their wardrobe on their phone virtually. To do list, routine organiser and expense tracker features can be used for keeping their data organized and also having their eye on their monthly expenses along with proper analytics. Female users can use period tracker feature of the app for tracking their menstrual cycle every month and also the app will send notification about days left in next period cycle and if it gets delayed. Water reminder feature aims to ensure water consumption of ‘being a human’ users, a floating notification will keep on reminding you for drinking a glass of water at regular intervals</a:t>
            </a:r>
            <a:r>
              <a:rPr lang="en-US" sz="1500" dirty="0">
                <a:latin typeface="Times New Roman" panose="02020503050405090304" charset="0"/>
                <a:cs typeface="Times New Roman" panose="02020503050405090304" charset="0"/>
                <a:sym typeface="+mn-ea"/>
              </a:rPr>
              <a:t>. </a:t>
            </a:r>
            <a:endParaRPr lang="en-US" sz="1500" dirty="0">
              <a:latin typeface="Times New Roman" panose="02020503050405090304" charset="0"/>
              <a:cs typeface="Times New Roman" panose="0202050305040509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457200" y="274955"/>
            <a:ext cx="8228965" cy="81661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lang="en-US" altLang="en-IN" sz="2000" b="1" dirty="0">
                <a:latin typeface="Times New Roman" panose="02020503050405090304" charset="0"/>
                <a:cs typeface="Times New Roman" panose="02020503050405090304" charset="0"/>
                <a:sym typeface="+mn-ea"/>
              </a:rPr>
              <a:t>Output</a:t>
            </a:r>
            <a:endParaRPr lang="en-US" altLang="en-IN" sz="2000"/>
          </a:p>
        </p:txBody>
      </p:sp>
      <p:pic>
        <p:nvPicPr>
          <p:cNvPr id="2" name="Picture 1" descr="tia134282994228543134"/>
          <p:cNvPicPr>
            <a:picLocks noChangeAspect="1"/>
          </p:cNvPicPr>
          <p:nvPr/>
        </p:nvPicPr>
        <p:blipFill>
          <a:blip r:embed="rId1"/>
          <a:srcRect l="15611" t="21553" r="15848" b="5666"/>
          <a:stretch>
            <a:fillRect/>
          </a:stretch>
        </p:blipFill>
        <p:spPr>
          <a:xfrm>
            <a:off x="655955" y="1125220"/>
            <a:ext cx="2192020" cy="4608195"/>
          </a:xfrm>
          <a:prstGeom prst="rect">
            <a:avLst/>
          </a:prstGeom>
        </p:spPr>
      </p:pic>
      <p:pic>
        <p:nvPicPr>
          <p:cNvPr id="4" name="Picture 3" descr="tia4615967537517624823"/>
          <p:cNvPicPr>
            <a:picLocks noChangeAspect="1"/>
          </p:cNvPicPr>
          <p:nvPr/>
        </p:nvPicPr>
        <p:blipFill>
          <a:blip r:embed="rId2"/>
          <a:srcRect l="16823" t="21427" r="16585" b="6035"/>
          <a:stretch>
            <a:fillRect/>
          </a:stretch>
        </p:blipFill>
        <p:spPr>
          <a:xfrm>
            <a:off x="3555365" y="1044575"/>
            <a:ext cx="2168525" cy="4678045"/>
          </a:xfrm>
          <a:prstGeom prst="rect">
            <a:avLst/>
          </a:prstGeom>
        </p:spPr>
      </p:pic>
      <p:pic>
        <p:nvPicPr>
          <p:cNvPr id="5" name="Picture 4" descr="tia5035762719978604574"/>
          <p:cNvPicPr>
            <a:picLocks noChangeAspect="1"/>
          </p:cNvPicPr>
          <p:nvPr/>
        </p:nvPicPr>
        <p:blipFill>
          <a:blip r:embed="rId3"/>
          <a:srcRect l="16098" t="22039" r="16098" b="5915"/>
          <a:stretch>
            <a:fillRect/>
          </a:stretch>
        </p:blipFill>
        <p:spPr>
          <a:xfrm>
            <a:off x="6410960" y="1091565"/>
            <a:ext cx="2178685" cy="4584065"/>
          </a:xfrm>
          <a:prstGeom prst="rect">
            <a:avLst/>
          </a:prstGeom>
        </p:spPr>
      </p:pic>
      <p:sp>
        <p:nvSpPr>
          <p:cNvPr id="8" name="Text Box 7"/>
          <p:cNvSpPr txBox="1"/>
          <p:nvPr/>
        </p:nvSpPr>
        <p:spPr>
          <a:xfrm>
            <a:off x="1461135" y="5968365"/>
            <a:ext cx="6442710" cy="245110"/>
          </a:xfrm>
          <a:prstGeom prst="rect">
            <a:avLst/>
          </a:prstGeom>
          <a:noFill/>
        </p:spPr>
        <p:txBody>
          <a:bodyPr wrap="square" rtlCol="0">
            <a:spAutoFit/>
          </a:bodyPr>
          <a:p>
            <a:pPr algn="ctr"/>
            <a:r>
              <a:rPr lang="en-US" sz="1000">
                <a:latin typeface="Times New Roman Regular" panose="02020503050405090304" charset="0"/>
                <a:cs typeface="Times New Roman Regular" panose="02020503050405090304" charset="0"/>
              </a:rPr>
              <a:t>Fig : Screenshot of application ( Period tracker, virtual wardrobe, water reminder )</a:t>
            </a:r>
            <a:endParaRPr lang="en-US" sz="1000">
              <a:latin typeface="Times New Roman Regular" panose="02020503050405090304" charset="0"/>
              <a:cs typeface="Times New Roman Regular" panose="0202050305040509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457200" y="274955"/>
            <a:ext cx="8228965" cy="81661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lang="en-US" altLang="en-IN" sz="2000" b="1" dirty="0">
                <a:latin typeface="Times New Roman" panose="02020503050405090304" charset="0"/>
                <a:cs typeface="Times New Roman" panose="02020503050405090304" charset="0"/>
                <a:sym typeface="+mn-ea"/>
              </a:rPr>
              <a:t>Conclusion :</a:t>
            </a:r>
            <a:endParaRPr lang="en-US" altLang="en-IN" sz="2000"/>
          </a:p>
        </p:txBody>
      </p:sp>
      <p:sp>
        <p:nvSpPr>
          <p:cNvPr id="7" name="Text Placeholder 2"/>
          <p:cNvSpPr>
            <a:spLocks noGrp="1"/>
          </p:cNvSpPr>
          <p:nvPr/>
        </p:nvSpPr>
        <p:spPr>
          <a:xfrm>
            <a:off x="284480" y="1154430"/>
            <a:ext cx="8401685" cy="4814570"/>
          </a:xfrm>
          <a:prstGeom prst="rect">
            <a:avLst/>
          </a:prstGeom>
          <a:noFill/>
          <a:ln>
            <a:noFill/>
          </a:ln>
        </p:spPr>
        <p:txBody>
          <a:bodyPr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228600" indent="0" algn="just"/>
            <a:r>
              <a:rPr sz="1500" dirty="0">
                <a:latin typeface="Times New Roman" panose="02020503050405090304" charset="0"/>
                <a:cs typeface="Times New Roman" panose="02020503050405090304" charset="0"/>
                <a:sym typeface="+mn-ea"/>
              </a:rPr>
              <a:t>The application offers some unique features which aren’t existing right now in terms of apps. Some features like to do list, female periods tracker and expense manager exist but the user will have to download different apps for each purpose. This application sort this problem out as it will include all the features in just one application. Also overall this application will be like a personal manager for every individual user as it will keep personal records and data of the user and the user can easily rely on the application. With time and in app surveys we will add more features in the application which will focus on improving, easing and enhancing user’s lifestyle.</a:t>
            </a:r>
            <a:endParaRPr sz="1500" dirty="0">
              <a:latin typeface="Times New Roman" panose="02020503050405090304" charset="0"/>
              <a:cs typeface="Times New Roman" panose="0202050305040509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457200" y="274955"/>
            <a:ext cx="8228965" cy="81661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lang="en-US" altLang="en-IN" sz="2000" b="1" dirty="0">
                <a:latin typeface="Times New Roman" panose="02020503050405090304" charset="0"/>
                <a:cs typeface="Times New Roman" panose="02020503050405090304" charset="0"/>
                <a:sym typeface="+mn-ea"/>
              </a:rPr>
              <a:t>Abstract</a:t>
            </a:r>
            <a:endParaRPr lang="en-US" altLang="en-IN" sz="2000"/>
          </a:p>
        </p:txBody>
      </p:sp>
      <p:sp>
        <p:nvSpPr>
          <p:cNvPr id="7" name="Text Placeholder 2"/>
          <p:cNvSpPr>
            <a:spLocks noGrp="1"/>
          </p:cNvSpPr>
          <p:nvPr/>
        </p:nvSpPr>
        <p:spPr>
          <a:xfrm>
            <a:off x="284480" y="1311275"/>
            <a:ext cx="8401685" cy="4814570"/>
          </a:xfrm>
          <a:prstGeom prst="rect">
            <a:avLst/>
          </a:prstGeom>
          <a:noFill/>
          <a:ln>
            <a:noFill/>
          </a:ln>
        </p:spPr>
        <p:txBody>
          <a:bodyPr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228600" indent="0" algn="just"/>
            <a:r>
              <a:rPr lang="en-US" sz="1500" dirty="0">
                <a:latin typeface="Times New Roman" panose="02020503050405090304" charset="0"/>
                <a:cs typeface="Times New Roman" panose="02020503050405090304" charset="0"/>
                <a:sym typeface="+mn-ea"/>
              </a:rPr>
              <a:t>'Being a human' is an android application p</a:t>
            </a:r>
            <a:r>
              <a:rPr sz="1500" dirty="0">
                <a:latin typeface="Times New Roman" panose="02020503050405090304" charset="0"/>
                <a:cs typeface="Times New Roman" panose="02020503050405090304" charset="0"/>
                <a:sym typeface="+mn-ea"/>
              </a:rPr>
              <a:t>rimarily focusing on the youth’s lifestyle, ‘Being </a:t>
            </a:r>
            <a:r>
              <a:rPr lang="en-US" sz="1500" dirty="0">
                <a:latin typeface="Times New Roman" panose="02020503050405090304" charset="0"/>
                <a:cs typeface="Times New Roman" panose="02020503050405090304" charset="0"/>
                <a:sym typeface="+mn-ea"/>
              </a:rPr>
              <a:t>a h</a:t>
            </a:r>
            <a:r>
              <a:rPr sz="1500" dirty="0">
                <a:latin typeface="Times New Roman" panose="02020503050405090304" charset="0"/>
                <a:cs typeface="Times New Roman" panose="02020503050405090304" charset="0"/>
                <a:sym typeface="+mn-ea"/>
              </a:rPr>
              <a:t>uman’ </a:t>
            </a:r>
            <a:r>
              <a:rPr lang="en-US" sz="1500" dirty="0">
                <a:latin typeface="Times New Roman" panose="02020503050405090304" charset="0"/>
                <a:cs typeface="Times New Roman" panose="02020503050405090304" charset="0"/>
                <a:sym typeface="+mn-ea"/>
              </a:rPr>
              <a:t>application</a:t>
            </a:r>
            <a:r>
              <a:rPr sz="1500" dirty="0">
                <a:latin typeface="Times New Roman" panose="02020503050405090304" charset="0"/>
                <a:cs typeface="Times New Roman" panose="02020503050405090304" charset="0"/>
                <a:sym typeface="+mn-ea"/>
              </a:rPr>
              <a:t> will help users in easing, improving and enhancing their lifestyle.This is an AI(Artificial Intelligence) based app. In this busy and hectic life we all need something to hold our details, to keep reminding us for our daily essentials and need. From health to relationship, this app is like your virtual personal manager, enhancing your lifestyle with a touch of artificial intelligence. The features of the application makes it an unique application as summing up the features it’s like an all in one application having features of more than ten applications into a single application.</a:t>
            </a:r>
            <a:endParaRPr sz="1500" dirty="0">
              <a:latin typeface="Times New Roman" panose="02020503050405090304" charset="0"/>
              <a:cs typeface="Times New Roman" panose="0202050305040509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8965" cy="816610"/>
          </a:xfrm>
        </p:spPr>
        <p:txBody>
          <a:bodyPr/>
          <a:p>
            <a:r>
              <a:rPr lang="en-IN" sz="2000" b="1" dirty="0">
                <a:latin typeface="Times New Roman" panose="02020503050405090304" charset="0"/>
                <a:cs typeface="Times New Roman" panose="02020503050405090304" charset="0"/>
                <a:sym typeface="+mn-ea"/>
              </a:rPr>
              <a:t>Project </a:t>
            </a:r>
            <a:r>
              <a:rPr lang="en-IN" sz="2000" b="1" dirty="0" smtClean="0">
                <a:latin typeface="Times New Roman" panose="02020503050405090304" charset="0"/>
                <a:cs typeface="Times New Roman" panose="02020503050405090304" charset="0"/>
                <a:sym typeface="+mn-ea"/>
              </a:rPr>
              <a:t>overview:</a:t>
            </a:r>
            <a:endParaRPr lang="en-IN" altLang="en-US" sz="2000"/>
          </a:p>
        </p:txBody>
      </p:sp>
      <p:sp>
        <p:nvSpPr>
          <p:cNvPr id="3" name="Text Placeholder 2"/>
          <p:cNvSpPr>
            <a:spLocks noGrp="1"/>
          </p:cNvSpPr>
          <p:nvPr>
            <p:ph type="body" idx="1"/>
          </p:nvPr>
        </p:nvSpPr>
        <p:spPr>
          <a:xfrm>
            <a:off x="284480" y="1311275"/>
            <a:ext cx="5443220" cy="4814570"/>
          </a:xfrm>
        </p:spPr>
        <p:txBody>
          <a:bodyPr>
            <a:normAutofit/>
          </a:bodyPr>
          <a:p>
            <a:pPr marL="571500" indent="-342900" algn="just">
              <a:buFont typeface="Arial" panose="020B0604020202090204" pitchFamily="34" charset="0"/>
              <a:buAutoNum type="arabicPeriod"/>
            </a:pPr>
            <a:r>
              <a:rPr lang="en-US" sz="1500" dirty="0">
                <a:latin typeface="Times New Roman" panose="02020503050405090304" charset="0"/>
                <a:cs typeface="Times New Roman" panose="02020503050405090304" charset="0"/>
                <a:sym typeface="+mn-ea"/>
              </a:rPr>
              <a:t>The application will</a:t>
            </a:r>
            <a:r>
              <a:rPr sz="1500" dirty="0">
                <a:latin typeface="Times New Roman" panose="02020503050405090304" charset="0"/>
                <a:cs typeface="Times New Roman" panose="02020503050405090304" charset="0"/>
                <a:sym typeface="+mn-ea"/>
              </a:rPr>
              <a:t> take few information from the user at the time of sign up. After that </a:t>
            </a:r>
            <a:r>
              <a:rPr lang="en-US" sz="1500" dirty="0">
                <a:latin typeface="Times New Roman" panose="02020503050405090304" charset="0"/>
                <a:cs typeface="Times New Roman" panose="02020503050405090304" charset="0"/>
                <a:sym typeface="+mn-ea"/>
              </a:rPr>
              <a:t>the application will open the menu home screen.</a:t>
            </a:r>
            <a:endParaRPr lang="en-US" sz="1500" dirty="0">
              <a:latin typeface="Times New Roman" panose="02020503050405090304" charset="0"/>
              <a:cs typeface="Times New Roman" panose="02020503050405090304" charset="0"/>
              <a:sym typeface="+mn-ea"/>
            </a:endParaRPr>
          </a:p>
          <a:p>
            <a:pPr marL="571500" indent="-342900" algn="just">
              <a:buFont typeface="Arial" panose="020B0604020202090204" pitchFamily="34" charset="0"/>
              <a:buAutoNum type="arabicPeriod"/>
            </a:pPr>
            <a:endParaRPr sz="1500" dirty="0">
              <a:latin typeface="Times New Roman" panose="02020503050405090304" charset="0"/>
              <a:cs typeface="Times New Roman" panose="02020503050405090304" charset="0"/>
              <a:sym typeface="+mn-ea"/>
            </a:endParaRPr>
          </a:p>
          <a:p>
            <a:pPr marL="571500" indent="-342900" algn="just">
              <a:buFont typeface="Arial" panose="020B0604020202090204" pitchFamily="34" charset="0"/>
              <a:buAutoNum type="arabicPeriod"/>
            </a:pPr>
            <a:r>
              <a:rPr lang="en-IN" sz="1500" dirty="0">
                <a:latin typeface="Times New Roman" panose="02020503050405090304" charset="0"/>
                <a:cs typeface="Times New Roman" panose="02020503050405090304" charset="0"/>
                <a:sym typeface="+mn-ea"/>
              </a:rPr>
              <a:t>The application is based on three main components which uses artificial intelligence and particular data set for individual feature.</a:t>
            </a:r>
            <a:endParaRPr lang="en-IN" sz="1500" dirty="0">
              <a:latin typeface="Times New Roman" panose="02020503050405090304" charset="0"/>
              <a:cs typeface="Times New Roman" panose="02020503050405090304" charset="0"/>
              <a:sym typeface="+mn-ea"/>
            </a:endParaRPr>
          </a:p>
          <a:p>
            <a:pPr marL="571500" indent="-342900" algn="just">
              <a:buFont typeface="Arial" panose="020B0604020202090204" pitchFamily="34" charset="0"/>
              <a:buAutoNum type="arabicPeriod"/>
            </a:pPr>
            <a:endParaRPr lang="en-US" sz="1500"/>
          </a:p>
          <a:p>
            <a:pPr marL="571500" indent="-342900" algn="just">
              <a:buFont typeface="Arial" panose="020B0604020202090204" pitchFamily="34" charset="0"/>
              <a:buAutoNum type="arabicPeriod"/>
            </a:pPr>
            <a:r>
              <a:rPr lang="en-IN" sz="1500" dirty="0">
                <a:latin typeface="Times New Roman" panose="02020503050405090304" charset="0"/>
                <a:cs typeface="Times New Roman" panose="02020503050405090304" charset="0"/>
                <a:sym typeface="+mn-ea"/>
              </a:rPr>
              <a:t>Virtual wardrobe and outfit recommender is based on artificial intelligence as the application’s inbuilt camera scans for the color present in cloth along with the color code by which it makes decision in outfit recommender section. User can create multiple drawers and can add different outfits.</a:t>
            </a:r>
            <a:endParaRPr lang="en-IN" sz="1500" dirty="0">
              <a:latin typeface="Times New Roman" panose="02020503050405090304" charset="0"/>
              <a:cs typeface="Times New Roman" panose="02020503050405090304" charset="0"/>
              <a:sym typeface="+mn-ea"/>
            </a:endParaRPr>
          </a:p>
          <a:p>
            <a:pPr marL="571500" indent="-342900" algn="just">
              <a:buFont typeface="Arial" panose="020B0604020202090204" pitchFamily="34" charset="0"/>
              <a:buAutoNum type="arabicPeriod"/>
            </a:pPr>
            <a:endParaRPr lang="en-IN" altLang="en-US" sz="1500"/>
          </a:p>
          <a:p>
            <a:pPr marL="571500" indent="-342900" algn="just">
              <a:buFont typeface="Arial" panose="020B0604020202090204" pitchFamily="34" charset="0"/>
              <a:buAutoNum type="arabicPeriod"/>
            </a:pPr>
            <a:r>
              <a:rPr lang="en-IN" altLang="en-US" sz="1500">
                <a:latin typeface="Times New Roman" panose="02020503050405090304" charset="0"/>
                <a:cs typeface="Times New Roman" panose="02020503050405090304" charset="0"/>
              </a:rPr>
              <a:t>The features of the application makes it an unique application as summing up the features it’s like an all in one application having features of more than ten different applications.</a:t>
            </a:r>
            <a:endParaRPr lang="en-IN" altLang="en-US" sz="1500">
              <a:latin typeface="Times New Roman" panose="02020503050405090304" charset="0"/>
              <a:cs typeface="Times New Roman" panose="02020503050405090304" charset="0"/>
            </a:endParaRPr>
          </a:p>
        </p:txBody>
      </p:sp>
      <p:pic>
        <p:nvPicPr>
          <p:cNvPr id="5" name="Picture 4" descr="tia1413292916220981990"/>
          <p:cNvPicPr>
            <a:picLocks noChangeAspect="1"/>
          </p:cNvPicPr>
          <p:nvPr/>
        </p:nvPicPr>
        <p:blipFill>
          <a:blip r:embed="rId1"/>
          <a:srcRect l="11009" t="20665" r="12033" b="-4769"/>
          <a:stretch>
            <a:fillRect/>
          </a:stretch>
        </p:blipFill>
        <p:spPr>
          <a:xfrm>
            <a:off x="5863590" y="669290"/>
            <a:ext cx="2863215" cy="5913120"/>
          </a:xfrm>
          <a:prstGeom prst="rect">
            <a:avLst/>
          </a:prstGeom>
        </p:spPr>
      </p:pic>
      <p:sp>
        <p:nvSpPr>
          <p:cNvPr id="6" name="Text Box 5"/>
          <p:cNvSpPr txBox="1"/>
          <p:nvPr/>
        </p:nvSpPr>
        <p:spPr>
          <a:xfrm>
            <a:off x="6099175" y="5950585"/>
            <a:ext cx="2385695" cy="245110"/>
          </a:xfrm>
          <a:prstGeom prst="rect">
            <a:avLst/>
          </a:prstGeom>
          <a:noFill/>
        </p:spPr>
        <p:txBody>
          <a:bodyPr wrap="square" rtlCol="0">
            <a:spAutoFit/>
          </a:bodyPr>
          <a:p>
            <a:pPr algn="ctr"/>
            <a:r>
              <a:rPr lang="en-US" sz="1000">
                <a:latin typeface="Times New Roman Regular" panose="02020503050405090304" charset="0"/>
                <a:cs typeface="Times New Roman Regular" panose="02020503050405090304" charset="0"/>
              </a:rPr>
              <a:t>Fig - Application's home screen</a:t>
            </a:r>
            <a:endParaRPr lang="en-US" sz="1000">
              <a:latin typeface="Times New Roman Regular" panose="02020503050405090304" charset="0"/>
              <a:cs typeface="Times New Roman Regular" panose="0202050305040509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80"/>
            <a:ext cx="8229240" cy="1142640"/>
          </a:xfrm>
        </p:spPr>
        <p:txBody>
          <a:bodyPr/>
          <a:p>
            <a:r>
              <a:rPr lang="en-IN" sz="2000" b="1" dirty="0">
                <a:latin typeface="Times New Roman" panose="02020503050405090304" charset="0"/>
                <a:cs typeface="Times New Roman" panose="02020503050405090304" charset="0"/>
                <a:sym typeface="+mn-ea"/>
              </a:rPr>
              <a:t>Project </a:t>
            </a:r>
            <a:r>
              <a:rPr lang="en-IN" sz="2000" b="1" dirty="0" smtClean="0">
                <a:latin typeface="Times New Roman" panose="02020503050405090304" charset="0"/>
                <a:cs typeface="Times New Roman" panose="02020503050405090304" charset="0"/>
                <a:sym typeface="+mn-ea"/>
              </a:rPr>
              <a:t>overview (cont.) :</a:t>
            </a:r>
            <a:endParaRPr lang="en-US" sz="2000"/>
          </a:p>
        </p:txBody>
      </p:sp>
      <p:sp>
        <p:nvSpPr>
          <p:cNvPr id="3" name="Text Placeholder 2"/>
          <p:cNvSpPr>
            <a:spLocks noGrp="1"/>
          </p:cNvSpPr>
          <p:nvPr>
            <p:ph type="body" idx="1"/>
          </p:nvPr>
        </p:nvSpPr>
        <p:spPr>
          <a:xfrm>
            <a:off x="457200" y="1417320"/>
            <a:ext cx="4015740" cy="4708525"/>
          </a:xfrm>
        </p:spPr>
        <p:txBody>
          <a:bodyPr/>
          <a:p>
            <a:pPr marL="0" lvl="0" indent="0" algn="just" rtl="0">
              <a:spcBef>
                <a:spcPts val="0"/>
              </a:spcBef>
              <a:spcAft>
                <a:spcPts val="0"/>
              </a:spcAft>
              <a:buFont typeface="+mj-lt"/>
            </a:pPr>
            <a:r>
              <a:rPr lang="en-IN" altLang="en-US" sz="1500" b="1" dirty="0">
                <a:latin typeface="Times New Roman" panose="02020503050405090304" charset="0"/>
                <a:cs typeface="Times New Roman" panose="02020503050405090304" charset="0"/>
                <a:sym typeface="+mn-ea"/>
              </a:rPr>
              <a:t>Features of the application:</a:t>
            </a:r>
            <a:endParaRPr lang="en-IN" altLang="en-US" sz="1500" b="1" dirty="0">
              <a:latin typeface="Times New Roman" panose="02020503050405090304" charset="0"/>
              <a:cs typeface="Times New Roman" panose="02020503050405090304" charset="0"/>
              <a:sym typeface="+mn-ea"/>
            </a:endParaRPr>
          </a:p>
          <a:p>
            <a:pPr marL="0" lvl="0" indent="0" algn="just" rtl="0">
              <a:spcBef>
                <a:spcPts val="0"/>
              </a:spcBef>
              <a:spcAft>
                <a:spcPts val="0"/>
              </a:spcAft>
              <a:buFont typeface="+mj-lt"/>
            </a:pPr>
            <a:endParaRPr lang="en-US" sz="1500" b="1" dirty="0">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Laundry Checker </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Virtual Wardrobe</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Periods Tracker</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Veg/Non Veg Day/Salon Day Alert</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To-do list</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Water Reminder</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Task Reminder</a:t>
            </a:r>
            <a:endParaRPr lang="en-US" sz="1500" dirty="0">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Routine Organizer</a:t>
            </a:r>
            <a:endParaRPr lang="en-US" sz="1500" dirty="0">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Stay in touch with loved ones</a:t>
            </a:r>
            <a:endParaRPr lang="en-US" sz="1500" dirty="0">
              <a:solidFill>
                <a:srgbClr val="000000"/>
              </a:solidFill>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US" sz="1500" dirty="0">
                <a:latin typeface="Times New Roman" panose="02020503050405090304" charset="0"/>
                <a:cs typeface="Times New Roman" panose="02020503050405090304" charset="0"/>
                <a:sym typeface="+mn-ea"/>
              </a:rPr>
              <a:t>Daily Facts</a:t>
            </a:r>
            <a:endParaRPr lang="en-US" sz="1500" dirty="0">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IN" altLang="en-US" sz="1500" dirty="0">
                <a:latin typeface="Times New Roman" panose="02020503050405090304" charset="0"/>
                <a:cs typeface="Times New Roman" panose="02020503050405090304" charset="0"/>
                <a:sym typeface="+mn-ea"/>
              </a:rPr>
              <a:t>Fridge Manager</a:t>
            </a:r>
            <a:endParaRPr lang="en-IN" altLang="en-US" sz="1500" dirty="0">
              <a:latin typeface="Times New Roman" panose="02020503050405090304" charset="0"/>
              <a:cs typeface="Times New Roman" panose="02020503050405090304" charset="0"/>
              <a:sym typeface="+mn-ea"/>
            </a:endParaRPr>
          </a:p>
          <a:p>
            <a:pPr marL="285750" lvl="0" indent="-285750" algn="just" rtl="0">
              <a:spcBef>
                <a:spcPts val="0"/>
              </a:spcBef>
              <a:spcAft>
                <a:spcPts val="0"/>
              </a:spcAft>
              <a:buFont typeface="Arial" panose="020B0604020202090204" pitchFamily="34" charset="0"/>
              <a:buChar char="•"/>
            </a:pPr>
            <a:r>
              <a:rPr lang="en-IN" altLang="en-US" sz="1500" dirty="0">
                <a:latin typeface="Times New Roman" panose="02020503050405090304" charset="0"/>
                <a:cs typeface="Times New Roman" panose="02020503050405090304" charset="0"/>
              </a:rPr>
              <a:t>Expense Tracker</a:t>
            </a:r>
            <a:endParaRPr lang="en-US" sz="1500" dirty="0">
              <a:latin typeface="Times New Roman" panose="02020503050405090304" charset="0"/>
              <a:cs typeface="Times New Roman" panose="02020503050405090304" charset="0"/>
            </a:endParaRPr>
          </a:p>
          <a:p>
            <a:pPr marL="514350" lvl="0" indent="-285750" algn="just" rtl="0"/>
            <a:endParaRPr lang="en-US" sz="1500"/>
          </a:p>
        </p:txBody>
      </p:sp>
      <p:pic>
        <p:nvPicPr>
          <p:cNvPr id="4" name="Picture 3" descr="tia1691862977319798952"/>
          <p:cNvPicPr>
            <a:picLocks noChangeAspect="1"/>
          </p:cNvPicPr>
          <p:nvPr/>
        </p:nvPicPr>
        <p:blipFill>
          <a:blip r:embed="rId1"/>
          <a:srcRect l="16623" t="21856" r="15898" b="5681"/>
          <a:stretch>
            <a:fillRect/>
          </a:stretch>
        </p:blipFill>
        <p:spPr>
          <a:xfrm>
            <a:off x="3881120" y="533400"/>
            <a:ext cx="2421890" cy="5149215"/>
          </a:xfrm>
          <a:prstGeom prst="rect">
            <a:avLst/>
          </a:prstGeom>
        </p:spPr>
      </p:pic>
      <p:pic>
        <p:nvPicPr>
          <p:cNvPr id="5" name="Picture 4" descr="tia713280757337069054"/>
          <p:cNvPicPr>
            <a:picLocks noChangeAspect="1"/>
          </p:cNvPicPr>
          <p:nvPr/>
        </p:nvPicPr>
        <p:blipFill>
          <a:blip r:embed="rId2"/>
          <a:srcRect l="15898" t="20918" r="15886" b="5568"/>
          <a:stretch>
            <a:fillRect/>
          </a:stretch>
        </p:blipFill>
        <p:spPr>
          <a:xfrm>
            <a:off x="6303010" y="443865"/>
            <a:ext cx="2455545" cy="5238750"/>
          </a:xfrm>
          <a:prstGeom prst="rect">
            <a:avLst/>
          </a:prstGeom>
        </p:spPr>
      </p:pic>
      <p:sp>
        <p:nvSpPr>
          <p:cNvPr id="6" name="Text Box 5"/>
          <p:cNvSpPr txBox="1"/>
          <p:nvPr/>
        </p:nvSpPr>
        <p:spPr>
          <a:xfrm>
            <a:off x="4161155" y="5776595"/>
            <a:ext cx="4335780" cy="245110"/>
          </a:xfrm>
          <a:prstGeom prst="rect">
            <a:avLst/>
          </a:prstGeom>
          <a:noFill/>
        </p:spPr>
        <p:txBody>
          <a:bodyPr wrap="square" rtlCol="0">
            <a:spAutoFit/>
          </a:bodyPr>
          <a:p>
            <a:pPr algn="ctr"/>
            <a:r>
              <a:rPr lang="en-US" sz="1000">
                <a:latin typeface="Times New Roman Regular" panose="02020503050405090304" charset="0"/>
                <a:cs typeface="Times New Roman Regular" panose="02020503050405090304" charset="0"/>
              </a:rPr>
              <a:t>Fig - Real time color code scanning &amp; salon day finder</a:t>
            </a:r>
            <a:endParaRPr lang="en-US" sz="1000">
              <a:latin typeface="Times New Roman Regular" panose="02020503050405090304" charset="0"/>
              <a:cs typeface="Times New Roman Regular"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457200" y="274955"/>
            <a:ext cx="8228965" cy="81661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lang="en-US" altLang="en-IN" sz="2000" b="1" dirty="0">
                <a:latin typeface="Times New Roman" panose="02020503050405090304" charset="0"/>
                <a:cs typeface="Times New Roman" panose="02020503050405090304" charset="0"/>
                <a:sym typeface="+mn-ea"/>
              </a:rPr>
              <a:t>Techniques Used :</a:t>
            </a:r>
            <a:endParaRPr lang="en-US" altLang="en-IN" sz="2000"/>
          </a:p>
        </p:txBody>
      </p:sp>
      <p:sp>
        <p:nvSpPr>
          <p:cNvPr id="8" name="Text Placeholder 2"/>
          <p:cNvSpPr>
            <a:spLocks noGrp="1"/>
          </p:cNvSpPr>
          <p:nvPr/>
        </p:nvSpPr>
        <p:spPr>
          <a:xfrm>
            <a:off x="284480" y="1311275"/>
            <a:ext cx="8401685" cy="4814570"/>
          </a:xfrm>
          <a:prstGeom prst="rect">
            <a:avLst/>
          </a:prstGeom>
          <a:noFill/>
          <a:ln>
            <a:noFill/>
          </a:ln>
        </p:spPr>
        <p:txBody>
          <a:bodyPr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8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228600" indent="0" algn="just"/>
            <a:r>
              <a:rPr lang="en-US" sz="1500">
                <a:latin typeface="Times New Roman" panose="02020503050405090304" charset="0"/>
                <a:cs typeface="Times New Roman" panose="02020503050405090304" charset="0"/>
                <a:sym typeface="+mn-ea"/>
              </a:rPr>
              <a:t>1. Artificial Intelligence based real time hex code detection</a:t>
            </a:r>
            <a:endParaRPr lang="en-US" sz="1500">
              <a:latin typeface="Times New Roman" panose="02020503050405090304" charset="0"/>
              <a:cs typeface="Times New Roman" panose="02020503050405090304" charset="0"/>
            </a:endParaRPr>
          </a:p>
          <a:p>
            <a:pPr marL="228600" indent="0" algn="just"/>
            <a:endParaRPr lang="en-US" sz="1500">
              <a:latin typeface="Times New Roman" panose="02020503050405090304" charset="0"/>
              <a:cs typeface="Times New Roman" panose="02020503050405090304" charset="0"/>
            </a:endParaRPr>
          </a:p>
          <a:p>
            <a:pPr marL="228600" indent="0" algn="just"/>
            <a:r>
              <a:rPr lang="en-US" sz="1500">
                <a:latin typeface="Times New Roman" panose="02020503050405090304" charset="0"/>
                <a:cs typeface="Times New Roman" panose="02020503050405090304" charset="0"/>
                <a:sym typeface="+mn-ea"/>
              </a:rPr>
              <a:t>2. Decision making by matching hex code with base colors</a:t>
            </a:r>
            <a:endParaRPr lang="en-US" sz="1500">
              <a:latin typeface="Times New Roman" panose="02020503050405090304" charset="0"/>
              <a:cs typeface="Times New Roman" panose="02020503050405090304" charset="0"/>
            </a:endParaRPr>
          </a:p>
          <a:p>
            <a:pPr marL="228600" indent="0" algn="just"/>
            <a:endParaRPr lang="en-US" sz="1500">
              <a:latin typeface="Times New Roman" panose="02020503050405090304" charset="0"/>
              <a:cs typeface="Times New Roman" panose="02020503050405090304" charset="0"/>
            </a:endParaRPr>
          </a:p>
          <a:p>
            <a:pPr marL="228600" indent="0" algn="just"/>
            <a:r>
              <a:rPr lang="en-US" sz="1500">
                <a:latin typeface="Times New Roman" panose="02020503050405090304" charset="0"/>
                <a:cs typeface="Times New Roman" panose="02020503050405090304" charset="0"/>
                <a:sym typeface="+mn-ea"/>
              </a:rPr>
              <a:t>3. Weather &amp; humidity based calculation &amp; predictions</a:t>
            </a:r>
            <a:endParaRPr lang="en-US" sz="1500">
              <a:latin typeface="Times New Roman" panose="02020503050405090304" charset="0"/>
              <a:cs typeface="Times New Roman" panose="02020503050405090304" charset="0"/>
              <a:sym typeface="+mn-ea"/>
            </a:endParaRPr>
          </a:p>
          <a:p>
            <a:pPr marL="228600" indent="0" algn="just"/>
            <a:endParaRPr lang="en-US" sz="1500">
              <a:latin typeface="Times New Roman" panose="02020503050405090304" charset="0"/>
              <a:cs typeface="Times New Roman" panose="02020503050405090304" charset="0"/>
            </a:endParaRPr>
          </a:p>
          <a:p>
            <a:pPr marL="228600" indent="0" algn="just"/>
            <a:r>
              <a:rPr lang="en-US" sz="1500">
                <a:latin typeface="Times New Roman" panose="02020503050405090304" charset="0"/>
                <a:cs typeface="Times New Roman" panose="02020503050405090304" charset="0"/>
                <a:sym typeface="+mn-ea"/>
              </a:rPr>
              <a:t>4. Female menstrual cycle analysis and estimations</a:t>
            </a:r>
            <a:endParaRPr lang="en-US" sz="1500">
              <a:latin typeface="Times New Roman" panose="02020503050405090304" charset="0"/>
              <a:cs typeface="Times New Roman" panose="02020503050405090304" charset="0"/>
              <a:sym typeface="+mn-ea"/>
            </a:endParaRPr>
          </a:p>
          <a:p>
            <a:pPr marL="228600" indent="0" algn="just"/>
            <a:endParaRPr sz="1500" dirty="0">
              <a:latin typeface="Times New Roman" panose="02020503050405090304" charset="0"/>
              <a:cs typeface="Times New Roman" panose="02020503050405090304" charset="0"/>
              <a:sym typeface="+mn-ea"/>
            </a:endParaRPr>
          </a:p>
          <a:p>
            <a:pPr marL="228600" indent="0" algn="just"/>
            <a:r>
              <a:rPr lang="en-US" sz="1500" dirty="0">
                <a:latin typeface="Times New Roman" panose="02020503050405090304" charset="0"/>
                <a:cs typeface="Times New Roman" panose="02020503050405090304" charset="0"/>
                <a:sym typeface="+mn-ea"/>
              </a:rPr>
              <a:t>5. Condition based decision making</a:t>
            </a:r>
            <a:endParaRPr sz="1500" dirty="0">
              <a:latin typeface="Times New Roman" panose="02020503050405090304" charset="0"/>
              <a:cs typeface="Times New Roman" panose="02020503050405090304" charset="0"/>
              <a:sym typeface="+mn-ea"/>
            </a:endParaRPr>
          </a:p>
          <a:p>
            <a:pPr marL="228600" indent="0" algn="just"/>
            <a:endParaRPr sz="1500" dirty="0">
              <a:latin typeface="Times New Roman" panose="02020503050405090304" charset="0"/>
              <a:cs typeface="Times New Roman" panose="0202050305040509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ystemachitecture"/>
          <p:cNvPicPr>
            <a:picLocks noChangeAspect="1"/>
          </p:cNvPicPr>
          <p:nvPr/>
        </p:nvPicPr>
        <p:blipFill>
          <a:blip r:embed="rId1"/>
          <a:stretch>
            <a:fillRect/>
          </a:stretch>
        </p:blipFill>
        <p:spPr>
          <a:xfrm>
            <a:off x="1765935" y="795020"/>
            <a:ext cx="5612765" cy="4253865"/>
          </a:xfrm>
          <a:prstGeom prst="rect">
            <a:avLst/>
          </a:prstGeom>
        </p:spPr>
      </p:pic>
      <p:sp>
        <p:nvSpPr>
          <p:cNvPr id="6" name="Text Box 5"/>
          <p:cNvSpPr txBox="1"/>
          <p:nvPr/>
        </p:nvSpPr>
        <p:spPr>
          <a:xfrm>
            <a:off x="821055" y="5061585"/>
            <a:ext cx="7409815" cy="1014730"/>
          </a:xfrm>
          <a:prstGeom prst="rect">
            <a:avLst/>
          </a:prstGeom>
          <a:noFill/>
        </p:spPr>
        <p:txBody>
          <a:bodyPr wrap="square" rtlCol="0" anchor="t">
            <a:spAutoFit/>
          </a:bodyPr>
          <a:p>
            <a:pPr algn="just"/>
            <a:r>
              <a:rPr sz="1500">
                <a:latin typeface="Times New Roman" panose="02020503050405090304" charset="0"/>
                <a:cs typeface="Times New Roman" panose="02020503050405090304" charset="0"/>
              </a:rPr>
              <a:t>The application is based on three main components which uses artificial intelligence and particular data set for individual feature. Virtual wardrobe and outfit recommender is based on artificial intelligence as the application’s inbuilt camera scans for the color present in cloth along with the </a:t>
            </a:r>
            <a:r>
              <a:rPr lang="en-US" sz="1500">
                <a:latin typeface="Times New Roman" panose="02020503050405090304" charset="0"/>
                <a:cs typeface="Times New Roman" panose="02020503050405090304" charset="0"/>
              </a:rPr>
              <a:t>hex </a:t>
            </a:r>
            <a:r>
              <a:rPr sz="1500">
                <a:latin typeface="Times New Roman" panose="02020503050405090304" charset="0"/>
                <a:cs typeface="Times New Roman" panose="02020503050405090304" charset="0"/>
              </a:rPr>
              <a:t>code by which it makes decision in outfit recommender section. </a:t>
            </a:r>
            <a:endParaRPr sz="1500">
              <a:latin typeface="Times New Roman" panose="02020503050405090304" charset="0"/>
              <a:cs typeface="Times New Roman" panose="02020503050405090304" charset="0"/>
            </a:endParaRPr>
          </a:p>
        </p:txBody>
      </p:sp>
      <p:sp>
        <p:nvSpPr>
          <p:cNvPr id="2" name="Text Box 1"/>
          <p:cNvSpPr txBox="1"/>
          <p:nvPr/>
        </p:nvSpPr>
        <p:spPr>
          <a:xfrm>
            <a:off x="728345" y="396240"/>
            <a:ext cx="2292350" cy="398780"/>
          </a:xfrm>
          <a:prstGeom prst="rect">
            <a:avLst/>
          </a:prstGeom>
          <a:noFill/>
        </p:spPr>
        <p:txBody>
          <a:bodyPr wrap="none" rtlCol="0" anchor="t">
            <a:spAutoFit/>
          </a:bodyPr>
          <a:p>
            <a:r>
              <a:rPr lang="en-US" sz="2000" b="1">
                <a:latin typeface="Times New Roman Bold" panose="02020503050405090304" charset="0"/>
                <a:cs typeface="Times New Roman Bold" panose="02020503050405090304" charset="0"/>
                <a:sym typeface="+mn-ea"/>
              </a:rPr>
              <a:t>System</a:t>
            </a:r>
            <a:r>
              <a:rPr lang="en-IN" altLang="en-US" sz="2000" b="1">
                <a:latin typeface="Times New Roman Bold" panose="02020503050405090304" charset="0"/>
                <a:cs typeface="Times New Roman Bold" panose="02020503050405090304" charset="0"/>
                <a:sym typeface="+mn-ea"/>
              </a:rPr>
              <a:t> </a:t>
            </a:r>
            <a:r>
              <a:rPr lang="en-US" altLang="en-IN" sz="2000" b="1">
                <a:latin typeface="Times New Roman Bold" panose="02020503050405090304" charset="0"/>
                <a:cs typeface="Times New Roman Bold" panose="02020503050405090304" charset="0"/>
                <a:sym typeface="+mn-ea"/>
              </a:rPr>
              <a:t>A</a:t>
            </a:r>
            <a:r>
              <a:rPr lang="en-US" sz="2000" b="1">
                <a:latin typeface="Times New Roman Bold" panose="02020503050405090304" charset="0"/>
                <a:cs typeface="Times New Roman Bold" panose="02020503050405090304" charset="0"/>
                <a:sym typeface="+mn-ea"/>
              </a:rPr>
              <a:t>chitecture</a:t>
            </a:r>
            <a:endParaRPr lang="en-US" sz="2000" b="1">
              <a:latin typeface="Times New Roman Bold" panose="02020503050405090304" charset="0"/>
              <a:cs typeface="Times New Roman Bold" panose="02020503050405090304" charset="0"/>
            </a:endParaRPr>
          </a:p>
        </p:txBody>
      </p:sp>
      <p:sp>
        <p:nvSpPr>
          <p:cNvPr id="3" name="Text Box 2"/>
          <p:cNvSpPr txBox="1"/>
          <p:nvPr/>
        </p:nvSpPr>
        <p:spPr>
          <a:xfrm>
            <a:off x="3315970" y="4620895"/>
            <a:ext cx="2658745" cy="245110"/>
          </a:xfrm>
          <a:prstGeom prst="rect">
            <a:avLst/>
          </a:prstGeom>
          <a:noFill/>
        </p:spPr>
        <p:txBody>
          <a:bodyPr wrap="square" rtlCol="0">
            <a:spAutoFit/>
          </a:bodyPr>
          <a:p>
            <a:pPr algn="ctr"/>
            <a:r>
              <a:rPr lang="en-US" sz="1000">
                <a:latin typeface="Times New Roman Regular" panose="02020503050405090304" charset="0"/>
                <a:cs typeface="Times New Roman Regular" panose="02020503050405090304" charset="0"/>
              </a:rPr>
              <a:t>Fig - System architecture</a:t>
            </a:r>
            <a:endParaRPr lang="en-US" sz="1000">
              <a:latin typeface="Times New Roman Regular" panose="02020503050405090304"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Times New Roman Bold" panose="02020503050405090304" charset="0"/>
                <a:cs typeface="Times New Roman Bold" panose="02020503050405090304" charset="0"/>
              </a:rPr>
              <a:t>System Architecture (contd.)</a:t>
            </a:r>
            <a:endParaRPr lang="en-US" sz="2000" b="1">
              <a:latin typeface="Times New Roman Bold" panose="02020503050405090304" charset="0"/>
              <a:cs typeface="Times New Roman Bold" panose="02020503050405090304" charset="0"/>
            </a:endParaRPr>
          </a:p>
        </p:txBody>
      </p:sp>
      <p:sp>
        <p:nvSpPr>
          <p:cNvPr id="5" name="Text Placeholder 4"/>
          <p:cNvSpPr/>
          <p:nvPr>
            <p:ph type="body" idx="1"/>
          </p:nvPr>
        </p:nvSpPr>
        <p:spPr>
          <a:xfrm>
            <a:off x="457200" y="1600200"/>
            <a:ext cx="4588510" cy="4525645"/>
          </a:xfrm>
        </p:spPr>
        <p:txBody>
          <a:bodyPr>
            <a:normAutofit/>
          </a:bodyPr>
          <a:p>
            <a:pPr marL="228600" indent="0" algn="just">
              <a:buFont typeface="Arial" panose="020B0604020202090204" pitchFamily="34" charset="0"/>
            </a:pPr>
            <a:r>
              <a:rPr lang="en-US" sz="1500">
                <a:latin typeface="Times New Roman Regular" panose="02020503050405090304" charset="0"/>
                <a:cs typeface="Times New Roman Regular" panose="02020503050405090304" charset="0"/>
              </a:rPr>
              <a:t>Virtual Wardrobe is one of the main feature of this application and in the above activity diagram of virtual wardrobe the very first thing is importing the image of the clothes in proper lighting condition. Once the image is added, it needs to be categorized in any of the one category which are : Formal, Casual and Ethnic. Once the image is imported in the application, the major color used in the cloth is picked and the color is identified using the Artificial Intelligence. After that the base color data is stored in the application’s internal local database. Now according to the day wise data-set, the recommendation of the application is built which comes under the decision stage. </a:t>
            </a:r>
            <a:endParaRPr lang="en-US" sz="1500">
              <a:latin typeface="Times New Roman Regular" panose="02020503050405090304" charset="0"/>
              <a:cs typeface="Times New Roman Regular" panose="02020503050405090304" charset="0"/>
            </a:endParaRPr>
          </a:p>
        </p:txBody>
      </p:sp>
      <p:pic>
        <p:nvPicPr>
          <p:cNvPr id="7" name="Picture 6" descr="0001 3"/>
          <p:cNvPicPr>
            <a:picLocks noChangeAspect="1"/>
          </p:cNvPicPr>
          <p:nvPr/>
        </p:nvPicPr>
        <p:blipFill>
          <a:blip r:embed="rId1"/>
          <a:srcRect l="15710" t="13863" r="11702" b="24648"/>
          <a:stretch>
            <a:fillRect/>
          </a:stretch>
        </p:blipFill>
        <p:spPr>
          <a:xfrm>
            <a:off x="5290185" y="1152525"/>
            <a:ext cx="3472180" cy="4318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503050405090304" charset="0"/>
                <a:cs typeface="Times New Roman" panose="02020503050405090304" charset="0"/>
              </a:rPr>
              <a:t>Workload distribution of the team</a:t>
            </a:r>
            <a:endParaRPr lang="en-IN" sz="2000" b="1" dirty="0">
              <a:latin typeface="Times New Roman" panose="02020503050405090304" charset="0"/>
              <a:cs typeface="Times New Roman" panose="02020503050405090304" charset="0"/>
            </a:endParaRPr>
          </a:p>
        </p:txBody>
      </p:sp>
      <p:graphicFrame>
        <p:nvGraphicFramePr>
          <p:cNvPr id="4" name="Table 3"/>
          <p:cNvGraphicFramePr/>
          <p:nvPr>
            <p:custDataLst>
              <p:tags r:id="rId1"/>
            </p:custDataLst>
          </p:nvPr>
        </p:nvGraphicFramePr>
        <p:xfrm>
          <a:off x="931545" y="1503045"/>
          <a:ext cx="7295515" cy="2654300"/>
        </p:xfrm>
        <a:graphic>
          <a:graphicData uri="http://schemas.openxmlformats.org/drawingml/2006/table">
            <a:tbl>
              <a:tblPr firstRow="1" bandRow="1">
                <a:tableStyleId>{5C22544A-7EE6-4342-B048-85BDC9FD1C3A}</a:tableStyleId>
              </a:tblPr>
              <a:tblGrid>
                <a:gridCol w="3634105"/>
                <a:gridCol w="3661410"/>
              </a:tblGrid>
              <a:tr h="699770">
                <a:tc>
                  <a:txBody>
                    <a:bodyPr/>
                    <a:p>
                      <a:pPr algn="just">
                        <a:buNone/>
                      </a:pPr>
                      <a:r>
                        <a:rPr lang="en-IN" altLang="en-US" sz="1500" b="0">
                          <a:solidFill>
                            <a:schemeClr val="tx1"/>
                          </a:solidFill>
                          <a:latin typeface="Times New Roman" panose="02020503050405090304" charset="0"/>
                          <a:cs typeface="Times New Roman" panose="02020503050405090304" charset="0"/>
                          <a:sym typeface="+mn-ea"/>
                        </a:rPr>
                        <a:t>Divyansh Arun</a:t>
                      </a:r>
                      <a:endParaRPr lang="en-IN" altLang="en-US" sz="1500" b="0">
                        <a:solidFill>
                          <a:schemeClr val="tx1"/>
                        </a:solidFill>
                        <a:latin typeface="Times New Roman" panose="02020503050405090304" charset="0"/>
                        <a:cs typeface="Times New Roman" panose="02020503050405090304" charset="0"/>
                        <a:sym typeface="+mn-ea"/>
                      </a:endParaRPr>
                    </a:p>
                  </a:txBody>
                  <a:tcPr>
                    <a:solidFill>
                      <a:schemeClr val="bg1">
                        <a:lumMod val="95000"/>
                      </a:schemeClr>
                    </a:solidFill>
                  </a:tcPr>
                </a:tc>
                <a:tc>
                  <a:txBody>
                    <a:bodyPr/>
                    <a:p>
                      <a:pPr algn="just">
                        <a:buNone/>
                      </a:pPr>
                      <a:r>
                        <a:rPr lang="en-IN" altLang="en-US" sz="1500" b="0">
                          <a:solidFill>
                            <a:schemeClr val="tx1"/>
                          </a:solidFill>
                          <a:latin typeface="Times New Roman" panose="02020503050405090304" charset="0"/>
                          <a:cs typeface="Times New Roman" panose="02020503050405090304" charset="0"/>
                          <a:sym typeface="+mn-ea"/>
                        </a:rPr>
                        <a:t>Back end + Front end + Graphics + Debugging</a:t>
                      </a:r>
                      <a:endParaRPr lang="en-IN" altLang="en-US" sz="1500" b="0">
                        <a:solidFill>
                          <a:schemeClr val="tx1"/>
                        </a:solidFill>
                        <a:latin typeface="Times New Roman" panose="02020503050405090304" charset="0"/>
                        <a:cs typeface="Times New Roman" panose="02020503050405090304" charset="0"/>
                        <a:sym typeface="+mn-ea"/>
                      </a:endParaRPr>
                    </a:p>
                  </a:txBody>
                  <a:tcPr>
                    <a:solidFill>
                      <a:schemeClr val="bg1">
                        <a:lumMod val="95000"/>
                      </a:schemeClr>
                    </a:solidFill>
                  </a:tcPr>
                </a:tc>
              </a:tr>
              <a:tr h="624840">
                <a:tc>
                  <a:txBody>
                    <a:bodyPr/>
                    <a:p>
                      <a:pPr algn="just">
                        <a:buNone/>
                      </a:pPr>
                      <a:r>
                        <a:rPr lang="en-IN" altLang="en-US" sz="1500">
                          <a:latin typeface="Times New Roman" panose="02020503050405090304" charset="0"/>
                          <a:cs typeface="Times New Roman" panose="02020503050405090304" charset="0"/>
                          <a:sym typeface="+mn-ea"/>
                        </a:rPr>
                        <a:t>Karun Sahani</a:t>
                      </a:r>
                      <a:endParaRPr lang="en-IN" altLang="en-US" sz="1500">
                        <a:latin typeface="Times New Roman" panose="02020503050405090304" charset="0"/>
                        <a:cs typeface="Times New Roman" panose="02020503050405090304" charset="0"/>
                        <a:sym typeface="+mn-ea"/>
                      </a:endParaRPr>
                    </a:p>
                  </a:txBody>
                  <a:tcPr/>
                </a:tc>
                <a:tc>
                  <a:txBody>
                    <a:bodyPr/>
                    <a:p>
                      <a:pPr algn="just">
                        <a:buNone/>
                      </a:pPr>
                      <a:r>
                        <a:rPr lang="en-IN" altLang="en-US" sz="1500">
                          <a:latin typeface="Times New Roman" panose="02020503050405090304" charset="0"/>
                          <a:cs typeface="Times New Roman" panose="02020503050405090304" charset="0"/>
                          <a:sym typeface="+mn-ea"/>
                        </a:rPr>
                        <a:t>Front end + Data Collection</a:t>
                      </a:r>
                      <a:endParaRPr lang="en-IN" altLang="en-US" sz="1500">
                        <a:latin typeface="Times New Roman" panose="02020503050405090304" charset="0"/>
                        <a:cs typeface="Times New Roman" panose="02020503050405090304" charset="0"/>
                        <a:sym typeface="+mn-ea"/>
                      </a:endParaRPr>
                    </a:p>
                  </a:txBody>
                  <a:tcPr/>
                </a:tc>
              </a:tr>
              <a:tr h="704850">
                <a:tc>
                  <a:txBody>
                    <a:bodyPr/>
                    <a:p>
                      <a:pPr algn="just">
                        <a:buNone/>
                      </a:pPr>
                      <a:r>
                        <a:rPr lang="en-IN" altLang="en-US" sz="1500">
                          <a:latin typeface="Times New Roman" panose="02020503050405090304" charset="0"/>
                          <a:cs typeface="Times New Roman" panose="02020503050405090304" charset="0"/>
                          <a:sym typeface="+mn-ea"/>
                        </a:rPr>
                        <a:t>Ansh Gangwar</a:t>
                      </a:r>
                      <a:endParaRPr lang="en-IN" altLang="en-US" sz="1500">
                        <a:latin typeface="Times New Roman" panose="02020503050405090304" charset="0"/>
                        <a:cs typeface="Times New Roman" panose="02020503050405090304" charset="0"/>
                        <a:sym typeface="+mn-ea"/>
                      </a:endParaRPr>
                    </a:p>
                  </a:txBody>
                  <a:tcPr/>
                </a:tc>
                <a:tc>
                  <a:txBody>
                    <a:bodyPr/>
                    <a:p>
                      <a:pPr algn="just">
                        <a:buNone/>
                      </a:pPr>
                      <a:r>
                        <a:rPr lang="en-IN" altLang="en-US" sz="1500">
                          <a:latin typeface="Times New Roman" panose="02020503050405090304" charset="0"/>
                          <a:cs typeface="Times New Roman" panose="02020503050405090304" charset="0"/>
                          <a:sym typeface="+mn-ea"/>
                        </a:rPr>
                        <a:t>Back end + Data Collection</a:t>
                      </a:r>
                      <a:endParaRPr lang="en-IN" altLang="en-US" sz="1500">
                        <a:latin typeface="Times New Roman" panose="02020503050405090304" charset="0"/>
                        <a:cs typeface="Times New Roman" panose="02020503050405090304" charset="0"/>
                        <a:sym typeface="+mn-ea"/>
                      </a:endParaRPr>
                    </a:p>
                  </a:txBody>
                  <a:tcPr/>
                </a:tc>
              </a:tr>
              <a:tr h="624840">
                <a:tc>
                  <a:txBody>
                    <a:bodyPr/>
                    <a:p>
                      <a:pPr algn="just">
                        <a:buNone/>
                      </a:pPr>
                      <a:r>
                        <a:rPr lang="en-IN" altLang="en-US" sz="1500">
                          <a:latin typeface="Times New Roman" panose="02020503050405090304" charset="0"/>
                          <a:cs typeface="Times New Roman" panose="02020503050405090304" charset="0"/>
                          <a:sym typeface="+mn-ea"/>
                        </a:rPr>
                        <a:t>Samrat Borah</a:t>
                      </a:r>
                      <a:endParaRPr lang="en-IN" altLang="en-US" sz="1500">
                        <a:latin typeface="Times New Roman" panose="02020503050405090304" charset="0"/>
                        <a:cs typeface="Times New Roman" panose="02020503050405090304" charset="0"/>
                        <a:sym typeface="+mn-ea"/>
                      </a:endParaRPr>
                    </a:p>
                  </a:txBody>
                  <a:tcPr/>
                </a:tc>
                <a:tc>
                  <a:txBody>
                    <a:bodyPr/>
                    <a:p>
                      <a:pPr algn="just">
                        <a:buNone/>
                      </a:pPr>
                      <a:r>
                        <a:rPr lang="en-IN" altLang="en-US" sz="1500">
                          <a:latin typeface="Times New Roman" panose="02020503050405090304" charset="0"/>
                          <a:cs typeface="Times New Roman" panose="02020503050405090304" charset="0"/>
                          <a:sym typeface="+mn-ea"/>
                        </a:rPr>
                        <a:t>Algorithms </a:t>
                      </a:r>
                      <a:endParaRPr lang="en-IN" altLang="en-US" sz="1500">
                        <a:latin typeface="Times New Roman" panose="02020503050405090304" charset="0"/>
                        <a:cs typeface="Times New Roman" panose="02020503050405090304" charset="0"/>
                        <a:sym typeface="+mn-ea"/>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3" name="Title 2"/>
          <p:cNvSpPr>
            <a:spLocks noGrp="1"/>
          </p:cNvSpPr>
          <p:nvPr>
            <p:ph type="title"/>
          </p:nvPr>
        </p:nvSpPr>
        <p:spPr>
          <a:xfrm>
            <a:off x="457200" y="274955"/>
            <a:ext cx="8228965" cy="908685"/>
          </a:xfrm>
        </p:spPr>
        <p:txBody>
          <a:bodyPr/>
          <a:lstStyle/>
          <a:p>
            <a:r>
              <a:rPr lang="en-IN" sz="2000" b="1" dirty="0">
                <a:latin typeface="Times New Roman" panose="02020503050405090304" charset="0"/>
                <a:cs typeface="Times New Roman" panose="02020503050405090304" charset="0"/>
              </a:rPr>
              <a:t>Improvement/Work done from the last evaluation</a:t>
            </a:r>
            <a:endParaRPr lang="en-IN" sz="2000" b="1" dirty="0">
              <a:latin typeface="Times New Roman" panose="02020503050405090304" charset="0"/>
              <a:cs typeface="Times New Roman" panose="02020503050405090304" charset="0"/>
            </a:endParaRPr>
          </a:p>
        </p:txBody>
      </p:sp>
      <p:sp>
        <p:nvSpPr>
          <p:cNvPr id="4" name="Subtitle 3"/>
          <p:cNvSpPr>
            <a:spLocks noGrp="1"/>
          </p:cNvSpPr>
          <p:nvPr>
            <p:ph type="subTitle" idx="1"/>
          </p:nvPr>
        </p:nvSpPr>
        <p:spPr>
          <a:xfrm>
            <a:off x="457835" y="1381760"/>
            <a:ext cx="8228965" cy="887730"/>
          </a:xfrm>
        </p:spPr>
        <p:txBody>
          <a:bodyPr>
            <a:noAutofit/>
          </a:bodyPr>
          <a:lstStyle/>
          <a:p>
            <a:pPr marL="514350" indent="-285750" algn="just">
              <a:lnSpc>
                <a:spcPct val="150000"/>
              </a:lnSpc>
              <a:buFont typeface="Arial" panose="020B0604020202090204" pitchFamily="34" charset="0"/>
              <a:buChar char="•"/>
            </a:pPr>
            <a:r>
              <a:rPr lang="en-IN" sz="1500" dirty="0">
                <a:latin typeface="Times New Roman" panose="02020503050405090304" charset="0"/>
                <a:cs typeface="Times New Roman" panose="02020503050405090304" charset="0"/>
              </a:rPr>
              <a:t>We implemented the last feature of ‘whats in my fridge’ section into the application. </a:t>
            </a:r>
            <a:endParaRPr lang="en-IN" sz="1500" dirty="0">
              <a:latin typeface="Times New Roman" panose="02020503050405090304" charset="0"/>
              <a:cs typeface="Times New Roman" panose="02020503050405090304" charset="0"/>
            </a:endParaRPr>
          </a:p>
          <a:p>
            <a:pPr marL="514350" indent="-285750" algn="just">
              <a:lnSpc>
                <a:spcPct val="150000"/>
              </a:lnSpc>
              <a:buFont typeface="Arial" panose="020B0604020202090204" pitchFamily="34" charset="0"/>
              <a:buChar char="•"/>
            </a:pPr>
            <a:r>
              <a:rPr lang="en-IN" sz="1500" dirty="0">
                <a:latin typeface="Times New Roman" panose="02020503050405090304" charset="0"/>
                <a:cs typeface="Times New Roman" panose="02020503050405090304" charset="0"/>
                <a:sym typeface="+mn-ea"/>
              </a:rPr>
              <a:t>We submitted our research paper in total 5 conferences and it was accepted by the all of them .</a:t>
            </a:r>
            <a:endParaRPr lang="en-IN" sz="1500" dirty="0">
              <a:latin typeface="Times New Roman" panose="02020503050405090304" charset="0"/>
              <a:cs typeface="Times New Roman" panose="02020503050405090304" charset="0"/>
              <a:sym typeface="+mn-ea"/>
            </a:endParaRPr>
          </a:p>
          <a:p>
            <a:pPr marL="514350" indent="-285750" algn="just">
              <a:lnSpc>
                <a:spcPct val="150000"/>
              </a:lnSpc>
              <a:buFont typeface="Arial" panose="020B0604020202090204" pitchFamily="34" charset="0"/>
              <a:buChar char="•"/>
            </a:pPr>
            <a:r>
              <a:rPr lang="en-IN" sz="1500" dirty="0">
                <a:latin typeface="Times New Roman" panose="02020503050405090304" charset="0"/>
                <a:cs typeface="Times New Roman" panose="02020503050405090304" charset="0"/>
                <a:sym typeface="+mn-ea"/>
              </a:rPr>
              <a:t>But we proceeded with </a:t>
            </a:r>
            <a:r>
              <a:rPr lang="en-IN" sz="1500" b="1" dirty="0">
                <a:latin typeface="Times New Roman" panose="02020503050405090304" charset="0"/>
                <a:cs typeface="Times New Roman" panose="02020503050405090304" charset="0"/>
                <a:sym typeface="+mn-ea"/>
              </a:rPr>
              <a:t>IEEE conference INCET</a:t>
            </a:r>
            <a:r>
              <a:rPr lang="en-IN" sz="1500" dirty="0">
                <a:latin typeface="Times New Roman" panose="02020503050405090304" charset="0"/>
                <a:cs typeface="Times New Roman" panose="02020503050405090304" charset="0"/>
                <a:sym typeface="+mn-ea"/>
              </a:rPr>
              <a:t> </a:t>
            </a:r>
            <a:r>
              <a:rPr lang="en-IN" sz="1500" b="1" dirty="0">
                <a:latin typeface="Times New Roman" panose="02020503050405090304" charset="0"/>
                <a:cs typeface="Times New Roman" panose="02020503050405090304" charset="0"/>
                <a:sym typeface="+mn-ea"/>
              </a:rPr>
              <a:t>2022 </a:t>
            </a:r>
            <a:r>
              <a:rPr lang="en-IN" sz="1500" dirty="0">
                <a:latin typeface="Times New Roman" panose="02020503050405090304" charset="0"/>
                <a:cs typeface="Times New Roman" panose="02020503050405090304" charset="0"/>
                <a:sym typeface="+mn-ea"/>
              </a:rPr>
              <a:t>and we submitted our camera ready paper recently.</a:t>
            </a:r>
            <a:endParaRPr lang="en-IN" sz="1500" dirty="0">
              <a:latin typeface="Times New Roman" panose="02020503050405090304" charset="0"/>
              <a:cs typeface="Times New Roman" panose="02020503050405090304" charset="0"/>
              <a:sym typeface="+mn-ea"/>
            </a:endParaRPr>
          </a:p>
        </p:txBody>
      </p:sp>
    </p:spTree>
  </p:cSld>
  <p:clrMapOvr>
    <a:masterClrMapping/>
  </p:clrMapOvr>
</p:sld>
</file>

<file path=ppt/tags/tag1.xml><?xml version="1.0" encoding="utf-8"?>
<p:tagLst xmlns:p="http://schemas.openxmlformats.org/presentationml/2006/main">
  <p:tag name="KSO_WM_UNIT_TABLE_BEAUTIFY" val="smartTable{c3d4c7a6-42ed-41ae-a21c-324dede10b80}"/>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6141</Words>
  <Application>WPS Presentation</Application>
  <PresentationFormat>On-screen Show (4:3)</PresentationFormat>
  <Paragraphs>119</Paragraphs>
  <Slides>14</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14</vt:i4>
      </vt:variant>
    </vt:vector>
  </HeadingPairs>
  <TitlesOfParts>
    <vt:vector size="34" baseType="lpstr">
      <vt:lpstr>Arial</vt:lpstr>
      <vt:lpstr>SimSun</vt:lpstr>
      <vt:lpstr>Wingdings</vt:lpstr>
      <vt:lpstr>Arial</vt:lpstr>
      <vt:lpstr>Calibri</vt:lpstr>
      <vt:lpstr>Helvetica Neue</vt:lpstr>
      <vt:lpstr>Times New Roman</vt:lpstr>
      <vt:lpstr>Georgia</vt:lpstr>
      <vt:lpstr>Times New Roman</vt:lpstr>
      <vt:lpstr>微软雅黑</vt:lpstr>
      <vt:lpstr>汉仪旗黑</vt:lpstr>
      <vt:lpstr>Arial Unicode MS</vt:lpstr>
      <vt:lpstr>宋体-简</vt:lpstr>
      <vt:lpstr>Brush Script MT</vt:lpstr>
      <vt:lpstr>Times New Roman Regular</vt:lpstr>
      <vt:lpstr>Arial Regular</vt:lpstr>
      <vt:lpstr>Times New Roman Bold</vt:lpstr>
      <vt:lpstr>Arial Bold</vt:lpstr>
      <vt:lpstr>Office Theme</vt:lpstr>
      <vt:lpstr>Office Theme</vt:lpstr>
      <vt:lpstr>PowerPoint 演示文稿</vt:lpstr>
      <vt:lpstr>Project overview:</vt:lpstr>
      <vt:lpstr>Project overview:</vt:lpstr>
      <vt:lpstr>Project overview (cont.) :</vt:lpstr>
      <vt:lpstr>PowerPoint 演示文稿</vt:lpstr>
      <vt:lpstr>PowerPoint 演示文稿</vt:lpstr>
      <vt:lpstr>PowerPoint 演示文稿</vt:lpstr>
      <vt:lpstr>Workload distribution of the team</vt:lpstr>
      <vt:lpstr>Improvement/Work done from the last evaluation</vt:lpstr>
      <vt:lpstr>Proof of paper accepted or communicated/ Hackathon/ Patent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divyansharun</cp:lastModifiedBy>
  <cp:revision>33</cp:revision>
  <dcterms:created xsi:type="dcterms:W3CDTF">2022-04-19T19:13:58Z</dcterms:created>
  <dcterms:modified xsi:type="dcterms:W3CDTF">2022-04-19T19:13:58Z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ICV">
    <vt:lpwstr>A65339767A6E4B0C863457231E7CE9E3</vt:lpwstr>
  </property>
  <property fmtid="{D5CDD505-2E9C-101B-9397-08002B2CF9AE}" pid="13" name="KSOProductBuildVer">
    <vt:lpwstr>1033-3.2.0.6370</vt:lpwstr>
  </property>
</Properties>
</file>