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70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>
        <p:scale>
          <a:sx n="100" d="100"/>
          <a:sy n="100" d="100"/>
        </p:scale>
        <p:origin x="-346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10/12/2020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0268-3352-4204-BBAF-122E4B43C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dirty="0"/>
              <a:t>EXPLORATORY 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013D75-4750-428D-A756-EAD23D673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Abirami Sukumaran</a:t>
            </a:r>
          </a:p>
        </p:txBody>
      </p:sp>
    </p:spTree>
    <p:extLst>
      <p:ext uri="{BB962C8B-B14F-4D97-AF65-F5344CB8AC3E}">
        <p14:creationId xmlns:p14="http://schemas.microsoft.com/office/powerpoint/2010/main" val="95837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E8966-2471-462D-8614-077ECA31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A4B9-82DE-4BD5-82EE-E2BAEDE3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 fontScale="92500" lnSpcReduction="10000"/>
          </a:bodyPr>
          <a:lstStyle/>
          <a:p>
            <a:r>
              <a:rPr lang="en-US" sz="1500" b="1" dirty="0"/>
              <a:t>Data:</a:t>
            </a:r>
          </a:p>
          <a:p>
            <a:pPr marL="548640" lvl="2" indent="0">
              <a:buNone/>
            </a:pPr>
            <a:r>
              <a:rPr lang="en-US" sz="1100" dirty="0"/>
              <a:t>[[0.5488135  0.71518937 0.60276338]</a:t>
            </a:r>
          </a:p>
          <a:p>
            <a:pPr marL="548640" lvl="2" indent="0">
              <a:buNone/>
            </a:pPr>
            <a:r>
              <a:rPr lang="en-US" sz="1100" dirty="0"/>
              <a:t> [0.54488318 0.4236548  0.64589411]</a:t>
            </a:r>
          </a:p>
          <a:p>
            <a:pPr marL="548640" lvl="2" indent="0">
              <a:buNone/>
            </a:pPr>
            <a:r>
              <a:rPr lang="en-US" sz="1100" dirty="0"/>
              <a:t> [0.43758721 0.891773   0.96366276]]</a:t>
            </a:r>
          </a:p>
          <a:p>
            <a:pPr marL="548640" lvl="2" indent="0">
              <a:buNone/>
            </a:pPr>
            <a:endParaRPr lang="en-US" sz="1100" dirty="0"/>
          </a:p>
          <a:p>
            <a:r>
              <a:rPr lang="en-US" sz="1500" b="1" dirty="0"/>
              <a:t>Plot:</a:t>
            </a:r>
          </a:p>
          <a:p>
            <a:pPr marL="0" indent="0">
              <a:buNone/>
            </a:pPr>
            <a:r>
              <a:rPr lang="en-US" sz="1500" dirty="0"/>
              <a:t>	Heat map for sample data on the right</a:t>
            </a:r>
          </a:p>
          <a:p>
            <a:r>
              <a:rPr lang="en-US" sz="1500" b="1" dirty="0"/>
              <a:t>Snippet:</a:t>
            </a:r>
          </a:p>
          <a:p>
            <a:pPr marL="1097280" lvl="4" indent="0">
              <a:buNone/>
            </a:pPr>
            <a:r>
              <a:rPr lang="en-US" sz="1500" dirty="0"/>
              <a:t>import </a:t>
            </a:r>
            <a:r>
              <a:rPr lang="en-US" sz="1500" dirty="0" err="1"/>
              <a:t>numpy</a:t>
            </a:r>
            <a:r>
              <a:rPr lang="en-US" sz="1500" dirty="0"/>
              <a:t> as np</a:t>
            </a:r>
          </a:p>
          <a:p>
            <a:pPr marL="1097280" lvl="4" indent="0">
              <a:buNone/>
            </a:pPr>
            <a:r>
              <a:rPr lang="en-US" sz="1500" dirty="0"/>
              <a:t>import seaborn as </a:t>
            </a:r>
            <a:r>
              <a:rPr lang="en-US" sz="1500" dirty="0" err="1"/>
              <a:t>sns</a:t>
            </a:r>
            <a:endParaRPr lang="en-US" sz="1500" dirty="0"/>
          </a:p>
          <a:p>
            <a:pPr marL="1097280" lvl="4" indent="0">
              <a:buNone/>
            </a:pPr>
            <a:r>
              <a:rPr lang="en-US" sz="1500" dirty="0"/>
              <a:t>import </a:t>
            </a:r>
            <a:r>
              <a:rPr lang="en-US" sz="1500" dirty="0" err="1"/>
              <a:t>matplotlib.pyplot</a:t>
            </a:r>
            <a:r>
              <a:rPr lang="en-US" sz="1500" dirty="0"/>
              <a:t> as </a:t>
            </a:r>
            <a:r>
              <a:rPr lang="en-US" sz="1500" dirty="0" err="1"/>
              <a:t>plt</a:t>
            </a:r>
            <a:endParaRPr lang="en-US" sz="1500" dirty="0"/>
          </a:p>
          <a:p>
            <a:pPr marL="1097280" lvl="4" indent="0">
              <a:buNone/>
            </a:pPr>
            <a:r>
              <a:rPr lang="en-US" sz="1500" dirty="0" err="1"/>
              <a:t>np.random.seed</a:t>
            </a:r>
            <a:r>
              <a:rPr lang="en-US" sz="1500" dirty="0"/>
              <a:t>(0)</a:t>
            </a:r>
          </a:p>
          <a:p>
            <a:pPr marL="1097280" lvl="4" indent="0">
              <a:buNone/>
            </a:pPr>
            <a:r>
              <a:rPr lang="en-US" sz="1500" dirty="0" err="1"/>
              <a:t>uniform_data</a:t>
            </a:r>
            <a:r>
              <a:rPr lang="en-US" sz="1500" dirty="0"/>
              <a:t> = </a:t>
            </a:r>
            <a:r>
              <a:rPr lang="en-US" sz="1500" dirty="0" err="1"/>
              <a:t>np.random.rand</a:t>
            </a:r>
            <a:r>
              <a:rPr lang="en-US" sz="1500" dirty="0"/>
              <a:t>(3, 3)</a:t>
            </a:r>
          </a:p>
          <a:p>
            <a:pPr marL="1097280" lvl="4" indent="0">
              <a:buNone/>
            </a:pPr>
            <a:r>
              <a:rPr lang="en-US" sz="1500" dirty="0"/>
              <a:t>print(</a:t>
            </a:r>
            <a:r>
              <a:rPr lang="en-US" sz="1500" dirty="0" err="1"/>
              <a:t>uniform_data</a:t>
            </a:r>
            <a:r>
              <a:rPr lang="en-US" sz="1500" dirty="0"/>
              <a:t>)</a:t>
            </a:r>
          </a:p>
          <a:p>
            <a:pPr marL="1097280" lvl="4" indent="0">
              <a:buNone/>
            </a:pPr>
            <a:r>
              <a:rPr lang="en-US" sz="1500" dirty="0"/>
              <a:t>ax = </a:t>
            </a:r>
            <a:r>
              <a:rPr lang="en-US" sz="1500" dirty="0" err="1"/>
              <a:t>sns.heatmap</a:t>
            </a:r>
            <a:r>
              <a:rPr lang="en-US" sz="1500" dirty="0"/>
              <a:t>(</a:t>
            </a:r>
            <a:r>
              <a:rPr lang="en-US" sz="1500" dirty="0" err="1"/>
              <a:t>uniform_data</a:t>
            </a:r>
            <a:r>
              <a:rPr lang="en-US" sz="1500" dirty="0"/>
              <a:t>)</a:t>
            </a:r>
          </a:p>
          <a:p>
            <a:pPr marL="1097280" lvl="4" indent="0">
              <a:buNone/>
            </a:pPr>
            <a:r>
              <a:rPr lang="en-US" sz="1500" dirty="0" err="1"/>
              <a:t>plt.show</a:t>
            </a:r>
            <a:r>
              <a:rPr lang="en-US" sz="1500" dirty="0"/>
              <a:t>()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AF5A2C-7B18-4D30-B7D6-07A0828C8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460" y="1957914"/>
            <a:ext cx="3369177" cy="264480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05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F71-652F-4BF6-A527-21B48A86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6C28-3ED2-431E-B067-D3B79A2F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purpose of a histogram (Chambers) is to graphically summarize the distribution of a univariate data set.</a:t>
            </a:r>
          </a:p>
          <a:p>
            <a:r>
              <a:rPr lang="en-US" dirty="0"/>
              <a:t>Univariate represents that it takes only one numerical variable as input</a:t>
            </a:r>
          </a:p>
          <a:p>
            <a:r>
              <a:rPr lang="en-US" dirty="0"/>
              <a:t>The variable is cut into several bins, and the number of observation per bin is represented by the height of the bar</a:t>
            </a:r>
          </a:p>
          <a:p>
            <a:r>
              <a:rPr lang="en-US" dirty="0"/>
              <a:t>Bins are the number of intervals you want to divide all your data into, such that it can be displayed as bars on a histogram (A simple method to roughly calculate how many bins are suitable is to take the square root of the total number of values in your distribution)</a:t>
            </a:r>
          </a:p>
          <a:p>
            <a:r>
              <a:rPr lang="en-US" dirty="0"/>
              <a:t>Note that the shape of the histogram can be different following the number of bins you set</a:t>
            </a:r>
          </a:p>
          <a:p>
            <a:r>
              <a:rPr lang="en-US" dirty="0"/>
              <a:t>The histogram graphically shows the following:</a:t>
            </a:r>
          </a:p>
          <a:p>
            <a:pPr marL="548640" lvl="2" indent="0">
              <a:buNone/>
            </a:pPr>
            <a:br>
              <a:rPr lang="en-US" dirty="0"/>
            </a:br>
            <a:r>
              <a:rPr lang="en-US" dirty="0"/>
              <a:t>Center of the data</a:t>
            </a:r>
          </a:p>
          <a:p>
            <a:pPr marL="548640" lvl="2" indent="0">
              <a:buNone/>
            </a:pPr>
            <a:r>
              <a:rPr lang="en-US" dirty="0"/>
              <a:t>Spread of the data</a:t>
            </a:r>
          </a:p>
          <a:p>
            <a:pPr marL="548640" lvl="2" indent="0">
              <a:buNone/>
            </a:pPr>
            <a:r>
              <a:rPr lang="en-US" dirty="0"/>
              <a:t>Skewness of the data</a:t>
            </a:r>
          </a:p>
          <a:p>
            <a:pPr marL="548640" lvl="2" indent="0">
              <a:buNone/>
            </a:pPr>
            <a:r>
              <a:rPr lang="en-US" dirty="0"/>
              <a:t>Presence of Outliers and</a:t>
            </a:r>
          </a:p>
          <a:p>
            <a:pPr marL="548640" lvl="2" indent="0">
              <a:buNone/>
            </a:pPr>
            <a:r>
              <a:rPr lang="en-US" dirty="0"/>
              <a:t>Presence of multiple Modes in the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9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E8966-2471-462D-8614-077ECA31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A4B9-82DE-4BD5-82EE-E2BAEDE3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US" sz="1100" b="1" dirty="0"/>
              <a:t>Data:</a:t>
            </a:r>
          </a:p>
          <a:p>
            <a:pPr marL="548640" lvl="2" indent="0">
              <a:buNone/>
            </a:pPr>
            <a:r>
              <a:rPr lang="sv-SE" sz="1100" dirty="0"/>
              <a:t>lst = [25, 145, 145, 148, 178, 178, 198, 201, 222, 210, 565, 589, 485, 333, 358, 158, 25]</a:t>
            </a:r>
            <a:endParaRPr lang="en-US" sz="1100" dirty="0"/>
          </a:p>
          <a:p>
            <a:pPr marL="548640" lvl="2" indent="0">
              <a:buNone/>
            </a:pPr>
            <a:endParaRPr lang="en-US" sz="1100" dirty="0"/>
          </a:p>
          <a:p>
            <a:r>
              <a:rPr lang="en-US" sz="1100" b="1" dirty="0"/>
              <a:t>Plot:</a:t>
            </a:r>
          </a:p>
          <a:p>
            <a:pPr marL="0" indent="0">
              <a:buNone/>
            </a:pPr>
            <a:r>
              <a:rPr lang="en-US" sz="1100" dirty="0"/>
              <a:t>	Histogram for sample data on the right</a:t>
            </a:r>
          </a:p>
          <a:p>
            <a:r>
              <a:rPr lang="en-US" sz="1100" b="1" dirty="0"/>
              <a:t>Snippet:</a:t>
            </a:r>
          </a:p>
          <a:p>
            <a:pPr marL="1097280" lvl="4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numpy</a:t>
            </a:r>
            <a:r>
              <a:rPr lang="en-US" sz="1100" dirty="0"/>
              <a:t> as np</a:t>
            </a:r>
          </a:p>
          <a:p>
            <a:pPr marL="1097280" lvl="4" indent="0">
              <a:buNone/>
            </a:pPr>
            <a:r>
              <a:rPr lang="en-US" sz="1100" dirty="0"/>
              <a:t>import seaborn as </a:t>
            </a:r>
            <a:r>
              <a:rPr lang="en-US" sz="1100" dirty="0" err="1"/>
              <a:t>sns</a:t>
            </a:r>
            <a:endParaRPr lang="en-US" sz="1100" dirty="0"/>
          </a:p>
          <a:p>
            <a:pPr marL="1097280" lvl="4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matplotlib.pyplot</a:t>
            </a:r>
            <a:r>
              <a:rPr lang="en-US" sz="1100" dirty="0"/>
              <a:t> as </a:t>
            </a:r>
            <a:r>
              <a:rPr lang="en-US" sz="1100" dirty="0" err="1"/>
              <a:t>plt</a:t>
            </a:r>
            <a:endParaRPr lang="en-US" sz="1100" dirty="0"/>
          </a:p>
          <a:p>
            <a:pPr marL="1097280" lvl="4" indent="0">
              <a:buNone/>
            </a:pPr>
            <a:r>
              <a:rPr lang="sv-SE" sz="1100" dirty="0"/>
              <a:t>lst = [25, 145, 145, 148, 178, 178, 198, 201, 222, 210, 565, 589, 485, 333, 358, 158, 25]</a:t>
            </a:r>
            <a:endParaRPr lang="en-US" sz="1100" dirty="0"/>
          </a:p>
          <a:p>
            <a:pPr marL="1097280" lvl="4" indent="0">
              <a:buNone/>
            </a:pPr>
            <a:r>
              <a:rPr lang="en-US" sz="1100" dirty="0" err="1"/>
              <a:t>sns.distplot</a:t>
            </a:r>
            <a:r>
              <a:rPr lang="en-US" sz="1100" dirty="0"/>
              <a:t>(</a:t>
            </a:r>
            <a:r>
              <a:rPr lang="en-US" sz="1100" dirty="0" err="1"/>
              <a:t>lst</a:t>
            </a:r>
            <a:r>
              <a:rPr lang="en-US" sz="1100" dirty="0"/>
              <a:t>, bins=4)</a:t>
            </a:r>
          </a:p>
          <a:p>
            <a:pPr marL="1097280" lvl="4" indent="0">
              <a:buNone/>
            </a:pPr>
            <a:r>
              <a:rPr lang="en-US" sz="1100" dirty="0" err="1"/>
              <a:t>plt.show</a:t>
            </a:r>
            <a:r>
              <a:rPr lang="en-US" sz="1100" dirty="0"/>
              <a:t>()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0DA8E6-8BE7-48C3-9D0D-88E030D63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518" y="1664413"/>
            <a:ext cx="4548482" cy="384253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56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F71-652F-4BF6-A527-21B48A86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6C28-3ED2-431E-B067-D3B79A2F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scatter plot (aka scatter chart, scatter graph) uses dots to represent values for two different numeric variables</a:t>
            </a:r>
          </a:p>
          <a:p>
            <a:r>
              <a:rPr lang="en-US" dirty="0"/>
              <a:t>The position of each dot on the horizontal and vertical axis indicates values for an individual data point</a:t>
            </a:r>
          </a:p>
          <a:p>
            <a:r>
              <a:rPr lang="en-US" dirty="0"/>
              <a:t>Scatter plots are used to observe relationships between variables</a:t>
            </a:r>
          </a:p>
          <a:p>
            <a:r>
              <a:rPr lang="en-US" dirty="0"/>
              <a:t>The dots in a scatter plot not only report the values of individual data points, but also patterns</a:t>
            </a:r>
          </a:p>
          <a:p>
            <a:r>
              <a:rPr lang="en-US" dirty="0"/>
              <a:t>You will often see the variable on the horizontal axis denoted an independent variable, and the variable on the vertical axis the dependent variable</a:t>
            </a:r>
          </a:p>
          <a:p>
            <a:r>
              <a:rPr lang="en-US" dirty="0"/>
              <a:t>Relationships between variables can be described in many ways: positive or negative, strong or weak, linear or nonlinear</a:t>
            </a:r>
          </a:p>
        </p:txBody>
      </p:sp>
    </p:spTree>
    <p:extLst>
      <p:ext uri="{BB962C8B-B14F-4D97-AF65-F5344CB8AC3E}">
        <p14:creationId xmlns:p14="http://schemas.microsoft.com/office/powerpoint/2010/main" val="390813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E8966-2471-462D-8614-077ECA31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A4B9-82DE-4BD5-82EE-E2BAEDE3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US" sz="1100" b="1" dirty="0"/>
              <a:t>Data:</a:t>
            </a:r>
          </a:p>
          <a:p>
            <a:pPr marL="548640" lvl="2" indent="0">
              <a:buNone/>
            </a:pPr>
            <a:r>
              <a:rPr lang="sv-SE" sz="1100" dirty="0"/>
              <a:t>Age = [5,7,8,7,2,17,2,9,4,11,12,9,6]</a:t>
            </a:r>
          </a:p>
          <a:p>
            <a:pPr marL="548640" lvl="2" indent="0">
              <a:buNone/>
            </a:pPr>
            <a:r>
              <a:rPr lang="sv-SE" sz="1100" dirty="0"/>
              <a:t>Speed = [99,86,87,88,111,86,103,87,94,78,77,85,86]</a:t>
            </a:r>
            <a:endParaRPr lang="en-US" sz="1100" dirty="0"/>
          </a:p>
          <a:p>
            <a:r>
              <a:rPr lang="en-US" sz="1100" b="1" dirty="0"/>
              <a:t>Plot:</a:t>
            </a:r>
          </a:p>
          <a:p>
            <a:pPr marL="0" indent="0">
              <a:buNone/>
            </a:pPr>
            <a:r>
              <a:rPr lang="en-US" sz="1100" dirty="0"/>
              <a:t>	Scatter plot for sample data on the right</a:t>
            </a:r>
          </a:p>
          <a:p>
            <a:r>
              <a:rPr lang="en-US" sz="1100" b="1" dirty="0"/>
              <a:t>Snippet:</a:t>
            </a:r>
          </a:p>
          <a:p>
            <a:pPr marL="1097280" lvl="4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numpy</a:t>
            </a:r>
            <a:r>
              <a:rPr lang="en-US" sz="1100" dirty="0"/>
              <a:t> as np</a:t>
            </a:r>
          </a:p>
          <a:p>
            <a:pPr marL="1097280" lvl="4" indent="0">
              <a:buNone/>
            </a:pPr>
            <a:r>
              <a:rPr lang="en-US" sz="1100" dirty="0"/>
              <a:t>import seaborn as </a:t>
            </a:r>
            <a:r>
              <a:rPr lang="en-US" sz="1100" dirty="0" err="1"/>
              <a:t>sns</a:t>
            </a:r>
            <a:endParaRPr lang="en-US" sz="1100" dirty="0"/>
          </a:p>
          <a:p>
            <a:pPr marL="1097280" lvl="4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matplotlib.pyplot</a:t>
            </a:r>
            <a:r>
              <a:rPr lang="en-US" sz="1100" dirty="0"/>
              <a:t> as </a:t>
            </a:r>
            <a:r>
              <a:rPr lang="en-US" sz="1100" dirty="0" err="1"/>
              <a:t>plt</a:t>
            </a:r>
            <a:endParaRPr lang="en-US" sz="1100" dirty="0"/>
          </a:p>
          <a:p>
            <a:pPr marL="1097280" lvl="4" indent="0">
              <a:buNone/>
            </a:pPr>
            <a:r>
              <a:rPr lang="en-US" sz="1100" dirty="0"/>
              <a:t>Age = [5,7,8,7,2,17,2,9,4,11,12,9,6]</a:t>
            </a:r>
          </a:p>
          <a:p>
            <a:pPr marL="1097280" lvl="4" indent="0">
              <a:buNone/>
            </a:pPr>
            <a:r>
              <a:rPr lang="en-US" sz="1100" dirty="0"/>
              <a:t>Speed = [99,86,87,88,111,86,103,87,94,78,77,85,86]</a:t>
            </a:r>
          </a:p>
          <a:p>
            <a:pPr marL="1097280" lvl="4" indent="0">
              <a:buNone/>
            </a:pPr>
            <a:r>
              <a:rPr lang="en-US" sz="1100" dirty="0" err="1"/>
              <a:t>plt.scatter</a:t>
            </a:r>
            <a:r>
              <a:rPr lang="en-US" sz="1100" dirty="0"/>
              <a:t>(Age, Speed)</a:t>
            </a:r>
          </a:p>
          <a:p>
            <a:pPr marL="1097280" lvl="4" indent="0">
              <a:buNone/>
            </a:pPr>
            <a:r>
              <a:rPr lang="en-US" sz="1100" dirty="0" err="1"/>
              <a:t>plt.show</a:t>
            </a:r>
            <a:r>
              <a:rPr lang="en-US" sz="1100" dirty="0"/>
              <a:t>()</a:t>
            </a:r>
          </a:p>
          <a:p>
            <a:pPr marL="1097280" lvl="4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500" dirty="0"/>
              <a:t>Please note that correlation does not always imply causation. There might be a third variable affecting the plotted variables.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B02A118-4C9C-4E8D-8A08-5ECA520E2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569" y="1519307"/>
            <a:ext cx="4262064" cy="40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71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F71-652F-4BF6-A527-21B48A86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6C28-3ED2-431E-B067-D3B79A2F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Pareto principle (also known as the 80/20 rule, the law of the vital few, or the principle of factor sparsity) states that, for many events, roughly 80% of the effects come from 20% of the causes</a:t>
            </a:r>
          </a:p>
          <a:p>
            <a:r>
              <a:rPr lang="en-US" dirty="0"/>
              <a:t>Pareto Chart is named after this principle (from Vilfredo Pareto, a noted Italian economist)</a:t>
            </a:r>
          </a:p>
          <a:p>
            <a:r>
              <a:rPr lang="en-US" dirty="0"/>
              <a:t>A Pareto chart is a type of chart that contains both bars and a line graph, where individual values are represented in descending order by bars, and the cumulative total is represented by the line</a:t>
            </a:r>
          </a:p>
          <a:p>
            <a:r>
              <a:rPr lang="en-US" dirty="0"/>
              <a:t>The purpose of the Pareto chart is to highlight the most important among a (typically large) set of factors</a:t>
            </a:r>
          </a:p>
          <a:p>
            <a:r>
              <a:rPr lang="en-US" dirty="0"/>
              <a:t>Real world Example: In quality control, it represents the most common sources of defects, the highest occurring type of defect, or the most frequent reasons for customer complaints and so on</a:t>
            </a:r>
          </a:p>
        </p:txBody>
      </p:sp>
    </p:spTree>
    <p:extLst>
      <p:ext uri="{BB962C8B-B14F-4D97-AF65-F5344CB8AC3E}">
        <p14:creationId xmlns:p14="http://schemas.microsoft.com/office/powerpoint/2010/main" val="24139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E8966-2471-462D-8614-077ECA31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A4B9-82DE-4BD5-82EE-E2BAEDE3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 fontScale="55000" lnSpcReduction="20000"/>
          </a:bodyPr>
          <a:lstStyle/>
          <a:p>
            <a:r>
              <a:rPr lang="en-US" sz="1700" b="1" dirty="0"/>
              <a:t>Data:</a:t>
            </a:r>
          </a:p>
          <a:p>
            <a:pPr marL="548640" lvl="2" indent="0">
              <a:buNone/>
            </a:pPr>
            <a:r>
              <a:rPr lang="sv-SE" sz="1700" dirty="0"/>
              <a:t>'Age': [10, 4,3 , 2, 1],</a:t>
            </a:r>
          </a:p>
          <a:p>
            <a:pPr marL="548640" lvl="2" indent="0">
              <a:buNone/>
            </a:pPr>
            <a:r>
              <a:rPr lang="sv-SE" sz="1700" dirty="0"/>
              <a:t> 'Speed': [80,  110,  120,  140,   150]</a:t>
            </a:r>
          </a:p>
          <a:p>
            <a:r>
              <a:rPr lang="en-US" sz="1700" b="1" dirty="0"/>
              <a:t>Plot:</a:t>
            </a:r>
          </a:p>
          <a:p>
            <a:pPr marL="0" indent="0">
              <a:buNone/>
            </a:pPr>
            <a:r>
              <a:rPr lang="en-US" sz="1700" dirty="0"/>
              <a:t>	Pareto chart for sample data on the right</a:t>
            </a:r>
          </a:p>
          <a:p>
            <a:r>
              <a:rPr lang="en-US" sz="1700" b="1" dirty="0"/>
              <a:t>Snippet:</a:t>
            </a:r>
          </a:p>
          <a:p>
            <a:pPr marL="548640" lvl="2" indent="0">
              <a:buNone/>
            </a:pPr>
            <a:r>
              <a:rPr lang="en-US" sz="1700" dirty="0"/>
              <a:t>import pandas as pd</a:t>
            </a:r>
          </a:p>
          <a:p>
            <a:pPr marL="548640" lvl="2" indent="0">
              <a:buNone/>
            </a:pPr>
            <a:r>
              <a:rPr lang="en-US" sz="1700" dirty="0"/>
              <a:t>import seaborn as </a:t>
            </a:r>
            <a:r>
              <a:rPr lang="en-US" sz="1700" dirty="0" err="1"/>
              <a:t>sns</a:t>
            </a:r>
            <a:endParaRPr lang="en-US" sz="1700" dirty="0"/>
          </a:p>
          <a:p>
            <a:pPr marL="548640" lvl="2" indent="0">
              <a:buNone/>
            </a:pPr>
            <a:r>
              <a:rPr lang="en-US" sz="1700" dirty="0"/>
              <a:t>import </a:t>
            </a:r>
            <a:r>
              <a:rPr lang="en-US" sz="1700" dirty="0" err="1"/>
              <a:t>matplotlib.pyplot</a:t>
            </a:r>
            <a:r>
              <a:rPr lang="en-US" sz="1700" dirty="0"/>
              <a:t> as </a:t>
            </a:r>
            <a:r>
              <a:rPr lang="en-US" sz="1700" dirty="0" err="1"/>
              <a:t>plt</a:t>
            </a:r>
            <a:endParaRPr lang="en-US" sz="1700" dirty="0"/>
          </a:p>
          <a:p>
            <a:pPr marL="548640" lvl="2" indent="0">
              <a:buNone/>
            </a:pPr>
            <a:r>
              <a:rPr lang="en-US" sz="1700" dirty="0"/>
              <a:t>from </a:t>
            </a:r>
            <a:r>
              <a:rPr lang="en-US" sz="1700" dirty="0" err="1"/>
              <a:t>matplotlib.ticker</a:t>
            </a:r>
            <a:r>
              <a:rPr lang="en-US" sz="1700" dirty="0"/>
              <a:t> import </a:t>
            </a:r>
            <a:r>
              <a:rPr lang="en-US" sz="1700" dirty="0" err="1"/>
              <a:t>PercentFormatter</a:t>
            </a:r>
            <a:endParaRPr lang="en-US" sz="1700" dirty="0"/>
          </a:p>
          <a:p>
            <a:pPr marL="548640" lvl="2" indent="0">
              <a:buNone/>
            </a:pPr>
            <a:r>
              <a:rPr lang="en-US" sz="1700" dirty="0"/>
              <a:t>df = </a:t>
            </a:r>
            <a:r>
              <a:rPr lang="en-US" sz="1700" dirty="0" err="1"/>
              <a:t>pd.DataFrame</a:t>
            </a:r>
            <a:r>
              <a:rPr lang="en-US" sz="1700" dirty="0"/>
              <a:t>({</a:t>
            </a:r>
          </a:p>
          <a:p>
            <a:pPr marL="548640" lvl="2" indent="0">
              <a:buNone/>
            </a:pPr>
            <a:r>
              <a:rPr lang="en-US" sz="1700" dirty="0"/>
              <a:t>    'Age': [10, 4,3 , 2, 1],</a:t>
            </a:r>
          </a:p>
          <a:p>
            <a:pPr marL="548640" lvl="2" indent="0">
              <a:buNone/>
            </a:pPr>
            <a:r>
              <a:rPr lang="en-US" sz="1700" dirty="0"/>
              <a:t>    'Speed': [80,  110,  120,  140,   150]</a:t>
            </a:r>
          </a:p>
          <a:p>
            <a:pPr marL="548640" lvl="2" indent="0">
              <a:buNone/>
            </a:pPr>
            <a:r>
              <a:rPr lang="en-US" sz="1700" dirty="0"/>
              <a:t>})</a:t>
            </a:r>
          </a:p>
          <a:p>
            <a:pPr marL="548640" lvl="2" indent="0">
              <a:buNone/>
            </a:pPr>
            <a:r>
              <a:rPr lang="en-US" sz="1700" dirty="0" err="1"/>
              <a:t>pareto_plot</a:t>
            </a:r>
            <a:r>
              <a:rPr lang="en-US" sz="1700" dirty="0"/>
              <a:t>(df, x='Age', y='Speed', title='</a:t>
            </a:r>
            <a:r>
              <a:rPr lang="en-US" sz="1700" dirty="0" err="1"/>
              <a:t>Icecream</a:t>
            </a:r>
            <a:r>
              <a:rPr lang="en-US" sz="1700" dirty="0"/>
              <a:t> Flavor Sales’)	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600" dirty="0"/>
              <a:t>*</a:t>
            </a:r>
            <a:r>
              <a:rPr lang="en-US" sz="1600" dirty="0" err="1"/>
              <a:t>pareto_plot</a:t>
            </a:r>
            <a:r>
              <a:rPr lang="en-US" sz="1600" dirty="0"/>
              <a:t> method definition required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200" dirty="0"/>
              <a:t>As you can see, cars of age 1,2,3 and 4 contribute to 87% of high-speed cars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39A9B-1C35-4F03-87F7-7D93A48B6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492" y="1077085"/>
            <a:ext cx="4307566" cy="38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3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F71-652F-4BF6-A527-21B48A86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sequence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6C28-3ED2-431E-B067-D3B79A2F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run chart, also known as a run-sequence plot is a graph that displays observed data in a time sequence</a:t>
            </a:r>
          </a:p>
          <a:p>
            <a:r>
              <a:rPr lang="en-US" dirty="0"/>
              <a:t>It is a form of line chart as the data displayed represent some aspect of the output or performance of a business process</a:t>
            </a:r>
          </a:p>
          <a:p>
            <a:r>
              <a:rPr lang="en-US" dirty="0"/>
              <a:t>This is also an easy way to graphically summarize a univariate data set</a:t>
            </a:r>
          </a:p>
          <a:p>
            <a:r>
              <a:rPr lang="en-US" dirty="0"/>
              <a:t>With run sequence plots, shifts in location and scale are typically quite evident</a:t>
            </a:r>
          </a:p>
          <a:p>
            <a:r>
              <a:rPr lang="en-US" dirty="0"/>
              <a:t>Outliers can easily be detected</a:t>
            </a:r>
          </a:p>
        </p:txBody>
      </p:sp>
    </p:spTree>
    <p:extLst>
      <p:ext uri="{BB962C8B-B14F-4D97-AF65-F5344CB8AC3E}">
        <p14:creationId xmlns:p14="http://schemas.microsoft.com/office/powerpoint/2010/main" val="1349273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E8966-2471-462D-8614-077ECA31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A4B9-82DE-4BD5-82EE-E2BAEDE3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US" sz="1700" b="1" dirty="0"/>
              <a:t>Data:</a:t>
            </a:r>
          </a:p>
          <a:p>
            <a:pPr marL="548640" lvl="2" indent="0">
              <a:buNone/>
            </a:pPr>
            <a:r>
              <a:rPr lang="sv-SE" sz="1700" dirty="0"/>
              <a:t>'Date': ['1981-01-01 20.7', '1981-01-02 17.9','1981-01-03 18.8' , '1981-01-04 14.6', '1981-01-05 15.8'],</a:t>
            </a:r>
          </a:p>
          <a:p>
            <a:pPr marL="548640" lvl="2" indent="0">
              <a:buNone/>
            </a:pPr>
            <a:r>
              <a:rPr lang="sv-SE" sz="1700" dirty="0"/>
              <a:t> 'Temp': [20.7,  17.9,  18.8,  14.6,   15.8]</a:t>
            </a:r>
          </a:p>
          <a:p>
            <a:r>
              <a:rPr lang="en-US" sz="1700" b="1" dirty="0"/>
              <a:t>Plot:</a:t>
            </a:r>
          </a:p>
          <a:p>
            <a:pPr marL="0" indent="0">
              <a:buNone/>
            </a:pPr>
            <a:r>
              <a:rPr lang="en-US" sz="1700" dirty="0"/>
              <a:t>	Run Sequence chart for sample data on the right</a:t>
            </a:r>
          </a:p>
          <a:p>
            <a:r>
              <a:rPr lang="en-US" sz="1700" b="1" dirty="0"/>
              <a:t>Snippet:</a:t>
            </a:r>
          </a:p>
          <a:p>
            <a:pPr marL="548640" lvl="2" indent="0">
              <a:buNone/>
            </a:pPr>
            <a:r>
              <a:rPr lang="en-US" sz="1700" dirty="0" err="1"/>
              <a:t>series.plot</a:t>
            </a:r>
            <a:r>
              <a:rPr lang="en-US" sz="1700" dirty="0"/>
              <a:t>(style='k.’)</a:t>
            </a:r>
          </a:p>
          <a:p>
            <a:pPr marL="548640" lvl="2" indent="0">
              <a:buNone/>
            </a:pPr>
            <a:r>
              <a:rPr lang="en-US" sz="1700" dirty="0" err="1"/>
              <a:t>plt.show</a:t>
            </a:r>
            <a:r>
              <a:rPr lang="en-US" sz="1700" dirty="0"/>
              <a:t>() 	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2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20B8F3E-3FC8-4AE9-B7EB-40B6F0DA0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422" y="855847"/>
            <a:ext cx="4521440" cy="49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0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C98E-E160-4EB7-98A4-3CB622FD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6791-45C2-42DC-A216-D0A1A5453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 is an approach that employs variety of graphical techniques for uncovering data insights in the following aspects: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Data Set Understanding</a:t>
            </a:r>
          </a:p>
          <a:p>
            <a:pPr lvl="1"/>
            <a:r>
              <a:rPr lang="en-US" dirty="0"/>
              <a:t>Data Structure</a:t>
            </a:r>
          </a:p>
          <a:p>
            <a:pPr lvl="1"/>
            <a:r>
              <a:rPr lang="en-US" dirty="0"/>
              <a:t>Important Variables</a:t>
            </a:r>
          </a:p>
          <a:p>
            <a:pPr lvl="1"/>
            <a:r>
              <a:rPr lang="en-US" dirty="0"/>
              <a:t>Outliers and Anomalies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Relationships</a:t>
            </a:r>
          </a:p>
          <a:p>
            <a:pPr lvl="1"/>
            <a:r>
              <a:rPr lang="en-US" dirty="0"/>
              <a:t>Correlation</a:t>
            </a:r>
          </a:p>
          <a:p>
            <a:pPr lvl="1"/>
            <a:r>
              <a:rPr lang="en-US" dirty="0"/>
              <a:t>Patterns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06D3-0487-4924-9F29-93556F24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EE80-C495-49D2-BFD7-DCEC900E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EDA process itself is not a technique. It is rather identified as a personal philosophy or an attitude towards understanding and perceiving data using various techniques and tools available. Some of the most popular are listed below:</a:t>
            </a:r>
          </a:p>
          <a:p>
            <a:endParaRPr lang="en-US" dirty="0"/>
          </a:p>
          <a:p>
            <a:pPr lvl="1"/>
            <a:r>
              <a:rPr lang="en-US" dirty="0"/>
              <a:t>Heat Map</a:t>
            </a:r>
          </a:p>
          <a:p>
            <a:pPr lvl="1"/>
            <a:r>
              <a:rPr lang="en-US" dirty="0"/>
              <a:t>Box Plot</a:t>
            </a:r>
          </a:p>
          <a:p>
            <a:pPr lvl="1"/>
            <a:r>
              <a:rPr lang="en-US" dirty="0"/>
              <a:t>Histogram</a:t>
            </a:r>
          </a:p>
          <a:p>
            <a:pPr lvl="1"/>
            <a:r>
              <a:rPr lang="en-US" dirty="0"/>
              <a:t>Multi-variate charts</a:t>
            </a:r>
          </a:p>
          <a:p>
            <a:pPr lvl="1"/>
            <a:r>
              <a:rPr lang="en-US" dirty="0"/>
              <a:t>Pareto Chart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Run-Sequence (Time Sequence Plot)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John Tukey is the Mathematician behind EDA.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4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D3CE-0B31-44C3-AAC1-1652FADD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A5A25-6C16-4A44-89B2-AB7C66C4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most common EDA techniques are covered</a:t>
            </a:r>
          </a:p>
          <a:p>
            <a:r>
              <a:rPr lang="en-US" dirty="0"/>
              <a:t>Graph representations are samples only, not real live data</a:t>
            </a:r>
          </a:p>
          <a:p>
            <a:r>
              <a:rPr lang="en-US" dirty="0"/>
              <a:t>Python is used for code snippets </a:t>
            </a:r>
          </a:p>
          <a:p>
            <a:r>
              <a:rPr lang="en-US" dirty="0"/>
              <a:t>Details and examples are at high level, overview</a:t>
            </a:r>
          </a:p>
          <a:p>
            <a:r>
              <a:rPr lang="en-US" dirty="0"/>
              <a:t>Customization, alternative methods and other options are available for each item covered here</a:t>
            </a:r>
          </a:p>
        </p:txBody>
      </p:sp>
    </p:spTree>
    <p:extLst>
      <p:ext uri="{BB962C8B-B14F-4D97-AF65-F5344CB8AC3E}">
        <p14:creationId xmlns:p14="http://schemas.microsoft.com/office/powerpoint/2010/main" val="372031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E532-BFBC-40A2-AA36-604D43FF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(box and whisker plot)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A623-8754-43C2-B2B0-743143F8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Box plots are used to convey the measures of spread and center of a dataset</a:t>
            </a:r>
          </a:p>
          <a:p>
            <a:r>
              <a:rPr lang="en-US" sz="1200" dirty="0"/>
              <a:t>Box plots may also have lines extending from the boxes (whiskers) indicating variability outside the upper and lower quartiles, hence the terms box-and-whisker plot and box-and-whisker diagram</a:t>
            </a:r>
          </a:p>
          <a:p>
            <a:r>
              <a:rPr lang="en-US" sz="1200" dirty="0"/>
              <a:t>Measures of spread include Inter Quartile Range (IQR) and Mean</a:t>
            </a:r>
          </a:p>
          <a:p>
            <a:r>
              <a:rPr lang="en-US" sz="1200" dirty="0"/>
              <a:t>Measure of center include Average and Median </a:t>
            </a:r>
          </a:p>
          <a:p>
            <a:r>
              <a:rPr lang="en-US" sz="1200" dirty="0"/>
              <a:t>A boxplot is a standardized way of displaying dataset based on a five-number summary: Minimum, Maximum, Sample Median, and the First and Third Quartiles</a:t>
            </a:r>
          </a:p>
          <a:p>
            <a:pPr lvl="1"/>
            <a:r>
              <a:rPr lang="en-US" altLang="en-US" sz="1000" dirty="0"/>
              <a:t>Minimum : the lowest data point excluding any outliers</a:t>
            </a:r>
          </a:p>
          <a:p>
            <a:pPr lvl="1"/>
            <a:r>
              <a:rPr lang="en-US" altLang="en-US" sz="1000" dirty="0"/>
              <a:t>Maximum : the largest data point excluding any outliers</a:t>
            </a:r>
          </a:p>
          <a:p>
            <a:pPr lvl="1"/>
            <a:r>
              <a:rPr lang="en-US" altLang="en-US" sz="1000" dirty="0"/>
              <a:t>Median (Q2 / 50th percentile) : the middle value of the dataset</a:t>
            </a:r>
          </a:p>
          <a:p>
            <a:pPr lvl="1"/>
            <a:r>
              <a:rPr lang="en-US" altLang="en-US" sz="1000" dirty="0"/>
              <a:t>First quartile (Q1 / 25th percentile) : also known as the lower quartile </a:t>
            </a:r>
            <a:r>
              <a:rPr lang="en-US" altLang="en-US" sz="1000" dirty="0" err="1"/>
              <a:t>q</a:t>
            </a:r>
            <a:r>
              <a:rPr lang="en-US" altLang="en-US" sz="900" dirty="0" err="1"/>
              <a:t>n</a:t>
            </a:r>
            <a:r>
              <a:rPr lang="en-US" altLang="en-US" sz="1000" dirty="0"/>
              <a:t>(0.25), is the median of the lower half of the dataset</a:t>
            </a:r>
          </a:p>
          <a:p>
            <a:pPr lvl="1"/>
            <a:r>
              <a:rPr lang="en-US" altLang="en-US" sz="1000" dirty="0"/>
              <a:t>Third quartile (Q3 / 75th percentile) : also known as the upper quartile </a:t>
            </a:r>
            <a:r>
              <a:rPr lang="en-US" altLang="en-US" sz="1000" dirty="0" err="1"/>
              <a:t>q</a:t>
            </a:r>
            <a:r>
              <a:rPr lang="en-US" altLang="en-US" sz="900" dirty="0" err="1"/>
              <a:t>n</a:t>
            </a:r>
            <a:r>
              <a:rPr lang="en-US" altLang="en-US" sz="1000" dirty="0"/>
              <a:t>(0.75), is the median of the upper half of the dataset</a:t>
            </a:r>
          </a:p>
          <a:p>
            <a:pPr lvl="1"/>
            <a:r>
              <a:rPr lang="en-US" altLang="en-US" sz="1000" dirty="0"/>
              <a:t>Interquartile range (IQR) : is the distance between the upper and lower quartiles</a:t>
            </a:r>
          </a:p>
          <a:p>
            <a:pPr marL="182880" lvl="1">
              <a:spcBef>
                <a:spcPts val="1200"/>
              </a:spcBef>
            </a:pPr>
            <a:r>
              <a:rPr lang="en-US" sz="1200" dirty="0"/>
              <a:t>Any data not included between the whiskers should be plotted as an outlier with a dot, small circle, or star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026E675-7EE0-4B4A-A60F-284F427C6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063"/>
            <a:ext cx="256464" cy="3250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7" descr="{\displaystyle {\text{IQR}}=Q_{3}-Q_{1}=q_{n}(0.75)-q_{n}(0.25)}">
            <a:extLst>
              <a:ext uri="{FF2B5EF4-FFF2-40B4-BE49-F238E27FC236}">
                <a16:creationId xmlns:a16="http://schemas.microsoft.com/office/drawing/2014/main" id="{3A34C45A-2285-4580-9334-EF8F77B61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258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0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2D80-15D4-4179-AD8C-98FCAFC7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plot?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8859A-94BC-4337-B56C-FE1D4FEF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3" y="2566988"/>
            <a:ext cx="7634288" cy="2288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299F75-F08C-4986-BDB7-B6258F413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2544459"/>
            <a:ext cx="785686" cy="954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DC20FD-0B7D-49FC-9625-0E4BC789A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3" y="1582737"/>
            <a:ext cx="10910972" cy="463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8722B-F4F1-4B7B-814F-E228C398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F94A-BE9E-43B9-B6C9-83A36A85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/>
              <a:t>Data:</a:t>
            </a:r>
            <a:br>
              <a:rPr lang="en-US" sz="1800" dirty="0"/>
            </a:br>
            <a:r>
              <a:rPr lang="sv-SE" sz="1800" dirty="0"/>
              <a:t>lst = [25, 145, 145, 148, 178, 178, 198, 201, 222, 210, 565, 589, 485, 333, 358, 158, 25]</a:t>
            </a:r>
          </a:p>
          <a:p>
            <a:pPr marL="0" indent="0">
              <a:buNone/>
            </a:pPr>
            <a:endParaRPr lang="sv-SE" sz="1800" dirty="0"/>
          </a:p>
          <a:p>
            <a:r>
              <a:rPr lang="en-US" sz="1800" b="1" dirty="0"/>
              <a:t>Plot: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Box Plot for sample data on the right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Snippet:</a:t>
            </a:r>
          </a:p>
          <a:p>
            <a:pPr marL="548640" lvl="2" indent="0">
              <a:buNone/>
            </a:pPr>
            <a:r>
              <a:rPr lang="en-US" sz="1400" dirty="0"/>
              <a:t>import pandas as pd</a:t>
            </a:r>
            <a:br>
              <a:rPr lang="en-US" sz="1400" dirty="0"/>
            </a:br>
            <a:r>
              <a:rPr lang="en-US" sz="1400" dirty="0"/>
              <a:t>import seaborn as </a:t>
            </a:r>
            <a:r>
              <a:rPr lang="en-US" sz="1400" dirty="0" err="1"/>
              <a:t>sns</a:t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matplotlib.pyplot</a:t>
            </a:r>
            <a:r>
              <a:rPr lang="en-US" sz="1400" dirty="0"/>
              <a:t> as </a:t>
            </a:r>
            <a:r>
              <a:rPr lang="en-US" sz="1400" dirty="0" err="1"/>
              <a:t>plt</a:t>
            </a:r>
            <a:br>
              <a:rPr lang="en-US" sz="1400" dirty="0"/>
            </a:br>
            <a:r>
              <a:rPr lang="en-US" sz="1400" dirty="0" err="1"/>
              <a:t>lst</a:t>
            </a:r>
            <a:r>
              <a:rPr lang="en-US" sz="1400" dirty="0"/>
              <a:t> = [25, 145, 145, 148, 178, 178, 198, 201, 222, 210, 565, 589, 485, 333, 358, 158, 25]</a:t>
            </a:r>
            <a:br>
              <a:rPr lang="en-US" sz="1400" dirty="0"/>
            </a:br>
            <a:r>
              <a:rPr lang="en-US" sz="1400" dirty="0"/>
              <a:t>df = </a:t>
            </a:r>
            <a:r>
              <a:rPr lang="en-US" sz="1400" dirty="0" err="1"/>
              <a:t>pd.DataFrame</a:t>
            </a:r>
            <a:r>
              <a:rPr lang="en-US" sz="1400" dirty="0"/>
              <a:t>(</a:t>
            </a:r>
            <a:r>
              <a:rPr lang="en-US" sz="1400" dirty="0" err="1"/>
              <a:t>lst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 err="1"/>
              <a:t>df.boxplot</a:t>
            </a:r>
            <a:r>
              <a:rPr lang="en-US" sz="1400" dirty="0"/>
              <a:t>(column = 0)</a:t>
            </a:r>
            <a:br>
              <a:rPr lang="en-US" sz="1400" dirty="0"/>
            </a:br>
            <a:r>
              <a:rPr lang="en-US" sz="1400" dirty="0" err="1"/>
              <a:t>plt.show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6C666-832A-40F5-ADCB-81606FA6A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460" y="1717860"/>
            <a:ext cx="3369177" cy="3124911"/>
          </a:xfrm>
          <a:prstGeom prst="rect">
            <a:avLst/>
          </a:prstGeom>
        </p:spPr>
      </p:pic>
      <p:grpSp>
        <p:nvGrpSpPr>
          <p:cNvPr id="23" name="Group 11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13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02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F71-652F-4BF6-A527-21B48A86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6C28-3ED2-431E-B067-D3B79A2F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Multivariate data analysis is a set of statistical models that examine patterns in multidimensional data by considering, at once, several data variables</a:t>
            </a:r>
          </a:p>
          <a:p>
            <a:r>
              <a:rPr lang="en-US" dirty="0"/>
              <a:t>A practical use-case example for this would be a method to analyze correlations in data. The non-multivariate case of regression is the analysis between two variables, and it is called a bivariate regression</a:t>
            </a:r>
          </a:p>
          <a:p>
            <a:r>
              <a:rPr lang="en-US" dirty="0"/>
              <a:t> Multivariate regression aka multiple regression - consider way more variables</a:t>
            </a:r>
          </a:p>
          <a:p>
            <a:r>
              <a:rPr lang="en-US" dirty="0"/>
              <a:t>Most of the charts and plots we see in this article are multivariate ones unless specified otherwise</a:t>
            </a:r>
          </a:p>
        </p:txBody>
      </p:sp>
    </p:spTree>
    <p:extLst>
      <p:ext uri="{BB962C8B-B14F-4D97-AF65-F5344CB8AC3E}">
        <p14:creationId xmlns:p14="http://schemas.microsoft.com/office/powerpoint/2010/main" val="130958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F71-652F-4BF6-A527-21B48A86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6C28-3ED2-431E-B067-D3B79A2F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heat map (or heatmap) is a graphical representation of data where the individual values contained in a matrix are represented as colors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It is a technique that shows the magnitude of a phenomenon as color in two dimensions giving obvious visual cues to the reader about how the phenomenon is clustered or varies over space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98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1677</Words>
  <Application>Microsoft Office PowerPoint</Application>
  <PresentationFormat>Widescreen</PresentationFormat>
  <Paragraphs>171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EXPLORATORY data analysis</vt:lpstr>
      <vt:lpstr>EDA</vt:lpstr>
      <vt:lpstr>Techniques and tools</vt:lpstr>
      <vt:lpstr>Points to note</vt:lpstr>
      <vt:lpstr>Box plot (box and whisker plot)</vt:lpstr>
      <vt:lpstr>How to plot?</vt:lpstr>
      <vt:lpstr>example</vt:lpstr>
      <vt:lpstr>Multivariate charts</vt:lpstr>
      <vt:lpstr>Heat map</vt:lpstr>
      <vt:lpstr>Example</vt:lpstr>
      <vt:lpstr>histogram</vt:lpstr>
      <vt:lpstr>Example</vt:lpstr>
      <vt:lpstr>Scatter plot</vt:lpstr>
      <vt:lpstr>Example</vt:lpstr>
      <vt:lpstr>Pareto chart</vt:lpstr>
      <vt:lpstr>Example</vt:lpstr>
      <vt:lpstr>Run sequence plot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Abirami Sukumaran</dc:creator>
  <cp:lastModifiedBy>Divyansh Chahar</cp:lastModifiedBy>
  <cp:revision>14</cp:revision>
  <dcterms:created xsi:type="dcterms:W3CDTF">2020-09-21T12:21:29Z</dcterms:created>
  <dcterms:modified xsi:type="dcterms:W3CDTF">2020-10-12T13:49:07Z</dcterms:modified>
</cp:coreProperties>
</file>