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76" d="100"/>
          <a:sy n="76" d="100"/>
        </p:scale>
        <p:origin x="45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0268-3352-4204-BBAF-122E4B43C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PROBABILITY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013D75-4750-428D-A756-EAD23D673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Abirami Sukumaran</a:t>
            </a:r>
          </a:p>
        </p:txBody>
      </p:sp>
    </p:spTree>
    <p:extLst>
      <p:ext uri="{BB962C8B-B14F-4D97-AF65-F5344CB8AC3E}">
        <p14:creationId xmlns:p14="http://schemas.microsoft.com/office/powerpoint/2010/main" val="9583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FCDF55-19D7-4EAC-BB87-23B43978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probability theory and statistics,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Bayes's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theorem, named after Reverend Thomas Bayes, describes the probability of an event, based on prior knowledge of conditions that might be related to the event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P(A given B) = (P(B given A) * P(A)) / P(B)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WATCH OUT THE SPACE FOR DISTRIBUTION FUNCTIONS AND MORE!!!	</a:t>
            </a:r>
          </a:p>
        </p:txBody>
      </p:sp>
    </p:spTree>
    <p:extLst>
      <p:ext uri="{BB962C8B-B14F-4D97-AF65-F5344CB8AC3E}">
        <p14:creationId xmlns:p14="http://schemas.microsoft.com/office/powerpoint/2010/main" val="316399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C98E-E160-4EB7-98A4-3CB622FD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6791-45C2-42DC-A216-D0A1A545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likeliness of an event to occur</a:t>
            </a:r>
          </a:p>
          <a:p>
            <a:r>
              <a:rPr lang="en-US" dirty="0"/>
              <a:t>The probability is a number between 0 and 1</a:t>
            </a:r>
          </a:p>
          <a:p>
            <a:r>
              <a:rPr lang="en-US" dirty="0"/>
              <a:t>0 indicates impossibility of the event and 1 indicates certainty</a:t>
            </a:r>
          </a:p>
          <a:p>
            <a:r>
              <a:rPr lang="en-US" dirty="0"/>
              <a:t>Probability of an event A = Number of ways A can occur / Total Sample Space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Odds and Log</a:t>
            </a:r>
          </a:p>
          <a:p>
            <a:pPr lvl="1"/>
            <a:r>
              <a:rPr lang="en-US" dirty="0"/>
              <a:t>Bayesian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6D3-0487-4924-9F29-93556F24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EE80-C495-49D2-BFD7-DCEC900E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</a:t>
            </a:r>
          </a:p>
          <a:p>
            <a:pPr lvl="1"/>
            <a:r>
              <a:rPr lang="en-US" dirty="0"/>
              <a:t>The action or procedure that causes a well-defined result 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The well-defined single result of an experiment</a:t>
            </a:r>
          </a:p>
          <a:p>
            <a:r>
              <a:rPr lang="en-US" dirty="0"/>
              <a:t>Sample Space</a:t>
            </a:r>
          </a:p>
          <a:p>
            <a:pPr lvl="1"/>
            <a:r>
              <a:rPr lang="en-US" dirty="0"/>
              <a:t>The set of all possible outcomes</a:t>
            </a:r>
          </a:p>
          <a:p>
            <a:r>
              <a:rPr lang="en-US" dirty="0"/>
              <a:t>Event</a:t>
            </a:r>
          </a:p>
          <a:p>
            <a:pPr lvl="1"/>
            <a:r>
              <a:rPr lang="en-US" dirty="0"/>
              <a:t>A possible set of outcomes from sample 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D3CE-0B31-44C3-AAC1-1652FAD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A25-6C16-4A44-89B2-AB7C66C4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Union</a:t>
            </a:r>
            <a:r>
              <a:rPr lang="en-US" dirty="0"/>
              <a:t> of 2 sets is a collection of elements that are in at least one of the 2 sets</a:t>
            </a:r>
          </a:p>
          <a:p>
            <a:r>
              <a:rPr lang="en-US" dirty="0"/>
              <a:t>Represented as AUB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= {1,2,3}</a:t>
            </a:r>
          </a:p>
          <a:p>
            <a:pPr lvl="1"/>
            <a:r>
              <a:rPr lang="en-US" dirty="0"/>
              <a:t>B = {3,4,5}</a:t>
            </a:r>
          </a:p>
          <a:p>
            <a:pPr lvl="1"/>
            <a:r>
              <a:rPr lang="en-US" dirty="0"/>
              <a:t>AUB = {1,2,3,4,5}</a:t>
            </a:r>
          </a:p>
          <a:p>
            <a:r>
              <a:rPr lang="en-US" b="1" dirty="0"/>
              <a:t>Intersection </a:t>
            </a:r>
            <a:r>
              <a:rPr lang="en-US" dirty="0"/>
              <a:t>of 2 sets is a collection of elements that are in both sets</a:t>
            </a:r>
          </a:p>
          <a:p>
            <a:r>
              <a:rPr lang="en-US" dirty="0"/>
              <a:t>Represented as </a:t>
            </a:r>
            <a:r>
              <a:rPr lang="en-US" dirty="0" err="1"/>
              <a:t>AnB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A={1,2,3}</a:t>
            </a:r>
          </a:p>
          <a:p>
            <a:pPr lvl="1"/>
            <a:r>
              <a:rPr lang="en-US" dirty="0"/>
              <a:t>B = {3,4,5}</a:t>
            </a:r>
          </a:p>
          <a:p>
            <a:pPr lvl="1"/>
            <a:r>
              <a:rPr lang="en-US" dirty="0"/>
              <a:t>C = {3}</a:t>
            </a:r>
          </a:p>
        </p:txBody>
      </p:sp>
    </p:spTree>
    <p:extLst>
      <p:ext uri="{BB962C8B-B14F-4D97-AF65-F5344CB8AC3E}">
        <p14:creationId xmlns:p14="http://schemas.microsoft.com/office/powerpoint/2010/main" val="372031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532-BFBC-40A2-AA36-604D43FF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events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26E675-7EE0-4B4A-A60F-284F427C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7" descr="{\displaystyle {\text{IQR}}=Q_{3}-Q_{1}=q_{n}(0.75)-q_{n}(0.25)}">
            <a:extLst>
              <a:ext uri="{FF2B5EF4-FFF2-40B4-BE49-F238E27FC236}">
                <a16:creationId xmlns:a16="http://schemas.microsoft.com/office/drawing/2014/main" id="{3A34C45A-2285-4580-9334-EF8F77B61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D8CD98-CE5A-4AFA-8592-10851A88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sz="1900" b="1" dirty="0"/>
              <a:t>Mutually Exclusive</a:t>
            </a:r>
          </a:p>
          <a:p>
            <a:pPr lvl="1"/>
            <a:r>
              <a:rPr lang="en-US" sz="1900" dirty="0"/>
              <a:t>Events that can never occur together</a:t>
            </a:r>
          </a:p>
          <a:p>
            <a:pPr lvl="1"/>
            <a:r>
              <a:rPr lang="en-US" sz="1900" dirty="0"/>
              <a:t>P(</a:t>
            </a:r>
            <a:r>
              <a:rPr lang="en-US" sz="1900" dirty="0" err="1"/>
              <a:t>AnB</a:t>
            </a:r>
            <a:r>
              <a:rPr lang="en-US" sz="1900" dirty="0"/>
              <a:t>) = 0</a:t>
            </a:r>
          </a:p>
          <a:p>
            <a:pPr lvl="1"/>
            <a:r>
              <a:rPr lang="en-US" sz="1900" dirty="0"/>
              <a:t>Also, for a mutually exclusive even P(A or B) = P(A) + P(B)</a:t>
            </a:r>
          </a:p>
          <a:p>
            <a:pPr marL="274320" lvl="1" indent="0">
              <a:buNone/>
            </a:pPr>
            <a:endParaRPr lang="en-US" sz="1900" dirty="0"/>
          </a:p>
          <a:p>
            <a:r>
              <a:rPr lang="en-US" sz="1900" b="1" dirty="0"/>
              <a:t>Mutually Non-Exclusive Event</a:t>
            </a:r>
          </a:p>
          <a:p>
            <a:pPr lvl="1"/>
            <a:r>
              <a:rPr lang="en-US" sz="1900" dirty="0"/>
              <a:t>Events can happen together</a:t>
            </a:r>
          </a:p>
          <a:p>
            <a:pPr lvl="1"/>
            <a:r>
              <a:rPr lang="en-US" sz="1900" dirty="0"/>
              <a:t>P(</a:t>
            </a:r>
            <a:r>
              <a:rPr lang="en-US" sz="1900" dirty="0" err="1"/>
              <a:t>AnB</a:t>
            </a:r>
            <a:r>
              <a:rPr lang="en-US" sz="1900" dirty="0"/>
              <a:t>) &lt;&gt; 0</a:t>
            </a:r>
          </a:p>
          <a:p>
            <a:pPr lvl="1"/>
            <a:r>
              <a:rPr lang="en-US" sz="1900" dirty="0"/>
              <a:t>P(AUB) = P(A) + P(B) – P(</a:t>
            </a:r>
            <a:r>
              <a:rPr lang="en-US" sz="1900" dirty="0" err="1"/>
              <a:t>AnB</a:t>
            </a:r>
            <a:r>
              <a:rPr lang="en-US" sz="1900" dirty="0"/>
              <a:t>)</a:t>
            </a:r>
          </a:p>
          <a:p>
            <a:pPr marL="274320" lvl="1" indent="0">
              <a:buNone/>
            </a:pPr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08540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532-BFBC-40A2-AA36-604D43FF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events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26E675-7EE0-4B4A-A60F-284F427C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7" descr="{\displaystyle {\text{IQR}}=Q_{3}-Q_{1}=q_{n}(0.75)-q_{n}(0.25)}">
            <a:extLst>
              <a:ext uri="{FF2B5EF4-FFF2-40B4-BE49-F238E27FC236}">
                <a16:creationId xmlns:a16="http://schemas.microsoft.com/office/drawing/2014/main" id="{3A34C45A-2285-4580-9334-EF8F77B61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D8CD98-CE5A-4AFA-8592-10851A88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sz="1900" b="1" dirty="0"/>
              <a:t>Dependent Event (</a:t>
            </a:r>
            <a:r>
              <a:rPr lang="en-US" sz="1900" b="1" dirty="0">
                <a:solidFill>
                  <a:srgbClr val="FF0000"/>
                </a:solidFill>
              </a:rPr>
              <a:t>Conditional Probability</a:t>
            </a:r>
            <a:r>
              <a:rPr lang="en-US" sz="1900" b="1" dirty="0"/>
              <a:t>)</a:t>
            </a:r>
          </a:p>
          <a:p>
            <a:pPr lvl="1"/>
            <a:r>
              <a:rPr lang="en-US" sz="1900" dirty="0"/>
              <a:t>2 events are dependent if event 1 affects result of event 2</a:t>
            </a:r>
          </a:p>
          <a:p>
            <a:pPr lvl="1"/>
            <a:r>
              <a:rPr lang="en-US" sz="1900" dirty="0"/>
              <a:t>P(B given A) = P(A and B) / P(A)</a:t>
            </a:r>
          </a:p>
          <a:p>
            <a:pPr marL="274320" lvl="1" indent="0">
              <a:buNone/>
            </a:pPr>
            <a:endParaRPr lang="en-US" sz="1900" dirty="0"/>
          </a:p>
          <a:p>
            <a:r>
              <a:rPr lang="en-US" sz="1900" b="1" dirty="0"/>
              <a:t>Independent Event</a:t>
            </a:r>
          </a:p>
          <a:p>
            <a:pPr lvl="1"/>
            <a:r>
              <a:rPr lang="en-US" sz="1900" dirty="0"/>
              <a:t>2 events are independent if event 1 does not affect the result of event 2</a:t>
            </a:r>
          </a:p>
          <a:p>
            <a:pPr lvl="1"/>
            <a:r>
              <a:rPr lang="en-US" sz="1900" dirty="0"/>
              <a:t>P(B and A) = P(B) * P(A)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1158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2D80-15D4-4179-AD8C-98FCAFC7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rules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FD828-0D46-4302-B5C6-54E77072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any event, probability lies between 0 and 1: </a:t>
            </a:r>
          </a:p>
          <a:p>
            <a:pPr marL="274320" lvl="1" indent="0">
              <a:buNone/>
            </a:pPr>
            <a:r>
              <a:rPr lang="en-US" dirty="0"/>
              <a:t>0&lt;=P(A)&lt;=1</a:t>
            </a:r>
          </a:p>
          <a:p>
            <a:r>
              <a:rPr lang="en-US" dirty="0"/>
              <a:t>The sum of the probabilities of all possible outcomes is 1</a:t>
            </a:r>
          </a:p>
          <a:p>
            <a:r>
              <a:rPr lang="en-US" dirty="0"/>
              <a:t>The probability that an event does not occur is 1 minus the probability that it does occur:</a:t>
            </a:r>
          </a:p>
          <a:p>
            <a:pPr marL="274320" lvl="1" indent="0">
              <a:buNone/>
            </a:pPr>
            <a:r>
              <a:rPr lang="en-US" dirty="0"/>
              <a:t>P(not A) = 1 – P(A)</a:t>
            </a:r>
          </a:p>
          <a:p>
            <a:r>
              <a:rPr lang="en-US" dirty="0"/>
              <a:t>Addition Rule for disjoint events: </a:t>
            </a:r>
          </a:p>
          <a:p>
            <a:pPr marL="274320" lvl="1" indent="0">
              <a:buNone/>
            </a:pPr>
            <a:r>
              <a:rPr lang="en-US" dirty="0"/>
              <a:t>P(A or B) = P(A) + P(B)</a:t>
            </a:r>
          </a:p>
          <a:p>
            <a:r>
              <a:rPr lang="en-US" dirty="0"/>
              <a:t>General Addition Rule (Events are not necessarily disjoint): </a:t>
            </a:r>
          </a:p>
          <a:p>
            <a:pPr marL="274320" lvl="1" indent="0">
              <a:buNone/>
            </a:pPr>
            <a:r>
              <a:rPr lang="en-US" dirty="0"/>
              <a:t>P(A or B) = P(A) + P(B) – P(A and B)</a:t>
            </a:r>
          </a:p>
          <a:p>
            <a:r>
              <a:rPr lang="en-US" dirty="0"/>
              <a:t>General Product Rule (when intersection of events can be obtained by multiplication):</a:t>
            </a:r>
          </a:p>
          <a:p>
            <a:pPr marL="274320" lvl="1" indent="0">
              <a:buNone/>
            </a:pPr>
            <a:r>
              <a:rPr lang="en-US" dirty="0"/>
              <a:t>P(A n B) = P(A) * P(B) (</a:t>
            </a:r>
            <a:r>
              <a:rPr lang="en-US" dirty="0" err="1"/>
              <a:t>Eg</a:t>
            </a:r>
            <a:r>
              <a:rPr lang="en-US" dirty="0"/>
              <a:t>: P(Getting a 2 of hearts) = P(getting a 2) * P(getting a heart) = 1/52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0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722B-F4F1-4B7B-814F-E228C398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F94A-BE9E-43B9-B6C9-83A36A85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700" b="1" dirty="0"/>
              <a:t>What are the odds the answer to this question is simple?</a:t>
            </a:r>
          </a:p>
          <a:p>
            <a:endParaRPr lang="en-US" sz="1700" b="1" dirty="0"/>
          </a:p>
          <a:p>
            <a:pPr lvl="1"/>
            <a:r>
              <a:rPr lang="en-US" sz="1700" dirty="0"/>
              <a:t>Total # outcomes = 2 (simple, not simple)</a:t>
            </a:r>
          </a:p>
          <a:p>
            <a:pPr lvl="1"/>
            <a:r>
              <a:rPr lang="en-US" sz="1700" dirty="0"/>
              <a:t>Odds in favor = No. of favorable outcomes / No. of unfavorable outcomes</a:t>
            </a:r>
          </a:p>
          <a:p>
            <a:pPr marL="1371400" lvl="5" indent="0">
              <a:buNone/>
            </a:pPr>
            <a:r>
              <a:rPr lang="en-US" sz="1700" dirty="0"/>
              <a:t>    = 1/ (2-1) = 1</a:t>
            </a:r>
          </a:p>
          <a:p>
            <a:pPr lvl="1"/>
            <a:r>
              <a:rPr lang="en-US" sz="1700" dirty="0"/>
              <a:t>Odds against = No. of unfavorable outcomes / No. of favorable outcomes</a:t>
            </a:r>
          </a:p>
          <a:p>
            <a:pPr marL="1371400" lvl="5" indent="0">
              <a:buNone/>
            </a:pPr>
            <a:r>
              <a:rPr lang="en-US" sz="1700" dirty="0"/>
              <a:t>    = 1</a:t>
            </a:r>
          </a:p>
          <a:p>
            <a:pPr marL="1371400" lvl="5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br>
              <a:rPr lang="en-US" sz="1700" dirty="0"/>
            </a:br>
            <a:endParaRPr lang="en-US" sz="1700" dirty="0"/>
          </a:p>
        </p:txBody>
      </p:sp>
      <p:pic>
        <p:nvPicPr>
          <p:cNvPr id="1026" name="Picture 2" descr="Puzzled Face Images, Stock Photos &amp; Vectors | Shutterstock">
            <a:extLst>
              <a:ext uri="{FF2B5EF4-FFF2-40B4-BE49-F238E27FC236}">
                <a16:creationId xmlns:a16="http://schemas.microsoft.com/office/drawing/2014/main" id="{F4551C9C-E34B-4C71-BCEA-429D5AFB4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" b="10969"/>
          <a:stretch/>
        </p:blipFill>
        <p:spPr bwMode="auto">
          <a:xfrm>
            <a:off x="8256758" y="640080"/>
            <a:ext cx="3174160" cy="470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02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8F71-652F-4BF6-A527-21B48A8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odds (difference)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C28-3ED2-431E-B067-D3B79A2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of getting a 1 dot when rolling a die = 1 / 6</a:t>
            </a:r>
          </a:p>
          <a:p>
            <a:pPr marL="274320" lvl="1" indent="0">
              <a:buNone/>
            </a:pPr>
            <a:r>
              <a:rPr lang="en-US" dirty="0"/>
              <a:t>(Possible outcome / Total outcome)</a:t>
            </a:r>
          </a:p>
          <a:p>
            <a:r>
              <a:rPr lang="en-US" dirty="0"/>
              <a:t>Odds of getting a 1 dot when rolling a die = (1/6) / (1- 1/6)</a:t>
            </a:r>
          </a:p>
          <a:p>
            <a:pPr marL="274320" lvl="1" indent="0">
              <a:buNone/>
            </a:pPr>
            <a:r>
              <a:rPr lang="en-US" dirty="0"/>
              <a:t>= 1 / 5</a:t>
            </a:r>
          </a:p>
          <a:p>
            <a:pPr marL="274320" lvl="1" indent="0">
              <a:buNone/>
            </a:pPr>
            <a:r>
              <a:rPr lang="en-US" dirty="0"/>
              <a:t>(Prob. of favorable outcome/Prob. of unfavorable outcome)</a:t>
            </a:r>
          </a:p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1. As you notice there is a difference in values between Probability and Odds</a:t>
            </a:r>
          </a:p>
          <a:p>
            <a:pPr marL="0" indent="0">
              <a:buNone/>
            </a:pPr>
            <a:r>
              <a:rPr lang="en-US" dirty="0"/>
              <a:t>2. Odds go from 0 to positive infinity (values not symmetrical as it is &gt;= 0)</a:t>
            </a:r>
          </a:p>
          <a:p>
            <a:pPr marL="0" indent="0">
              <a:buNone/>
            </a:pPr>
            <a:r>
              <a:rPr lang="en-US" dirty="0"/>
              <a:t>3. So enter “Log of Odds” to make it symmetrical</a:t>
            </a:r>
          </a:p>
          <a:p>
            <a:pPr marL="0" indent="0">
              <a:buNone/>
            </a:pPr>
            <a:r>
              <a:rPr lang="en-US" dirty="0"/>
              <a:t>4. Log odds go below and above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8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PROBABILITY BASICS</vt:lpstr>
      <vt:lpstr>Probability</vt:lpstr>
      <vt:lpstr>terminology</vt:lpstr>
      <vt:lpstr>Events</vt:lpstr>
      <vt:lpstr>Types of events</vt:lpstr>
      <vt:lpstr>Types of events</vt:lpstr>
      <vt:lpstr>probability rules summary</vt:lpstr>
      <vt:lpstr>Odds</vt:lpstr>
      <vt:lpstr>Probability and odds (difference)</vt:lpstr>
      <vt:lpstr>Bayes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BASICS</dc:title>
  <dc:creator>Abirami Sukumaran</dc:creator>
  <cp:lastModifiedBy>Abirami Sukumaran</cp:lastModifiedBy>
  <cp:revision>4</cp:revision>
  <dcterms:created xsi:type="dcterms:W3CDTF">2020-10-16T23:31:03Z</dcterms:created>
  <dcterms:modified xsi:type="dcterms:W3CDTF">2020-10-17T00:01:38Z</dcterms:modified>
</cp:coreProperties>
</file>