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Roboto Slab"/>
      <p:regular r:id="rId52"/>
      <p:bold r:id="rId53"/>
    </p:embeddedFont>
    <p:embeddedFont>
      <p:font typeface="Robo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obotoSlab-bold.fntdata"/><Relationship Id="rId52" Type="http://schemas.openxmlformats.org/officeDocument/2006/relationships/font" Target="fonts/RobotoSlab-regular.fntdata"/><Relationship Id="rId11" Type="http://schemas.openxmlformats.org/officeDocument/2006/relationships/slide" Target="slides/slide6.xml"/><Relationship Id="rId55" Type="http://schemas.openxmlformats.org/officeDocument/2006/relationships/font" Target="fonts/Roboto-bold.fntdata"/><Relationship Id="rId10" Type="http://schemas.openxmlformats.org/officeDocument/2006/relationships/slide" Target="slides/slide5.xml"/><Relationship Id="rId54" Type="http://schemas.openxmlformats.org/officeDocument/2006/relationships/font" Target="fonts/Roboto-regular.fntdata"/><Relationship Id="rId13" Type="http://schemas.openxmlformats.org/officeDocument/2006/relationships/slide" Target="slides/slide8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7.xml"/><Relationship Id="rId56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12159dc7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12159dc7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12159dc7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12159dc7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12159dc7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12159dc7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12159dc7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12159dc7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12159dc7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12159dc7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12159dc7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12159dc7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12159dc7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12159dc7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12159dc7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12159dc7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12159dc7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12159dc7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12159dc7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12159dc7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12159dc7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12159dc7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12159dc7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12159dc7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12159dc7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12159dc7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9bd01ae4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9bd01ae4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9bd01ae4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9bd01ae4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9bd01ae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9bd01ae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9bd01ae4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9bd01ae4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12159dc7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12159dc7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12159dc77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12159dc7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12159dc7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12159dc7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12159dc7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12159dc7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12159dc7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12159dc7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12159dc77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12159dc7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12159dc77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12159dc7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12159dc7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12159dc7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12159dc77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12159dc77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12159dc7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12159dc7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12159dc7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12159dc7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12159dc7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12159dc7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12159dc77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12159dc77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12159dc7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12159dc7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12159dc77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12159dc77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12159dc7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12159dc7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12159dc77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12159dc77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12159dc77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c12159dc77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c12159dc7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c12159dc7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c12159dc77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c12159dc77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c12159dc77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c12159dc77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c12159dc7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c12159dc7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12159dc7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12159dc7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12159dc7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12159dc7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12159dc7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12159dc7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12159dc7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12159dc7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12159dc7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12159dc7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12159dc7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12159dc7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upload.wikimedia.org/wikipedia/commons/thumb/3/3c/Mona_Lisa_eigenvector_grid.png/480px-Mona_Lisa_eigenvector_grid.png" TargetMode="External"/><Relationship Id="rId4" Type="http://schemas.openxmlformats.org/officeDocument/2006/relationships/hyperlink" Target="https://www.mathsisfun.com/algebra/images/eigen-transform.sv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MaybeShewill-CV/attentive-gan-derainnet" TargetMode="External"/><Relationship Id="rId4" Type="http://schemas.openxmlformats.org/officeDocument/2006/relationships/hyperlink" Target="https://github.com/thatbrguy/Dehaze-GA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oloclub.github.io/cnn-explainer/" TargetMode="External"/><Relationship Id="rId4" Type="http://schemas.openxmlformats.org/officeDocument/2006/relationships/hyperlink" Target="https://www.cs.ryerson.ca/~aharley/vis/conv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g"/><Relationship Id="rId4" Type="http://schemas.openxmlformats.org/officeDocument/2006/relationships/image" Target="../media/image1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deeplearning.ai/ai-notes/initialization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ithub.com/Tessellate-Imaging/monk_v1/blob/master/study_roadmaps/2_transfer_learning_roadmap/5_exploring_model_families/1_alexnet/1" TargetMode="External"/><Relationship Id="rId4" Type="http://schemas.openxmlformats.org/officeDocument/2006/relationships/hyperlink" Target="https://miro.medium.com/max/3688/1*eBDriuBwa5O8HPFUgerklA.p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ithub.com/Tessellate-Imaging/monk_v1/tree/master/study_roadmaps/2_transfer_learning_roadmap/5_exploring_model_families/2_vgg" TargetMode="External"/><Relationship Id="rId4" Type="http://schemas.openxmlformats.org/officeDocument/2006/relationships/hyperlink" Target="https://www.researchgate.net/publication/328966158/figure/fig2/AS:693278764720129@1542301946576/An-overview-of-the-VGG-16-model-architecture-this-model-uses-simple-convolutional-blocks.png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ithub.com/Tessellate-Imaging/monk_v1/tree/master/study_roadmaps/3_image_processing_deep_learning_roadmap/3_deep_learning_advanced/1_Blocks%20in%20Deep%20Learning%20Networks" TargetMode="External"/><Relationship Id="rId4" Type="http://schemas.openxmlformats.org/officeDocument/2006/relationships/hyperlink" Target="https://cdn.analyticsvidhya.com/wp-content/uploads/2018/10/googlenet.png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github.com/Tessellate-Imaging/monk_v1/tree/master/study_roadmaps/2_transfer_learning_roadmap/5_exploring_model_families/4_resnet" TargetMode="External"/><Relationship Id="rId4" Type="http://schemas.openxmlformats.org/officeDocument/2006/relationships/hyperlink" Target="https://miro.medium.com/max/1392/1*7JzJ1RGh1Y4VoG1M4dseTw.png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ithub.com/Tessellate-Imaging/monk_v1/tree/master/study_roadmaps/3_image_processing_deep_learning_roadmap/3_deep_learning_advanced/1_Blocks%20in%20Deep%20Learning%20Networks" TargetMode="External"/><Relationship Id="rId4" Type="http://schemas.openxmlformats.org/officeDocument/2006/relationships/hyperlink" Target="https://www.google.com/url?sa=i&amp;url=https%3A%2F%2Ftowardsdatascience.com%2Freview-mobilenetv1-depthwise-separable-convolution-light-weight-model-a382df364b69&amp;psig=AOvVaw2iL6Ja8UGKARKbcWorJW4X&amp;ust=1614510335758000&amp;source=images&amp;cd=vfe&amp;ved=0CAIQjRxqFwoTCKj2j-v1ie8CFQAAAAAdAAAAABAD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ithub.com/Tessellate-Imaging/monk_v1/tree/master/study_roadmaps/3_image_processing_deep_learning_roadmap/3_deep_learning_advanced/1_Blocks%20in%20Deep%20Learning%20Networks" TargetMode="External"/><Relationship Id="rId4" Type="http://schemas.openxmlformats.org/officeDocument/2006/relationships/hyperlink" Target="https://pytorch.org/assets/images/densenet1.png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miro.medium.com/max/2580/1*-UztHZDZEYb35TZBtfvqeA.png" TargetMode="External"/><Relationship Id="rId4" Type="http://schemas.openxmlformats.org/officeDocument/2006/relationships/hyperlink" Target="https://miro.medium.com/max/1122/1*dVaL1bcv5Ewpz-wen7IXCA.png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Mathematical Operations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Scalar additions and subtractions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Trigonometric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Statistical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Comparison and logical 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Non linear Functions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 - Mathematical Functions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 - Linear Algebraic Functions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https://upload.wikimedia.org/wikipedia/commons/thumb/3/3c/Mona_Lisa_eigenvector_grid.png/480px-Mona_Lisa_eigenvector_grid.png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https://www.mathsisfun.com/algebra/images/eigen-transform.svg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Images and Annotations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Single Label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 Label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Video Snippet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Bounding 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Semantic </a:t>
            </a:r>
            <a:br>
              <a:rPr lang="en"/>
            </a:br>
            <a:r>
              <a:rPr lang="en"/>
              <a:t>Segmentation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Instance </a:t>
            </a:r>
            <a:br>
              <a:rPr lang="en"/>
            </a:br>
            <a:r>
              <a:rPr lang="en"/>
              <a:t>Segmentation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Keypoints</a:t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7011650" y="1079650"/>
            <a:ext cx="69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redits: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149" y="1404298"/>
            <a:ext cx="5269774" cy="34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1916675" y="4864500"/>
            <a:ext cx="69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Credits: https://miro.medium.com/max/2690/1*KzFtlg5j2HASwYaHwb9ZgQ.jpeg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Preprocessing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Noise Removal or addition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Intensity Variations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Blurring and deblurring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Morphological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https://github.com/MaybeShewill-CV/attentive-gan-derainnet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https://github.com/thatbrguy/Dehaze-GAN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Artificial Augmentation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Avoid class imbalance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Increase size of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Bring variations to dataset artificially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 - Transformers Demo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Loaders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seamlessly handle huge datasets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 - Data Loaders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layer is the highest-level building block in deep learning.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layer is a container that usually receives weighted input, transforms it with a set of mostly non-linear functions and then passes these values as output to the next layer.</a:t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900" y="2662025"/>
            <a:ext cx="4267376" cy="228424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 txBox="1"/>
          <p:nvPr/>
        </p:nvSpPr>
        <p:spPr>
          <a:xfrm>
            <a:off x="84900" y="4245800"/>
            <a:ext cx="426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Credits: https://miro.medium.com/max/3288/1*uAeANQIOQPqWZnnuH-VEyw.jpeg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Elements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Model/Algorithm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Validation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Inference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Deployment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Convolutions &amp; Poolings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1D convolution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2D convolution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Transposed convolution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Average pooling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Max pooling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Fractional pooling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Adaptive pooling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Global pooling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 Filter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-73075" y="14412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method: (((W - K + 2P)/S) + 1)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Here W = Input 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K = Filter 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S = Stride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P = Padding</a:t>
            </a: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2521888"/>
            <a:ext cx="76009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 Layers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75" y="1614323"/>
            <a:ext cx="7090523" cy="29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4"/>
          <p:cNvSpPr txBox="1"/>
          <p:nvPr/>
        </p:nvSpPr>
        <p:spPr>
          <a:xfrm>
            <a:off x="679325" y="4694650"/>
            <a:ext cx="69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Credits: https://computersciencewiki.org/images/8/8a/MaxpoolSample2.png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 - Convolution Pooling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800" y="771075"/>
            <a:ext cx="7773200" cy="43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5"/>
          <p:cNvSpPr txBox="1"/>
          <p:nvPr/>
        </p:nvSpPr>
        <p:spPr>
          <a:xfrm>
            <a:off x="109175" y="1722575"/>
            <a:ext cx="1006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Credits: https://miro.medium.com/max/2560/1*ciDgQEjViWLnCbmX-EeSrA.gif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 DEMO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https://poloclub.github.io/cnn-explainer/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https://www.cs.ryerson.ca/~aharley/vis/conv/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Activations</a:t>
            </a:r>
            <a:endParaRPr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00" y="2114478"/>
            <a:ext cx="6038502" cy="28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6975"/>
            <a:ext cx="44386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9675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Activations</a:t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920" y="0"/>
            <a:ext cx="66018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8"/>
          <p:cNvSpPr txBox="1"/>
          <p:nvPr/>
        </p:nvSpPr>
        <p:spPr>
          <a:xfrm>
            <a:off x="181975" y="1686200"/>
            <a:ext cx="203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Credits: https://miro.medium.com/max/2010/1*p_hyqAtyI8pbt2kEl6siOQ.png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 - Activations Demo</a:t>
            </a:r>
            <a:endParaRPr/>
          </a:p>
        </p:txBody>
      </p:sp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242" name="Google Shape;242;p4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450" y="1301999"/>
            <a:ext cx="7712550" cy="3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0"/>
          <p:cNvSpPr txBox="1"/>
          <p:nvPr/>
        </p:nvSpPr>
        <p:spPr>
          <a:xfrm>
            <a:off x="2474700" y="837025"/>
            <a:ext cx="69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Credits: https://miro.medium.com/max/875/1*iWQzxhVlvadk6VAJjsgXgg.png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 - Dropouts Demo</a:t>
            </a:r>
            <a:endParaRPr/>
          </a:p>
        </p:txBody>
      </p:sp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99" y="1489824"/>
            <a:ext cx="5612500" cy="32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6211025" y="1661925"/>
            <a:ext cx="283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Credits: https://www.houseofbots.com/images/news/4015/cover.png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</a:t>
            </a:r>
            <a:endParaRPr/>
          </a:p>
        </p:txBody>
      </p:sp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606" y="1152231"/>
            <a:ext cx="5882875" cy="37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2"/>
          <p:cNvSpPr txBox="1"/>
          <p:nvPr/>
        </p:nvSpPr>
        <p:spPr>
          <a:xfrm>
            <a:off x="315400" y="2668800"/>
            <a:ext cx="2571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Credits: https://charlesmartin14.files.wordpress.com/2017/06/batchnorm2-e1497643748774.png?w=640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 - Normalization</a:t>
            </a:r>
            <a:endParaRPr/>
          </a:p>
        </p:txBody>
      </p:sp>
      <p:sp>
        <p:nvSpPr>
          <p:cNvPr id="264" name="Google Shape;264;p4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Initializers</a:t>
            </a:r>
            <a:endParaRPr/>
          </a:p>
        </p:txBody>
      </p:sp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https://www.deeplearning.ai/ai-notes/initialization/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 - Initializers Demo</a:t>
            </a:r>
            <a:endParaRPr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Losses</a:t>
            </a:r>
            <a:endParaRPr/>
          </a:p>
        </p:txBody>
      </p:sp>
      <p:sp>
        <p:nvSpPr>
          <p:cNvPr id="282" name="Google Shape;282;p4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375" y="509225"/>
            <a:ext cx="573405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6"/>
          <p:cNvSpPr txBox="1"/>
          <p:nvPr/>
        </p:nvSpPr>
        <p:spPr>
          <a:xfrm>
            <a:off x="169825" y="2450450"/>
            <a:ext cx="2802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Credits: https://raw.githubusercontent.com/rohan-varma/rohan-blog/gh-pages/images/loss3.jpg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 - Losses Demo</a:t>
            </a:r>
            <a:endParaRPr/>
          </a:p>
        </p:txBody>
      </p:sp>
      <p:sp>
        <p:nvSpPr>
          <p:cNvPr id="290" name="Google Shape;290;p4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Optimizers</a:t>
            </a:r>
            <a:endParaRPr/>
          </a:p>
        </p:txBody>
      </p:sp>
      <p:sp>
        <p:nvSpPr>
          <p:cNvPr id="296" name="Google Shape;296;p4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4136"/>
            <a:ext cx="9144002" cy="387612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8"/>
          <p:cNvSpPr txBox="1"/>
          <p:nvPr/>
        </p:nvSpPr>
        <p:spPr>
          <a:xfrm>
            <a:off x="2535375" y="339650"/>
            <a:ext cx="698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Credits: https://ruder.io/content/images/size/w2000/2017/12/snapshot_ensembles.png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 - Optimizers Demo</a:t>
            </a:r>
            <a:endParaRPr/>
          </a:p>
        </p:txBody>
      </p:sp>
      <p:sp>
        <p:nvSpPr>
          <p:cNvPr id="304" name="Google Shape;304;p4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 - Network Stacks</a:t>
            </a:r>
            <a:endParaRPr/>
          </a:p>
        </p:txBody>
      </p:sp>
      <p:sp>
        <p:nvSpPr>
          <p:cNvPr id="310" name="Google Shape;310;p5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Families - Alexnet</a:t>
            </a:r>
            <a:endParaRPr/>
          </a:p>
        </p:txBody>
      </p:sp>
      <p:sp>
        <p:nvSpPr>
          <p:cNvPr id="316" name="Google Shape;316;p5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https://github.com/Tessellate-Imaging/monk_v1/blob/master/study_roadmaps/2_transfer_learning_roadmap/5_exploring_model_families/1_alexnet/1</a:t>
            </a:r>
            <a:r>
              <a:rPr lang="en"/>
              <a:t>)%20Alexnet%20-%20mxnet%20backend.ipynb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https://miro.medium.com/max/3688/1*eBDriuBwa5O8HPFUgerklA.png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</a:t>
            </a:r>
            <a:r>
              <a:rPr lang="en"/>
              <a:t>pen source machine learning library based on the Torch library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for applications such as computer vision and natural language processing, primarily developed by Facebook's AI Research lab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 free and open-source software released under the Modified BSD license.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number of pieces of Deep Learning software are built on top of PyTorch, including Tesla Autopilot, Uber's Pyro, HuggingFace's Transformers, PyTorch Lightning, and Catalyst.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Families - VGG</a:t>
            </a:r>
            <a:endParaRPr/>
          </a:p>
        </p:txBody>
      </p:sp>
      <p:sp>
        <p:nvSpPr>
          <p:cNvPr id="322" name="Google Shape;322;p5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https://github.com/Tessellate-Imaging/monk_v1/tree/master/study_roadmaps/2_transfer_learning_roadmap/5_exploring_model_families/2_vgg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https://www.researchgate.net/publication/328966158/figure/fig2/AS:693278764720129@1542301946576/An-overview-of-the-VGG-16-model-architecture-this-model-uses-simple-convolutional-blocks.png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Families - Inception</a:t>
            </a:r>
            <a:endParaRPr/>
          </a:p>
        </p:txBody>
      </p:sp>
      <p:sp>
        <p:nvSpPr>
          <p:cNvPr id="328" name="Google Shape;328;p5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https://github.com/Tessellate-Imaging/monk_v1/tree/master/study_roadmaps/3_image_processing_deep_learning_roadmap/3_deep_learning_advanced/1_Blocks%20in%20Deep%20Learning%20Networks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https://cdn.analyticsvidhya.com/wp-content/uploads/2018/10/googlenet.png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Families - Resnet and ResNext</a:t>
            </a:r>
            <a:endParaRPr/>
          </a:p>
        </p:txBody>
      </p:sp>
      <p:sp>
        <p:nvSpPr>
          <p:cNvPr id="334" name="Google Shape;334;p5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https://github.com/Tessellate-Imaging/monk_v1/tree/master/study_roadmaps/2_transfer_learning_roadmap/5_exploring_model_families/4_resnet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https://miro.medium.com/max/1392/1*7JzJ1RGh1Y4VoG1M4dseTw.png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Families - Mobilenet</a:t>
            </a:r>
            <a:endParaRPr/>
          </a:p>
        </p:txBody>
      </p:sp>
      <p:sp>
        <p:nvSpPr>
          <p:cNvPr id="340" name="Google Shape;340;p5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https://github.com/Tessellate-Imaging/monk_v1/tree/master/study_roadmaps/3_image_processing_deep_learning_roadmap/3_deep_learning_advanced/1_Blocks%20in%20Deep%20Learning%20Networks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google.com/url?sa=i&amp;url=https%3A%2F%2Ftowardsdatascience.com%2Freview-mobilenetv1-depthwise-separable-convolution-light-weight-model-a382df364b69&amp;psig=AOvVaw2iL6Ja8UGKARKbcWorJW4X&amp;ust=1614510335758000&amp;source=images&amp;cd=vfe&amp;ved=0CAIQjRxqFwoTCKj2j-v1ie8CFQAAAAAdAAAAAB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Families - Densenet</a:t>
            </a:r>
            <a:endParaRPr/>
          </a:p>
        </p:txBody>
      </p:sp>
      <p:sp>
        <p:nvSpPr>
          <p:cNvPr id="346" name="Google Shape;346;p5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https://github.com/Tessellate-Imaging/monk_v1/tree/master/study_roadmaps/3_image_processing_deep_learning_roadmap/3_deep_learning_advanced/1_Blocks%20in%20Deep%20Learning%20Networks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https://pytorch.org/assets/images/densenet1.png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Families - Other Models</a:t>
            </a:r>
            <a:endParaRPr/>
          </a:p>
        </p:txBody>
      </p:sp>
      <p:sp>
        <p:nvSpPr>
          <p:cNvPr id="352" name="Google Shape;352;p5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https://github.com/osmr/imgclsmob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Senet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https://miro.medium.com/max/2580/1*-UztHZDZEYb35TZBtfvqeA.png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Squeezenet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https://miro.medium.com/max/1122/1*dVaL1bcv5Ewpz-wen7IXCA.png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358" name="Google Shape;358;p5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Simple Image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Image classification using Monk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Validation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Object detection using Monk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TensorFlow is a free and open-source software library for machine learning.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can be used across a range of tasks but has a particular focus on training and inference of deep neural networks.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 a symbolic math library based on dataflow and differentiable programming.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 used for both research and production at Google.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Mxnet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Apache MXNet is an open-source deep learning software framework, used to train, and deploy deep neural networks.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was co-developed by Carlos Guestrin at University of Washington (along with GraphLab).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Amazon has chosen MXNet as its deep learning framework of choice at AWS.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one to use?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standard rules as such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Main Module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Tensor Functions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Matrix Functions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Network save and load Functions</a:t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 - Pytorch Main Module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