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h1bjRwX7EOJmYaX2Z9vto6Vze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37DC93-2C7B-4335-B66A-66112945E83C}">
  <a:tblStyle styleId="{E037DC93-2C7B-4335-B66A-66112945E8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d1deb6fd0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16d1deb6fd0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b1a8b7be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16b1a8b7be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dde8df475_6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16dde8df475_6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e1341cc2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16e1341cc2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e1341cc2c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16e1341cc2c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6d1deb6fd0_1_13"/>
          <p:cNvSpPr/>
          <p:nvPr/>
        </p:nvSpPr>
        <p:spPr>
          <a:xfrm rot="5400000">
            <a:off x="6013500" y="292020"/>
            <a:ext cx="165000" cy="12192000"/>
          </a:xfrm>
          <a:prstGeom prst="rect">
            <a:avLst/>
          </a:prstGeom>
          <a:solidFill>
            <a:srgbClr val="EBB2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g16d1deb6fd0_1_13"/>
          <p:cNvSpPr/>
          <p:nvPr/>
        </p:nvSpPr>
        <p:spPr>
          <a:xfrm rot="5400000">
            <a:off x="6013050" y="28224"/>
            <a:ext cx="165900" cy="12192000"/>
          </a:xfrm>
          <a:prstGeom prst="rect">
            <a:avLst/>
          </a:prstGeom>
          <a:solidFill>
            <a:srgbClr val="36C5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g16d1deb6fd0_1_13"/>
          <p:cNvSpPr/>
          <p:nvPr/>
        </p:nvSpPr>
        <p:spPr>
          <a:xfrm>
            <a:off x="294075" y="0"/>
            <a:ext cx="222300" cy="6858000"/>
          </a:xfrm>
          <a:prstGeom prst="rect">
            <a:avLst/>
          </a:prstGeom>
          <a:solidFill>
            <a:srgbClr val="DF1D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g16d1deb6fd0_1_13"/>
          <p:cNvSpPr/>
          <p:nvPr/>
        </p:nvSpPr>
        <p:spPr>
          <a:xfrm>
            <a:off x="604899" y="0"/>
            <a:ext cx="222300" cy="6858000"/>
          </a:xfrm>
          <a:prstGeom prst="rect">
            <a:avLst/>
          </a:prstGeom>
          <a:solidFill>
            <a:srgbClr val="2DB6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g16d1deb6fd0_1_13"/>
          <p:cNvSpPr txBox="1"/>
          <p:nvPr/>
        </p:nvSpPr>
        <p:spPr>
          <a:xfrm>
            <a:off x="1103550" y="3958625"/>
            <a:ext cx="9984900" cy="767400"/>
          </a:xfrm>
          <a:prstGeom prst="rect">
            <a:avLst/>
          </a:prstGeom>
          <a:noFill/>
          <a:ln cap="flat" cmpd="sng" w="9525">
            <a:solidFill>
              <a:srgbClr val="E7E6E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7916"/>
              </a:lnSpc>
              <a:spcBef>
                <a:spcPts val="0"/>
              </a:spcBef>
              <a:spcAft>
                <a:spcPts val="0"/>
              </a:spcAft>
              <a:buClr>
                <a:srgbClr val="000000"/>
              </a:buClr>
              <a:buSzPts val="1200"/>
              <a:buFont typeface="Arial"/>
              <a:buNone/>
            </a:pPr>
            <a:r>
              <a:rPr lang="en-US" sz="1500">
                <a:latin typeface="Calibri"/>
                <a:ea typeface="Calibri"/>
                <a:cs typeface="Calibri"/>
                <a:sym typeface="Calibri"/>
              </a:rPr>
              <a:t>Presented by: NoSlacking!</a:t>
            </a:r>
            <a:endParaRPr sz="1500">
              <a:latin typeface="Calibri"/>
              <a:ea typeface="Calibri"/>
              <a:cs typeface="Calibri"/>
              <a:sym typeface="Calibri"/>
            </a:endParaRPr>
          </a:p>
          <a:p>
            <a:pPr indent="0" lvl="0" marL="0" marR="0" rtl="0" algn="ctr">
              <a:lnSpc>
                <a:spcPct val="107916"/>
              </a:lnSpc>
              <a:spcBef>
                <a:spcPts val="800"/>
              </a:spcBef>
              <a:spcAft>
                <a:spcPts val="800"/>
              </a:spcAft>
              <a:buClr>
                <a:srgbClr val="000000"/>
              </a:buClr>
              <a:buSzPts val="1200"/>
              <a:buFont typeface="Arial"/>
              <a:buNone/>
            </a:pPr>
            <a:r>
              <a:rPr b="0" i="0" lang="en-US" sz="1500" u="none" cap="none" strike="noStrike">
                <a:solidFill>
                  <a:srgbClr val="000000"/>
                </a:solidFill>
                <a:latin typeface="Calibri"/>
                <a:ea typeface="Calibri"/>
                <a:cs typeface="Calibri"/>
                <a:sym typeface="Calibri"/>
              </a:rPr>
              <a:t>Theja Ajit, Divyansh Chouhan, Isabella Eriksen, Brinda Sarkar, Mohit Shah</a:t>
            </a:r>
            <a:endParaRPr b="0" i="0" sz="1500" u="none" cap="none" strike="noStrike">
              <a:solidFill>
                <a:srgbClr val="000000"/>
              </a:solidFill>
              <a:latin typeface="Calibri"/>
              <a:ea typeface="Calibri"/>
              <a:cs typeface="Calibri"/>
              <a:sym typeface="Calibri"/>
            </a:endParaRPr>
          </a:p>
        </p:txBody>
      </p:sp>
      <p:pic>
        <p:nvPicPr>
          <p:cNvPr id="89" name="Google Shape;89;g16d1deb6fd0_1_13"/>
          <p:cNvPicPr preferRelativeResize="0"/>
          <p:nvPr/>
        </p:nvPicPr>
        <p:blipFill rotWithShape="1">
          <a:blip r:embed="rId3">
            <a:alphaModFix/>
          </a:blip>
          <a:srcRect b="0" l="0" r="0" t="0"/>
          <a:stretch/>
        </p:blipFill>
        <p:spPr>
          <a:xfrm>
            <a:off x="10449068" y="-86775"/>
            <a:ext cx="1641580" cy="923400"/>
          </a:xfrm>
          <a:prstGeom prst="rect">
            <a:avLst/>
          </a:prstGeom>
          <a:noFill/>
          <a:ln>
            <a:noFill/>
          </a:ln>
        </p:spPr>
      </p:pic>
      <p:sp>
        <p:nvSpPr>
          <p:cNvPr id="90" name="Google Shape;90;g16d1deb6fd0_1_13"/>
          <p:cNvSpPr txBox="1"/>
          <p:nvPr/>
        </p:nvSpPr>
        <p:spPr>
          <a:xfrm>
            <a:off x="2782650" y="3028800"/>
            <a:ext cx="6754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latin typeface="Calibri"/>
                <a:ea typeface="Calibri"/>
                <a:cs typeface="Calibri"/>
                <a:sym typeface="Calibri"/>
              </a:rPr>
              <a:t>OKRs, Hypotheses, and Testing</a:t>
            </a:r>
            <a:endParaRPr b="1" sz="40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6b1a8b7bee_0_32"/>
          <p:cNvSpPr/>
          <p:nvPr/>
        </p:nvSpPr>
        <p:spPr>
          <a:xfrm rot="5400000">
            <a:off x="6013500" y="516270"/>
            <a:ext cx="165000" cy="12192000"/>
          </a:xfrm>
          <a:prstGeom prst="rect">
            <a:avLst/>
          </a:prstGeom>
          <a:solidFill>
            <a:srgbClr val="EBB2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g16b1a8b7bee_0_32"/>
          <p:cNvSpPr/>
          <p:nvPr/>
        </p:nvSpPr>
        <p:spPr>
          <a:xfrm rot="5400000">
            <a:off x="6013050" y="252424"/>
            <a:ext cx="165900" cy="12192000"/>
          </a:xfrm>
          <a:prstGeom prst="rect">
            <a:avLst/>
          </a:prstGeom>
          <a:solidFill>
            <a:srgbClr val="36C5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g16b1a8b7bee_0_32"/>
          <p:cNvSpPr/>
          <p:nvPr/>
        </p:nvSpPr>
        <p:spPr>
          <a:xfrm>
            <a:off x="294075" y="0"/>
            <a:ext cx="222300" cy="6858000"/>
          </a:xfrm>
          <a:prstGeom prst="rect">
            <a:avLst/>
          </a:prstGeom>
          <a:solidFill>
            <a:srgbClr val="DF1D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g16b1a8b7bee_0_32"/>
          <p:cNvSpPr/>
          <p:nvPr/>
        </p:nvSpPr>
        <p:spPr>
          <a:xfrm>
            <a:off x="604899" y="0"/>
            <a:ext cx="222300" cy="6858000"/>
          </a:xfrm>
          <a:prstGeom prst="rect">
            <a:avLst/>
          </a:prstGeom>
          <a:solidFill>
            <a:srgbClr val="2DB6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9" name="Google Shape;99;g16b1a8b7bee_0_32"/>
          <p:cNvPicPr preferRelativeResize="0"/>
          <p:nvPr/>
        </p:nvPicPr>
        <p:blipFill rotWithShape="1">
          <a:blip r:embed="rId3">
            <a:alphaModFix/>
          </a:blip>
          <a:srcRect b="0" l="0" r="0" t="0"/>
          <a:stretch/>
        </p:blipFill>
        <p:spPr>
          <a:xfrm>
            <a:off x="10449068" y="-86775"/>
            <a:ext cx="1641580" cy="923400"/>
          </a:xfrm>
          <a:prstGeom prst="rect">
            <a:avLst/>
          </a:prstGeom>
          <a:noFill/>
          <a:ln>
            <a:noFill/>
          </a:ln>
        </p:spPr>
      </p:pic>
      <p:sp>
        <p:nvSpPr>
          <p:cNvPr id="100" name="Google Shape;100;g16b1a8b7bee_0_32"/>
          <p:cNvSpPr txBox="1"/>
          <p:nvPr/>
        </p:nvSpPr>
        <p:spPr>
          <a:xfrm>
            <a:off x="5329150" y="197925"/>
            <a:ext cx="98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latin typeface="Calibri"/>
                <a:ea typeface="Calibri"/>
                <a:cs typeface="Calibri"/>
                <a:sym typeface="Calibri"/>
              </a:rPr>
              <a:t>OKRs</a:t>
            </a:r>
            <a:endParaRPr b="1" sz="2200">
              <a:solidFill>
                <a:srgbClr val="FF0000"/>
              </a:solidFill>
              <a:latin typeface="Calibri"/>
              <a:ea typeface="Calibri"/>
              <a:cs typeface="Calibri"/>
              <a:sym typeface="Calibri"/>
            </a:endParaRPr>
          </a:p>
        </p:txBody>
      </p:sp>
      <p:sp>
        <p:nvSpPr>
          <p:cNvPr id="101" name="Google Shape;101;g16b1a8b7bee_0_32"/>
          <p:cNvSpPr txBox="1"/>
          <p:nvPr/>
        </p:nvSpPr>
        <p:spPr>
          <a:xfrm>
            <a:off x="2927925" y="951200"/>
            <a:ext cx="6998700" cy="5016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50">
                <a:latin typeface="Calibri"/>
                <a:ea typeface="Calibri"/>
                <a:cs typeface="Calibri"/>
                <a:sym typeface="Calibri"/>
              </a:rPr>
              <a:t>Objective: </a:t>
            </a:r>
            <a:r>
              <a:rPr b="1" lang="en-US" sz="1550">
                <a:solidFill>
                  <a:schemeClr val="dk1"/>
                </a:solidFill>
                <a:latin typeface="Calibri"/>
                <a:ea typeface="Calibri"/>
                <a:cs typeface="Calibri"/>
                <a:sym typeface="Calibri"/>
              </a:rPr>
              <a:t>Have an easier user interface that is easy to understand by customers</a:t>
            </a:r>
            <a:endParaRPr b="1" sz="1550">
              <a:solidFill>
                <a:schemeClr val="dk1"/>
              </a:solidFill>
              <a:latin typeface="Calibri"/>
              <a:ea typeface="Calibri"/>
              <a:cs typeface="Calibri"/>
              <a:sym typeface="Calibri"/>
            </a:endParaRPr>
          </a:p>
          <a:p>
            <a:pPr indent="0" lvl="0" marL="0" rtl="0" algn="l">
              <a:spcBef>
                <a:spcPts val="0"/>
              </a:spcBef>
              <a:spcAft>
                <a:spcPts val="0"/>
              </a:spcAft>
              <a:buNone/>
            </a:pPr>
            <a:r>
              <a:rPr b="1" lang="en-US" sz="1550">
                <a:solidFill>
                  <a:schemeClr val="dk1"/>
                </a:solidFill>
                <a:latin typeface="Calibri"/>
                <a:ea typeface="Calibri"/>
                <a:cs typeface="Calibri"/>
                <a:sym typeface="Calibri"/>
              </a:rPr>
              <a:t>Key Results:</a:t>
            </a:r>
            <a:endParaRPr b="1"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Increase customer satisfaction by 35%</a:t>
            </a:r>
            <a:endParaRPr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Increase in number of sessions per user per day </a:t>
            </a:r>
            <a:endParaRPr sz="1550">
              <a:solidFill>
                <a:schemeClr val="dk1"/>
              </a:solidFill>
              <a:highlight>
                <a:srgbClr val="FFF2CC"/>
              </a:highlight>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Decrease in average session duration</a:t>
            </a:r>
            <a:endParaRPr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Increase in number of sign-ups/decrease in churn rate by 25%</a:t>
            </a:r>
            <a:endParaRPr sz="155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55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550">
                <a:solidFill>
                  <a:schemeClr val="dk1"/>
                </a:solidFill>
                <a:latin typeface="Calibri"/>
                <a:ea typeface="Calibri"/>
                <a:cs typeface="Calibri"/>
                <a:sym typeface="Calibri"/>
              </a:rPr>
              <a:t>Objective: Have more compliance for university settings</a:t>
            </a:r>
            <a:endParaRPr b="1" sz="155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550">
                <a:solidFill>
                  <a:schemeClr val="dk1"/>
                </a:solidFill>
                <a:latin typeface="Calibri"/>
                <a:ea typeface="Calibri"/>
                <a:cs typeface="Calibri"/>
                <a:sym typeface="Calibri"/>
              </a:rPr>
              <a:t>Key Results:</a:t>
            </a:r>
            <a:endParaRPr b="1"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Become FERPA compliant</a:t>
            </a:r>
            <a:endParaRPr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Increase student users by 20%</a:t>
            </a:r>
            <a:endParaRPr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Add 50 new universities/year</a:t>
            </a:r>
            <a:endParaRPr sz="155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55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550">
                <a:solidFill>
                  <a:schemeClr val="dk1"/>
                </a:solidFill>
                <a:latin typeface="Calibri"/>
                <a:ea typeface="Calibri"/>
                <a:cs typeface="Calibri"/>
                <a:sym typeface="Calibri"/>
              </a:rPr>
              <a:t>Objective : Enable users to use video/voice call features better</a:t>
            </a:r>
            <a:endParaRPr b="1" sz="155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550">
                <a:solidFill>
                  <a:schemeClr val="dk1"/>
                </a:solidFill>
                <a:latin typeface="Calibri"/>
                <a:ea typeface="Calibri"/>
                <a:cs typeface="Calibri"/>
                <a:sym typeface="Calibri"/>
              </a:rPr>
              <a:t>Key Results:</a:t>
            </a:r>
            <a:endParaRPr b="1"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Increase in clicks for video/voice call features by 15%</a:t>
            </a:r>
            <a:endParaRPr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Increase of activity duration of customers by 20%</a:t>
            </a:r>
            <a:endParaRPr sz="1550">
              <a:solidFill>
                <a:schemeClr val="dk1"/>
              </a:solidFill>
              <a:latin typeface="Calibri"/>
              <a:ea typeface="Calibri"/>
              <a:cs typeface="Calibri"/>
              <a:sym typeface="Calibri"/>
            </a:endParaRPr>
          </a:p>
          <a:p>
            <a:pPr indent="-327025" lvl="0" marL="457200" rtl="0" algn="l">
              <a:lnSpc>
                <a:spcPct val="115000"/>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Increase in number of messages sent per users by 15%</a:t>
            </a:r>
            <a:endParaRPr sz="1550">
              <a:solidFill>
                <a:schemeClr val="dk1"/>
              </a:solidFill>
              <a:latin typeface="Calibri"/>
              <a:ea typeface="Calibri"/>
              <a:cs typeface="Calibri"/>
              <a:sym typeface="Calibri"/>
            </a:endParaRPr>
          </a:p>
        </p:txBody>
      </p:sp>
      <p:pic>
        <p:nvPicPr>
          <p:cNvPr id="102" name="Google Shape;102;g16b1a8b7bee_0_32"/>
          <p:cNvPicPr preferRelativeResize="0"/>
          <p:nvPr/>
        </p:nvPicPr>
        <p:blipFill>
          <a:blip r:embed="rId4">
            <a:alphaModFix/>
          </a:blip>
          <a:stretch>
            <a:fillRect/>
          </a:stretch>
        </p:blipFill>
        <p:spPr>
          <a:xfrm>
            <a:off x="1631850" y="1187800"/>
            <a:ext cx="844747" cy="790125"/>
          </a:xfrm>
          <a:prstGeom prst="rect">
            <a:avLst/>
          </a:prstGeom>
          <a:noFill/>
          <a:ln>
            <a:noFill/>
          </a:ln>
        </p:spPr>
      </p:pic>
      <p:pic>
        <p:nvPicPr>
          <p:cNvPr id="103" name="Google Shape;103;g16b1a8b7bee_0_32"/>
          <p:cNvPicPr preferRelativeResize="0"/>
          <p:nvPr/>
        </p:nvPicPr>
        <p:blipFill>
          <a:blip r:embed="rId5">
            <a:alphaModFix/>
          </a:blip>
          <a:stretch>
            <a:fillRect/>
          </a:stretch>
        </p:blipFill>
        <p:spPr>
          <a:xfrm>
            <a:off x="1435876" y="4593461"/>
            <a:ext cx="1190608" cy="790125"/>
          </a:xfrm>
          <a:prstGeom prst="rect">
            <a:avLst/>
          </a:prstGeom>
          <a:noFill/>
          <a:ln>
            <a:noFill/>
          </a:ln>
        </p:spPr>
      </p:pic>
      <p:pic>
        <p:nvPicPr>
          <p:cNvPr id="104" name="Google Shape;104;g16b1a8b7bee_0_32"/>
          <p:cNvPicPr preferRelativeResize="0"/>
          <p:nvPr/>
        </p:nvPicPr>
        <p:blipFill rotWithShape="1">
          <a:blip r:embed="rId6">
            <a:alphaModFix/>
          </a:blip>
          <a:srcRect b="8282" l="0" r="0" t="0"/>
          <a:stretch/>
        </p:blipFill>
        <p:spPr>
          <a:xfrm>
            <a:off x="1564525" y="3012350"/>
            <a:ext cx="933334" cy="92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6dde8df475_6_5"/>
          <p:cNvSpPr txBox="1"/>
          <p:nvPr/>
        </p:nvSpPr>
        <p:spPr>
          <a:xfrm>
            <a:off x="1042583" y="4726400"/>
            <a:ext cx="109341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t/>
            </a:r>
            <a:endParaRPr>
              <a:latin typeface="Calibri"/>
              <a:ea typeface="Calibri"/>
              <a:cs typeface="Calibri"/>
              <a:sym typeface="Calibri"/>
            </a:endParaRPr>
          </a:p>
        </p:txBody>
      </p:sp>
      <p:graphicFrame>
        <p:nvGraphicFramePr>
          <p:cNvPr id="110" name="Google Shape;110;g16dde8df475_6_5"/>
          <p:cNvGraphicFramePr/>
          <p:nvPr/>
        </p:nvGraphicFramePr>
        <p:xfrm>
          <a:off x="991925" y="1114135"/>
          <a:ext cx="3000000" cy="3000000"/>
        </p:xfrm>
        <a:graphic>
          <a:graphicData uri="http://schemas.openxmlformats.org/drawingml/2006/table">
            <a:tbl>
              <a:tblPr>
                <a:noFill/>
                <a:tableStyleId>{E037DC93-2C7B-4335-B66A-66112945E83C}</a:tableStyleId>
              </a:tblPr>
              <a:tblGrid>
                <a:gridCol w="1759075"/>
                <a:gridCol w="1835000"/>
                <a:gridCol w="1835000"/>
                <a:gridCol w="1835000"/>
                <a:gridCol w="1835000"/>
                <a:gridCol w="1835000"/>
              </a:tblGrid>
              <a:tr h="352200">
                <a:tc>
                  <a:txBody>
                    <a:bodyPr/>
                    <a:lstStyle/>
                    <a:p>
                      <a:pPr indent="0" lvl="0" marL="0" rtl="0" algn="l">
                        <a:spcBef>
                          <a:spcPts val="0"/>
                        </a:spcBef>
                        <a:spcAft>
                          <a:spcPts val="0"/>
                        </a:spcAft>
                        <a:buNone/>
                      </a:pPr>
                      <a:r>
                        <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Slack Scheduler</a:t>
                      </a:r>
                      <a:endParaRPr>
                        <a:solidFill>
                          <a:schemeClr val="lt1"/>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Slack Voice</a:t>
                      </a:r>
                      <a:endParaRPr>
                        <a:solidFill>
                          <a:schemeClr val="lt1"/>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Slack University</a:t>
                      </a:r>
                      <a:endParaRPr>
                        <a:solidFill>
                          <a:schemeClr val="lt1"/>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Slack Summarize</a:t>
                      </a:r>
                      <a:endParaRPr>
                        <a:solidFill>
                          <a:schemeClr val="lt1"/>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Slack Student</a:t>
                      </a:r>
                      <a:endParaRPr>
                        <a:solidFill>
                          <a:schemeClr val="lt1"/>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r>
              <a:tr h="487725">
                <a:tc>
                  <a:txBody>
                    <a:bodyPr/>
                    <a:lstStyle/>
                    <a:p>
                      <a:pPr indent="0" lvl="0" marL="0" rtl="0" algn="l">
                        <a:spcBef>
                          <a:spcPts val="0"/>
                        </a:spcBef>
                        <a:spcAft>
                          <a:spcPts val="0"/>
                        </a:spcAft>
                        <a:buClr>
                          <a:schemeClr val="dk1"/>
                        </a:buClr>
                        <a:buSzPts val="1100"/>
                        <a:buFont typeface="Arial"/>
                        <a:buNone/>
                      </a:pPr>
                      <a:r>
                        <a:rPr lang="en-US" sz="1300">
                          <a:solidFill>
                            <a:schemeClr val="lt1"/>
                          </a:solidFill>
                          <a:latin typeface="Calibri"/>
                          <a:ea typeface="Calibri"/>
                          <a:cs typeface="Calibri"/>
                          <a:sym typeface="Calibri"/>
                        </a:rPr>
                        <a:t>What does it do?</a:t>
                      </a:r>
                      <a:endParaRPr sz="1300">
                        <a:solidFill>
                          <a:schemeClr val="lt1"/>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a:t>
                      </a:r>
                      <a:r>
                        <a:rPr lang="en-US" sz="1200">
                          <a:solidFill>
                            <a:schemeClr val="dk1"/>
                          </a:solidFill>
                          <a:latin typeface="Calibri"/>
                          <a:ea typeface="Calibri"/>
                          <a:cs typeface="Calibri"/>
                          <a:sym typeface="Calibri"/>
                        </a:rPr>
                        <a:t>mproved support for meetings, video calls.</a:t>
                      </a:r>
                      <a:endParaRPr sz="1200">
                        <a:latin typeface="Calibri"/>
                        <a:ea typeface="Calibri"/>
                        <a:cs typeface="Calibri"/>
                        <a:sym typeface="Calibri"/>
                      </a:endParaRPr>
                    </a:p>
                  </a:txBody>
                  <a:tcPr marT="0" marB="0" marR="0" marL="91425" anchor="ctr">
                    <a:lnL cap="flat" cmpd="sng" w="9525">
                      <a:solidFill>
                        <a:srgbClr val="FFFFFF"/>
                      </a:solidFill>
                      <a:prstDash val="solid"/>
                      <a:round/>
                      <a:headEnd len="sm" w="sm" type="none"/>
                      <a:tailEnd len="sm" w="sm" type="none"/>
                    </a:lnL>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Automated dictation and text-to-speech tool</a:t>
                      </a:r>
                      <a:endParaRPr sz="1200">
                        <a:latin typeface="Calibri"/>
                        <a:ea typeface="Calibri"/>
                        <a:cs typeface="Calibri"/>
                        <a:sym typeface="Calibri"/>
                      </a:endParaRPr>
                    </a:p>
                  </a:txBody>
                  <a:tcPr marT="0" marB="0" marR="0" marL="91425" anchor="ctr">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Integrated university coursework support</a:t>
                      </a:r>
                      <a:endParaRPr sz="1200">
                        <a:latin typeface="Calibri"/>
                        <a:ea typeface="Calibri"/>
                        <a:cs typeface="Calibri"/>
                        <a:sym typeface="Calibri"/>
                      </a:endParaRPr>
                    </a:p>
                  </a:txBody>
                  <a:tcPr marT="0" marB="0" marR="0" marL="91425" anchor="ctr">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Auto-generated summary of unread chats, tags.</a:t>
                      </a:r>
                      <a:endParaRPr sz="1200">
                        <a:latin typeface="Calibri"/>
                        <a:ea typeface="Calibri"/>
                        <a:cs typeface="Calibri"/>
                        <a:sym typeface="Calibri"/>
                      </a:endParaRPr>
                    </a:p>
                  </a:txBody>
                  <a:tcPr marT="0" marB="0" marR="0" marL="91425" anchor="ctr">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100% FERPA compliance</a:t>
                      </a:r>
                      <a:endParaRPr sz="1200">
                        <a:latin typeface="Calibri"/>
                        <a:ea typeface="Calibri"/>
                        <a:cs typeface="Calibri"/>
                        <a:sym typeface="Calibri"/>
                      </a:endParaRPr>
                    </a:p>
                  </a:txBody>
                  <a:tcPr marT="0" marB="0" marR="0" marL="91425" anchor="ctr">
                    <a:lnT cap="flat" cmpd="sng" w="9525">
                      <a:solidFill>
                        <a:srgbClr val="FFFFFF"/>
                      </a:solidFill>
                      <a:prstDash val="solid"/>
                      <a:round/>
                      <a:headEnd len="sm" w="sm" type="none"/>
                      <a:tailEnd len="sm" w="sm" type="none"/>
                    </a:lnT>
                  </a:tcPr>
                </a:tc>
              </a:tr>
              <a:tr h="487725">
                <a:tc>
                  <a:txBody>
                    <a:bodyPr/>
                    <a:lstStyle/>
                    <a:p>
                      <a:pPr indent="0" lvl="0" marL="0" rtl="0" algn="l">
                        <a:spcBef>
                          <a:spcPts val="0"/>
                        </a:spcBef>
                        <a:spcAft>
                          <a:spcPts val="0"/>
                        </a:spcAft>
                        <a:buClr>
                          <a:schemeClr val="dk1"/>
                        </a:buClr>
                        <a:buSzPts val="1100"/>
                        <a:buFont typeface="Arial"/>
                        <a:buNone/>
                      </a:pPr>
                      <a:r>
                        <a:rPr lang="en-US" sz="1300">
                          <a:solidFill>
                            <a:srgbClr val="FFFFFF"/>
                          </a:solidFill>
                          <a:latin typeface="Calibri"/>
                          <a:ea typeface="Calibri"/>
                          <a:cs typeface="Calibri"/>
                          <a:sym typeface="Calibri"/>
                        </a:rPr>
                        <a:t>Business Impact</a:t>
                      </a:r>
                      <a:endParaRPr sz="1300">
                        <a:solidFill>
                          <a:srgbClr val="FFFFFF"/>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Helps employees and students</a:t>
                      </a:r>
                      <a:endParaRPr sz="1200">
                        <a:latin typeface="Calibri"/>
                        <a:ea typeface="Calibri"/>
                        <a:cs typeface="Calibri"/>
                        <a:sym typeface="Calibri"/>
                      </a:endParaRPr>
                    </a:p>
                  </a:txBody>
                  <a:tcPr marT="0" marB="0" marR="0" marL="91425" anchor="ctr">
                    <a:lnL cap="flat" cmpd="sng" w="9525">
                      <a:solidFill>
                        <a:srgbClr val="FFFFFF"/>
                      </a:solidFill>
                      <a:prstDash val="solid"/>
                      <a:round/>
                      <a:headEnd len="sm" w="sm" type="none"/>
                      <a:tailEnd len="sm" w="sm" type="none"/>
                    </a:lnL>
                  </a:tcP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Makes Slack more accessible</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Increases tie up with Universities</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More engagement, acts as USP</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Increases tie up with Universities</a:t>
                      </a:r>
                      <a:endParaRPr sz="1200">
                        <a:latin typeface="Calibri"/>
                        <a:ea typeface="Calibri"/>
                        <a:cs typeface="Calibri"/>
                        <a:sym typeface="Calibri"/>
                      </a:endParaRPr>
                    </a:p>
                  </a:txBody>
                  <a:tcPr marT="0" marB="0" marR="0" marL="91425" anchor="ctr"/>
                </a:tc>
              </a:tr>
              <a:tr h="487725">
                <a:tc>
                  <a:txBody>
                    <a:bodyPr/>
                    <a:lstStyle/>
                    <a:p>
                      <a:pPr indent="0" lvl="0" marL="0" rtl="0" algn="l">
                        <a:spcBef>
                          <a:spcPts val="0"/>
                        </a:spcBef>
                        <a:spcAft>
                          <a:spcPts val="0"/>
                        </a:spcAft>
                        <a:buNone/>
                      </a:pPr>
                      <a:r>
                        <a:rPr lang="en-US" sz="1300">
                          <a:solidFill>
                            <a:srgbClr val="FFFFFF"/>
                          </a:solidFill>
                          <a:latin typeface="Calibri"/>
                          <a:ea typeface="Calibri"/>
                          <a:cs typeface="Calibri"/>
                          <a:sym typeface="Calibri"/>
                        </a:rPr>
                        <a:t>Customer Satisfaction</a:t>
                      </a:r>
                      <a:endParaRPr sz="1300">
                        <a:solidFill>
                          <a:srgbClr val="FFFFFF"/>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One stop shop for communication</a:t>
                      </a:r>
                      <a:endParaRPr sz="1200">
                        <a:latin typeface="Calibri"/>
                        <a:ea typeface="Calibri"/>
                        <a:cs typeface="Calibri"/>
                        <a:sym typeface="Calibri"/>
                      </a:endParaRPr>
                    </a:p>
                  </a:txBody>
                  <a:tcPr marT="0" marB="0" marR="0" marL="91425" anchor="ctr">
                    <a:lnL cap="flat" cmpd="sng" w="9525">
                      <a:solidFill>
                        <a:srgbClr val="FFFFFF"/>
                      </a:solidFill>
                      <a:prstDash val="solid"/>
                      <a:round/>
                      <a:headEnd len="sm" w="sm" type="none"/>
                      <a:tailEnd len="sm" w="sm" type="none"/>
                    </a:lnL>
                  </a:tcP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Increase satisfaction of select groups </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More students start using it for courses</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Increase satisfaction for select number of users</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More students start using it </a:t>
                      </a:r>
                      <a:endParaRPr sz="1200">
                        <a:latin typeface="Calibri"/>
                        <a:ea typeface="Calibri"/>
                        <a:cs typeface="Calibri"/>
                        <a:sym typeface="Calibri"/>
                      </a:endParaRPr>
                    </a:p>
                  </a:txBody>
                  <a:tcPr marT="0" marB="0" marR="0" marL="91425" anchor="ctr"/>
                </a:tc>
              </a:tr>
              <a:tr h="487725">
                <a:tc>
                  <a:txBody>
                    <a:bodyPr/>
                    <a:lstStyle/>
                    <a:p>
                      <a:pPr indent="0" lvl="0" marL="0" rtl="0" algn="l">
                        <a:spcBef>
                          <a:spcPts val="0"/>
                        </a:spcBef>
                        <a:spcAft>
                          <a:spcPts val="0"/>
                        </a:spcAft>
                        <a:buClr>
                          <a:schemeClr val="dk1"/>
                        </a:buClr>
                        <a:buSzPts val="1100"/>
                        <a:buFont typeface="Arial"/>
                        <a:buNone/>
                      </a:pPr>
                      <a:r>
                        <a:rPr lang="en-US" sz="1300">
                          <a:solidFill>
                            <a:srgbClr val="FFFFFF"/>
                          </a:solidFill>
                          <a:latin typeface="Calibri"/>
                          <a:ea typeface="Calibri"/>
                          <a:cs typeface="Calibri"/>
                          <a:sym typeface="Calibri"/>
                        </a:rPr>
                        <a:t>Innovative Technology</a:t>
                      </a:r>
                      <a:endParaRPr sz="1300">
                        <a:solidFill>
                          <a:srgbClr val="FFFFFF"/>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UI and integrations</a:t>
                      </a:r>
                      <a:endParaRPr sz="1200">
                        <a:latin typeface="Calibri"/>
                        <a:ea typeface="Calibri"/>
                        <a:cs typeface="Calibri"/>
                        <a:sym typeface="Calibri"/>
                      </a:endParaRPr>
                    </a:p>
                  </a:txBody>
                  <a:tcPr marT="0" marB="0" marR="0" marL="91425" anchor="ctr">
                    <a:lnL cap="flat" cmpd="sng" w="9525">
                      <a:solidFill>
                        <a:srgbClr val="FFFFFF"/>
                      </a:solidFill>
                      <a:prstDash val="solid"/>
                      <a:round/>
                      <a:headEnd len="sm" w="sm" type="none"/>
                      <a:tailEnd len="sm" w="sm" type="none"/>
                    </a:lnL>
                  </a:tcP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Uses NLP</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UI and integrations</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ML and AI</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FF0000"/>
                        </a:buClr>
                        <a:buSzPts val="1200"/>
                        <a:buFont typeface="Calibri"/>
                        <a:buChar char="●"/>
                      </a:pPr>
                      <a:r>
                        <a:rPr lang="en-US" sz="1200">
                          <a:solidFill>
                            <a:schemeClr val="dk1"/>
                          </a:solidFill>
                          <a:latin typeface="Calibri"/>
                          <a:ea typeface="Calibri"/>
                          <a:cs typeface="Calibri"/>
                          <a:sym typeface="Calibri"/>
                        </a:rPr>
                        <a:t>NA</a:t>
                      </a:r>
                      <a:endParaRPr sz="1200">
                        <a:latin typeface="Calibri"/>
                        <a:ea typeface="Calibri"/>
                        <a:cs typeface="Calibri"/>
                        <a:sym typeface="Calibri"/>
                      </a:endParaRPr>
                    </a:p>
                  </a:txBody>
                  <a:tcPr marT="0" marB="0" marR="0" marL="91425" anchor="ctr"/>
                </a:tc>
              </a:tr>
              <a:tr h="487725">
                <a:tc>
                  <a:txBody>
                    <a:bodyPr/>
                    <a:lstStyle/>
                    <a:p>
                      <a:pPr indent="0" lvl="0" marL="0" rtl="0" algn="l">
                        <a:spcBef>
                          <a:spcPts val="0"/>
                        </a:spcBef>
                        <a:spcAft>
                          <a:spcPts val="0"/>
                        </a:spcAft>
                        <a:buClr>
                          <a:schemeClr val="dk1"/>
                        </a:buClr>
                        <a:buSzPts val="1100"/>
                        <a:buFont typeface="Arial"/>
                        <a:buNone/>
                      </a:pPr>
                      <a:r>
                        <a:rPr lang="en-US" sz="1300">
                          <a:solidFill>
                            <a:srgbClr val="FFFFFF"/>
                          </a:solidFill>
                          <a:latin typeface="Calibri"/>
                          <a:ea typeface="Calibri"/>
                          <a:cs typeface="Calibri"/>
                          <a:sym typeface="Calibri"/>
                        </a:rPr>
                        <a:t>University Outreach</a:t>
                      </a:r>
                      <a:endParaRPr sz="1300">
                        <a:solidFill>
                          <a:srgbClr val="FFFFFF"/>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121920" lvl="0" marL="91440" rtl="0" algn="l">
                        <a:spcBef>
                          <a:spcPts val="0"/>
                        </a:spcBef>
                        <a:spcAft>
                          <a:spcPts val="0"/>
                        </a:spcAft>
                        <a:buClr>
                          <a:srgbClr val="FF0000"/>
                        </a:buClr>
                        <a:buSzPts val="1200"/>
                        <a:buFont typeface="Calibri"/>
                        <a:buChar char="●"/>
                      </a:pPr>
                      <a:r>
                        <a:rPr lang="en-US" sz="1200">
                          <a:solidFill>
                            <a:schemeClr val="dk1"/>
                          </a:solidFill>
                          <a:latin typeface="Calibri"/>
                          <a:ea typeface="Calibri"/>
                          <a:cs typeface="Calibri"/>
                          <a:sym typeface="Calibri"/>
                        </a:rPr>
                        <a:t>Ease of remote class/group work</a:t>
                      </a:r>
                      <a:endParaRPr sz="1200">
                        <a:latin typeface="Calibri"/>
                        <a:ea typeface="Calibri"/>
                        <a:cs typeface="Calibri"/>
                        <a:sym typeface="Calibri"/>
                      </a:endParaRPr>
                    </a:p>
                  </a:txBody>
                  <a:tcPr marT="0" marB="0" marR="0" marL="91425" anchor="ctr">
                    <a:lnL cap="flat" cmpd="sng" w="9525">
                      <a:solidFill>
                        <a:srgbClr val="FFFFFF"/>
                      </a:solidFill>
                      <a:prstDash val="solid"/>
                      <a:round/>
                      <a:headEnd len="sm" w="sm" type="none"/>
                      <a:tailEnd len="sm" w="sm" type="none"/>
                    </a:lnL>
                  </a:tcP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Better experience for students &amp; prof</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Highly tailored for coursework</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Fast turnaround for students &amp; prof.</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M</a:t>
                      </a:r>
                      <a:r>
                        <a:rPr lang="en-US" sz="1200">
                          <a:solidFill>
                            <a:schemeClr val="dk1"/>
                          </a:solidFill>
                          <a:latin typeface="Calibri"/>
                          <a:ea typeface="Calibri"/>
                          <a:cs typeface="Calibri"/>
                          <a:sym typeface="Calibri"/>
                        </a:rPr>
                        <a:t>ore universities onboard Slack</a:t>
                      </a:r>
                      <a:endParaRPr sz="1200">
                        <a:latin typeface="Calibri"/>
                        <a:ea typeface="Calibri"/>
                        <a:cs typeface="Calibri"/>
                        <a:sym typeface="Calibri"/>
                      </a:endParaRPr>
                    </a:p>
                  </a:txBody>
                  <a:tcPr marT="0" marB="0" marR="0" marL="91425" anchor="ctr"/>
                </a:tc>
              </a:tr>
              <a:tr h="487725">
                <a:tc>
                  <a:txBody>
                    <a:bodyPr/>
                    <a:lstStyle/>
                    <a:p>
                      <a:pPr indent="0" lvl="0" marL="0" rtl="0" algn="l">
                        <a:spcBef>
                          <a:spcPts val="0"/>
                        </a:spcBef>
                        <a:spcAft>
                          <a:spcPts val="0"/>
                        </a:spcAft>
                        <a:buClr>
                          <a:schemeClr val="dk1"/>
                        </a:buClr>
                        <a:buSzPts val="1100"/>
                        <a:buFont typeface="Arial"/>
                        <a:buNone/>
                      </a:pPr>
                      <a:r>
                        <a:rPr lang="en-US" sz="1300">
                          <a:solidFill>
                            <a:srgbClr val="FFFFFF"/>
                          </a:solidFill>
                          <a:latin typeface="Calibri"/>
                          <a:ea typeface="Calibri"/>
                          <a:cs typeface="Calibri"/>
                          <a:sym typeface="Calibri"/>
                        </a:rPr>
                        <a:t>Direct competitors</a:t>
                      </a:r>
                      <a:endParaRPr sz="1300">
                        <a:solidFill>
                          <a:srgbClr val="FFFFFF"/>
                        </a:solidFill>
                        <a:latin typeface="Calibri"/>
                        <a:ea typeface="Calibri"/>
                        <a:cs typeface="Calibri"/>
                        <a:sym typeface="Calibri"/>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FA8DC"/>
                    </a:solidFill>
                  </a:tcP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Teams</a:t>
                      </a:r>
                      <a:endParaRPr sz="1200">
                        <a:latin typeface="Calibri"/>
                        <a:ea typeface="Calibri"/>
                        <a:cs typeface="Calibri"/>
                        <a:sym typeface="Calibri"/>
                      </a:endParaRPr>
                    </a:p>
                  </a:txBody>
                  <a:tcPr marT="0" marB="0" marR="0" marL="91425" anchor="ctr">
                    <a:lnL cap="flat" cmpd="sng" w="9525">
                      <a:solidFill>
                        <a:srgbClr val="FFFFFF"/>
                      </a:solidFill>
                      <a:prstDash val="solid"/>
                      <a:round/>
                      <a:headEnd len="sm" w="sm" type="none"/>
                      <a:tailEnd len="sm" w="sm" type="none"/>
                    </a:lnL>
                  </a:tcP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None</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None</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00FF00"/>
                        </a:buClr>
                        <a:buSzPts val="1200"/>
                        <a:buFont typeface="Calibri"/>
                        <a:buChar char="●"/>
                      </a:pPr>
                      <a:r>
                        <a:rPr lang="en-US" sz="1200">
                          <a:solidFill>
                            <a:schemeClr val="dk1"/>
                          </a:solidFill>
                          <a:latin typeface="Calibri"/>
                          <a:ea typeface="Calibri"/>
                          <a:cs typeface="Calibri"/>
                          <a:sym typeface="Calibri"/>
                        </a:rPr>
                        <a:t>In pipeline</a:t>
                      </a:r>
                      <a:endParaRPr sz="1200">
                        <a:latin typeface="Calibri"/>
                        <a:ea typeface="Calibri"/>
                        <a:cs typeface="Calibri"/>
                        <a:sym typeface="Calibri"/>
                      </a:endParaRPr>
                    </a:p>
                  </a:txBody>
                  <a:tcPr marT="0" marB="0" marR="0" marL="91425" anchor="ctr"/>
                </a:tc>
                <a:tc>
                  <a:txBody>
                    <a:bodyPr/>
                    <a:lstStyle/>
                    <a:p>
                      <a:pPr indent="-121920" lvl="0" marL="91440" rtl="0" algn="l">
                        <a:spcBef>
                          <a:spcPts val="0"/>
                        </a:spcBef>
                        <a:spcAft>
                          <a:spcPts val="0"/>
                        </a:spcAft>
                        <a:buClr>
                          <a:srgbClr val="FFFF00"/>
                        </a:buClr>
                        <a:buSzPts val="1200"/>
                        <a:buFont typeface="Calibri"/>
                        <a:buChar char="●"/>
                      </a:pPr>
                      <a:r>
                        <a:rPr lang="en-US" sz="1200">
                          <a:solidFill>
                            <a:schemeClr val="dk1"/>
                          </a:solidFill>
                          <a:latin typeface="Calibri"/>
                          <a:ea typeface="Calibri"/>
                          <a:cs typeface="Calibri"/>
                          <a:sym typeface="Calibri"/>
                        </a:rPr>
                        <a:t>Teams</a:t>
                      </a:r>
                      <a:endParaRPr sz="1200">
                        <a:latin typeface="Calibri"/>
                        <a:ea typeface="Calibri"/>
                        <a:cs typeface="Calibri"/>
                        <a:sym typeface="Calibri"/>
                      </a:endParaRPr>
                    </a:p>
                  </a:txBody>
                  <a:tcPr marT="0" marB="0" marR="0" marL="91425" anchor="ctr"/>
                </a:tc>
              </a:tr>
            </a:tbl>
          </a:graphicData>
        </a:graphic>
      </p:graphicFrame>
      <p:sp>
        <p:nvSpPr>
          <p:cNvPr id="111" name="Google Shape;111;g16dde8df475_6_5"/>
          <p:cNvSpPr/>
          <p:nvPr/>
        </p:nvSpPr>
        <p:spPr>
          <a:xfrm>
            <a:off x="6421000" y="1114050"/>
            <a:ext cx="1835100" cy="3322500"/>
          </a:xfrm>
          <a:prstGeom prst="rect">
            <a:avLst/>
          </a:prstGeom>
          <a:noFill/>
          <a:ln cap="flat" cmpd="sng" w="28575">
            <a:solidFill>
              <a:srgbClr val="DF1D5A"/>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6dde8df475_6_5"/>
          <p:cNvSpPr/>
          <p:nvPr/>
        </p:nvSpPr>
        <p:spPr>
          <a:xfrm rot="5400000">
            <a:off x="6013500" y="516270"/>
            <a:ext cx="165000" cy="12192000"/>
          </a:xfrm>
          <a:prstGeom prst="rect">
            <a:avLst/>
          </a:prstGeom>
          <a:solidFill>
            <a:srgbClr val="EBB2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g16dde8df475_6_5"/>
          <p:cNvSpPr/>
          <p:nvPr/>
        </p:nvSpPr>
        <p:spPr>
          <a:xfrm rot="5400000">
            <a:off x="6013050" y="252424"/>
            <a:ext cx="165900" cy="12192000"/>
          </a:xfrm>
          <a:prstGeom prst="rect">
            <a:avLst/>
          </a:prstGeom>
          <a:solidFill>
            <a:srgbClr val="36C5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16dde8df475_6_5"/>
          <p:cNvSpPr/>
          <p:nvPr/>
        </p:nvSpPr>
        <p:spPr>
          <a:xfrm>
            <a:off x="294075" y="0"/>
            <a:ext cx="222300" cy="6858000"/>
          </a:xfrm>
          <a:prstGeom prst="rect">
            <a:avLst/>
          </a:prstGeom>
          <a:solidFill>
            <a:srgbClr val="DF1D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g16dde8df475_6_5"/>
          <p:cNvSpPr/>
          <p:nvPr/>
        </p:nvSpPr>
        <p:spPr>
          <a:xfrm>
            <a:off x="604899" y="0"/>
            <a:ext cx="222300" cy="6858000"/>
          </a:xfrm>
          <a:prstGeom prst="rect">
            <a:avLst/>
          </a:prstGeom>
          <a:solidFill>
            <a:srgbClr val="2DB6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g16dde8df475_6_5"/>
          <p:cNvSpPr txBox="1"/>
          <p:nvPr/>
        </p:nvSpPr>
        <p:spPr>
          <a:xfrm>
            <a:off x="4525350" y="113325"/>
            <a:ext cx="4820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US" sz="2200">
                <a:latin typeface="Calibri"/>
                <a:ea typeface="Calibri"/>
                <a:cs typeface="Calibri"/>
                <a:sym typeface="Calibri"/>
              </a:rPr>
              <a:t>          Idea Comparison</a:t>
            </a:r>
            <a:endParaRPr b="0" i="1" sz="1500" u="none" cap="none" strike="noStrike">
              <a:solidFill>
                <a:srgbClr val="000000"/>
              </a:solidFill>
              <a:latin typeface="Calibri"/>
              <a:ea typeface="Calibri"/>
              <a:cs typeface="Calibri"/>
              <a:sym typeface="Calibri"/>
            </a:endParaRPr>
          </a:p>
        </p:txBody>
      </p:sp>
      <p:pic>
        <p:nvPicPr>
          <p:cNvPr id="117" name="Google Shape;117;g16dde8df475_6_5"/>
          <p:cNvPicPr preferRelativeResize="0"/>
          <p:nvPr/>
        </p:nvPicPr>
        <p:blipFill rotWithShape="1">
          <a:blip r:embed="rId3">
            <a:alphaModFix/>
          </a:blip>
          <a:srcRect b="0" l="0" r="0" t="0"/>
          <a:stretch/>
        </p:blipFill>
        <p:spPr>
          <a:xfrm>
            <a:off x="10449068" y="-86775"/>
            <a:ext cx="1641580" cy="923400"/>
          </a:xfrm>
          <a:prstGeom prst="rect">
            <a:avLst/>
          </a:prstGeom>
          <a:noFill/>
          <a:ln>
            <a:noFill/>
          </a:ln>
        </p:spPr>
      </p:pic>
      <p:pic>
        <p:nvPicPr>
          <p:cNvPr id="118" name="Google Shape;118;g16dde8df475_6_5"/>
          <p:cNvPicPr preferRelativeResize="0"/>
          <p:nvPr/>
        </p:nvPicPr>
        <p:blipFill>
          <a:blip r:embed="rId4">
            <a:alphaModFix/>
          </a:blip>
          <a:stretch>
            <a:fillRect/>
          </a:stretch>
        </p:blipFill>
        <p:spPr>
          <a:xfrm>
            <a:off x="4436850" y="1325"/>
            <a:ext cx="720072" cy="747199"/>
          </a:xfrm>
          <a:prstGeom prst="rect">
            <a:avLst/>
          </a:prstGeom>
          <a:noFill/>
          <a:ln>
            <a:noFill/>
          </a:ln>
        </p:spPr>
      </p:pic>
      <p:sp>
        <p:nvSpPr>
          <p:cNvPr id="119" name="Google Shape;119;g16dde8df475_6_5"/>
          <p:cNvSpPr/>
          <p:nvPr/>
        </p:nvSpPr>
        <p:spPr>
          <a:xfrm>
            <a:off x="9310500" y="837625"/>
            <a:ext cx="2555700" cy="2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20" name="Google Shape;120;g16dde8df475_6_5"/>
          <p:cNvSpPr/>
          <p:nvPr/>
        </p:nvSpPr>
        <p:spPr>
          <a:xfrm>
            <a:off x="9504075" y="913625"/>
            <a:ext cx="91500" cy="91500"/>
          </a:xfrm>
          <a:prstGeom prst="ellipse">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6dde8df475_6_5"/>
          <p:cNvSpPr/>
          <p:nvPr/>
        </p:nvSpPr>
        <p:spPr>
          <a:xfrm>
            <a:off x="11180475" y="913625"/>
            <a:ext cx="91500" cy="91500"/>
          </a:xfrm>
          <a:prstGeom prst="ellipse">
            <a:avLst/>
          </a:prstGeom>
          <a:solidFill>
            <a:srgbClr val="DF1D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6dde8df475_6_5"/>
          <p:cNvSpPr/>
          <p:nvPr/>
        </p:nvSpPr>
        <p:spPr>
          <a:xfrm>
            <a:off x="10266075" y="913625"/>
            <a:ext cx="91500" cy="91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6dde8df475_6_5"/>
          <p:cNvSpPr txBox="1"/>
          <p:nvPr/>
        </p:nvSpPr>
        <p:spPr>
          <a:xfrm>
            <a:off x="9608925" y="831025"/>
            <a:ext cx="720000" cy="215400"/>
          </a:xfrm>
          <a:prstGeom prst="rect">
            <a:avLst/>
          </a:prstGeom>
          <a:noFill/>
          <a:ln>
            <a:noFill/>
          </a:ln>
        </p:spPr>
        <p:txBody>
          <a:bodyPr anchorCtr="0" anchor="t" bIns="0" lIns="91425"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High</a:t>
            </a:r>
            <a:endParaRPr>
              <a:latin typeface="Calibri"/>
              <a:ea typeface="Calibri"/>
              <a:cs typeface="Calibri"/>
              <a:sym typeface="Calibri"/>
            </a:endParaRPr>
          </a:p>
        </p:txBody>
      </p:sp>
      <p:sp>
        <p:nvSpPr>
          <p:cNvPr id="124" name="Google Shape;124;g16dde8df475_6_5"/>
          <p:cNvSpPr txBox="1"/>
          <p:nvPr/>
        </p:nvSpPr>
        <p:spPr>
          <a:xfrm>
            <a:off x="10485225" y="831025"/>
            <a:ext cx="720000" cy="215400"/>
          </a:xfrm>
          <a:prstGeom prst="rect">
            <a:avLst/>
          </a:prstGeom>
          <a:noFill/>
          <a:ln>
            <a:noFill/>
          </a:ln>
        </p:spPr>
        <p:txBody>
          <a:bodyPr anchorCtr="0" anchor="t" bIns="0" lIns="91425"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Med</a:t>
            </a:r>
            <a:endParaRPr>
              <a:latin typeface="Calibri"/>
              <a:ea typeface="Calibri"/>
              <a:cs typeface="Calibri"/>
              <a:sym typeface="Calibri"/>
            </a:endParaRPr>
          </a:p>
        </p:txBody>
      </p:sp>
      <p:sp>
        <p:nvSpPr>
          <p:cNvPr id="125" name="Google Shape;125;g16dde8df475_6_5"/>
          <p:cNvSpPr txBox="1"/>
          <p:nvPr/>
        </p:nvSpPr>
        <p:spPr>
          <a:xfrm>
            <a:off x="11256675" y="831025"/>
            <a:ext cx="720000" cy="215400"/>
          </a:xfrm>
          <a:prstGeom prst="rect">
            <a:avLst/>
          </a:prstGeom>
          <a:noFill/>
          <a:ln>
            <a:noFill/>
          </a:ln>
        </p:spPr>
        <p:txBody>
          <a:bodyPr anchorCtr="0" anchor="t" bIns="0" lIns="91425"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Low</a:t>
            </a:r>
            <a:endParaRPr>
              <a:latin typeface="Calibri"/>
              <a:ea typeface="Calibri"/>
              <a:cs typeface="Calibri"/>
              <a:sym typeface="Calibri"/>
            </a:endParaRPr>
          </a:p>
        </p:txBody>
      </p:sp>
      <p:sp>
        <p:nvSpPr>
          <p:cNvPr id="126" name="Google Shape;126;g16dde8df475_6_5"/>
          <p:cNvSpPr/>
          <p:nvPr/>
        </p:nvSpPr>
        <p:spPr>
          <a:xfrm>
            <a:off x="7475400" y="837625"/>
            <a:ext cx="1835100" cy="215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Calibri"/>
                <a:ea typeface="Calibri"/>
                <a:cs typeface="Calibri"/>
                <a:sym typeface="Calibri"/>
              </a:rPr>
              <a:t>Market s</a:t>
            </a:r>
            <a:r>
              <a:rPr lang="en-US" sz="1200">
                <a:solidFill>
                  <a:schemeClr val="lt1"/>
                </a:solidFill>
                <a:latin typeface="Calibri"/>
                <a:ea typeface="Calibri"/>
                <a:cs typeface="Calibri"/>
                <a:sym typeface="Calibri"/>
              </a:rPr>
              <a:t>uccess probability</a:t>
            </a:r>
            <a:r>
              <a:rPr lang="en-US" sz="1200"/>
              <a:t> </a:t>
            </a:r>
            <a:endParaRPr sz="1200"/>
          </a:p>
        </p:txBody>
      </p:sp>
      <p:sp>
        <p:nvSpPr>
          <p:cNvPr id="127" name="Google Shape;127;g16dde8df475_6_5"/>
          <p:cNvSpPr/>
          <p:nvPr/>
        </p:nvSpPr>
        <p:spPr>
          <a:xfrm>
            <a:off x="1042575" y="4630825"/>
            <a:ext cx="3651900" cy="1456800"/>
          </a:xfrm>
          <a:prstGeom prst="wedgeRectCallout">
            <a:avLst>
              <a:gd fmla="val 97693" name="adj1"/>
              <a:gd fmla="val -85235"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i="1" lang="en-US">
                <a:solidFill>
                  <a:schemeClr val="dk1"/>
                </a:solidFill>
                <a:latin typeface="Calibri"/>
                <a:ea typeface="Calibri"/>
                <a:cs typeface="Calibri"/>
                <a:sym typeface="Calibri"/>
              </a:rPr>
              <a:t>“Slack University”</a:t>
            </a:r>
            <a:r>
              <a:rPr i="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is viewed to have highest probable as a success based on internal factors impacting business, customer, technology and feasibility. </a:t>
            </a:r>
            <a:endParaRPr>
              <a:latin typeface="Calibri"/>
              <a:ea typeface="Calibri"/>
              <a:cs typeface="Calibri"/>
              <a:sym typeface="Calibri"/>
            </a:endParaRPr>
          </a:p>
        </p:txBody>
      </p:sp>
      <p:sp>
        <p:nvSpPr>
          <p:cNvPr id="128" name="Google Shape;128;g16dde8df475_6_5"/>
          <p:cNvSpPr/>
          <p:nvPr/>
        </p:nvSpPr>
        <p:spPr>
          <a:xfrm>
            <a:off x="5823850" y="4622700"/>
            <a:ext cx="6102300" cy="1456800"/>
          </a:xfrm>
          <a:prstGeom prst="rect">
            <a:avLst/>
          </a:prstGeom>
          <a:noFill/>
          <a:ln cap="flat" cmpd="sng" w="9525">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By re-designing the user-experience, university courses can smoothly transition between Slack and Canvas, with the integration into our product.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Direct doubt solving channels with professors, TA’s and classmates</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FERPA compliance to enable document sharing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Accessible coursework and assignment submission via slack channels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p:nvPr/>
        </p:nvSpPr>
        <p:spPr>
          <a:xfrm rot="5400000">
            <a:off x="6013500" y="516270"/>
            <a:ext cx="165000" cy="12192000"/>
          </a:xfrm>
          <a:prstGeom prst="rect">
            <a:avLst/>
          </a:prstGeom>
          <a:solidFill>
            <a:srgbClr val="EBB2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
          <p:cNvSpPr/>
          <p:nvPr/>
        </p:nvSpPr>
        <p:spPr>
          <a:xfrm rot="5400000">
            <a:off x="6013050" y="252424"/>
            <a:ext cx="165900" cy="12192000"/>
          </a:xfrm>
          <a:prstGeom prst="rect">
            <a:avLst/>
          </a:prstGeom>
          <a:solidFill>
            <a:srgbClr val="36C5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1"/>
          <p:cNvSpPr/>
          <p:nvPr/>
        </p:nvSpPr>
        <p:spPr>
          <a:xfrm>
            <a:off x="294075" y="0"/>
            <a:ext cx="222300" cy="6858000"/>
          </a:xfrm>
          <a:prstGeom prst="rect">
            <a:avLst/>
          </a:prstGeom>
          <a:solidFill>
            <a:srgbClr val="DF1D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1"/>
          <p:cNvSpPr/>
          <p:nvPr/>
        </p:nvSpPr>
        <p:spPr>
          <a:xfrm>
            <a:off x="604899" y="0"/>
            <a:ext cx="222300" cy="6858000"/>
          </a:xfrm>
          <a:prstGeom prst="rect">
            <a:avLst/>
          </a:prstGeom>
          <a:solidFill>
            <a:srgbClr val="2DB6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7" name="Google Shape;137;p1"/>
          <p:cNvPicPr preferRelativeResize="0"/>
          <p:nvPr/>
        </p:nvPicPr>
        <p:blipFill rotWithShape="1">
          <a:blip r:embed="rId3">
            <a:alphaModFix/>
          </a:blip>
          <a:srcRect b="0" l="0" r="0" t="0"/>
          <a:stretch/>
        </p:blipFill>
        <p:spPr>
          <a:xfrm>
            <a:off x="10449068" y="-86775"/>
            <a:ext cx="1641580" cy="923400"/>
          </a:xfrm>
          <a:prstGeom prst="rect">
            <a:avLst/>
          </a:prstGeom>
          <a:noFill/>
          <a:ln>
            <a:noFill/>
          </a:ln>
        </p:spPr>
      </p:pic>
      <p:sp>
        <p:nvSpPr>
          <p:cNvPr id="138" name="Google Shape;138;p1"/>
          <p:cNvSpPr/>
          <p:nvPr/>
        </p:nvSpPr>
        <p:spPr>
          <a:xfrm>
            <a:off x="1126900" y="1117925"/>
            <a:ext cx="4911000" cy="4347900"/>
          </a:xfrm>
          <a:prstGeom prst="round1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a:solidFill>
                  <a:schemeClr val="dk1"/>
                </a:solidFill>
              </a:rPr>
              <a:t>Hypothesis- </a:t>
            </a:r>
            <a:endParaRPr b="1">
              <a:solidFill>
                <a:schemeClr val="dk1"/>
              </a:solidFill>
            </a:endParaRPr>
          </a:p>
          <a:p>
            <a:pPr indent="0" lvl="0" marL="0" rtl="0" algn="l">
              <a:lnSpc>
                <a:spcPct val="115000"/>
              </a:lnSpc>
              <a:spcBef>
                <a:spcPts val="0"/>
              </a:spcBef>
              <a:spcAft>
                <a:spcPts val="0"/>
              </a:spcAft>
              <a:buNone/>
            </a:pPr>
            <a:r>
              <a:t/>
            </a:r>
            <a:endParaRPr b="1" sz="1100">
              <a:solidFill>
                <a:schemeClr val="dk1"/>
              </a:solidFill>
            </a:endParaRPr>
          </a:p>
          <a:p>
            <a:pPr indent="0" lvl="0" marL="0" rtl="0" algn="l">
              <a:lnSpc>
                <a:spcPct val="115000"/>
              </a:lnSpc>
              <a:spcBef>
                <a:spcPts val="0"/>
              </a:spcBef>
              <a:spcAft>
                <a:spcPts val="0"/>
              </a:spcAft>
              <a:buNone/>
            </a:pPr>
            <a:r>
              <a:rPr lang="en-US" sz="1200">
                <a:solidFill>
                  <a:schemeClr val="dk1"/>
                </a:solidFill>
              </a:rPr>
              <a:t>Slack University will begin with a limited scope, with continuous support beginning in June 2023, and plans to expand to the west coast region by June 2024.</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US" sz="1200">
                <a:solidFill>
                  <a:schemeClr val="dk1"/>
                </a:solidFill>
              </a:rPr>
              <a:t>Specifications for this MVP-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Geographic scope: Pacific NorthWest area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Seat size: &gt;2,000 students and faculty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School type: Private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Currently, we have agreements with Gonzaga University, Whitman College, and Whitworth University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We are hoping to expand to the following Universities within the Pacific Northwest Region: Montana State University, University of Washington, Oregon State University </a:t>
            </a:r>
            <a:endParaRPr b="1" sz="1200">
              <a:solidFill>
                <a:schemeClr val="dk1"/>
              </a:solidFill>
            </a:endParaRPr>
          </a:p>
        </p:txBody>
      </p:sp>
      <p:pic>
        <p:nvPicPr>
          <p:cNvPr id="139" name="Google Shape;139;p1"/>
          <p:cNvPicPr preferRelativeResize="0"/>
          <p:nvPr/>
        </p:nvPicPr>
        <p:blipFill>
          <a:blip r:embed="rId4">
            <a:alphaModFix/>
          </a:blip>
          <a:stretch>
            <a:fillRect/>
          </a:stretch>
        </p:blipFill>
        <p:spPr>
          <a:xfrm>
            <a:off x="6324225" y="1117925"/>
            <a:ext cx="923400" cy="923400"/>
          </a:xfrm>
          <a:prstGeom prst="rect">
            <a:avLst/>
          </a:prstGeom>
          <a:noFill/>
          <a:ln>
            <a:noFill/>
          </a:ln>
        </p:spPr>
      </p:pic>
      <p:grpSp>
        <p:nvGrpSpPr>
          <p:cNvPr id="140" name="Google Shape;140;p1"/>
          <p:cNvGrpSpPr/>
          <p:nvPr/>
        </p:nvGrpSpPr>
        <p:grpSpPr>
          <a:xfrm>
            <a:off x="7335500" y="1012525"/>
            <a:ext cx="4260900" cy="1922400"/>
            <a:chOff x="6691200" y="1226575"/>
            <a:chExt cx="4260900" cy="1922400"/>
          </a:xfrm>
        </p:grpSpPr>
        <p:sp>
          <p:nvSpPr>
            <p:cNvPr id="141" name="Google Shape;141;p1"/>
            <p:cNvSpPr txBox="1"/>
            <p:nvPr/>
          </p:nvSpPr>
          <p:spPr>
            <a:xfrm>
              <a:off x="6691200" y="1626775"/>
              <a:ext cx="4260900" cy="1522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Universities have dedicated annual budgets for collaboration with learning management systems like Canvas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Students have experience using online communication platforms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Students have, or have the resources to acquire, a personal electronic device (such as a laptop or tablet)</a:t>
              </a:r>
              <a:endParaRPr>
                <a:latin typeface="Calibri"/>
                <a:ea typeface="Calibri"/>
                <a:cs typeface="Calibri"/>
                <a:sym typeface="Calibri"/>
              </a:endParaRPr>
            </a:p>
          </p:txBody>
        </p:sp>
        <p:sp>
          <p:nvSpPr>
            <p:cNvPr id="142" name="Google Shape;142;p1"/>
            <p:cNvSpPr txBox="1"/>
            <p:nvPr/>
          </p:nvSpPr>
          <p:spPr>
            <a:xfrm>
              <a:off x="6709500" y="1226575"/>
              <a:ext cx="17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Requirements -</a:t>
              </a:r>
              <a:endParaRPr b="1">
                <a:latin typeface="Calibri"/>
                <a:ea typeface="Calibri"/>
                <a:cs typeface="Calibri"/>
                <a:sym typeface="Calibri"/>
              </a:endParaRPr>
            </a:p>
          </p:txBody>
        </p:sp>
      </p:grpSp>
      <p:grpSp>
        <p:nvGrpSpPr>
          <p:cNvPr id="143" name="Google Shape;143;p1"/>
          <p:cNvGrpSpPr/>
          <p:nvPr/>
        </p:nvGrpSpPr>
        <p:grpSpPr>
          <a:xfrm>
            <a:off x="7487548" y="3214825"/>
            <a:ext cx="4168313" cy="2462900"/>
            <a:chOff x="7108500" y="3062450"/>
            <a:chExt cx="3769500" cy="2462900"/>
          </a:xfrm>
        </p:grpSpPr>
        <p:sp>
          <p:nvSpPr>
            <p:cNvPr id="144" name="Google Shape;144;p1"/>
            <p:cNvSpPr txBox="1"/>
            <p:nvPr/>
          </p:nvSpPr>
          <p:spPr>
            <a:xfrm>
              <a:off x="7108500" y="3372850"/>
              <a:ext cx="3769500" cy="215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100" u="sng">
                  <a:solidFill>
                    <a:schemeClr val="dk1"/>
                  </a:solidFill>
                </a:rPr>
                <a:t>Students and Professors</a:t>
              </a:r>
              <a:endParaRPr sz="1100" u="sng">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Increased user activity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Optimized course productivity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Single platform to meet all educational requirements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u="sng">
                  <a:solidFill>
                    <a:schemeClr val="dk1"/>
                  </a:solidFill>
                </a:rPr>
                <a:t>University</a:t>
              </a:r>
              <a:endParaRPr sz="1100" u="sng">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Increased graduation rates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Seamless integration of Course Workspaces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Reduced requests for product support, IT support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Lower overall license costs</a:t>
              </a:r>
              <a:endParaRPr>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45" name="Google Shape;145;p1"/>
            <p:cNvSpPr txBox="1"/>
            <p:nvPr/>
          </p:nvSpPr>
          <p:spPr>
            <a:xfrm>
              <a:off x="7108500" y="3062450"/>
              <a:ext cx="1752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100">
                  <a:solidFill>
                    <a:schemeClr val="dk1"/>
                  </a:solidFill>
                </a:rPr>
                <a:t>Core Assumptions -</a:t>
              </a:r>
              <a:endParaRPr>
                <a:latin typeface="Calibri"/>
                <a:ea typeface="Calibri"/>
                <a:cs typeface="Calibri"/>
                <a:sym typeface="Calibri"/>
              </a:endParaRPr>
            </a:p>
          </p:txBody>
        </p:sp>
      </p:grpSp>
      <p:pic>
        <p:nvPicPr>
          <p:cNvPr id="146" name="Google Shape;146;p1"/>
          <p:cNvPicPr preferRelativeResize="0"/>
          <p:nvPr/>
        </p:nvPicPr>
        <p:blipFill>
          <a:blip r:embed="rId5">
            <a:alphaModFix/>
          </a:blip>
          <a:stretch>
            <a:fillRect/>
          </a:stretch>
        </p:blipFill>
        <p:spPr>
          <a:xfrm>
            <a:off x="6412100" y="3326725"/>
            <a:ext cx="923400" cy="923400"/>
          </a:xfrm>
          <a:prstGeom prst="rect">
            <a:avLst/>
          </a:prstGeom>
          <a:noFill/>
          <a:ln>
            <a:noFill/>
          </a:ln>
        </p:spPr>
      </p:pic>
      <p:sp>
        <p:nvSpPr>
          <p:cNvPr id="147" name="Google Shape;147;p1"/>
          <p:cNvSpPr txBox="1"/>
          <p:nvPr/>
        </p:nvSpPr>
        <p:spPr>
          <a:xfrm>
            <a:off x="3685800" y="113325"/>
            <a:ext cx="4820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2200">
                <a:solidFill>
                  <a:schemeClr val="dk1"/>
                </a:solidFill>
                <a:latin typeface="Calibri"/>
                <a:ea typeface="Calibri"/>
                <a:cs typeface="Calibri"/>
                <a:sym typeface="Calibri"/>
              </a:rPr>
              <a:t>MVP for Slack University</a:t>
            </a:r>
            <a:endParaRPr b="1" sz="2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6e1341cc2c_1_0"/>
          <p:cNvSpPr txBox="1"/>
          <p:nvPr/>
        </p:nvSpPr>
        <p:spPr>
          <a:xfrm>
            <a:off x="9624800" y="2187500"/>
            <a:ext cx="18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Regional universities in the whole of USA</a:t>
            </a:r>
            <a:endParaRPr>
              <a:latin typeface="Calibri"/>
              <a:ea typeface="Calibri"/>
              <a:cs typeface="Calibri"/>
              <a:sym typeface="Calibri"/>
            </a:endParaRPr>
          </a:p>
        </p:txBody>
      </p:sp>
      <p:sp>
        <p:nvSpPr>
          <p:cNvPr id="153" name="Google Shape;153;g16e1341cc2c_1_0"/>
          <p:cNvSpPr/>
          <p:nvPr/>
        </p:nvSpPr>
        <p:spPr>
          <a:xfrm>
            <a:off x="1118500" y="923525"/>
            <a:ext cx="3536400" cy="4748400"/>
          </a:xfrm>
          <a:prstGeom prst="rect">
            <a:avLst/>
          </a:prstGeom>
          <a:noFill/>
          <a:ln cap="flat" cmpd="sng" w="28575">
            <a:solidFill>
              <a:srgbClr val="DF1D5A"/>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6e1341cc2c_1_0"/>
          <p:cNvSpPr txBox="1"/>
          <p:nvPr/>
        </p:nvSpPr>
        <p:spPr>
          <a:xfrm>
            <a:off x="3685800" y="113325"/>
            <a:ext cx="4820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US" sz="2200">
                <a:latin typeface="Calibri"/>
                <a:ea typeface="Calibri"/>
                <a:cs typeface="Calibri"/>
                <a:sym typeface="Calibri"/>
              </a:rPr>
              <a:t>Type of MVPs</a:t>
            </a:r>
            <a:endParaRPr b="0" i="1" sz="1500" u="none" cap="none" strike="noStrike">
              <a:solidFill>
                <a:srgbClr val="000000"/>
              </a:solidFill>
              <a:latin typeface="Calibri"/>
              <a:ea typeface="Calibri"/>
              <a:cs typeface="Calibri"/>
              <a:sym typeface="Calibri"/>
            </a:endParaRPr>
          </a:p>
        </p:txBody>
      </p:sp>
      <p:sp>
        <p:nvSpPr>
          <p:cNvPr id="155" name="Google Shape;155;g16e1341cc2c_1_0"/>
          <p:cNvSpPr/>
          <p:nvPr/>
        </p:nvSpPr>
        <p:spPr>
          <a:xfrm rot="5400000">
            <a:off x="6013500" y="516270"/>
            <a:ext cx="165000" cy="12192000"/>
          </a:xfrm>
          <a:prstGeom prst="rect">
            <a:avLst/>
          </a:prstGeom>
          <a:solidFill>
            <a:srgbClr val="EBB2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g16e1341cc2c_1_0"/>
          <p:cNvSpPr/>
          <p:nvPr/>
        </p:nvSpPr>
        <p:spPr>
          <a:xfrm rot="5400000">
            <a:off x="6013050" y="252424"/>
            <a:ext cx="165900" cy="12192000"/>
          </a:xfrm>
          <a:prstGeom prst="rect">
            <a:avLst/>
          </a:prstGeom>
          <a:solidFill>
            <a:srgbClr val="36C5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16e1341cc2c_1_0"/>
          <p:cNvSpPr/>
          <p:nvPr/>
        </p:nvSpPr>
        <p:spPr>
          <a:xfrm>
            <a:off x="294075" y="0"/>
            <a:ext cx="222300" cy="6858000"/>
          </a:xfrm>
          <a:prstGeom prst="rect">
            <a:avLst/>
          </a:prstGeom>
          <a:solidFill>
            <a:srgbClr val="DF1D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g16e1341cc2c_1_0"/>
          <p:cNvSpPr/>
          <p:nvPr/>
        </p:nvSpPr>
        <p:spPr>
          <a:xfrm>
            <a:off x="604899" y="0"/>
            <a:ext cx="222300" cy="6858000"/>
          </a:xfrm>
          <a:prstGeom prst="rect">
            <a:avLst/>
          </a:prstGeom>
          <a:solidFill>
            <a:srgbClr val="2DB6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9" name="Google Shape;159;g16e1341cc2c_1_0"/>
          <p:cNvPicPr preferRelativeResize="0"/>
          <p:nvPr/>
        </p:nvPicPr>
        <p:blipFill rotWithShape="1">
          <a:blip r:embed="rId3">
            <a:alphaModFix/>
          </a:blip>
          <a:srcRect b="0" l="0" r="0" t="0"/>
          <a:stretch/>
        </p:blipFill>
        <p:spPr>
          <a:xfrm>
            <a:off x="10449068" y="-86775"/>
            <a:ext cx="1641580" cy="923400"/>
          </a:xfrm>
          <a:prstGeom prst="rect">
            <a:avLst/>
          </a:prstGeom>
          <a:noFill/>
          <a:ln>
            <a:noFill/>
          </a:ln>
        </p:spPr>
      </p:pic>
      <p:sp>
        <p:nvSpPr>
          <p:cNvPr id="160" name="Google Shape;160;g16e1341cc2c_1_0"/>
          <p:cNvSpPr/>
          <p:nvPr/>
        </p:nvSpPr>
        <p:spPr>
          <a:xfrm>
            <a:off x="1238250" y="1124225"/>
            <a:ext cx="3345300" cy="4347000"/>
          </a:xfrm>
          <a:prstGeom prst="round1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6e1341cc2c_1_0"/>
          <p:cNvSpPr/>
          <p:nvPr/>
        </p:nvSpPr>
        <p:spPr>
          <a:xfrm>
            <a:off x="1238250" y="1107619"/>
            <a:ext cx="3345300" cy="634200"/>
          </a:xfrm>
          <a:prstGeom prst="round1Rect">
            <a:avLst>
              <a:gd fmla="val 50000" name="adj"/>
            </a:avLst>
          </a:prstGeom>
          <a:solidFill>
            <a:srgbClr val="2DB6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solidFill>
                  <a:schemeClr val="lt1"/>
                </a:solidFill>
              </a:rPr>
              <a:t>Target Practice</a:t>
            </a:r>
            <a:endParaRPr b="1" sz="1500">
              <a:solidFill>
                <a:schemeClr val="lt1"/>
              </a:solidFill>
            </a:endParaRPr>
          </a:p>
        </p:txBody>
      </p:sp>
      <p:pic>
        <p:nvPicPr>
          <p:cNvPr id="162" name="Google Shape;162;g16e1341cc2c_1_0"/>
          <p:cNvPicPr preferRelativeResize="0"/>
          <p:nvPr/>
        </p:nvPicPr>
        <p:blipFill>
          <a:blip r:embed="rId4">
            <a:alphaModFix/>
          </a:blip>
          <a:stretch>
            <a:fillRect/>
          </a:stretch>
        </p:blipFill>
        <p:spPr>
          <a:xfrm>
            <a:off x="1519925" y="2061450"/>
            <a:ext cx="640080" cy="640080"/>
          </a:xfrm>
          <a:prstGeom prst="rect">
            <a:avLst/>
          </a:prstGeom>
          <a:noFill/>
          <a:ln>
            <a:noFill/>
          </a:ln>
        </p:spPr>
      </p:pic>
      <p:pic>
        <p:nvPicPr>
          <p:cNvPr id="163" name="Google Shape;163;g16e1341cc2c_1_0"/>
          <p:cNvPicPr preferRelativeResize="0"/>
          <p:nvPr/>
        </p:nvPicPr>
        <p:blipFill>
          <a:blip r:embed="rId5">
            <a:alphaModFix/>
          </a:blip>
          <a:stretch>
            <a:fillRect/>
          </a:stretch>
        </p:blipFill>
        <p:spPr>
          <a:xfrm>
            <a:off x="1519925" y="3154125"/>
            <a:ext cx="640080" cy="640080"/>
          </a:xfrm>
          <a:prstGeom prst="rect">
            <a:avLst/>
          </a:prstGeom>
          <a:noFill/>
          <a:ln>
            <a:noFill/>
          </a:ln>
        </p:spPr>
      </p:pic>
      <p:pic>
        <p:nvPicPr>
          <p:cNvPr id="164" name="Google Shape;164;g16e1341cc2c_1_0"/>
          <p:cNvPicPr preferRelativeResize="0"/>
          <p:nvPr/>
        </p:nvPicPr>
        <p:blipFill>
          <a:blip r:embed="rId6">
            <a:alphaModFix/>
          </a:blip>
          <a:stretch>
            <a:fillRect/>
          </a:stretch>
        </p:blipFill>
        <p:spPr>
          <a:xfrm>
            <a:off x="1519925" y="4246800"/>
            <a:ext cx="640080" cy="640080"/>
          </a:xfrm>
          <a:prstGeom prst="rect">
            <a:avLst/>
          </a:prstGeom>
          <a:noFill/>
          <a:ln>
            <a:noFill/>
          </a:ln>
        </p:spPr>
      </p:pic>
      <p:sp>
        <p:nvSpPr>
          <p:cNvPr id="165" name="Google Shape;165;g16e1341cc2c_1_0"/>
          <p:cNvSpPr txBox="1"/>
          <p:nvPr/>
        </p:nvSpPr>
        <p:spPr>
          <a:xfrm>
            <a:off x="1504950" y="2549125"/>
            <a:ext cx="6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Invest</a:t>
            </a:r>
            <a:endParaRPr>
              <a:latin typeface="Calibri"/>
              <a:ea typeface="Calibri"/>
              <a:cs typeface="Calibri"/>
              <a:sym typeface="Calibri"/>
            </a:endParaRPr>
          </a:p>
        </p:txBody>
      </p:sp>
      <p:sp>
        <p:nvSpPr>
          <p:cNvPr id="166" name="Google Shape;166;g16e1341cc2c_1_0"/>
          <p:cNvSpPr txBox="1"/>
          <p:nvPr/>
        </p:nvSpPr>
        <p:spPr>
          <a:xfrm>
            <a:off x="1276350" y="3689400"/>
            <a:ext cx="11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Deprioritize</a:t>
            </a:r>
            <a:endParaRPr>
              <a:latin typeface="Calibri"/>
              <a:ea typeface="Calibri"/>
              <a:cs typeface="Calibri"/>
              <a:sym typeface="Calibri"/>
            </a:endParaRPr>
          </a:p>
        </p:txBody>
      </p:sp>
      <p:sp>
        <p:nvSpPr>
          <p:cNvPr id="167" name="Google Shape;167;g16e1341cc2c_1_0"/>
          <p:cNvSpPr txBox="1"/>
          <p:nvPr/>
        </p:nvSpPr>
        <p:spPr>
          <a:xfrm>
            <a:off x="1279413" y="4753475"/>
            <a:ext cx="112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Test for</a:t>
            </a:r>
            <a:endParaRPr>
              <a:latin typeface="Calibri"/>
              <a:ea typeface="Calibri"/>
              <a:cs typeface="Calibri"/>
              <a:sym typeface="Calibri"/>
            </a:endParaRPr>
          </a:p>
        </p:txBody>
      </p:sp>
      <p:sp>
        <p:nvSpPr>
          <p:cNvPr id="168" name="Google Shape;168;g16e1341cc2c_1_0"/>
          <p:cNvSpPr txBox="1"/>
          <p:nvPr/>
        </p:nvSpPr>
        <p:spPr>
          <a:xfrm>
            <a:off x="2397450" y="2154275"/>
            <a:ext cx="18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Setting up individual university tie-ups</a:t>
            </a:r>
            <a:endParaRPr>
              <a:latin typeface="Calibri"/>
              <a:ea typeface="Calibri"/>
              <a:cs typeface="Calibri"/>
              <a:sym typeface="Calibri"/>
            </a:endParaRPr>
          </a:p>
        </p:txBody>
      </p:sp>
      <p:sp>
        <p:nvSpPr>
          <p:cNvPr id="169" name="Google Shape;169;g16e1341cc2c_1_0"/>
          <p:cNvSpPr txBox="1"/>
          <p:nvPr/>
        </p:nvSpPr>
        <p:spPr>
          <a:xfrm>
            <a:off x="2397450" y="3242563"/>
            <a:ext cx="18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Expansion of customer base</a:t>
            </a:r>
            <a:endParaRPr>
              <a:latin typeface="Calibri"/>
              <a:ea typeface="Calibri"/>
              <a:cs typeface="Calibri"/>
              <a:sym typeface="Calibri"/>
            </a:endParaRPr>
          </a:p>
        </p:txBody>
      </p:sp>
      <p:sp>
        <p:nvSpPr>
          <p:cNvPr id="170" name="Google Shape;170;g16e1341cc2c_1_0"/>
          <p:cNvSpPr txBox="1"/>
          <p:nvPr/>
        </p:nvSpPr>
        <p:spPr>
          <a:xfrm>
            <a:off x="2397450" y="4335225"/>
            <a:ext cx="18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Customer satisfaction</a:t>
            </a:r>
            <a:endParaRPr>
              <a:latin typeface="Calibri"/>
              <a:ea typeface="Calibri"/>
              <a:cs typeface="Calibri"/>
              <a:sym typeface="Calibri"/>
            </a:endParaRPr>
          </a:p>
        </p:txBody>
      </p:sp>
      <p:sp>
        <p:nvSpPr>
          <p:cNvPr id="171" name="Google Shape;171;g16e1341cc2c_1_0"/>
          <p:cNvSpPr/>
          <p:nvPr/>
        </p:nvSpPr>
        <p:spPr>
          <a:xfrm>
            <a:off x="4851925" y="1124225"/>
            <a:ext cx="3345300" cy="4347000"/>
          </a:xfrm>
          <a:prstGeom prst="round1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6e1341cc2c_1_0"/>
          <p:cNvSpPr/>
          <p:nvPr/>
        </p:nvSpPr>
        <p:spPr>
          <a:xfrm>
            <a:off x="4851925" y="1107619"/>
            <a:ext cx="3345300" cy="634200"/>
          </a:xfrm>
          <a:prstGeom prst="round1Rect">
            <a:avLst>
              <a:gd fmla="val 50000"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solidFill>
                  <a:schemeClr val="lt1"/>
                </a:solidFill>
              </a:rPr>
              <a:t>Smoke and Mirrors</a:t>
            </a:r>
            <a:endParaRPr b="1" sz="1500">
              <a:solidFill>
                <a:schemeClr val="lt1"/>
              </a:solidFill>
            </a:endParaRPr>
          </a:p>
        </p:txBody>
      </p:sp>
      <p:pic>
        <p:nvPicPr>
          <p:cNvPr id="173" name="Google Shape;173;g16e1341cc2c_1_0"/>
          <p:cNvPicPr preferRelativeResize="0"/>
          <p:nvPr/>
        </p:nvPicPr>
        <p:blipFill>
          <a:blip r:embed="rId4">
            <a:alphaModFix/>
          </a:blip>
          <a:stretch>
            <a:fillRect/>
          </a:stretch>
        </p:blipFill>
        <p:spPr>
          <a:xfrm>
            <a:off x="5133600" y="2061450"/>
            <a:ext cx="640080" cy="640080"/>
          </a:xfrm>
          <a:prstGeom prst="rect">
            <a:avLst/>
          </a:prstGeom>
          <a:noFill/>
          <a:ln>
            <a:noFill/>
          </a:ln>
        </p:spPr>
      </p:pic>
      <p:pic>
        <p:nvPicPr>
          <p:cNvPr id="174" name="Google Shape;174;g16e1341cc2c_1_0"/>
          <p:cNvPicPr preferRelativeResize="0"/>
          <p:nvPr/>
        </p:nvPicPr>
        <p:blipFill>
          <a:blip r:embed="rId5">
            <a:alphaModFix/>
          </a:blip>
          <a:stretch>
            <a:fillRect/>
          </a:stretch>
        </p:blipFill>
        <p:spPr>
          <a:xfrm>
            <a:off x="5133600" y="3154125"/>
            <a:ext cx="640080" cy="640080"/>
          </a:xfrm>
          <a:prstGeom prst="rect">
            <a:avLst/>
          </a:prstGeom>
          <a:noFill/>
          <a:ln>
            <a:noFill/>
          </a:ln>
        </p:spPr>
      </p:pic>
      <p:pic>
        <p:nvPicPr>
          <p:cNvPr id="175" name="Google Shape;175;g16e1341cc2c_1_0"/>
          <p:cNvPicPr preferRelativeResize="0"/>
          <p:nvPr/>
        </p:nvPicPr>
        <p:blipFill>
          <a:blip r:embed="rId6">
            <a:alphaModFix/>
          </a:blip>
          <a:stretch>
            <a:fillRect/>
          </a:stretch>
        </p:blipFill>
        <p:spPr>
          <a:xfrm>
            <a:off x="5133600" y="4246800"/>
            <a:ext cx="640080" cy="640080"/>
          </a:xfrm>
          <a:prstGeom prst="rect">
            <a:avLst/>
          </a:prstGeom>
          <a:noFill/>
          <a:ln>
            <a:noFill/>
          </a:ln>
        </p:spPr>
      </p:pic>
      <p:sp>
        <p:nvSpPr>
          <p:cNvPr id="176" name="Google Shape;176;g16e1341cc2c_1_0"/>
          <p:cNvSpPr txBox="1"/>
          <p:nvPr/>
        </p:nvSpPr>
        <p:spPr>
          <a:xfrm>
            <a:off x="5118625" y="2549125"/>
            <a:ext cx="6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Invest</a:t>
            </a:r>
            <a:endParaRPr>
              <a:latin typeface="Calibri"/>
              <a:ea typeface="Calibri"/>
              <a:cs typeface="Calibri"/>
              <a:sym typeface="Calibri"/>
            </a:endParaRPr>
          </a:p>
        </p:txBody>
      </p:sp>
      <p:sp>
        <p:nvSpPr>
          <p:cNvPr id="177" name="Google Shape;177;g16e1341cc2c_1_0"/>
          <p:cNvSpPr txBox="1"/>
          <p:nvPr/>
        </p:nvSpPr>
        <p:spPr>
          <a:xfrm>
            <a:off x="4890025" y="3689400"/>
            <a:ext cx="11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Deprioritize</a:t>
            </a:r>
            <a:endParaRPr>
              <a:latin typeface="Calibri"/>
              <a:ea typeface="Calibri"/>
              <a:cs typeface="Calibri"/>
              <a:sym typeface="Calibri"/>
            </a:endParaRPr>
          </a:p>
        </p:txBody>
      </p:sp>
      <p:sp>
        <p:nvSpPr>
          <p:cNvPr id="178" name="Google Shape;178;g16e1341cc2c_1_0"/>
          <p:cNvSpPr txBox="1"/>
          <p:nvPr/>
        </p:nvSpPr>
        <p:spPr>
          <a:xfrm>
            <a:off x="4893088" y="4753475"/>
            <a:ext cx="112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Test for</a:t>
            </a:r>
            <a:endParaRPr>
              <a:latin typeface="Calibri"/>
              <a:ea typeface="Calibri"/>
              <a:cs typeface="Calibri"/>
              <a:sym typeface="Calibri"/>
            </a:endParaRPr>
          </a:p>
        </p:txBody>
      </p:sp>
      <p:sp>
        <p:nvSpPr>
          <p:cNvPr id="179" name="Google Shape;179;g16e1341cc2c_1_0"/>
          <p:cNvSpPr txBox="1"/>
          <p:nvPr/>
        </p:nvSpPr>
        <p:spPr>
          <a:xfrm>
            <a:off x="6011125" y="2154275"/>
            <a:ext cx="20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APIs to integrate with existing LMS like Canvas</a:t>
            </a:r>
            <a:endParaRPr>
              <a:latin typeface="Calibri"/>
              <a:ea typeface="Calibri"/>
              <a:cs typeface="Calibri"/>
              <a:sym typeface="Calibri"/>
            </a:endParaRPr>
          </a:p>
        </p:txBody>
      </p:sp>
      <p:sp>
        <p:nvSpPr>
          <p:cNvPr id="180" name="Google Shape;180;g16e1341cc2c_1_0"/>
          <p:cNvSpPr txBox="1"/>
          <p:nvPr/>
        </p:nvSpPr>
        <p:spPr>
          <a:xfrm>
            <a:off x="6011125" y="4335225"/>
            <a:ext cx="18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Customer satisfaction</a:t>
            </a:r>
            <a:endParaRPr>
              <a:latin typeface="Calibri"/>
              <a:ea typeface="Calibri"/>
              <a:cs typeface="Calibri"/>
              <a:sym typeface="Calibri"/>
            </a:endParaRPr>
          </a:p>
        </p:txBody>
      </p:sp>
      <p:sp>
        <p:nvSpPr>
          <p:cNvPr id="181" name="Google Shape;181;g16e1341cc2c_1_0"/>
          <p:cNvSpPr/>
          <p:nvPr/>
        </p:nvSpPr>
        <p:spPr>
          <a:xfrm>
            <a:off x="8465600" y="1154441"/>
            <a:ext cx="3345300" cy="4347000"/>
          </a:xfrm>
          <a:prstGeom prst="round1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6e1341cc2c_1_0"/>
          <p:cNvSpPr/>
          <p:nvPr/>
        </p:nvSpPr>
        <p:spPr>
          <a:xfrm>
            <a:off x="8465600" y="1140844"/>
            <a:ext cx="3345300" cy="634200"/>
          </a:xfrm>
          <a:prstGeom prst="round1Rect">
            <a:avLst>
              <a:gd fmla="val 50000"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solidFill>
                  <a:schemeClr val="lt1"/>
                </a:solidFill>
              </a:rPr>
              <a:t>Piece of Pie</a:t>
            </a:r>
            <a:endParaRPr b="1" sz="1500">
              <a:solidFill>
                <a:schemeClr val="lt1"/>
              </a:solidFill>
            </a:endParaRPr>
          </a:p>
        </p:txBody>
      </p:sp>
      <p:pic>
        <p:nvPicPr>
          <p:cNvPr id="183" name="Google Shape;183;g16e1341cc2c_1_0"/>
          <p:cNvPicPr preferRelativeResize="0"/>
          <p:nvPr/>
        </p:nvPicPr>
        <p:blipFill>
          <a:blip r:embed="rId4">
            <a:alphaModFix/>
          </a:blip>
          <a:stretch>
            <a:fillRect/>
          </a:stretch>
        </p:blipFill>
        <p:spPr>
          <a:xfrm>
            <a:off x="8747275" y="2094675"/>
            <a:ext cx="640080" cy="640080"/>
          </a:xfrm>
          <a:prstGeom prst="rect">
            <a:avLst/>
          </a:prstGeom>
          <a:noFill/>
          <a:ln>
            <a:noFill/>
          </a:ln>
        </p:spPr>
      </p:pic>
      <p:pic>
        <p:nvPicPr>
          <p:cNvPr id="184" name="Google Shape;184;g16e1341cc2c_1_0"/>
          <p:cNvPicPr preferRelativeResize="0"/>
          <p:nvPr/>
        </p:nvPicPr>
        <p:blipFill>
          <a:blip r:embed="rId5">
            <a:alphaModFix/>
          </a:blip>
          <a:stretch>
            <a:fillRect/>
          </a:stretch>
        </p:blipFill>
        <p:spPr>
          <a:xfrm>
            <a:off x="8747275" y="3187350"/>
            <a:ext cx="640080" cy="640080"/>
          </a:xfrm>
          <a:prstGeom prst="rect">
            <a:avLst/>
          </a:prstGeom>
          <a:noFill/>
          <a:ln>
            <a:noFill/>
          </a:ln>
        </p:spPr>
      </p:pic>
      <p:pic>
        <p:nvPicPr>
          <p:cNvPr id="185" name="Google Shape;185;g16e1341cc2c_1_0"/>
          <p:cNvPicPr preferRelativeResize="0"/>
          <p:nvPr/>
        </p:nvPicPr>
        <p:blipFill>
          <a:blip r:embed="rId6">
            <a:alphaModFix/>
          </a:blip>
          <a:stretch>
            <a:fillRect/>
          </a:stretch>
        </p:blipFill>
        <p:spPr>
          <a:xfrm>
            <a:off x="8747275" y="4280025"/>
            <a:ext cx="640080" cy="640080"/>
          </a:xfrm>
          <a:prstGeom prst="rect">
            <a:avLst/>
          </a:prstGeom>
          <a:noFill/>
          <a:ln>
            <a:noFill/>
          </a:ln>
        </p:spPr>
      </p:pic>
      <p:sp>
        <p:nvSpPr>
          <p:cNvPr id="186" name="Google Shape;186;g16e1341cc2c_1_0"/>
          <p:cNvSpPr txBox="1"/>
          <p:nvPr/>
        </p:nvSpPr>
        <p:spPr>
          <a:xfrm>
            <a:off x="8732300" y="2582350"/>
            <a:ext cx="6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Invest</a:t>
            </a:r>
            <a:endParaRPr>
              <a:latin typeface="Calibri"/>
              <a:ea typeface="Calibri"/>
              <a:cs typeface="Calibri"/>
              <a:sym typeface="Calibri"/>
            </a:endParaRPr>
          </a:p>
        </p:txBody>
      </p:sp>
      <p:sp>
        <p:nvSpPr>
          <p:cNvPr id="187" name="Google Shape;187;g16e1341cc2c_1_0"/>
          <p:cNvSpPr txBox="1"/>
          <p:nvPr/>
        </p:nvSpPr>
        <p:spPr>
          <a:xfrm>
            <a:off x="8503700" y="3722625"/>
            <a:ext cx="11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Deprioritize</a:t>
            </a:r>
            <a:endParaRPr>
              <a:latin typeface="Calibri"/>
              <a:ea typeface="Calibri"/>
              <a:cs typeface="Calibri"/>
              <a:sym typeface="Calibri"/>
            </a:endParaRPr>
          </a:p>
        </p:txBody>
      </p:sp>
      <p:sp>
        <p:nvSpPr>
          <p:cNvPr id="188" name="Google Shape;188;g16e1341cc2c_1_0"/>
          <p:cNvSpPr txBox="1"/>
          <p:nvPr/>
        </p:nvSpPr>
        <p:spPr>
          <a:xfrm>
            <a:off x="8506763" y="4786700"/>
            <a:ext cx="112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Test for</a:t>
            </a:r>
            <a:endParaRPr>
              <a:latin typeface="Calibri"/>
              <a:ea typeface="Calibri"/>
              <a:cs typeface="Calibri"/>
              <a:sym typeface="Calibri"/>
            </a:endParaRPr>
          </a:p>
        </p:txBody>
      </p:sp>
      <p:sp>
        <p:nvSpPr>
          <p:cNvPr id="189" name="Google Shape;189;g16e1341cc2c_1_0"/>
          <p:cNvSpPr txBox="1"/>
          <p:nvPr/>
        </p:nvSpPr>
        <p:spPr>
          <a:xfrm>
            <a:off x="9624800" y="4368450"/>
            <a:ext cx="18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Customer acquisition</a:t>
            </a:r>
            <a:endParaRPr>
              <a:latin typeface="Calibri"/>
              <a:ea typeface="Calibri"/>
              <a:cs typeface="Calibri"/>
              <a:sym typeface="Calibri"/>
            </a:endParaRPr>
          </a:p>
        </p:txBody>
      </p:sp>
      <p:sp>
        <p:nvSpPr>
          <p:cNvPr id="190" name="Google Shape;190;g16e1341cc2c_1_0"/>
          <p:cNvSpPr txBox="1"/>
          <p:nvPr/>
        </p:nvSpPr>
        <p:spPr>
          <a:xfrm>
            <a:off x="6011125" y="3242563"/>
            <a:ext cx="18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Building a fully in-house feature</a:t>
            </a:r>
            <a:endParaRPr>
              <a:latin typeface="Calibri"/>
              <a:ea typeface="Calibri"/>
              <a:cs typeface="Calibri"/>
              <a:sym typeface="Calibri"/>
            </a:endParaRPr>
          </a:p>
        </p:txBody>
      </p:sp>
      <p:sp>
        <p:nvSpPr>
          <p:cNvPr id="191" name="Google Shape;191;g16e1341cc2c_1_0"/>
          <p:cNvSpPr txBox="1"/>
          <p:nvPr/>
        </p:nvSpPr>
        <p:spPr>
          <a:xfrm>
            <a:off x="9624800" y="3275800"/>
            <a:ext cx="20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Slack updates for other target customers</a:t>
            </a:r>
            <a:endParaRPr>
              <a:latin typeface="Calibri"/>
              <a:ea typeface="Calibri"/>
              <a:cs typeface="Calibri"/>
              <a:sym typeface="Calibri"/>
            </a:endParaRPr>
          </a:p>
        </p:txBody>
      </p:sp>
      <p:sp>
        <p:nvSpPr>
          <p:cNvPr id="192" name="Google Shape;192;g16e1341cc2c_1_0"/>
          <p:cNvSpPr txBox="1"/>
          <p:nvPr/>
        </p:nvSpPr>
        <p:spPr>
          <a:xfrm>
            <a:off x="3670825" y="5575675"/>
            <a:ext cx="81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3" name="Google Shape;193;g16e1341cc2c_1_0"/>
          <p:cNvSpPr/>
          <p:nvPr/>
        </p:nvSpPr>
        <p:spPr>
          <a:xfrm>
            <a:off x="5021025" y="5621875"/>
            <a:ext cx="6798600" cy="523200"/>
          </a:xfrm>
          <a:prstGeom prst="wedgeRectCallout">
            <a:avLst>
              <a:gd fmla="val -58365" name="adj1"/>
              <a:gd fmla="val -56644"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Opting for Target Practice will be the ideal MVP strategy for Slack University</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6e1341cc2c_3_0"/>
          <p:cNvSpPr/>
          <p:nvPr/>
        </p:nvSpPr>
        <p:spPr>
          <a:xfrm rot="5400000">
            <a:off x="6013500" y="516270"/>
            <a:ext cx="165000" cy="12192000"/>
          </a:xfrm>
          <a:prstGeom prst="rect">
            <a:avLst/>
          </a:prstGeom>
          <a:solidFill>
            <a:srgbClr val="EBB2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g16e1341cc2c_3_0"/>
          <p:cNvSpPr/>
          <p:nvPr/>
        </p:nvSpPr>
        <p:spPr>
          <a:xfrm rot="5400000">
            <a:off x="6013050" y="252424"/>
            <a:ext cx="165900" cy="12192000"/>
          </a:xfrm>
          <a:prstGeom prst="rect">
            <a:avLst/>
          </a:prstGeom>
          <a:solidFill>
            <a:srgbClr val="36C5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g16e1341cc2c_3_0"/>
          <p:cNvSpPr/>
          <p:nvPr/>
        </p:nvSpPr>
        <p:spPr>
          <a:xfrm>
            <a:off x="294075" y="0"/>
            <a:ext cx="222300" cy="6858000"/>
          </a:xfrm>
          <a:prstGeom prst="rect">
            <a:avLst/>
          </a:prstGeom>
          <a:solidFill>
            <a:srgbClr val="DF1D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16e1341cc2c_3_0"/>
          <p:cNvSpPr/>
          <p:nvPr/>
        </p:nvSpPr>
        <p:spPr>
          <a:xfrm>
            <a:off x="604899" y="0"/>
            <a:ext cx="222300" cy="6858000"/>
          </a:xfrm>
          <a:prstGeom prst="rect">
            <a:avLst/>
          </a:prstGeom>
          <a:solidFill>
            <a:srgbClr val="2DB6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2" name="Google Shape;202;g16e1341cc2c_3_0"/>
          <p:cNvPicPr preferRelativeResize="0"/>
          <p:nvPr/>
        </p:nvPicPr>
        <p:blipFill rotWithShape="1">
          <a:blip r:embed="rId3">
            <a:alphaModFix/>
          </a:blip>
          <a:srcRect b="0" l="0" r="0" t="0"/>
          <a:stretch/>
        </p:blipFill>
        <p:spPr>
          <a:xfrm>
            <a:off x="10449068" y="-86775"/>
            <a:ext cx="1641580" cy="923400"/>
          </a:xfrm>
          <a:prstGeom prst="rect">
            <a:avLst/>
          </a:prstGeom>
          <a:noFill/>
          <a:ln>
            <a:noFill/>
          </a:ln>
        </p:spPr>
      </p:pic>
      <p:sp>
        <p:nvSpPr>
          <p:cNvPr id="203" name="Google Shape;203;g16e1341cc2c_3_0"/>
          <p:cNvSpPr txBox="1"/>
          <p:nvPr/>
        </p:nvSpPr>
        <p:spPr>
          <a:xfrm>
            <a:off x="3685800" y="113325"/>
            <a:ext cx="4820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US" sz="2200">
                <a:latin typeface="Calibri"/>
                <a:ea typeface="Calibri"/>
                <a:cs typeface="Calibri"/>
                <a:sym typeface="Calibri"/>
              </a:rPr>
              <a:t>Our MVP</a:t>
            </a:r>
            <a:endParaRPr i="1" sz="2200">
              <a:latin typeface="Calibri"/>
              <a:ea typeface="Calibri"/>
              <a:cs typeface="Calibri"/>
              <a:sym typeface="Calibri"/>
            </a:endParaRPr>
          </a:p>
        </p:txBody>
      </p:sp>
      <p:sp>
        <p:nvSpPr>
          <p:cNvPr id="204" name="Google Shape;204;g16e1341cc2c_3_0"/>
          <p:cNvSpPr/>
          <p:nvPr/>
        </p:nvSpPr>
        <p:spPr>
          <a:xfrm>
            <a:off x="1189950" y="949325"/>
            <a:ext cx="2373600" cy="5049900"/>
          </a:xfrm>
          <a:prstGeom prst="roundRect">
            <a:avLst>
              <a:gd fmla="val 16667" name="adj"/>
            </a:avLst>
          </a:prstGeom>
          <a:noFill/>
          <a:ln cap="flat" cmpd="sng" w="38100">
            <a:solidFill>
              <a:srgbClr val="DF1D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Based on our envisioned hypothesis for the MVP, Slack University will target a handful of universities, with the aim of achieving </a:t>
            </a:r>
            <a:r>
              <a:rPr b="1" lang="en-US">
                <a:solidFill>
                  <a:schemeClr val="dk1"/>
                </a:solidFill>
                <a:latin typeface="Calibri"/>
                <a:ea typeface="Calibri"/>
                <a:cs typeface="Calibri"/>
                <a:sym typeface="Calibri"/>
              </a:rPr>
              <a:t>high customer satisfaction</a:t>
            </a:r>
            <a:r>
              <a:rPr lang="en-US">
                <a:solidFill>
                  <a:schemeClr val="dk1"/>
                </a:solidFill>
                <a:latin typeface="Calibri"/>
                <a:ea typeface="Calibri"/>
                <a:cs typeface="Calibri"/>
                <a:sym typeface="Calibri"/>
              </a:rPr>
              <a:t>. After developing proven success case studies for Slack University, we expect the feature to be rolled out to other universities soon. As of today, Slack University meets all the requirements for the target group of universities we have collaborated with.</a:t>
            </a:r>
            <a:endParaRPr>
              <a:latin typeface="Calibri"/>
              <a:ea typeface="Calibri"/>
              <a:cs typeface="Calibri"/>
              <a:sym typeface="Calibri"/>
            </a:endParaRPr>
          </a:p>
        </p:txBody>
      </p:sp>
      <p:sp>
        <p:nvSpPr>
          <p:cNvPr id="205" name="Google Shape;205;g16e1341cc2c_3_0"/>
          <p:cNvSpPr/>
          <p:nvPr/>
        </p:nvSpPr>
        <p:spPr>
          <a:xfrm>
            <a:off x="1428150" y="743475"/>
            <a:ext cx="1897200" cy="434700"/>
          </a:xfrm>
          <a:prstGeom prst="roundRect">
            <a:avLst>
              <a:gd fmla="val 16667" name="adj"/>
            </a:avLst>
          </a:prstGeom>
          <a:solidFill>
            <a:srgbClr val="DF1D5A"/>
          </a:solidFill>
          <a:ln cap="flat" cmpd="sng" w="9525">
            <a:solidFill>
              <a:srgbClr val="DF1D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900">
                <a:solidFill>
                  <a:schemeClr val="lt1"/>
                </a:solidFill>
                <a:latin typeface="Calibri"/>
                <a:ea typeface="Calibri"/>
                <a:cs typeface="Calibri"/>
                <a:sym typeface="Calibri"/>
              </a:rPr>
              <a:t>Target Practice</a:t>
            </a:r>
            <a:endParaRPr sz="1900">
              <a:solidFill>
                <a:schemeClr val="lt1"/>
              </a:solidFill>
            </a:endParaRPr>
          </a:p>
        </p:txBody>
      </p:sp>
      <p:pic>
        <p:nvPicPr>
          <p:cNvPr id="206" name="Google Shape;206;g16e1341cc2c_3_0"/>
          <p:cNvPicPr preferRelativeResize="0"/>
          <p:nvPr/>
        </p:nvPicPr>
        <p:blipFill>
          <a:blip r:embed="rId4">
            <a:alphaModFix/>
          </a:blip>
          <a:stretch>
            <a:fillRect/>
          </a:stretch>
        </p:blipFill>
        <p:spPr>
          <a:xfrm>
            <a:off x="3850100" y="949325"/>
            <a:ext cx="8079851" cy="4874225"/>
          </a:xfrm>
          <a:prstGeom prst="rect">
            <a:avLst/>
          </a:prstGeom>
          <a:noFill/>
          <a:ln>
            <a:noFill/>
          </a:ln>
          <a:effectLst>
            <a:outerShdw blurRad="57150" rotWithShape="0" algn="bl" dir="5400000" dist="19050">
              <a:srgbClr val="000000">
                <a:alpha val="50000"/>
              </a:srgbClr>
            </a:outerShdw>
          </a:effectLst>
        </p:spPr>
      </p:pic>
      <p:sp>
        <p:nvSpPr>
          <p:cNvPr id="207" name="Google Shape;207;g16e1341cc2c_3_0"/>
          <p:cNvSpPr txBox="1"/>
          <p:nvPr/>
        </p:nvSpPr>
        <p:spPr>
          <a:xfrm>
            <a:off x="9632550" y="5782163"/>
            <a:ext cx="237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666666"/>
                </a:solidFill>
                <a:latin typeface="Calibri"/>
                <a:ea typeface="Calibri"/>
                <a:cs typeface="Calibri"/>
                <a:sym typeface="Calibri"/>
              </a:rPr>
              <a:t>Slack University Draft Wireframe</a:t>
            </a:r>
            <a:endParaRPr sz="1300">
              <a:solidFill>
                <a:srgbClr val="666666"/>
              </a:solidFill>
              <a:latin typeface="Calibri"/>
              <a:ea typeface="Calibri"/>
              <a:cs typeface="Calibri"/>
              <a:sym typeface="Calibri"/>
            </a:endParaRPr>
          </a:p>
        </p:txBody>
      </p:sp>
      <p:sp>
        <p:nvSpPr>
          <p:cNvPr id="208" name="Google Shape;208;g16e1341cc2c_3_0"/>
          <p:cNvSpPr txBox="1"/>
          <p:nvPr/>
        </p:nvSpPr>
        <p:spPr>
          <a:xfrm>
            <a:off x="3773900" y="63652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Basic wireframe for the feature</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2022-10-04T01:55:08Z</dcterms:created>
  <dc:creator>Mohit N Shah</dc:creator>
</cp:coreProperties>
</file>