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70" r:id="rId6"/>
    <p:sldId id="259" r:id="rId7"/>
    <p:sldId id="264" r:id="rId8"/>
    <p:sldId id="260" r:id="rId9"/>
    <p:sldId id="261" r:id="rId10"/>
    <p:sldId id="265" r:id="rId11"/>
    <p:sldId id="266"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7" d="100"/>
          <a:sy n="117" d="100"/>
        </p:scale>
        <p:origin x="10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683354"/>
            <a:ext cx="8825658" cy="2677648"/>
          </a:xfrm>
        </p:spPr>
        <p:txBody>
          <a:bodyPr/>
          <a:lstStyle/>
          <a:p>
            <a:r>
              <a:rPr lang="en-IN" dirty="0" smtClean="0"/>
              <a:t>Analysis Report</a:t>
            </a:r>
            <a:br>
              <a:rPr lang="en-IN" dirty="0" smtClean="0"/>
            </a:br>
            <a:r>
              <a:rPr lang="en-IN" sz="1600" dirty="0" smtClean="0"/>
              <a:t>(UDEMY COURSES DATA)</a:t>
            </a:r>
            <a:br>
              <a:rPr lang="en-IN" sz="1600" dirty="0" smtClean="0"/>
            </a:br>
            <a:r>
              <a:rPr lang="en-IN" dirty="0" smtClean="0"/>
              <a:t/>
            </a:r>
            <a:br>
              <a:rPr lang="en-IN" dirty="0" smtClean="0"/>
            </a:br>
            <a:r>
              <a:rPr lang="en-IN" dirty="0"/>
              <a:t>	</a:t>
            </a:r>
            <a:r>
              <a:rPr lang="en-IN" dirty="0" smtClean="0"/>
              <a:t>						        	</a:t>
            </a:r>
            <a:r>
              <a:rPr lang="en-IN" sz="3200" dirty="0" smtClean="0"/>
              <a:t>– Divyansh Dubey</a:t>
            </a:r>
            <a:endParaRPr lang="en-IN" sz="4400" dirty="0"/>
          </a:p>
        </p:txBody>
      </p:sp>
      <p:sp>
        <p:nvSpPr>
          <p:cNvPr id="3" name="Subtitle 2"/>
          <p:cNvSpPr>
            <a:spLocks noGrp="1"/>
          </p:cNvSpPr>
          <p:nvPr>
            <p:ph type="subTitle" idx="1"/>
          </p:nvPr>
        </p:nvSpPr>
        <p:spPr>
          <a:xfrm>
            <a:off x="1154955" y="5136608"/>
            <a:ext cx="8825658" cy="861420"/>
          </a:xfrm>
        </p:spPr>
        <p:txBody>
          <a:bodyPr/>
          <a:lstStyle/>
          <a:p>
            <a:r>
              <a:rPr lang="en-IN" dirty="0" smtClean="0"/>
              <a:t>My analysis of the problems/insights </a:t>
            </a:r>
            <a:r>
              <a:rPr lang="en-IN" dirty="0" smtClean="0"/>
              <a:t>based on </a:t>
            </a:r>
            <a:r>
              <a:rPr lang="en-IN" dirty="0" smtClean="0"/>
              <a:t>my findings from the data.</a:t>
            </a:r>
            <a:endParaRPr lang="en-IN" dirty="0"/>
          </a:p>
        </p:txBody>
      </p:sp>
    </p:spTree>
    <p:extLst>
      <p:ext uri="{BB962C8B-B14F-4D97-AF65-F5344CB8AC3E}">
        <p14:creationId xmlns:p14="http://schemas.microsoft.com/office/powerpoint/2010/main" val="251875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a:t>
            </a:r>
            <a:r>
              <a:rPr lang="en-IN" sz="2800" dirty="0"/>
              <a:t>Reasons/causes behind Insights</a:t>
            </a:r>
          </a:p>
        </p:txBody>
      </p:sp>
      <p:sp>
        <p:nvSpPr>
          <p:cNvPr id="3" name="Content Placeholder 2"/>
          <p:cNvSpPr>
            <a:spLocks noGrp="1"/>
          </p:cNvSpPr>
          <p:nvPr>
            <p:ph idx="1"/>
          </p:nvPr>
        </p:nvSpPr>
        <p:spPr>
          <a:xfrm>
            <a:off x="1154954" y="2342243"/>
            <a:ext cx="8825659" cy="3416300"/>
          </a:xfrm>
        </p:spPr>
        <p:txBody>
          <a:bodyPr>
            <a:normAutofit/>
          </a:bodyPr>
          <a:lstStyle/>
          <a:p>
            <a:r>
              <a:rPr lang="en-IN" sz="1200" dirty="0" smtClean="0"/>
              <a:t>One of the factors behind Web Development courses doing better than other categories</a:t>
            </a:r>
            <a:r>
              <a:rPr lang="en-IN" sz="1200" dirty="0"/>
              <a:t>-</a:t>
            </a:r>
            <a:r>
              <a:rPr lang="en-IN" sz="1200" dirty="0" smtClean="0"/>
              <a:t> is the thorough content of web dev courses while other courses lagging behind in that. This can be seen in following charts which shows the number of lectures per content and average content duration per category, respectively.</a:t>
            </a:r>
            <a:endParaRPr lang="en-IN" sz="1200" dirty="0"/>
          </a:p>
        </p:txBody>
      </p:sp>
      <p:pic>
        <p:nvPicPr>
          <p:cNvPr id="4" name="slide6" descr="Sheet 5">
            <a:extLst>
              <a:ext uri="{FF2B5EF4-FFF2-40B4-BE49-F238E27FC236}">
                <a16:creationId xmlns="" xmlns:a16="http://schemas.microsoft.com/office/drawing/2014/main" id="{800F9B19-4BF7-48DE-8AA3-0DA3EDD80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519" y="3208565"/>
            <a:ext cx="2964848" cy="3388177"/>
          </a:xfrm>
          <a:prstGeom prst="rect">
            <a:avLst/>
          </a:prstGeom>
        </p:spPr>
      </p:pic>
      <p:pic>
        <p:nvPicPr>
          <p:cNvPr id="5" name="slide7" descr="Sheet 6">
            <a:extLst>
              <a:ext uri="{FF2B5EF4-FFF2-40B4-BE49-F238E27FC236}">
                <a16:creationId xmlns="" xmlns:a16="http://schemas.microsoft.com/office/drawing/2014/main" id="{D9FE4E81-D942-45DE-95BC-A8A4C4C67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999" y="3208564"/>
            <a:ext cx="2723822" cy="3388177"/>
          </a:xfrm>
          <a:prstGeom prst="rect">
            <a:avLst/>
          </a:prstGeom>
        </p:spPr>
      </p:pic>
    </p:spTree>
    <p:extLst>
      <p:ext uri="{BB962C8B-B14F-4D97-AF65-F5344CB8AC3E}">
        <p14:creationId xmlns:p14="http://schemas.microsoft.com/office/powerpoint/2010/main" val="109740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a:t>
            </a:r>
            <a:r>
              <a:rPr lang="en-IN" sz="2800" dirty="0"/>
              <a:t>Reasons/causes behind Insights</a:t>
            </a:r>
          </a:p>
        </p:txBody>
      </p:sp>
      <p:sp>
        <p:nvSpPr>
          <p:cNvPr id="3" name="Content Placeholder 2"/>
          <p:cNvSpPr>
            <a:spLocks noGrp="1"/>
          </p:cNvSpPr>
          <p:nvPr>
            <p:ph idx="1"/>
          </p:nvPr>
        </p:nvSpPr>
        <p:spPr>
          <a:xfrm>
            <a:off x="1154954" y="3624942"/>
            <a:ext cx="7262424" cy="3423557"/>
          </a:xfrm>
        </p:spPr>
        <p:txBody>
          <a:bodyPr>
            <a:normAutofit/>
          </a:bodyPr>
          <a:lstStyle/>
          <a:p>
            <a:r>
              <a:rPr lang="en-IN" sz="1200" dirty="0" smtClean="0"/>
              <a:t>Web Development courses subscribers are proactive in using technology which is why these courses are doing really well. This can be explained by the fact that they are more proactive in reviewing content which can be seen in the chart showing average number of reviews per category.</a:t>
            </a:r>
            <a:endParaRPr lang="en-IN" sz="1200" dirty="0"/>
          </a:p>
        </p:txBody>
      </p:sp>
      <p:pic>
        <p:nvPicPr>
          <p:cNvPr id="4" name="slide5" descr="Sheet 4">
            <a:extLst>
              <a:ext uri="{FF2B5EF4-FFF2-40B4-BE49-F238E27FC236}">
                <a16:creationId xmlns="" xmlns:a16="http://schemas.microsoft.com/office/drawing/2014/main" id="{8B4C28EC-F226-4FF4-A366-2AAAA7435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213" y="2416628"/>
            <a:ext cx="2281922" cy="4106636"/>
          </a:xfrm>
          <a:prstGeom prst="rect">
            <a:avLst/>
          </a:prstGeom>
        </p:spPr>
      </p:pic>
    </p:spTree>
    <p:extLst>
      <p:ext uri="{BB962C8B-B14F-4D97-AF65-F5344CB8AC3E}">
        <p14:creationId xmlns:p14="http://schemas.microsoft.com/office/powerpoint/2010/main" val="146091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r>
              <a:rPr lang="en-IN" sz="2800" dirty="0" smtClean="0"/>
              <a:t>My proposals for solutions</a:t>
            </a:r>
            <a:endParaRPr lang="en-IN" dirty="0"/>
          </a:p>
        </p:txBody>
      </p:sp>
      <p:sp>
        <p:nvSpPr>
          <p:cNvPr id="3" name="Content Placeholder 2"/>
          <p:cNvSpPr>
            <a:spLocks noGrp="1"/>
          </p:cNvSpPr>
          <p:nvPr>
            <p:ph idx="1"/>
          </p:nvPr>
        </p:nvSpPr>
        <p:spPr/>
        <p:txBody>
          <a:bodyPr/>
          <a:lstStyle/>
          <a:p>
            <a:r>
              <a:rPr lang="en-IN" dirty="0" smtClean="0"/>
              <a:t>In the case of Web Development courses, We can increase the prices of the courses accordingly to take advantage of their popularity among subscribers/users.</a:t>
            </a:r>
          </a:p>
          <a:p>
            <a:r>
              <a:rPr lang="en-IN" dirty="0" smtClean="0"/>
              <a:t>In </a:t>
            </a:r>
            <a:r>
              <a:rPr lang="en-IN" dirty="0"/>
              <a:t>the case of Business Finance </a:t>
            </a:r>
            <a:r>
              <a:rPr lang="en-IN" dirty="0" smtClean="0"/>
              <a:t>courses, they </a:t>
            </a:r>
            <a:r>
              <a:rPr lang="en-IN" dirty="0"/>
              <a:t>can also improve their subscriber base by </a:t>
            </a:r>
            <a:r>
              <a:rPr lang="en-IN" dirty="0" smtClean="0"/>
              <a:t>lowering </a:t>
            </a:r>
            <a:r>
              <a:rPr lang="en-IN" dirty="0"/>
              <a:t>prices a little while improving the content of the </a:t>
            </a:r>
            <a:r>
              <a:rPr lang="en-IN" dirty="0" smtClean="0"/>
              <a:t>courses making them more thorough.</a:t>
            </a:r>
          </a:p>
          <a:p>
            <a:r>
              <a:rPr lang="en-IN" dirty="0" smtClean="0"/>
              <a:t>Those category of courses which are not doing well, should work on course content making them thorough and more comprehensive. </a:t>
            </a:r>
            <a:endParaRPr lang="en-IN" dirty="0"/>
          </a:p>
          <a:p>
            <a:endParaRPr lang="en-IN" dirty="0"/>
          </a:p>
        </p:txBody>
      </p:sp>
    </p:spTree>
    <p:extLst>
      <p:ext uri="{BB962C8B-B14F-4D97-AF65-F5344CB8AC3E}">
        <p14:creationId xmlns:p14="http://schemas.microsoft.com/office/powerpoint/2010/main" val="380380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5998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162" y="1167492"/>
            <a:ext cx="8825658" cy="1127945"/>
          </a:xfrm>
        </p:spPr>
        <p:txBody>
          <a:bodyPr/>
          <a:lstStyle/>
          <a:p>
            <a:r>
              <a:rPr lang="en-IN" dirty="0" smtClean="0"/>
              <a:t>Project Description</a:t>
            </a:r>
            <a:endParaRPr lang="en-IN" sz="4400" dirty="0"/>
          </a:p>
        </p:txBody>
      </p:sp>
      <p:sp>
        <p:nvSpPr>
          <p:cNvPr id="3" name="Subtitle 2"/>
          <p:cNvSpPr>
            <a:spLocks noGrp="1"/>
          </p:cNvSpPr>
          <p:nvPr>
            <p:ph type="subTitle" idx="1"/>
          </p:nvPr>
        </p:nvSpPr>
        <p:spPr>
          <a:xfrm>
            <a:off x="1154955" y="2686050"/>
            <a:ext cx="8825658" cy="2952750"/>
          </a:xfrm>
        </p:spPr>
        <p:txBody>
          <a:bodyPr>
            <a:normAutofit fontScale="92500"/>
          </a:bodyPr>
          <a:lstStyle/>
          <a:p>
            <a:r>
              <a:rPr lang="en-IN" dirty="0" smtClean="0"/>
              <a:t>I am a </a:t>
            </a:r>
            <a:r>
              <a:rPr lang="en-IN" dirty="0"/>
              <a:t>Data Analyst working for the education tech </a:t>
            </a:r>
            <a:r>
              <a:rPr lang="en-IN" dirty="0" smtClean="0"/>
              <a:t>company, </a:t>
            </a:r>
            <a:r>
              <a:rPr lang="en-IN" dirty="0"/>
              <a:t>Udemy. </a:t>
            </a:r>
            <a:r>
              <a:rPr lang="en-IN" dirty="0" smtClean="0"/>
              <a:t>I </a:t>
            </a:r>
            <a:r>
              <a:rPr lang="en-IN" dirty="0"/>
              <a:t>have been asked by </a:t>
            </a:r>
            <a:r>
              <a:rPr lang="en-IN" dirty="0" smtClean="0"/>
              <a:t>My </a:t>
            </a:r>
            <a:r>
              <a:rPr lang="en-IN" dirty="0"/>
              <a:t>manager, Head of Curriculum at Udemy, to present the data on course revenue, and </a:t>
            </a:r>
            <a:r>
              <a:rPr lang="en-IN" dirty="0" err="1"/>
              <a:t>i</a:t>
            </a:r>
            <a:r>
              <a:rPr lang="en-IN" dirty="0" smtClean="0"/>
              <a:t> </a:t>
            </a:r>
            <a:r>
              <a:rPr lang="en-IN" dirty="0"/>
              <a:t>have been provided with data on courses from different topics to understand where opportunities to increase revenue may lie, and track the performance of courses.</a:t>
            </a:r>
          </a:p>
          <a:p>
            <a:r>
              <a:rPr lang="en-IN" dirty="0"/>
              <a:t> </a:t>
            </a:r>
          </a:p>
          <a:p>
            <a:r>
              <a:rPr lang="en-IN" dirty="0"/>
              <a:t>Your manager has suggested encouraging Web Development courses to charge more, because she believes that these are the most popular courses. She needs to send a report to the CEO in the next three weeks on how they will increase their next quarter earnings.</a:t>
            </a:r>
          </a:p>
          <a:p>
            <a:endParaRPr lang="en-IN" dirty="0"/>
          </a:p>
        </p:txBody>
      </p:sp>
    </p:spTree>
    <p:extLst>
      <p:ext uri="{BB962C8B-B14F-4D97-AF65-F5344CB8AC3E}">
        <p14:creationId xmlns:p14="http://schemas.microsoft.com/office/powerpoint/2010/main" val="185036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862" y="351064"/>
            <a:ext cx="8825658" cy="1127945"/>
          </a:xfrm>
        </p:spPr>
        <p:txBody>
          <a:bodyPr/>
          <a:lstStyle/>
          <a:p>
            <a:r>
              <a:rPr lang="en-IN" dirty="0" smtClean="0"/>
              <a:t>Design</a:t>
            </a:r>
            <a:endParaRPr lang="en-IN" sz="4400" dirty="0"/>
          </a:p>
        </p:txBody>
      </p:sp>
      <p:sp>
        <p:nvSpPr>
          <p:cNvPr id="3" name="Subtitle 2"/>
          <p:cNvSpPr>
            <a:spLocks noGrp="1"/>
          </p:cNvSpPr>
          <p:nvPr>
            <p:ph type="subTitle" idx="1"/>
          </p:nvPr>
        </p:nvSpPr>
        <p:spPr>
          <a:xfrm>
            <a:off x="1007997" y="1592035"/>
            <a:ext cx="8825658" cy="4245430"/>
          </a:xfrm>
        </p:spPr>
        <p:txBody>
          <a:bodyPr>
            <a:normAutofit fontScale="92500" lnSpcReduction="10000"/>
          </a:bodyPr>
          <a:lstStyle/>
          <a:p>
            <a:pPr marL="285750" indent="-285750">
              <a:buFont typeface="Wingdings" panose="05000000000000000000" pitchFamily="2" charset="2"/>
              <a:buChar char="q"/>
            </a:pPr>
            <a:r>
              <a:rPr lang="en-IN" dirty="0" smtClean="0">
                <a:solidFill>
                  <a:srgbClr val="FF0000"/>
                </a:solidFill>
              </a:rPr>
              <a:t>Tools used for analysis, visualisation and reporting:</a:t>
            </a:r>
          </a:p>
          <a:p>
            <a:pPr marL="285750" indent="-285750">
              <a:buFont typeface="Wingdings" panose="05000000000000000000" pitchFamily="2" charset="2"/>
              <a:buChar char="q"/>
            </a:pPr>
            <a:endParaRPr lang="en-IN" dirty="0" smtClean="0">
              <a:solidFill>
                <a:srgbClr val="FF0000"/>
              </a:solidFill>
            </a:endParaRPr>
          </a:p>
          <a:p>
            <a:pPr marL="285750" indent="-285750">
              <a:buFont typeface="Wingdings" panose="05000000000000000000" pitchFamily="2" charset="2"/>
              <a:buChar char="§"/>
            </a:pPr>
            <a:r>
              <a:rPr lang="en-IN" dirty="0" smtClean="0">
                <a:solidFill>
                  <a:srgbClr val="FF0000"/>
                </a:solidFill>
              </a:rPr>
              <a:t>Ms excel</a:t>
            </a:r>
          </a:p>
          <a:p>
            <a:r>
              <a:rPr lang="en-IN" dirty="0" smtClean="0">
                <a:solidFill>
                  <a:srgbClr val="FF0000"/>
                </a:solidFill>
              </a:rPr>
              <a:t>	</a:t>
            </a:r>
            <a:r>
              <a:rPr lang="en-IN" sz="1600" dirty="0" smtClean="0">
                <a:solidFill>
                  <a:srgbClr val="FF0000"/>
                </a:solidFill>
              </a:rPr>
              <a:t>I used google-spreadsheets for analysing data as it is easy to use 	and a 	handy tool for data analysis.</a:t>
            </a:r>
          </a:p>
          <a:p>
            <a:endParaRPr lang="en-IN" sz="1600" dirty="0" smtClean="0">
              <a:solidFill>
                <a:srgbClr val="FF0000"/>
              </a:solidFill>
            </a:endParaRPr>
          </a:p>
          <a:p>
            <a:pPr marL="285750" indent="-285750">
              <a:buFont typeface="Wingdings" panose="05000000000000000000" pitchFamily="2" charset="2"/>
              <a:buChar char="§"/>
            </a:pPr>
            <a:r>
              <a:rPr lang="en-IN" dirty="0" smtClean="0">
                <a:solidFill>
                  <a:srgbClr val="FF0000"/>
                </a:solidFill>
              </a:rPr>
              <a:t>Tableau</a:t>
            </a:r>
          </a:p>
          <a:p>
            <a:r>
              <a:rPr lang="en-IN" dirty="0" smtClean="0">
                <a:solidFill>
                  <a:srgbClr val="FF0000"/>
                </a:solidFill>
              </a:rPr>
              <a:t>	</a:t>
            </a:r>
            <a:r>
              <a:rPr lang="en-IN" sz="1600" dirty="0" smtClean="0">
                <a:solidFill>
                  <a:srgbClr val="FF0000"/>
                </a:solidFill>
              </a:rPr>
              <a:t>Tableau is one of the most popular visualisation  tools across the world 	because of its easy to use and handy interface to work on.</a:t>
            </a:r>
          </a:p>
          <a:p>
            <a:endParaRPr lang="en-IN" sz="1600" dirty="0" smtClean="0">
              <a:solidFill>
                <a:srgbClr val="FF0000"/>
              </a:solidFill>
            </a:endParaRPr>
          </a:p>
          <a:p>
            <a:pPr marL="285750" indent="-285750">
              <a:buFont typeface="Wingdings" panose="05000000000000000000" pitchFamily="2" charset="2"/>
              <a:buChar char="§"/>
            </a:pPr>
            <a:r>
              <a:rPr lang="en-IN" dirty="0" smtClean="0">
                <a:solidFill>
                  <a:srgbClr val="FF0000"/>
                </a:solidFill>
              </a:rPr>
              <a:t>Ms PowerPoint</a:t>
            </a:r>
          </a:p>
          <a:p>
            <a:r>
              <a:rPr lang="en-IN" dirty="0" smtClean="0">
                <a:solidFill>
                  <a:srgbClr val="FF0000"/>
                </a:solidFill>
              </a:rPr>
              <a:t>	</a:t>
            </a:r>
            <a:r>
              <a:rPr lang="en-IN" sz="1600" dirty="0" smtClean="0">
                <a:solidFill>
                  <a:srgbClr val="FF0000"/>
                </a:solidFill>
              </a:rPr>
              <a:t>I used MS PowerPoint for reporting because of its extensive  features list 	which we can use to present reports. It is really easy 	to use.</a:t>
            </a:r>
          </a:p>
          <a:p>
            <a:pPr marL="285750" indent="-285750">
              <a:buFont typeface="Wingdings" panose="05000000000000000000" pitchFamily="2" charset="2"/>
              <a:buChar char="§"/>
            </a:pPr>
            <a:endParaRPr lang="en-IN" dirty="0" smtClean="0">
              <a:solidFill>
                <a:srgbClr val="FF0000"/>
              </a:solidFill>
            </a:endParaRPr>
          </a:p>
        </p:txBody>
      </p:sp>
    </p:spTree>
    <p:extLst>
      <p:ext uri="{BB962C8B-B14F-4D97-AF65-F5344CB8AC3E}">
        <p14:creationId xmlns:p14="http://schemas.microsoft.com/office/powerpoint/2010/main" val="170583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548" y="400050"/>
            <a:ext cx="8825658" cy="1127945"/>
          </a:xfrm>
        </p:spPr>
        <p:txBody>
          <a:bodyPr/>
          <a:lstStyle/>
          <a:p>
            <a:r>
              <a:rPr lang="en-IN" dirty="0" smtClean="0"/>
              <a:t>Design</a:t>
            </a:r>
            <a:endParaRPr lang="en-IN" sz="4400" dirty="0"/>
          </a:p>
        </p:txBody>
      </p:sp>
      <p:sp>
        <p:nvSpPr>
          <p:cNvPr id="3" name="Subtitle 2"/>
          <p:cNvSpPr>
            <a:spLocks noGrp="1"/>
          </p:cNvSpPr>
          <p:nvPr>
            <p:ph type="subTitle" idx="1"/>
          </p:nvPr>
        </p:nvSpPr>
        <p:spPr>
          <a:xfrm>
            <a:off x="1016161" y="1911716"/>
            <a:ext cx="8825658" cy="4245430"/>
          </a:xfrm>
        </p:spPr>
        <p:txBody>
          <a:bodyPr>
            <a:normAutofit lnSpcReduction="10000"/>
          </a:bodyPr>
          <a:lstStyle/>
          <a:p>
            <a:r>
              <a:rPr lang="en-IN" dirty="0" smtClean="0">
                <a:solidFill>
                  <a:srgbClr val="FF0000"/>
                </a:solidFill>
              </a:rPr>
              <a:t>Steps:</a:t>
            </a:r>
          </a:p>
          <a:p>
            <a:pPr marL="342900" indent="-342900">
              <a:buFont typeface="Wingdings" panose="05000000000000000000" pitchFamily="2" charset="2"/>
              <a:buChar char="q"/>
            </a:pPr>
            <a:r>
              <a:rPr lang="en-IN" dirty="0" smtClean="0">
                <a:solidFill>
                  <a:srgbClr val="FF0000"/>
                </a:solidFill>
              </a:rPr>
              <a:t>Read and worked on understanding the data.</a:t>
            </a:r>
          </a:p>
          <a:p>
            <a:pPr marL="342900" indent="-342900">
              <a:buFont typeface="Wingdings" panose="05000000000000000000" pitchFamily="2" charset="2"/>
              <a:buChar char="q"/>
            </a:pPr>
            <a:r>
              <a:rPr lang="en-IN" dirty="0" smtClean="0">
                <a:solidFill>
                  <a:srgbClr val="FF0000"/>
                </a:solidFill>
              </a:rPr>
              <a:t>Consolidate the relevant data.</a:t>
            </a:r>
          </a:p>
          <a:p>
            <a:pPr marL="342900" indent="-342900">
              <a:buFont typeface="Wingdings" panose="05000000000000000000" pitchFamily="2" charset="2"/>
              <a:buChar char="q"/>
            </a:pPr>
            <a:r>
              <a:rPr lang="en-IN" dirty="0" smtClean="0">
                <a:solidFill>
                  <a:srgbClr val="FF0000"/>
                </a:solidFill>
              </a:rPr>
              <a:t>Data cleaning</a:t>
            </a:r>
          </a:p>
          <a:p>
            <a:pPr marL="342900" indent="-342900">
              <a:buFont typeface="Arial" panose="020B0604020202020204" pitchFamily="34" charset="0"/>
              <a:buChar char="•"/>
            </a:pPr>
            <a:r>
              <a:rPr lang="en-IN" dirty="0" smtClean="0">
                <a:solidFill>
                  <a:srgbClr val="FF0000"/>
                </a:solidFill>
              </a:rPr>
              <a:t>Removed duplicates</a:t>
            </a:r>
          </a:p>
          <a:p>
            <a:pPr marL="342900" indent="-342900">
              <a:buFont typeface="Arial" panose="020B0604020202020204" pitchFamily="34" charset="0"/>
              <a:buChar char="•"/>
            </a:pPr>
            <a:r>
              <a:rPr lang="en-IN" dirty="0" smtClean="0">
                <a:solidFill>
                  <a:srgbClr val="FF0000"/>
                </a:solidFill>
              </a:rPr>
              <a:t>Removed blank cells</a:t>
            </a:r>
          </a:p>
          <a:p>
            <a:pPr marL="342900" indent="-342900">
              <a:buFont typeface="Arial" panose="020B0604020202020204" pitchFamily="34" charset="0"/>
              <a:buChar char="•"/>
            </a:pPr>
            <a:r>
              <a:rPr lang="en-IN" dirty="0" smtClean="0">
                <a:solidFill>
                  <a:srgbClr val="FF0000"/>
                </a:solidFill>
              </a:rPr>
              <a:t>Removed/replaced inconsistent data</a:t>
            </a:r>
          </a:p>
          <a:p>
            <a:pPr marL="342900" indent="-342900">
              <a:buFont typeface="Wingdings" panose="05000000000000000000" pitchFamily="2" charset="2"/>
              <a:buChar char="q"/>
            </a:pPr>
            <a:r>
              <a:rPr lang="en-IN" dirty="0" smtClean="0">
                <a:solidFill>
                  <a:srgbClr val="FF0000"/>
                </a:solidFill>
              </a:rPr>
              <a:t>Used right/left function to create “date” column.</a:t>
            </a:r>
          </a:p>
          <a:p>
            <a:pPr marL="342900" indent="-342900">
              <a:buFont typeface="Wingdings" panose="05000000000000000000" pitchFamily="2" charset="2"/>
              <a:buChar char="q"/>
            </a:pPr>
            <a:r>
              <a:rPr lang="en-IN" dirty="0" smtClean="0">
                <a:solidFill>
                  <a:srgbClr val="FF0000"/>
                </a:solidFill>
              </a:rPr>
              <a:t>Used if function to create a “free beginner courses” column.</a:t>
            </a:r>
          </a:p>
          <a:p>
            <a:pPr marL="342900" indent="-342900">
              <a:buFont typeface="Wingdings" panose="05000000000000000000" pitchFamily="2" charset="2"/>
              <a:buChar char="q"/>
            </a:pPr>
            <a:r>
              <a:rPr lang="en-IN" dirty="0" smtClean="0">
                <a:solidFill>
                  <a:srgbClr val="FF0000"/>
                </a:solidFill>
              </a:rPr>
              <a:t>Used </a:t>
            </a:r>
            <a:r>
              <a:rPr lang="en-IN" dirty="0">
                <a:solidFill>
                  <a:srgbClr val="FF0000"/>
                </a:solidFill>
              </a:rPr>
              <a:t>the </a:t>
            </a:r>
            <a:r>
              <a:rPr lang="en-IN" dirty="0" smtClean="0">
                <a:solidFill>
                  <a:srgbClr val="FF0000"/>
                </a:solidFill>
              </a:rPr>
              <a:t>VLOOKUP </a:t>
            </a:r>
            <a:r>
              <a:rPr lang="en-IN" dirty="0">
                <a:solidFill>
                  <a:srgbClr val="FF0000"/>
                </a:solidFill>
              </a:rPr>
              <a:t>function to find and organise this information on a separate sheet.</a:t>
            </a:r>
          </a:p>
          <a:p>
            <a:pPr marL="342900" indent="-342900">
              <a:buFont typeface="+mj-lt"/>
              <a:buAutoNum type="arabicPeriod"/>
            </a:pPr>
            <a:endParaRPr lang="en-IN" dirty="0" smtClean="0">
              <a:solidFill>
                <a:srgbClr val="FF0000"/>
              </a:solidFill>
            </a:endParaRPr>
          </a:p>
          <a:p>
            <a:pPr marL="285750" indent="-285750">
              <a:buFont typeface="Arial" panose="020B0604020202020204" pitchFamily="34" charset="0"/>
              <a:buChar char="•"/>
            </a:pPr>
            <a:endParaRPr lang="en-IN" dirty="0" smtClean="0">
              <a:solidFill>
                <a:srgbClr val="FF0000"/>
              </a:solidFill>
            </a:endParaRPr>
          </a:p>
        </p:txBody>
      </p:sp>
    </p:spTree>
    <p:extLst>
      <p:ext uri="{BB962C8B-B14F-4D97-AF65-F5344CB8AC3E}">
        <p14:creationId xmlns:p14="http://schemas.microsoft.com/office/powerpoint/2010/main" val="17060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919" y="342899"/>
            <a:ext cx="8825658" cy="1127945"/>
          </a:xfrm>
        </p:spPr>
        <p:txBody>
          <a:bodyPr/>
          <a:lstStyle/>
          <a:p>
            <a:r>
              <a:rPr lang="en-IN" dirty="0" smtClean="0"/>
              <a:t>Design</a:t>
            </a:r>
            <a:endParaRPr lang="en-IN" sz="4400" dirty="0"/>
          </a:p>
        </p:txBody>
      </p:sp>
      <p:sp>
        <p:nvSpPr>
          <p:cNvPr id="3" name="Subtitle 2"/>
          <p:cNvSpPr>
            <a:spLocks noGrp="1"/>
          </p:cNvSpPr>
          <p:nvPr>
            <p:ph type="subTitle" idx="1"/>
          </p:nvPr>
        </p:nvSpPr>
        <p:spPr>
          <a:xfrm>
            <a:off x="844711" y="1649185"/>
            <a:ext cx="8825658" cy="4245430"/>
          </a:xfrm>
        </p:spPr>
        <p:txBody>
          <a:bodyPr>
            <a:normAutofit/>
          </a:bodyPr>
          <a:lstStyle/>
          <a:p>
            <a:r>
              <a:rPr lang="en-IN" dirty="0" smtClean="0">
                <a:solidFill>
                  <a:srgbClr val="FF0000"/>
                </a:solidFill>
              </a:rPr>
              <a:t>Steps:</a:t>
            </a:r>
          </a:p>
          <a:p>
            <a:pPr marL="342900" indent="-342900">
              <a:buFont typeface="Wingdings" panose="05000000000000000000" pitchFamily="2" charset="2"/>
              <a:buChar char="q"/>
            </a:pPr>
            <a:r>
              <a:rPr lang="en-IN" dirty="0" smtClean="0">
                <a:solidFill>
                  <a:srgbClr val="FF0000"/>
                </a:solidFill>
              </a:rPr>
              <a:t>Data visualisation</a:t>
            </a:r>
          </a:p>
          <a:p>
            <a:r>
              <a:rPr lang="en-IN" dirty="0" smtClean="0"/>
              <a:t>	- </a:t>
            </a:r>
            <a:r>
              <a:rPr lang="en-IN" dirty="0" smtClean="0">
                <a:solidFill>
                  <a:srgbClr val="FF0000"/>
                </a:solidFill>
              </a:rPr>
              <a:t>Created </a:t>
            </a:r>
            <a:r>
              <a:rPr lang="en-IN" dirty="0">
                <a:solidFill>
                  <a:srgbClr val="FF0000"/>
                </a:solidFill>
              </a:rPr>
              <a:t>the following Pivot Tables and </a:t>
            </a:r>
            <a:r>
              <a:rPr lang="en-IN" dirty="0" smtClean="0">
                <a:solidFill>
                  <a:srgbClr val="FF0000"/>
                </a:solidFill>
              </a:rPr>
              <a:t>Charts using excel and 	   tableau:</a:t>
            </a:r>
          </a:p>
          <a:p>
            <a:endParaRPr lang="en-IN" dirty="0">
              <a:solidFill>
                <a:srgbClr val="FF0000"/>
              </a:solidFill>
            </a:endParaRPr>
          </a:p>
          <a:p>
            <a:pPr marL="285750" indent="-285750">
              <a:buFont typeface="Arial" panose="020B0604020202020204" pitchFamily="34" charset="0"/>
              <a:buChar char="•"/>
            </a:pPr>
            <a:r>
              <a:rPr lang="en-IN" sz="1400" dirty="0" smtClean="0">
                <a:solidFill>
                  <a:srgbClr val="FF0000"/>
                </a:solidFill>
              </a:rPr>
              <a:t>Total number of subscribers for each subject (Pie Chart</a:t>
            </a:r>
            <a:r>
              <a:rPr lang="en-IN" sz="1400" dirty="0">
                <a:solidFill>
                  <a:srgbClr val="FF0000"/>
                </a:solidFill>
              </a:rPr>
              <a:t>)</a:t>
            </a:r>
          </a:p>
          <a:p>
            <a:pPr marL="285750" indent="-285750">
              <a:buFont typeface="Arial" panose="020B0604020202020204" pitchFamily="34" charset="0"/>
              <a:buChar char="•"/>
            </a:pPr>
            <a:r>
              <a:rPr lang="en-IN" sz="1400" dirty="0" smtClean="0">
                <a:solidFill>
                  <a:srgbClr val="FF0000"/>
                </a:solidFill>
              </a:rPr>
              <a:t>Average number of subscribers for each subject (Bar Chart)</a:t>
            </a:r>
          </a:p>
          <a:p>
            <a:pPr marL="285750" indent="-285750">
              <a:buFont typeface="Arial" panose="020B0604020202020204" pitchFamily="34" charset="0"/>
              <a:buChar char="•"/>
            </a:pPr>
            <a:r>
              <a:rPr lang="en-IN" sz="1400" dirty="0" smtClean="0">
                <a:solidFill>
                  <a:srgbClr val="FF0000"/>
                </a:solidFill>
              </a:rPr>
              <a:t>Average cost per subject at each level (Bar </a:t>
            </a:r>
            <a:r>
              <a:rPr lang="en-IN" sz="1400" dirty="0">
                <a:solidFill>
                  <a:srgbClr val="FF0000"/>
                </a:solidFill>
              </a:rPr>
              <a:t>Chart)</a:t>
            </a:r>
          </a:p>
          <a:p>
            <a:pPr marL="285750" indent="-285750">
              <a:buFont typeface="Arial" panose="020B0604020202020204" pitchFamily="34" charset="0"/>
              <a:buChar char="•"/>
            </a:pPr>
            <a:r>
              <a:rPr lang="en-IN" sz="1400" dirty="0">
                <a:solidFill>
                  <a:srgbClr val="FF0000"/>
                </a:solidFill>
              </a:rPr>
              <a:t>Average content duration for each subject (Bar Chart)</a:t>
            </a:r>
          </a:p>
          <a:p>
            <a:pPr marL="285750" indent="-285750">
              <a:buFont typeface="Arial" panose="020B0604020202020204" pitchFamily="34" charset="0"/>
              <a:buChar char="•"/>
            </a:pPr>
            <a:r>
              <a:rPr lang="en-IN" sz="1400" dirty="0">
                <a:solidFill>
                  <a:srgbClr val="FF0000"/>
                </a:solidFill>
              </a:rPr>
              <a:t>Average rating per subject for each level </a:t>
            </a:r>
            <a:r>
              <a:rPr lang="en-IN" sz="1400" dirty="0" smtClean="0">
                <a:solidFill>
                  <a:srgbClr val="FF0000"/>
                </a:solidFill>
              </a:rPr>
              <a:t>(Column </a:t>
            </a:r>
            <a:r>
              <a:rPr lang="en-IN" sz="1400" dirty="0">
                <a:solidFill>
                  <a:srgbClr val="FF0000"/>
                </a:solidFill>
              </a:rPr>
              <a:t>Chart</a:t>
            </a:r>
            <a:r>
              <a:rPr lang="en-IN" sz="1400" dirty="0" smtClean="0">
                <a:solidFill>
                  <a:srgbClr val="FF0000"/>
                </a:solidFill>
              </a:rPr>
              <a:t>)</a:t>
            </a:r>
            <a:endParaRPr lang="en-IN" dirty="0" smtClean="0">
              <a:solidFill>
                <a:srgbClr val="FF0000"/>
              </a:solidFill>
            </a:endParaRPr>
          </a:p>
          <a:p>
            <a:pPr marL="342900" indent="-342900">
              <a:buFont typeface="Wingdings" panose="05000000000000000000" pitchFamily="2" charset="2"/>
              <a:buChar char="§"/>
            </a:pPr>
            <a:endParaRPr lang="en-IN" dirty="0" smtClean="0">
              <a:solidFill>
                <a:srgbClr val="FF0000"/>
              </a:solidFill>
            </a:endParaRPr>
          </a:p>
          <a:p>
            <a:pPr marL="285750" indent="-285750">
              <a:buFont typeface="Arial" panose="020B0604020202020204" pitchFamily="34" charset="0"/>
              <a:buChar char="•"/>
            </a:pPr>
            <a:endParaRPr lang="en-IN" dirty="0" smtClean="0">
              <a:solidFill>
                <a:srgbClr val="FF0000"/>
              </a:solidFill>
            </a:endParaRPr>
          </a:p>
        </p:txBody>
      </p:sp>
    </p:spTree>
    <p:extLst>
      <p:ext uri="{BB962C8B-B14F-4D97-AF65-F5344CB8AC3E}">
        <p14:creationId xmlns:p14="http://schemas.microsoft.com/office/powerpoint/2010/main" val="60345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 and Insights</a:t>
            </a:r>
            <a:endParaRPr lang="en-IN" dirty="0"/>
          </a:p>
        </p:txBody>
      </p:sp>
      <p:sp>
        <p:nvSpPr>
          <p:cNvPr id="3" name="Content Placeholder 2"/>
          <p:cNvSpPr>
            <a:spLocks noGrp="1"/>
          </p:cNvSpPr>
          <p:nvPr>
            <p:ph idx="1"/>
          </p:nvPr>
        </p:nvSpPr>
        <p:spPr>
          <a:xfrm>
            <a:off x="947056" y="2432957"/>
            <a:ext cx="9650187" cy="4171949"/>
          </a:xfrm>
        </p:spPr>
        <p:txBody>
          <a:bodyPr/>
          <a:lstStyle/>
          <a:p>
            <a:r>
              <a:rPr lang="en-IN" dirty="0" smtClean="0"/>
              <a:t>Web Development courses are most popular among offered courses </a:t>
            </a:r>
          </a:p>
          <a:p>
            <a:r>
              <a:rPr lang="en-IN" dirty="0"/>
              <a:t>W</a:t>
            </a:r>
            <a:r>
              <a:rPr lang="en-IN" dirty="0" smtClean="0"/>
              <a:t>hile Musical Instruments courses are least popular among subscribers.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2" y="3324225"/>
            <a:ext cx="5170714" cy="3197225"/>
          </a:xfrm>
          <a:prstGeom prst="rect">
            <a:avLst/>
          </a:prstGeom>
        </p:spPr>
      </p:pic>
    </p:spTree>
    <p:extLst>
      <p:ext uri="{BB962C8B-B14F-4D97-AF65-F5344CB8AC3E}">
        <p14:creationId xmlns:p14="http://schemas.microsoft.com/office/powerpoint/2010/main" val="414415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 </a:t>
            </a:r>
            <a:r>
              <a:rPr lang="en-IN" dirty="0"/>
              <a:t>and Insights</a:t>
            </a:r>
          </a:p>
        </p:txBody>
      </p:sp>
      <p:sp>
        <p:nvSpPr>
          <p:cNvPr id="3" name="Content Placeholder 2"/>
          <p:cNvSpPr>
            <a:spLocks noGrp="1"/>
          </p:cNvSpPr>
          <p:nvPr>
            <p:ph idx="1"/>
          </p:nvPr>
        </p:nvSpPr>
        <p:spPr/>
        <p:txBody>
          <a:bodyPr/>
          <a:lstStyle/>
          <a:p>
            <a:r>
              <a:rPr lang="en-IN" dirty="0"/>
              <a:t>Graphic Design Courses are also not doing pretty well.</a:t>
            </a:r>
          </a:p>
          <a:p>
            <a:r>
              <a:rPr lang="en-IN" dirty="0"/>
              <a:t>Business Finance courses have relatively very low subscribers </a:t>
            </a:r>
            <a:r>
              <a:rPr lang="en-IN" dirty="0" smtClean="0"/>
              <a:t>as </a:t>
            </a:r>
            <a:r>
              <a:rPr lang="en-IN" dirty="0"/>
              <a:t>compared to web development courses.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872" y="3852090"/>
            <a:ext cx="4272643" cy="2641918"/>
          </a:xfrm>
          <a:prstGeom prst="rect">
            <a:avLst/>
          </a:prstGeom>
        </p:spPr>
      </p:pic>
    </p:spTree>
    <p:extLst>
      <p:ext uri="{BB962C8B-B14F-4D97-AF65-F5344CB8AC3E}">
        <p14:creationId xmlns:p14="http://schemas.microsoft.com/office/powerpoint/2010/main" val="68809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a:t>
            </a:r>
            <a:r>
              <a:rPr lang="en-IN" sz="2800" dirty="0" smtClean="0"/>
              <a:t>Reasons/causes behind Insights</a:t>
            </a:r>
            <a:endParaRPr lang="en-IN" sz="2800" dirty="0"/>
          </a:p>
        </p:txBody>
      </p:sp>
      <p:sp>
        <p:nvSpPr>
          <p:cNvPr id="3" name="Content Placeholder 2"/>
          <p:cNvSpPr>
            <a:spLocks noGrp="1"/>
          </p:cNvSpPr>
          <p:nvPr>
            <p:ph idx="1"/>
          </p:nvPr>
        </p:nvSpPr>
        <p:spPr/>
        <p:txBody>
          <a:bodyPr>
            <a:normAutofit lnSpcReduction="10000"/>
          </a:bodyPr>
          <a:lstStyle/>
          <a:p>
            <a:r>
              <a:rPr lang="en-IN" dirty="0" smtClean="0"/>
              <a:t>Web Development courses are most subscribed courses because:</a:t>
            </a:r>
          </a:p>
          <a:p>
            <a:pPr lvl="1"/>
            <a:r>
              <a:rPr lang="en-IN" dirty="0" smtClean="0"/>
              <a:t>As coding is basically a computer based learning and using internet to learn these skills  at just at arms length. Along with this, online discussion forums and google plays a huge part for making it a more interactive learning.</a:t>
            </a:r>
          </a:p>
          <a:p>
            <a:pPr lvl="1"/>
            <a:r>
              <a:rPr lang="en-IN" dirty="0" smtClean="0"/>
              <a:t>One can get best teachers to learn programming , right at home which is not an easy thing to get at remote areas of the world, where even having a proper school is a big deal.</a:t>
            </a:r>
          </a:p>
          <a:p>
            <a:r>
              <a:rPr lang="en-IN" dirty="0" smtClean="0"/>
              <a:t>Musical Instrument courses are least popular among masses because:</a:t>
            </a:r>
          </a:p>
          <a:p>
            <a:pPr lvl="1"/>
            <a:r>
              <a:rPr lang="en-IN" dirty="0" smtClean="0"/>
              <a:t>Students are not comfortable, learning to play musical instruments online.</a:t>
            </a:r>
          </a:p>
          <a:p>
            <a:pPr lvl="1"/>
            <a:r>
              <a:rPr lang="en-IN" dirty="0" smtClean="0"/>
              <a:t>Mentoring online is not a proper method to teach playing instruments. Students must not be able to learn properly online, they may need more in-person interaction with the mentors to properly learn playing instruments.</a:t>
            </a:r>
          </a:p>
          <a:p>
            <a:pPr lvl="1"/>
            <a:endParaRPr lang="en-IN" dirty="0"/>
          </a:p>
        </p:txBody>
      </p:sp>
    </p:spTree>
    <p:extLst>
      <p:ext uri="{BB962C8B-B14F-4D97-AF65-F5344CB8AC3E}">
        <p14:creationId xmlns:p14="http://schemas.microsoft.com/office/powerpoint/2010/main" val="401241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a:t>
            </a:r>
            <a:r>
              <a:rPr lang="en-IN" sz="2800" dirty="0"/>
              <a:t> Reasons/causes behind Insights</a:t>
            </a:r>
          </a:p>
        </p:txBody>
      </p:sp>
      <p:sp>
        <p:nvSpPr>
          <p:cNvPr id="3" name="Content Placeholder 2"/>
          <p:cNvSpPr>
            <a:spLocks noGrp="1"/>
          </p:cNvSpPr>
          <p:nvPr>
            <p:ph idx="1"/>
          </p:nvPr>
        </p:nvSpPr>
        <p:spPr/>
        <p:txBody>
          <a:bodyPr>
            <a:normAutofit/>
          </a:bodyPr>
          <a:lstStyle/>
          <a:p>
            <a:pPr lvl="1"/>
            <a:r>
              <a:rPr lang="en-IN" sz="1400" dirty="0" smtClean="0"/>
              <a:t>In the case of Business Finance courses, they have relatively very low subscriber base as compared to Web Dev Courses, </a:t>
            </a:r>
            <a:r>
              <a:rPr lang="en-IN" sz="1400" dirty="0"/>
              <a:t>but have the </a:t>
            </a:r>
            <a:r>
              <a:rPr lang="en-IN" sz="1400" dirty="0" smtClean="0"/>
              <a:t>similar average prices to </a:t>
            </a:r>
            <a:r>
              <a:rPr lang="en-IN" sz="1400" dirty="0"/>
              <a:t>that of Web </a:t>
            </a:r>
            <a:r>
              <a:rPr lang="en-IN" sz="1400" dirty="0" smtClean="0"/>
              <a:t>Development courses. This may be hampering their potential to increase their subscriber base significantly.</a:t>
            </a:r>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37" y="3600450"/>
            <a:ext cx="4837446" cy="2991154"/>
          </a:xfrm>
          <a:prstGeom prst="rect">
            <a:avLst/>
          </a:prstGeom>
        </p:spPr>
      </p:pic>
    </p:spTree>
    <p:extLst>
      <p:ext uri="{BB962C8B-B14F-4D97-AF65-F5344CB8AC3E}">
        <p14:creationId xmlns:p14="http://schemas.microsoft.com/office/powerpoint/2010/main" val="1809543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298</TotalTime>
  <Words>617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Analysis Report (UDEMY COURSES DATA)                  – Divyansh Dubey</vt:lpstr>
      <vt:lpstr>Project Description</vt:lpstr>
      <vt:lpstr>Design</vt:lpstr>
      <vt:lpstr>Design</vt:lpstr>
      <vt:lpstr>Design</vt:lpstr>
      <vt:lpstr>Findings and Insights</vt:lpstr>
      <vt:lpstr>Findings and Insights</vt:lpstr>
      <vt:lpstr>Analysis: Reasons/causes behind Insights</vt:lpstr>
      <vt:lpstr>Analysis: Reasons/causes behind Insights</vt:lpstr>
      <vt:lpstr>Analysis: Reasons/causes behind Insights</vt:lpstr>
      <vt:lpstr>Analysis: Reasons/causes behind Insights</vt:lpstr>
      <vt:lpstr>Conclusion: My proposals for solutions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Analysis of</dc:title>
  <dc:creator>Divyansh Dubey</dc:creator>
  <cp:lastModifiedBy>Divyansh Dubey</cp:lastModifiedBy>
  <cp:revision>23</cp:revision>
  <dcterms:created xsi:type="dcterms:W3CDTF">2021-08-08T13:57:11Z</dcterms:created>
  <dcterms:modified xsi:type="dcterms:W3CDTF">2021-08-09T18:43:48Z</dcterms:modified>
</cp:coreProperties>
</file>