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64" r:id="rId3"/>
    <p:sldId id="258" r:id="rId4"/>
    <p:sldId id="282" r:id="rId5"/>
    <p:sldId id="267" r:id="rId6"/>
    <p:sldId id="269" r:id="rId7"/>
    <p:sldId id="270" r:id="rId8"/>
    <p:sldId id="274" r:id="rId9"/>
    <p:sldId id="271" r:id="rId10"/>
    <p:sldId id="275" r:id="rId11"/>
    <p:sldId id="276" r:id="rId12"/>
    <p:sldId id="277" r:id="rId13"/>
    <p:sldId id="278" r:id="rId14"/>
    <p:sldId id="281" r:id="rId15"/>
    <p:sldId id="27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00789A"/>
    <a:srgbClr val="005882"/>
    <a:srgbClr val="00A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alaj\Documents\Python%20Project\New%20Departure%20file%20v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No</a:t>
            </a:r>
            <a:r>
              <a:rPr lang="en-IN" baseline="0" dirty="0"/>
              <a:t> of Reservations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Sheet3!$J$4</c:f>
              <c:strCache>
                <c:ptCount val="1"/>
                <c:pt idx="0">
                  <c:v>2018</c:v>
                </c:pt>
              </c:strCache>
            </c:strRef>
          </c:tx>
          <c:spPr>
            <a:solidFill>
              <a:schemeClr val="accent1"/>
            </a:solidFill>
            <a:ln>
              <a:noFill/>
            </a:ln>
            <a:effectLst/>
          </c:spPr>
          <c:invertIfNegative val="0"/>
          <c:cat>
            <c:strRef>
              <c:f>Sheet3!$I$5:$I$8</c:f>
              <c:strCache>
                <c:ptCount val="4"/>
                <c:pt idx="0">
                  <c:v>Qtr1</c:v>
                </c:pt>
                <c:pt idx="1">
                  <c:v>Qtr2</c:v>
                </c:pt>
                <c:pt idx="2">
                  <c:v>Qtr3</c:v>
                </c:pt>
                <c:pt idx="3">
                  <c:v>Qtr4</c:v>
                </c:pt>
              </c:strCache>
            </c:strRef>
          </c:cat>
          <c:val>
            <c:numRef>
              <c:f>Sheet3!$J$5:$J$8</c:f>
              <c:numCache>
                <c:formatCode>General</c:formatCode>
                <c:ptCount val="4"/>
                <c:pt idx="0">
                  <c:v>12017</c:v>
                </c:pt>
                <c:pt idx="1">
                  <c:v>10728</c:v>
                </c:pt>
                <c:pt idx="2">
                  <c:v>10675</c:v>
                </c:pt>
                <c:pt idx="3">
                  <c:v>10855</c:v>
                </c:pt>
              </c:numCache>
            </c:numRef>
          </c:val>
          <c:extLst>
            <c:ext xmlns:c16="http://schemas.microsoft.com/office/drawing/2014/chart" uri="{C3380CC4-5D6E-409C-BE32-E72D297353CC}">
              <c16:uniqueId val="{00000000-198C-43D8-9BD4-D7F066040A9C}"/>
            </c:ext>
          </c:extLst>
        </c:ser>
        <c:ser>
          <c:idx val="1"/>
          <c:order val="1"/>
          <c:tx>
            <c:strRef>
              <c:f>Sheet3!$K$4</c:f>
              <c:strCache>
                <c:ptCount val="1"/>
                <c:pt idx="0">
                  <c:v>2019</c:v>
                </c:pt>
              </c:strCache>
            </c:strRef>
          </c:tx>
          <c:spPr>
            <a:solidFill>
              <a:schemeClr val="accent2"/>
            </a:solidFill>
            <a:ln>
              <a:noFill/>
            </a:ln>
            <a:effectLst/>
          </c:spPr>
          <c:invertIfNegative val="0"/>
          <c:cat>
            <c:strRef>
              <c:f>Sheet3!$I$5:$I$8</c:f>
              <c:strCache>
                <c:ptCount val="4"/>
                <c:pt idx="0">
                  <c:v>Qtr1</c:v>
                </c:pt>
                <c:pt idx="1">
                  <c:v>Qtr2</c:v>
                </c:pt>
                <c:pt idx="2">
                  <c:v>Qtr3</c:v>
                </c:pt>
                <c:pt idx="3">
                  <c:v>Qtr4</c:v>
                </c:pt>
              </c:strCache>
            </c:strRef>
          </c:cat>
          <c:val>
            <c:numRef>
              <c:f>Sheet3!$K$5:$K$8</c:f>
              <c:numCache>
                <c:formatCode>General</c:formatCode>
                <c:ptCount val="4"/>
                <c:pt idx="0">
                  <c:v>12935</c:v>
                </c:pt>
                <c:pt idx="1">
                  <c:v>10652</c:v>
                </c:pt>
                <c:pt idx="2">
                  <c:v>10821</c:v>
                </c:pt>
                <c:pt idx="3">
                  <c:v>12270</c:v>
                </c:pt>
              </c:numCache>
            </c:numRef>
          </c:val>
          <c:extLst>
            <c:ext xmlns:c16="http://schemas.microsoft.com/office/drawing/2014/chart" uri="{C3380CC4-5D6E-409C-BE32-E72D297353CC}">
              <c16:uniqueId val="{00000001-198C-43D8-9BD4-D7F066040A9C}"/>
            </c:ext>
          </c:extLst>
        </c:ser>
        <c:dLbls>
          <c:showLegendKey val="0"/>
          <c:showVal val="0"/>
          <c:showCatName val="0"/>
          <c:showSerName val="0"/>
          <c:showPercent val="0"/>
          <c:showBubbleSize val="0"/>
        </c:dLbls>
        <c:gapWidth val="219"/>
        <c:overlap val="-27"/>
        <c:axId val="127343616"/>
        <c:axId val="122181248"/>
      </c:barChart>
      <c:catAx>
        <c:axId val="12734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181248"/>
        <c:crosses val="autoZero"/>
        <c:auto val="1"/>
        <c:lblAlgn val="ctr"/>
        <c:lblOffset val="100"/>
        <c:noMultiLvlLbl val="0"/>
      </c:catAx>
      <c:valAx>
        <c:axId val="122181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43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2AE815-7003-4B3B-98AC-35B2133C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7517CA52-A412-42D1-8DDA-32D03BAC5A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37D934-DE40-4230-B955-D4C2CE594BAC}" type="datetimeFigureOut">
              <a:rPr lang="en-IN" smtClean="0"/>
              <a:t>27/10/2021</a:t>
            </a:fld>
            <a:endParaRPr lang="en-IN" dirty="0"/>
          </a:p>
        </p:txBody>
      </p:sp>
      <p:sp>
        <p:nvSpPr>
          <p:cNvPr id="4" name="Footer Placeholder 3">
            <a:extLst>
              <a:ext uri="{FF2B5EF4-FFF2-40B4-BE49-F238E27FC236}">
                <a16:creationId xmlns:a16="http://schemas.microsoft.com/office/drawing/2014/main" id="{E081BE10-D32E-4AFD-8F31-0698B3A59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810A8C90-6762-4113-A21A-E7CF00CD22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7F21-F3B6-4F35-92A5-8A7B326FFA9F}" type="slidenum">
              <a:rPr lang="en-IN" smtClean="0"/>
              <a:t>‹#›</a:t>
            </a:fld>
            <a:endParaRPr lang="en-IN" dirty="0"/>
          </a:p>
        </p:txBody>
      </p:sp>
    </p:spTree>
    <p:extLst>
      <p:ext uri="{BB962C8B-B14F-4D97-AF65-F5344CB8AC3E}">
        <p14:creationId xmlns:p14="http://schemas.microsoft.com/office/powerpoint/2010/main" val="33242120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F91D-5567-442C-B014-254704634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4BBA8-8B40-48D2-944C-09BAE91D3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p:txBody>
          <a:bodyPr/>
          <a:lstStyle/>
          <a:p>
            <a:fld id="{516E5C65-A6A4-4D7E-A8A9-35240D7FED8F}" type="datetimeFigureOut">
              <a:rPr lang="en-US" smtClean="0"/>
              <a:t>10/27/2021</a:t>
            </a:fld>
            <a:endParaRPr lang="en-US" dirty="0"/>
          </a:p>
        </p:txBody>
      </p:sp>
      <p:sp>
        <p:nvSpPr>
          <p:cNvPr id="5" name="Footer Placeholder 4">
            <a:extLst>
              <a:ext uri="{FF2B5EF4-FFF2-40B4-BE49-F238E27FC236}">
                <a16:creationId xmlns:a16="http://schemas.microsoft.com/office/drawing/2014/main" id="{217A9FC3-E0C2-4949-9D7A-193075E73E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D943AB-A2BA-4E7E-9171-5D2878D62998}"/>
              </a:ext>
            </a:extLst>
          </p:cNvPr>
          <p:cNvSpPr>
            <a:spLocks noGrp="1"/>
          </p:cNvSpPr>
          <p:nvPr>
            <p:ph type="sldNum" sz="quarter" idx="12"/>
          </p:nvPr>
        </p:nvSpPr>
        <p:spPr/>
        <p:txBody>
          <a:bodyPr/>
          <a:lstStyle/>
          <a:p>
            <a:fld id="{7F7FEF7F-D85A-4201-B820-A0FEA3130C3A}" type="slidenum">
              <a:rPr lang="en-US" smtClean="0"/>
              <a:t>‹#›</a:t>
            </a:fld>
            <a:endParaRPr lang="en-US" dirty="0"/>
          </a:p>
        </p:txBody>
      </p:sp>
    </p:spTree>
    <p:extLst>
      <p:ext uri="{BB962C8B-B14F-4D97-AF65-F5344CB8AC3E}">
        <p14:creationId xmlns:p14="http://schemas.microsoft.com/office/powerpoint/2010/main" val="5252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10/27/2021</a:t>
            </a:fld>
            <a:endParaRPr lang="en-US" dirty="0"/>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dirty="0"/>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dirty="0"/>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58685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34" name="Graphic 33">
            <a:extLst>
              <a:ext uri="{FF2B5EF4-FFF2-40B4-BE49-F238E27FC236}">
                <a16:creationId xmlns:a16="http://schemas.microsoft.com/office/drawing/2014/main" id="{EE8EE754-DCD7-4F89-B393-872A27AE39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090076" y="6317805"/>
            <a:ext cx="2725194" cy="406818"/>
          </a:xfrm>
          <a:prstGeom prst="rect">
            <a:avLst/>
          </a:prstGeom>
        </p:spPr>
      </p:pic>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6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10/27/2021</a:t>
            </a:fld>
            <a:endParaRPr lang="en-US" dirty="0"/>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dirty="0"/>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317805"/>
            <a:ext cx="11438540" cy="406818"/>
            <a:chOff x="376730" y="6317805"/>
            <a:chExt cx="11438540" cy="406818"/>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23A42C0D-378F-47DA-800F-AB975CB634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90076" y="6317805"/>
              <a:ext cx="2725194" cy="406818"/>
            </a:xfrm>
            <a:prstGeom prst="rect">
              <a:avLst/>
            </a:prstGeom>
          </p:spPr>
        </p:pic>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8426"/>
            <a:ext cx="3295650" cy="3138732"/>
          </a:xfrm>
        </p:spPr>
        <p:txBody>
          <a:bodyPr/>
          <a:lstStyle/>
          <a:p>
            <a:endParaRPr lang="en-US" dirty="0"/>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a:extLst>
              <a:ext uri="{FF2B5EF4-FFF2-40B4-BE49-F238E27FC236}">
                <a16:creationId xmlns:a16="http://schemas.microsoft.com/office/drawing/2014/main" id="{0BFE0AD8-32E4-4883-9557-09D97108C21A}"/>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10/27/2021</a:t>
            </a:fld>
            <a:endParaRPr lang="en-US" dirty="0"/>
          </a:p>
        </p:txBody>
      </p:sp>
      <p:sp>
        <p:nvSpPr>
          <p:cNvPr id="22" name="Footer Placeholder 3">
            <a:extLst>
              <a:ext uri="{FF2B5EF4-FFF2-40B4-BE49-F238E27FC236}">
                <a16:creationId xmlns:a16="http://schemas.microsoft.com/office/drawing/2014/main" id="{C42FB052-5F40-4FD6-B81A-519024EC2AC4}"/>
              </a:ext>
            </a:extLst>
          </p:cNvPr>
          <p:cNvSpPr>
            <a:spLocks noGrp="1"/>
          </p:cNvSpPr>
          <p:nvPr>
            <p:ph type="ftr" sz="quarter" idx="11"/>
          </p:nvPr>
        </p:nvSpPr>
        <p:spPr>
          <a:xfrm>
            <a:off x="4048442" y="5881608"/>
            <a:ext cx="4114800" cy="365125"/>
          </a:xfrm>
        </p:spPr>
        <p:txBody>
          <a:bodyPr/>
          <a:lstStyle/>
          <a:p>
            <a:endParaRPr lang="en-US" dirty="0"/>
          </a:p>
        </p:txBody>
      </p:sp>
      <p:sp>
        <p:nvSpPr>
          <p:cNvPr id="23" name="Slide Number Placeholder 4">
            <a:extLst>
              <a:ext uri="{FF2B5EF4-FFF2-40B4-BE49-F238E27FC236}">
                <a16:creationId xmlns:a16="http://schemas.microsoft.com/office/drawing/2014/main" id="{CDB4B956-E2E3-4093-AE53-8B19A6E53613}"/>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grpSp>
        <p:nvGrpSpPr>
          <p:cNvPr id="24" name="Group 23">
            <a:extLst>
              <a:ext uri="{FF2B5EF4-FFF2-40B4-BE49-F238E27FC236}">
                <a16:creationId xmlns:a16="http://schemas.microsoft.com/office/drawing/2014/main" id="{B62FD245-AD65-4F22-85F5-16A418CE56BF}"/>
              </a:ext>
            </a:extLst>
          </p:cNvPr>
          <p:cNvGrpSpPr/>
          <p:nvPr userDrawn="1"/>
        </p:nvGrpSpPr>
        <p:grpSpPr>
          <a:xfrm>
            <a:off x="376730" y="6317805"/>
            <a:ext cx="11438540" cy="406818"/>
            <a:chOff x="376730" y="6317805"/>
            <a:chExt cx="11438540" cy="406818"/>
          </a:xfrm>
        </p:grpSpPr>
        <p:cxnSp>
          <p:nvCxnSpPr>
            <p:cNvPr id="25" name="Straight Connector 24">
              <a:extLst>
                <a:ext uri="{FF2B5EF4-FFF2-40B4-BE49-F238E27FC236}">
                  <a16:creationId xmlns:a16="http://schemas.microsoft.com/office/drawing/2014/main" id="{80722BE1-F99B-4778-B9F9-E3530ED01D8A}"/>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67F385FE-7432-4F24-BE01-0984E823B4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0076" y="6317805"/>
              <a:ext cx="2725194" cy="406818"/>
            </a:xfrm>
            <a:prstGeom prst="rect">
              <a:avLst/>
            </a:prstGeom>
          </p:spPr>
        </p:pic>
        <p:sp>
          <p:nvSpPr>
            <p:cNvPr id="27" name="TextBox 26">
              <a:extLst>
                <a:ext uri="{FF2B5EF4-FFF2-40B4-BE49-F238E27FC236}">
                  <a16:creationId xmlns:a16="http://schemas.microsoft.com/office/drawing/2014/main" id="{2EBF87F6-3F51-4E08-9E06-4092A4F63748}"/>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30" name="Text Placeholder 14">
            <a:extLst>
              <a:ext uri="{FF2B5EF4-FFF2-40B4-BE49-F238E27FC236}">
                <a16:creationId xmlns:a16="http://schemas.microsoft.com/office/drawing/2014/main" id="{E3384312-1C07-42AC-8E9F-EB9AB578BB99}"/>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E7ABD5AB-AEA1-4C06-AD1A-0FE9794C1EC8}"/>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p14="http://schemas.microsoft.com/office/powerpoint/2010/main" val="403937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606844F-DE7D-4697-BBE4-20A2B8421929}"/>
              </a:ext>
            </a:extLst>
          </p:cNvPr>
          <p:cNvGrpSpPr/>
          <p:nvPr userDrawn="1"/>
        </p:nvGrpSpPr>
        <p:grpSpPr>
          <a:xfrm>
            <a:off x="376730" y="6317805"/>
            <a:ext cx="11438540" cy="406818"/>
            <a:chOff x="376730" y="6317805"/>
            <a:chExt cx="11438540" cy="406818"/>
          </a:xfrm>
        </p:grpSpPr>
        <p:cxnSp>
          <p:nvCxnSpPr>
            <p:cNvPr id="22" name="Straight Connector 21">
              <a:extLst>
                <a:ext uri="{FF2B5EF4-FFF2-40B4-BE49-F238E27FC236}">
                  <a16:creationId xmlns:a16="http://schemas.microsoft.com/office/drawing/2014/main" id="{00DBDFDC-4255-48D9-A41E-A9A2057031E7}"/>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3" name="Graphic 22">
              <a:extLst>
                <a:ext uri="{FF2B5EF4-FFF2-40B4-BE49-F238E27FC236}">
                  <a16:creationId xmlns:a16="http://schemas.microsoft.com/office/drawing/2014/main" id="{9AF63F45-F9DE-45A0-8CEC-6C63E8EE0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90076" y="6317805"/>
              <a:ext cx="2725194" cy="406818"/>
            </a:xfrm>
            <a:prstGeom prst="rect">
              <a:avLst/>
            </a:prstGeom>
          </p:spPr>
        </p:pic>
        <p:sp>
          <p:nvSpPr>
            <p:cNvPr id="27" name="TextBox 26">
              <a:extLst>
                <a:ext uri="{FF2B5EF4-FFF2-40B4-BE49-F238E27FC236}">
                  <a16:creationId xmlns:a16="http://schemas.microsoft.com/office/drawing/2014/main" id="{F759A41A-CAE2-4B88-AFB7-9DA32B9BB4AD}"/>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p:spPr>
        <p:txBody>
          <a:bodyPr/>
          <a:lstStyle/>
          <a:p>
            <a:endParaRPr lang="en-US" dirty="0"/>
          </a:p>
        </p:txBody>
      </p:sp>
      <p:sp>
        <p:nvSpPr>
          <p:cNvPr id="26" name="Text Placeholder 14">
            <a:extLst>
              <a:ext uri="{FF2B5EF4-FFF2-40B4-BE49-F238E27FC236}">
                <a16:creationId xmlns:a16="http://schemas.microsoft.com/office/drawing/2014/main" id="{87F540A3-E2B9-4798-9C59-26A9FB5FEE72}"/>
              </a:ext>
            </a:extLst>
          </p:cNvPr>
          <p:cNvSpPr>
            <a:spLocks noGrp="1"/>
          </p:cNvSpPr>
          <p:nvPr>
            <p:ph type="body" sz="quarter" idx="13"/>
          </p:nvPr>
        </p:nvSpPr>
        <p:spPr>
          <a:xfrm>
            <a:off x="4308763" y="2155178"/>
            <a:ext cx="7439371" cy="3156001"/>
          </a:xfrm>
        </p:spPr>
        <p:txBody>
          <a:bodyPr>
            <a:normAutofit/>
          </a:bodyPr>
          <a:lstStyle>
            <a:lvl1pPr marL="228600" indent="-228600">
              <a:buFontTx/>
              <a:buBlip>
                <a:blip r:embed="rId4"/>
              </a:buBlip>
              <a:defRPr sz="1600">
                <a:solidFill>
                  <a:schemeClr val="tx1">
                    <a:lumMod val="85000"/>
                    <a:lumOff val="15000"/>
                  </a:schemeClr>
                </a:solidFill>
              </a:defRPr>
            </a:lvl1pPr>
            <a:lvl2pPr marL="685800" indent="-228600">
              <a:buFontTx/>
              <a:buBlip>
                <a:blip r:embed="rId4"/>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a:extLst>
              <a:ext uri="{FF2B5EF4-FFF2-40B4-BE49-F238E27FC236}">
                <a16:creationId xmlns:a16="http://schemas.microsoft.com/office/drawing/2014/main" id="{8067BBB1-EF40-424B-86A0-2706586532B0}"/>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4"/>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a:extLst>
              <a:ext uri="{FF2B5EF4-FFF2-40B4-BE49-F238E27FC236}">
                <a16:creationId xmlns:a16="http://schemas.microsoft.com/office/drawing/2014/main" id="{0B2D49C1-D3A3-4AB9-8E19-1A31799D5FFD}"/>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10/27/2021</a:t>
            </a:fld>
            <a:endParaRPr lang="en-US" dirty="0"/>
          </a:p>
        </p:txBody>
      </p:sp>
      <p:sp>
        <p:nvSpPr>
          <p:cNvPr id="29" name="Footer Placeholder 3">
            <a:extLst>
              <a:ext uri="{FF2B5EF4-FFF2-40B4-BE49-F238E27FC236}">
                <a16:creationId xmlns:a16="http://schemas.microsoft.com/office/drawing/2014/main" id="{0CBE640F-905D-4658-B34F-3B0F81EB1009}"/>
              </a:ext>
            </a:extLst>
          </p:cNvPr>
          <p:cNvSpPr>
            <a:spLocks noGrp="1"/>
          </p:cNvSpPr>
          <p:nvPr>
            <p:ph type="ftr" sz="quarter" idx="11"/>
          </p:nvPr>
        </p:nvSpPr>
        <p:spPr>
          <a:xfrm>
            <a:off x="4048442" y="5881608"/>
            <a:ext cx="4114800" cy="365125"/>
          </a:xfrm>
        </p:spPr>
        <p:txBody>
          <a:bodyPr/>
          <a:lstStyle/>
          <a:p>
            <a:endParaRPr lang="en-US" dirty="0"/>
          </a:p>
        </p:txBody>
      </p:sp>
      <p:sp>
        <p:nvSpPr>
          <p:cNvPr id="30" name="Slide Number Placeholder 4">
            <a:extLst>
              <a:ext uri="{FF2B5EF4-FFF2-40B4-BE49-F238E27FC236}">
                <a16:creationId xmlns:a16="http://schemas.microsoft.com/office/drawing/2014/main" id="{97D3C7A7-9928-4F0F-AB19-49808157216D}"/>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33" name="Title 1">
            <a:extLst>
              <a:ext uri="{FF2B5EF4-FFF2-40B4-BE49-F238E27FC236}">
                <a16:creationId xmlns:a16="http://schemas.microsoft.com/office/drawing/2014/main" id="{F3D27D00-3B7C-4A4A-A5F1-3BCDE823E5CA}"/>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p14="http://schemas.microsoft.com/office/powerpoint/2010/main" val="276225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a:extLst>
              <a:ext uri="{FF2B5EF4-FFF2-40B4-BE49-F238E27FC236}">
                <a16:creationId xmlns:a16="http://schemas.microsoft.com/office/drawing/2014/main" id="{69AAB816-495A-46D7-9E1C-071858E0C55D}"/>
              </a:ext>
            </a:extLst>
          </p:cNvPr>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a:extLst>
              <a:ext uri="{FF2B5EF4-FFF2-40B4-BE49-F238E27FC236}">
                <a16:creationId xmlns:a16="http://schemas.microsoft.com/office/drawing/2014/main" id="{79783E1F-4039-4517-888C-AA08A6FB6C31}"/>
              </a:ext>
            </a:extLst>
          </p:cNvPr>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a:extLst>
              <a:ext uri="{FF2B5EF4-FFF2-40B4-BE49-F238E27FC236}">
                <a16:creationId xmlns:a16="http://schemas.microsoft.com/office/drawing/2014/main" id="{C6C192CB-8A39-4F9F-936D-D5077F3B7F31}"/>
              </a:ext>
            </a:extLst>
          </p:cNvPr>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a:extLst>
              <a:ext uri="{FF2B5EF4-FFF2-40B4-BE49-F238E27FC236}">
                <a16:creationId xmlns:a16="http://schemas.microsoft.com/office/drawing/2014/main" id="{3B8FCC14-334E-4A96-BEA5-F579E53BDED2}"/>
              </a:ext>
            </a:extLst>
          </p:cNvPr>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a:extLst>
              <a:ext uri="{FF2B5EF4-FFF2-40B4-BE49-F238E27FC236}">
                <a16:creationId xmlns:a16="http://schemas.microsoft.com/office/drawing/2014/main" id="{F86076C5-AB4E-4A42-A216-DECF170A7AE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10/27/2021</a:t>
            </a:fld>
            <a:endParaRPr lang="en-US" dirty="0"/>
          </a:p>
        </p:txBody>
      </p:sp>
      <p:sp>
        <p:nvSpPr>
          <p:cNvPr id="35" name="Footer Placeholder 3">
            <a:extLst>
              <a:ext uri="{FF2B5EF4-FFF2-40B4-BE49-F238E27FC236}">
                <a16:creationId xmlns:a16="http://schemas.microsoft.com/office/drawing/2014/main" id="{57AF84F1-F5E3-4856-BB33-E3B79850FCE1}"/>
              </a:ext>
            </a:extLst>
          </p:cNvPr>
          <p:cNvSpPr>
            <a:spLocks noGrp="1"/>
          </p:cNvSpPr>
          <p:nvPr>
            <p:ph type="ftr" sz="quarter" idx="11"/>
          </p:nvPr>
        </p:nvSpPr>
        <p:spPr>
          <a:xfrm>
            <a:off x="4048442" y="5881608"/>
            <a:ext cx="4114800" cy="365125"/>
          </a:xfrm>
        </p:spPr>
        <p:txBody>
          <a:bodyPr/>
          <a:lstStyle/>
          <a:p>
            <a:endParaRPr lang="en-US" dirty="0"/>
          </a:p>
        </p:txBody>
      </p:sp>
      <p:sp>
        <p:nvSpPr>
          <p:cNvPr id="38" name="Slide Number Placeholder 4">
            <a:extLst>
              <a:ext uri="{FF2B5EF4-FFF2-40B4-BE49-F238E27FC236}">
                <a16:creationId xmlns:a16="http://schemas.microsoft.com/office/drawing/2014/main" id="{CB8DB9B9-55DE-4691-98FA-1C9B095A7A8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40" name="Text Placeholder 14">
            <a:extLst>
              <a:ext uri="{FF2B5EF4-FFF2-40B4-BE49-F238E27FC236}">
                <a16:creationId xmlns:a16="http://schemas.microsoft.com/office/drawing/2014/main" id="{EB253C68-A6C1-4D86-BA0B-2EA9C6814E2E}"/>
              </a:ext>
            </a:extLst>
          </p:cNvPr>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41" name="Group 40">
            <a:extLst>
              <a:ext uri="{FF2B5EF4-FFF2-40B4-BE49-F238E27FC236}">
                <a16:creationId xmlns:a16="http://schemas.microsoft.com/office/drawing/2014/main" id="{DA611E39-41B2-4EF2-9BAF-C73DC20234CB}"/>
              </a:ext>
            </a:extLst>
          </p:cNvPr>
          <p:cNvGrpSpPr/>
          <p:nvPr userDrawn="1"/>
        </p:nvGrpSpPr>
        <p:grpSpPr>
          <a:xfrm>
            <a:off x="376730" y="6317805"/>
            <a:ext cx="11438540" cy="406818"/>
            <a:chOff x="376730" y="6317805"/>
            <a:chExt cx="11438540" cy="406818"/>
          </a:xfrm>
        </p:grpSpPr>
        <p:cxnSp>
          <p:nvCxnSpPr>
            <p:cNvPr id="42" name="Straight Connector 41">
              <a:extLst>
                <a:ext uri="{FF2B5EF4-FFF2-40B4-BE49-F238E27FC236}">
                  <a16:creationId xmlns:a16="http://schemas.microsoft.com/office/drawing/2014/main" id="{8E3DFA14-2B1F-48A0-AD82-DC356A57A45B}"/>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a16="http://schemas.microsoft.com/office/drawing/2014/main" id="{2A421E37-0D9F-4188-AB0F-264FA71403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0076" y="6317805"/>
              <a:ext cx="2725194" cy="406818"/>
            </a:xfrm>
            <a:prstGeom prst="rect">
              <a:avLst/>
            </a:prstGeom>
          </p:spPr>
        </p:pic>
        <p:sp>
          <p:nvSpPr>
            <p:cNvPr id="44" name="TextBox 43">
              <a:extLst>
                <a:ext uri="{FF2B5EF4-FFF2-40B4-BE49-F238E27FC236}">
                  <a16:creationId xmlns:a16="http://schemas.microsoft.com/office/drawing/2014/main" id="{60F3EE48-3B8D-461A-9EB4-81FBC81FF245}"/>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45" name="Title 1">
            <a:extLst>
              <a:ext uri="{FF2B5EF4-FFF2-40B4-BE49-F238E27FC236}">
                <a16:creationId xmlns:a16="http://schemas.microsoft.com/office/drawing/2014/main" id="{CCF5898D-3BFF-4D06-A76D-957C3C0AE8E4}"/>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p14="http://schemas.microsoft.com/office/powerpoint/2010/main" val="386962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996B351-CDD3-4957-B344-CB1059E167D5}"/>
              </a:ext>
            </a:extLst>
          </p:cNvPr>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61314"/>
            <a:ext cx="4939724" cy="2766001"/>
          </a:xfrm>
        </p:spPr>
        <p:txBody>
          <a:bodyPr/>
          <a:lstStyle/>
          <a:p>
            <a:endParaRPr lang="en-US" dirty="0"/>
          </a:p>
        </p:txBody>
      </p:sp>
      <p:sp>
        <p:nvSpPr>
          <p:cNvPr id="18" name="Date Placeholder 2">
            <a:extLst>
              <a:ext uri="{FF2B5EF4-FFF2-40B4-BE49-F238E27FC236}">
                <a16:creationId xmlns:a16="http://schemas.microsoft.com/office/drawing/2014/main" id="{1EBAFD32-4176-4AC0-AF49-FEDB6BA666F9}"/>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10/27/2021</a:t>
            </a:fld>
            <a:endParaRPr lang="en-US" dirty="0"/>
          </a:p>
        </p:txBody>
      </p:sp>
      <p:sp>
        <p:nvSpPr>
          <p:cNvPr id="21" name="Footer Placeholder 3">
            <a:extLst>
              <a:ext uri="{FF2B5EF4-FFF2-40B4-BE49-F238E27FC236}">
                <a16:creationId xmlns:a16="http://schemas.microsoft.com/office/drawing/2014/main" id="{34023A63-730C-4869-9C47-EE62732F8A58}"/>
              </a:ext>
            </a:extLst>
          </p:cNvPr>
          <p:cNvSpPr>
            <a:spLocks noGrp="1"/>
          </p:cNvSpPr>
          <p:nvPr>
            <p:ph type="ftr" sz="quarter" idx="11"/>
          </p:nvPr>
        </p:nvSpPr>
        <p:spPr>
          <a:xfrm>
            <a:off x="4048442" y="5881608"/>
            <a:ext cx="4114800" cy="365125"/>
          </a:xfrm>
        </p:spPr>
        <p:txBody>
          <a:bodyPr/>
          <a:lstStyle/>
          <a:p>
            <a:endParaRPr lang="en-US" dirty="0"/>
          </a:p>
        </p:txBody>
      </p:sp>
      <p:sp>
        <p:nvSpPr>
          <p:cNvPr id="24" name="Slide Number Placeholder 4">
            <a:extLst>
              <a:ext uri="{FF2B5EF4-FFF2-40B4-BE49-F238E27FC236}">
                <a16:creationId xmlns:a16="http://schemas.microsoft.com/office/drawing/2014/main" id="{5472EC5D-4B38-410B-8364-0FFE2783C2F7}"/>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dirty="0"/>
          </a:p>
        </p:txBody>
      </p:sp>
      <p:sp>
        <p:nvSpPr>
          <p:cNvPr id="26" name="Text Placeholder 14">
            <a:extLst>
              <a:ext uri="{FF2B5EF4-FFF2-40B4-BE49-F238E27FC236}">
                <a16:creationId xmlns:a16="http://schemas.microsoft.com/office/drawing/2014/main" id="{51B80104-7A0C-4DC3-AE6E-5913F491EC47}"/>
              </a:ext>
            </a:extLst>
          </p:cNvPr>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27" name="Group 26">
            <a:extLst>
              <a:ext uri="{FF2B5EF4-FFF2-40B4-BE49-F238E27FC236}">
                <a16:creationId xmlns:a16="http://schemas.microsoft.com/office/drawing/2014/main" id="{B517101E-DB6E-4CEE-99DA-970776E508B3}"/>
              </a:ext>
            </a:extLst>
          </p:cNvPr>
          <p:cNvGrpSpPr/>
          <p:nvPr userDrawn="1"/>
        </p:nvGrpSpPr>
        <p:grpSpPr>
          <a:xfrm>
            <a:off x="376730" y="6317805"/>
            <a:ext cx="11438540" cy="406818"/>
            <a:chOff x="376730" y="6317805"/>
            <a:chExt cx="11438540" cy="406818"/>
          </a:xfrm>
        </p:grpSpPr>
        <p:cxnSp>
          <p:nvCxnSpPr>
            <p:cNvPr id="28" name="Straight Connector 27">
              <a:extLst>
                <a:ext uri="{FF2B5EF4-FFF2-40B4-BE49-F238E27FC236}">
                  <a16:creationId xmlns:a16="http://schemas.microsoft.com/office/drawing/2014/main" id="{20D6EF34-D09E-41B5-BF5C-13D15F309706}"/>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D7F26555-7DB3-4550-8272-C5D0BEBF8B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0076" y="6317805"/>
              <a:ext cx="2725194" cy="406818"/>
            </a:xfrm>
            <a:prstGeom prst="rect">
              <a:avLst/>
            </a:prstGeom>
          </p:spPr>
        </p:pic>
        <p:sp>
          <p:nvSpPr>
            <p:cNvPr id="30" name="TextBox 29">
              <a:extLst>
                <a:ext uri="{FF2B5EF4-FFF2-40B4-BE49-F238E27FC236}">
                  <a16:creationId xmlns:a16="http://schemas.microsoft.com/office/drawing/2014/main" id="{42FB474D-3F20-4873-83F5-35A97235EA20}"/>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31" name="Title 1">
            <a:extLst>
              <a:ext uri="{FF2B5EF4-FFF2-40B4-BE49-F238E27FC236}">
                <a16:creationId xmlns:a16="http://schemas.microsoft.com/office/drawing/2014/main" id="{6483752C-4D11-4066-9A8D-444B41D0C80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p14="http://schemas.microsoft.com/office/powerpoint/2010/main" val="39739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A1DC4-08BD-4EF5-A141-A5919D7A9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6289E-163E-4015-98E1-F90E3038D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A6F69-A988-4F2E-BEC1-713E34B5D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10/27/2021</a:t>
            </a:fld>
            <a:endParaRPr lang="en-US" dirty="0"/>
          </a:p>
        </p:txBody>
      </p:sp>
      <p:sp>
        <p:nvSpPr>
          <p:cNvPr id="5" name="Footer Placeholder 4">
            <a:extLst>
              <a:ext uri="{FF2B5EF4-FFF2-40B4-BE49-F238E27FC236}">
                <a16:creationId xmlns:a16="http://schemas.microsoft.com/office/drawing/2014/main" id="{9CB45F18-1385-4EE3-AE74-7A921FADC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8817A5A-D37B-4E71-B0F5-8628470F2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dirty="0"/>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50" r:id="rId4"/>
    <p:sldLayoutId id="2147483651" r:id="rId5"/>
    <p:sldLayoutId id="2147483653"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71"/>
            <a:ext cx="12201142" cy="6876896"/>
          </a:xfrm>
          <a:prstGeom prst="rect">
            <a:avLst/>
          </a:prstGeom>
        </p:spPr>
      </p:pic>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518494" y="2633254"/>
            <a:ext cx="660034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Arial Narrow" panose="020B0606020202030204" pitchFamily="34" charset="0"/>
                <a:cs typeface="Arial" panose="020B0604020202020204" pitchFamily="34" charset="0"/>
              </a:rPr>
              <a:t>Pricing Analytics in Hospitality Industry</a:t>
            </a: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518494" y="4151022"/>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chemeClr val="bg1"/>
                </a:solidFill>
                <a:latin typeface="Arial Narrow" panose="020B0606020202030204" pitchFamily="34" charset="0"/>
              </a:rPr>
              <a:t>Batch -C</a:t>
            </a:r>
          </a:p>
        </p:txBody>
      </p:sp>
      <p:grpSp>
        <p:nvGrpSpPr>
          <p:cNvPr id="2" name="Group 1">
            <a:extLst>
              <a:ext uri="{FF2B5EF4-FFF2-40B4-BE49-F238E27FC236}">
                <a16:creationId xmlns:a16="http://schemas.microsoft.com/office/drawing/2014/main" id="{5A00DD67-7F28-4D28-BE38-496D2586E3EE}"/>
              </a:ext>
            </a:extLst>
          </p:cNvPr>
          <p:cNvGrpSpPr/>
          <p:nvPr/>
        </p:nvGrpSpPr>
        <p:grpSpPr>
          <a:xfrm>
            <a:off x="10804325" y="667353"/>
            <a:ext cx="1085406" cy="556386"/>
            <a:chOff x="10147990" y="571288"/>
            <a:chExt cx="1269488" cy="627852"/>
          </a:xfrm>
        </p:grpSpPr>
        <p:pic>
          <p:nvPicPr>
            <p:cNvPr id="18" name="Graphic 17">
              <a:extLst>
                <a:ext uri="{FF2B5EF4-FFF2-40B4-BE49-F238E27FC236}">
                  <a16:creationId xmlns:a16="http://schemas.microsoft.com/office/drawing/2014/main" id="{CD53DAD5-062D-47BD-972D-629715CD05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2466" y="832220"/>
              <a:ext cx="1175012" cy="366920"/>
            </a:xfrm>
            <a:prstGeom prst="rect">
              <a:avLst/>
            </a:prstGeom>
          </p:spPr>
        </p:pic>
        <p:sp>
          <p:nvSpPr>
            <p:cNvPr id="22" name="TextBox 21">
              <a:extLst>
                <a:ext uri="{FF2B5EF4-FFF2-40B4-BE49-F238E27FC236}">
                  <a16:creationId xmlns:a16="http://schemas.microsoft.com/office/drawing/2014/main" id="{0E8D4CF3-3508-46A8-A06F-886D02695C65}"/>
                </a:ext>
              </a:extLst>
            </p:cNvPr>
            <p:cNvSpPr txBox="1"/>
            <p:nvPr/>
          </p:nvSpPr>
          <p:spPr>
            <a:xfrm>
              <a:off x="10147990" y="571288"/>
              <a:ext cx="1192804" cy="276999"/>
            </a:xfrm>
            <a:prstGeom prst="rect">
              <a:avLst/>
            </a:prstGeom>
            <a:noFill/>
          </p:spPr>
          <p:txBody>
            <a:bodyPr wrap="square" rtlCol="0">
              <a:spAutoFit/>
            </a:bodyPr>
            <a:lstStyle/>
            <a:p>
              <a:r>
                <a:rPr lang="en-US" sz="1200" dirty="0">
                  <a:solidFill>
                    <a:schemeClr val="bg1"/>
                  </a:solidFill>
                </a:rPr>
                <a:t>Part of</a:t>
              </a:r>
            </a:p>
          </p:txBody>
        </p:sp>
      </p:grpSp>
      <p:pic>
        <p:nvPicPr>
          <p:cNvPr id="28" name="Graphic 27">
            <a:extLst>
              <a:ext uri="{FF2B5EF4-FFF2-40B4-BE49-F238E27FC236}">
                <a16:creationId xmlns:a16="http://schemas.microsoft.com/office/drawing/2014/main" id="{C0B554E1-52DD-41C3-8103-8CDB8E2450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78135" y="89070"/>
            <a:ext cx="2781936" cy="556386"/>
          </a:xfrm>
          <a:prstGeom prst="rect">
            <a:avLst/>
          </a:prstGeom>
        </p:spPr>
      </p:pic>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12212" y="223032"/>
            <a:ext cx="5399809"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chemeClr val="bg1"/>
                </a:solidFill>
              </a:rPr>
              <a:t>Integrated Program in Business Analytics</a:t>
            </a:r>
          </a:p>
        </p:txBody>
      </p:sp>
      <p:sp>
        <p:nvSpPr>
          <p:cNvPr id="12" name="Text Placeholder 4">
            <a:extLst>
              <a:ext uri="{FF2B5EF4-FFF2-40B4-BE49-F238E27FC236}">
                <a16:creationId xmlns:a16="http://schemas.microsoft.com/office/drawing/2014/main" id="{A2B9320B-2528-4E11-9B97-B970C008FEF1}"/>
              </a:ext>
            </a:extLst>
          </p:cNvPr>
          <p:cNvSpPr txBox="1">
            <a:spLocks/>
          </p:cNvSpPr>
          <p:nvPr/>
        </p:nvSpPr>
        <p:spPr>
          <a:xfrm>
            <a:off x="518494" y="4897077"/>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chemeClr val="bg1"/>
                </a:solidFill>
                <a:latin typeface="Arial Narrow" panose="020B0606020202030204" pitchFamily="34" charset="0"/>
              </a:rPr>
              <a:t>Group – 7A</a:t>
            </a:r>
          </a:p>
        </p:txBody>
      </p:sp>
    </p:spTree>
    <p:extLst>
      <p:ext uri="{BB962C8B-B14F-4D97-AF65-F5344CB8AC3E}">
        <p14:creationId xmlns:p14="http://schemas.microsoft.com/office/powerpoint/2010/main" val="403083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C9400-AC2C-42EE-873A-0B0279109257}"/>
              </a:ext>
            </a:extLst>
          </p:cNvPr>
          <p:cNvSpPr>
            <a:spLocks noGrp="1"/>
          </p:cNvSpPr>
          <p:nvPr>
            <p:ph type="body" sz="quarter" idx="13"/>
          </p:nvPr>
        </p:nvSpPr>
        <p:spPr>
          <a:xfrm>
            <a:off x="612841" y="970188"/>
            <a:ext cx="11260279" cy="6522294"/>
          </a:xfrm>
        </p:spPr>
        <p:txBody>
          <a:bodyPr/>
          <a:lstStyle/>
          <a:p>
            <a:r>
              <a:rPr lang="en-IN" dirty="0"/>
              <a:t>Outliers in the dataset were identified and replaced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Outliers in Duration and Booking time were replaced with 4 days and 36 days respectively</a:t>
            </a:r>
          </a:p>
          <a:p>
            <a:endParaRPr lang="en-IN" dirty="0"/>
          </a:p>
          <a:p>
            <a:endParaRPr lang="en-IN" dirty="0"/>
          </a:p>
          <a:p>
            <a:r>
              <a:rPr lang="en-IN" dirty="0"/>
              <a:t>Log transformation of Room Rates to make it normally distributed</a:t>
            </a:r>
          </a:p>
          <a:p>
            <a:endParaRPr lang="en-IN" dirty="0"/>
          </a:p>
          <a:p>
            <a:pPr marL="0" indent="0">
              <a:buNone/>
            </a:pPr>
            <a:r>
              <a:rPr lang="en-IN" dirty="0"/>
              <a:t>  </a:t>
            </a:r>
          </a:p>
          <a:p>
            <a:endParaRPr lang="en-IN" dirty="0"/>
          </a:p>
        </p:txBody>
      </p:sp>
      <p:sp>
        <p:nvSpPr>
          <p:cNvPr id="4" name="Title 3">
            <a:extLst>
              <a:ext uri="{FF2B5EF4-FFF2-40B4-BE49-F238E27FC236}">
                <a16:creationId xmlns:a16="http://schemas.microsoft.com/office/drawing/2014/main" id="{7D801C1B-2A52-43D1-A6F9-3099B3ED42F4}"/>
              </a:ext>
            </a:extLst>
          </p:cNvPr>
          <p:cNvSpPr>
            <a:spLocks noGrp="1"/>
          </p:cNvSpPr>
          <p:nvPr>
            <p:ph type="title"/>
          </p:nvPr>
        </p:nvSpPr>
        <p:spPr>
          <a:xfrm>
            <a:off x="612843" y="-6495"/>
            <a:ext cx="11260278" cy="713216"/>
          </a:xfrm>
        </p:spPr>
        <p:txBody>
          <a:bodyPr/>
          <a:lstStyle/>
          <a:p>
            <a:r>
              <a:rPr lang="en-IN" dirty="0"/>
              <a:t>EDA – Outlier Treatment</a:t>
            </a:r>
          </a:p>
        </p:txBody>
      </p:sp>
      <p:pic>
        <p:nvPicPr>
          <p:cNvPr id="11" name="Picture 10">
            <a:extLst>
              <a:ext uri="{FF2B5EF4-FFF2-40B4-BE49-F238E27FC236}">
                <a16:creationId xmlns:a16="http://schemas.microsoft.com/office/drawing/2014/main" id="{856FB4AD-50FB-40A2-88B4-198A2B6F2734}"/>
              </a:ext>
            </a:extLst>
          </p:cNvPr>
          <p:cNvPicPr>
            <a:picLocks noChangeAspect="1"/>
          </p:cNvPicPr>
          <p:nvPr/>
        </p:nvPicPr>
        <p:blipFill>
          <a:blip r:embed="rId2"/>
          <a:stretch>
            <a:fillRect/>
          </a:stretch>
        </p:blipFill>
        <p:spPr>
          <a:xfrm>
            <a:off x="869981" y="5059402"/>
            <a:ext cx="6943725" cy="744239"/>
          </a:xfrm>
          <a:prstGeom prst="rect">
            <a:avLst/>
          </a:prstGeom>
        </p:spPr>
      </p:pic>
      <p:pic>
        <p:nvPicPr>
          <p:cNvPr id="13" name="Picture 12">
            <a:extLst>
              <a:ext uri="{FF2B5EF4-FFF2-40B4-BE49-F238E27FC236}">
                <a16:creationId xmlns:a16="http://schemas.microsoft.com/office/drawing/2014/main" id="{2EF9AB3B-D8AA-4CB5-B479-9AFACE7FCE32}"/>
              </a:ext>
            </a:extLst>
          </p:cNvPr>
          <p:cNvPicPr>
            <a:picLocks noChangeAspect="1"/>
          </p:cNvPicPr>
          <p:nvPr/>
        </p:nvPicPr>
        <p:blipFill>
          <a:blip r:embed="rId3"/>
          <a:stretch>
            <a:fillRect/>
          </a:stretch>
        </p:blipFill>
        <p:spPr>
          <a:xfrm>
            <a:off x="612841" y="1354932"/>
            <a:ext cx="4943475" cy="3441003"/>
          </a:xfrm>
          <a:prstGeom prst="rect">
            <a:avLst/>
          </a:prstGeom>
        </p:spPr>
      </p:pic>
      <p:pic>
        <p:nvPicPr>
          <p:cNvPr id="15" name="Picture 14">
            <a:extLst>
              <a:ext uri="{FF2B5EF4-FFF2-40B4-BE49-F238E27FC236}">
                <a16:creationId xmlns:a16="http://schemas.microsoft.com/office/drawing/2014/main" id="{D497C166-AE07-4294-8DD1-873344132D29}"/>
              </a:ext>
            </a:extLst>
          </p:cNvPr>
          <p:cNvPicPr>
            <a:picLocks noChangeAspect="1"/>
          </p:cNvPicPr>
          <p:nvPr/>
        </p:nvPicPr>
        <p:blipFill>
          <a:blip r:embed="rId4"/>
          <a:stretch>
            <a:fillRect/>
          </a:stretch>
        </p:blipFill>
        <p:spPr>
          <a:xfrm>
            <a:off x="6410130" y="1403309"/>
            <a:ext cx="4595349" cy="3392626"/>
          </a:xfrm>
          <a:prstGeom prst="rect">
            <a:avLst/>
          </a:prstGeom>
        </p:spPr>
      </p:pic>
    </p:spTree>
    <p:extLst>
      <p:ext uri="{BB962C8B-B14F-4D97-AF65-F5344CB8AC3E}">
        <p14:creationId xmlns:p14="http://schemas.microsoft.com/office/powerpoint/2010/main" val="343632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C9400-AC2C-42EE-873A-0B0279109257}"/>
              </a:ext>
            </a:extLst>
          </p:cNvPr>
          <p:cNvSpPr>
            <a:spLocks noGrp="1"/>
          </p:cNvSpPr>
          <p:nvPr>
            <p:ph type="body" sz="quarter" idx="13"/>
          </p:nvPr>
        </p:nvSpPr>
        <p:spPr>
          <a:xfrm>
            <a:off x="612841" y="706721"/>
            <a:ext cx="11260279" cy="5470144"/>
          </a:xfrm>
        </p:spPr>
        <p:txBody>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itle 3">
            <a:extLst>
              <a:ext uri="{FF2B5EF4-FFF2-40B4-BE49-F238E27FC236}">
                <a16:creationId xmlns:a16="http://schemas.microsoft.com/office/drawing/2014/main" id="{7D801C1B-2A52-43D1-A6F9-3099B3ED42F4}"/>
              </a:ext>
            </a:extLst>
          </p:cNvPr>
          <p:cNvSpPr>
            <a:spLocks noGrp="1"/>
          </p:cNvSpPr>
          <p:nvPr>
            <p:ph type="title"/>
          </p:nvPr>
        </p:nvSpPr>
        <p:spPr>
          <a:xfrm>
            <a:off x="612843" y="-6495"/>
            <a:ext cx="11260278" cy="713216"/>
          </a:xfrm>
        </p:spPr>
        <p:txBody>
          <a:bodyPr/>
          <a:lstStyle/>
          <a:p>
            <a:r>
              <a:rPr lang="en-IN" dirty="0"/>
              <a:t>EDA – Correlation</a:t>
            </a:r>
          </a:p>
        </p:txBody>
      </p:sp>
      <p:pic>
        <p:nvPicPr>
          <p:cNvPr id="6" name="Picture 5">
            <a:extLst>
              <a:ext uri="{FF2B5EF4-FFF2-40B4-BE49-F238E27FC236}">
                <a16:creationId xmlns:a16="http://schemas.microsoft.com/office/drawing/2014/main" id="{72845997-42DA-4CBE-99D2-E6F747213138}"/>
              </a:ext>
            </a:extLst>
          </p:cNvPr>
          <p:cNvPicPr>
            <a:picLocks noChangeAspect="1"/>
          </p:cNvPicPr>
          <p:nvPr/>
        </p:nvPicPr>
        <p:blipFill>
          <a:blip r:embed="rId2"/>
          <a:stretch>
            <a:fillRect/>
          </a:stretch>
        </p:blipFill>
        <p:spPr>
          <a:xfrm>
            <a:off x="612840" y="699797"/>
            <a:ext cx="8167366" cy="5497734"/>
          </a:xfrm>
          <a:prstGeom prst="rect">
            <a:avLst/>
          </a:prstGeom>
        </p:spPr>
      </p:pic>
    </p:spTree>
    <p:extLst>
      <p:ext uri="{BB962C8B-B14F-4D97-AF65-F5344CB8AC3E}">
        <p14:creationId xmlns:p14="http://schemas.microsoft.com/office/powerpoint/2010/main" val="345376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C9400-AC2C-42EE-873A-0B0279109257}"/>
              </a:ext>
            </a:extLst>
          </p:cNvPr>
          <p:cNvSpPr>
            <a:spLocks noGrp="1"/>
          </p:cNvSpPr>
          <p:nvPr>
            <p:ph type="body" sz="quarter" idx="13"/>
          </p:nvPr>
        </p:nvSpPr>
        <p:spPr>
          <a:xfrm>
            <a:off x="612841" y="970189"/>
            <a:ext cx="11260279" cy="5206676"/>
          </a:xfrm>
        </p:spPr>
        <p:txBody>
          <a:bodyPr/>
          <a:lstStyle/>
          <a:p>
            <a:r>
              <a:rPr lang="en-IN" dirty="0"/>
              <a:t>Splitting of training and test data</a:t>
            </a:r>
          </a:p>
          <a:p>
            <a:endParaRPr lang="en-IN" dirty="0"/>
          </a:p>
          <a:p>
            <a:endParaRPr lang="en-IN" dirty="0"/>
          </a:p>
          <a:p>
            <a:endParaRPr lang="en-IN" dirty="0"/>
          </a:p>
          <a:p>
            <a:endParaRPr lang="en-IN" dirty="0"/>
          </a:p>
          <a:p>
            <a:endParaRPr lang="en-IN" dirty="0"/>
          </a:p>
          <a:p>
            <a:endParaRPr lang="en-IN" dirty="0"/>
          </a:p>
          <a:p>
            <a:endParaRPr lang="en-IN" dirty="0"/>
          </a:p>
          <a:p>
            <a:r>
              <a:rPr lang="en-IN" dirty="0"/>
              <a:t>Fitting of linear regression model</a:t>
            </a:r>
          </a:p>
          <a:p>
            <a:endParaRPr lang="en-IN" dirty="0"/>
          </a:p>
          <a:p>
            <a:endParaRPr lang="en-IN" dirty="0"/>
          </a:p>
          <a:p>
            <a:endParaRPr lang="en-IN" dirty="0"/>
          </a:p>
        </p:txBody>
      </p:sp>
      <p:sp>
        <p:nvSpPr>
          <p:cNvPr id="4" name="Title 3">
            <a:extLst>
              <a:ext uri="{FF2B5EF4-FFF2-40B4-BE49-F238E27FC236}">
                <a16:creationId xmlns:a16="http://schemas.microsoft.com/office/drawing/2014/main" id="{7D801C1B-2A52-43D1-A6F9-3099B3ED42F4}"/>
              </a:ext>
            </a:extLst>
          </p:cNvPr>
          <p:cNvSpPr>
            <a:spLocks noGrp="1"/>
          </p:cNvSpPr>
          <p:nvPr>
            <p:ph type="title"/>
          </p:nvPr>
        </p:nvSpPr>
        <p:spPr>
          <a:xfrm>
            <a:off x="612843" y="-6495"/>
            <a:ext cx="11260278" cy="713216"/>
          </a:xfrm>
        </p:spPr>
        <p:txBody>
          <a:bodyPr/>
          <a:lstStyle/>
          <a:p>
            <a:r>
              <a:rPr lang="en-IN" dirty="0"/>
              <a:t>Model Development – Test and Train Data split</a:t>
            </a:r>
          </a:p>
        </p:txBody>
      </p:sp>
      <p:pic>
        <p:nvPicPr>
          <p:cNvPr id="5" name="Picture 4">
            <a:extLst>
              <a:ext uri="{FF2B5EF4-FFF2-40B4-BE49-F238E27FC236}">
                <a16:creationId xmlns:a16="http://schemas.microsoft.com/office/drawing/2014/main" id="{ADFA7A20-2069-424E-8B59-D4156E669F4D}"/>
              </a:ext>
            </a:extLst>
          </p:cNvPr>
          <p:cNvPicPr>
            <a:picLocks noChangeAspect="1"/>
          </p:cNvPicPr>
          <p:nvPr/>
        </p:nvPicPr>
        <p:blipFill>
          <a:blip r:embed="rId2"/>
          <a:stretch>
            <a:fillRect/>
          </a:stretch>
        </p:blipFill>
        <p:spPr>
          <a:xfrm>
            <a:off x="318880" y="1419708"/>
            <a:ext cx="5772150" cy="771525"/>
          </a:xfrm>
          <a:prstGeom prst="rect">
            <a:avLst/>
          </a:prstGeom>
        </p:spPr>
      </p:pic>
      <p:pic>
        <p:nvPicPr>
          <p:cNvPr id="7" name="Picture 6">
            <a:extLst>
              <a:ext uri="{FF2B5EF4-FFF2-40B4-BE49-F238E27FC236}">
                <a16:creationId xmlns:a16="http://schemas.microsoft.com/office/drawing/2014/main" id="{F3E4A10F-DCC0-4849-96A6-C28F3ED5CDA4}"/>
              </a:ext>
            </a:extLst>
          </p:cNvPr>
          <p:cNvPicPr>
            <a:picLocks noChangeAspect="1"/>
          </p:cNvPicPr>
          <p:nvPr/>
        </p:nvPicPr>
        <p:blipFill>
          <a:blip r:embed="rId3"/>
          <a:stretch>
            <a:fillRect/>
          </a:stretch>
        </p:blipFill>
        <p:spPr>
          <a:xfrm>
            <a:off x="6384991" y="1219684"/>
            <a:ext cx="5734050" cy="1171575"/>
          </a:xfrm>
          <a:prstGeom prst="rect">
            <a:avLst/>
          </a:prstGeom>
        </p:spPr>
      </p:pic>
      <p:sp>
        <p:nvSpPr>
          <p:cNvPr id="12" name="Title 3">
            <a:extLst>
              <a:ext uri="{FF2B5EF4-FFF2-40B4-BE49-F238E27FC236}">
                <a16:creationId xmlns:a16="http://schemas.microsoft.com/office/drawing/2014/main" id="{BCBBA4FD-14DE-4C45-A5C0-3D0CF8D91209}"/>
              </a:ext>
            </a:extLst>
          </p:cNvPr>
          <p:cNvSpPr txBox="1">
            <a:spLocks/>
          </p:cNvSpPr>
          <p:nvPr/>
        </p:nvSpPr>
        <p:spPr>
          <a:xfrm>
            <a:off x="606621" y="3001072"/>
            <a:ext cx="11260278"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IN" dirty="0"/>
              <a:t>Model Development – Linear Regression Model</a:t>
            </a:r>
          </a:p>
        </p:txBody>
      </p:sp>
      <p:pic>
        <p:nvPicPr>
          <p:cNvPr id="9" name="Picture 8">
            <a:extLst>
              <a:ext uri="{FF2B5EF4-FFF2-40B4-BE49-F238E27FC236}">
                <a16:creationId xmlns:a16="http://schemas.microsoft.com/office/drawing/2014/main" id="{2C9732C3-B4BE-421F-AC65-18410E414D5A}"/>
              </a:ext>
            </a:extLst>
          </p:cNvPr>
          <p:cNvPicPr>
            <a:picLocks noChangeAspect="1"/>
          </p:cNvPicPr>
          <p:nvPr/>
        </p:nvPicPr>
        <p:blipFill>
          <a:blip r:embed="rId4"/>
          <a:stretch>
            <a:fillRect/>
          </a:stretch>
        </p:blipFill>
        <p:spPr>
          <a:xfrm>
            <a:off x="606621" y="4195665"/>
            <a:ext cx="4114800" cy="1981200"/>
          </a:xfrm>
          <a:prstGeom prst="rect">
            <a:avLst/>
          </a:prstGeom>
        </p:spPr>
      </p:pic>
    </p:spTree>
    <p:extLst>
      <p:ext uri="{BB962C8B-B14F-4D97-AF65-F5344CB8AC3E}">
        <p14:creationId xmlns:p14="http://schemas.microsoft.com/office/powerpoint/2010/main" val="35298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E134A6-4140-46D7-A8F3-EF43FC3FF84D}"/>
              </a:ext>
            </a:extLst>
          </p:cNvPr>
          <p:cNvSpPr>
            <a:spLocks noGrp="1"/>
          </p:cNvSpPr>
          <p:nvPr>
            <p:ph type="body" sz="quarter" idx="13"/>
          </p:nvPr>
        </p:nvSpPr>
        <p:spPr>
          <a:xfrm>
            <a:off x="612704" y="843417"/>
            <a:ext cx="10966591" cy="5501400"/>
          </a:xfrm>
        </p:spPr>
        <p:txBody>
          <a:bodyPr>
            <a:normAutofit/>
          </a:bodyPr>
          <a:lstStyle/>
          <a:p>
            <a:pPr>
              <a:lnSpc>
                <a:spcPct val="150000"/>
              </a:lnSpc>
            </a:pPr>
            <a:r>
              <a:rPr lang="en-IN" dirty="0"/>
              <a:t>RMSE for the fitted model is 17.90%</a:t>
            </a:r>
          </a:p>
          <a:p>
            <a:pPr>
              <a:lnSpc>
                <a:spcPct val="150000"/>
              </a:lnSpc>
            </a:pPr>
            <a:r>
              <a:rPr lang="en-IN" dirty="0"/>
              <a:t>R Squared for the fitted model is 14.17%</a:t>
            </a:r>
          </a:p>
          <a:p>
            <a:pPr>
              <a:lnSpc>
                <a:spcPct val="150000"/>
              </a:lnSpc>
            </a:pPr>
            <a:r>
              <a:rPr lang="en-IN" dirty="0"/>
              <a:t>Following steps were performed to improve R- Squared</a:t>
            </a:r>
          </a:p>
          <a:p>
            <a:pPr lvl="1">
              <a:lnSpc>
                <a:spcPct val="150000"/>
              </a:lnSpc>
            </a:pPr>
            <a:r>
              <a:rPr lang="en-IN" dirty="0"/>
              <a:t>Cross Validation of data using K-Fold and no change in R-Squared was noted</a:t>
            </a:r>
          </a:p>
          <a:p>
            <a:pPr lvl="1">
              <a:lnSpc>
                <a:spcPct val="150000"/>
              </a:lnSpc>
            </a:pPr>
            <a:r>
              <a:rPr lang="en-IN" dirty="0"/>
              <a:t>LASSO regularisation was applied to improve goodness of fit and no change in R-Squared was noted</a:t>
            </a:r>
          </a:p>
          <a:p>
            <a:pPr lvl="1">
              <a:lnSpc>
                <a:spcPct val="150000"/>
              </a:lnSpc>
            </a:pPr>
            <a:r>
              <a:rPr lang="en-IN" dirty="0"/>
              <a:t>We explored the possibility of identifying new independent variables and relevant data could not be obtained within the defined timeframe</a:t>
            </a:r>
          </a:p>
          <a:p>
            <a:pPr>
              <a:lnSpc>
                <a:spcPct val="150000"/>
              </a:lnSpc>
            </a:pPr>
            <a:r>
              <a:rPr lang="en-IN" dirty="0"/>
              <a:t>To obtain better accuracy, following models were explored</a:t>
            </a:r>
          </a:p>
          <a:p>
            <a:pPr lvl="1">
              <a:lnSpc>
                <a:spcPct val="150000"/>
              </a:lnSpc>
            </a:pPr>
            <a:r>
              <a:rPr lang="en-IN" dirty="0"/>
              <a:t>In Decision Tree model, the RMSE was around 955. To obtain this score, we performed hyper parameter tuning using grid search to determine optimum parameters</a:t>
            </a:r>
          </a:p>
          <a:p>
            <a:pPr lvl="1">
              <a:lnSpc>
                <a:spcPct val="150000"/>
              </a:lnSpc>
            </a:pPr>
            <a:r>
              <a:rPr lang="en-IN" dirty="0"/>
              <a:t>In Random Forest model, the OOB score was 0.39 after optimizing estimators</a:t>
            </a:r>
          </a:p>
          <a:p>
            <a:pPr lvl="1">
              <a:lnSpc>
                <a:spcPct val="150000"/>
              </a:lnSpc>
            </a:pPr>
            <a:endParaRPr lang="en-IN" dirty="0"/>
          </a:p>
          <a:p>
            <a:pPr>
              <a:lnSpc>
                <a:spcPct val="150000"/>
              </a:lnSpc>
            </a:pPr>
            <a:endParaRPr lang="en-IN" dirty="0"/>
          </a:p>
          <a:p>
            <a:pPr>
              <a:lnSpc>
                <a:spcPct val="150000"/>
              </a:lnSpc>
            </a:pPr>
            <a:endParaRPr lang="en-IN" dirty="0"/>
          </a:p>
          <a:p>
            <a:pPr>
              <a:lnSpc>
                <a:spcPct val="150000"/>
              </a:lnSpc>
            </a:pPr>
            <a:endParaRPr lang="en-IN" dirty="0"/>
          </a:p>
        </p:txBody>
      </p:sp>
      <p:sp>
        <p:nvSpPr>
          <p:cNvPr id="5" name="Title 3">
            <a:extLst>
              <a:ext uri="{FF2B5EF4-FFF2-40B4-BE49-F238E27FC236}">
                <a16:creationId xmlns:a16="http://schemas.microsoft.com/office/drawing/2014/main" id="{6298FA42-C4FC-4935-9803-6DE3544A6C00}"/>
              </a:ext>
            </a:extLst>
          </p:cNvPr>
          <p:cNvSpPr>
            <a:spLocks noGrp="1"/>
          </p:cNvSpPr>
          <p:nvPr>
            <p:ph type="title"/>
          </p:nvPr>
        </p:nvSpPr>
        <p:spPr>
          <a:xfrm>
            <a:off x="603509" y="0"/>
            <a:ext cx="11260138" cy="712788"/>
          </a:xfrm>
        </p:spPr>
        <p:txBody>
          <a:bodyPr/>
          <a:lstStyle/>
          <a:p>
            <a:r>
              <a:rPr lang="en-IN" dirty="0"/>
              <a:t>Model Development – Model Finalisation and Key Scoring Metrics</a:t>
            </a:r>
          </a:p>
        </p:txBody>
      </p:sp>
    </p:spTree>
    <p:extLst>
      <p:ext uri="{BB962C8B-B14F-4D97-AF65-F5344CB8AC3E}">
        <p14:creationId xmlns:p14="http://schemas.microsoft.com/office/powerpoint/2010/main" val="306617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BBA1CD-F768-497C-8BC2-B01AE03C23EC}"/>
              </a:ext>
            </a:extLst>
          </p:cNvPr>
          <p:cNvSpPr>
            <a:spLocks noGrp="1"/>
          </p:cNvSpPr>
          <p:nvPr>
            <p:ph type="title"/>
          </p:nvPr>
        </p:nvSpPr>
        <p:spPr>
          <a:xfrm>
            <a:off x="612838" y="-25156"/>
            <a:ext cx="11260278" cy="713216"/>
          </a:xfrm>
        </p:spPr>
        <p:txBody>
          <a:bodyPr/>
          <a:lstStyle/>
          <a:p>
            <a:r>
              <a:rPr lang="en-IN" dirty="0"/>
              <a:t>Dashboard</a:t>
            </a:r>
          </a:p>
        </p:txBody>
      </p:sp>
      <p:pic>
        <p:nvPicPr>
          <p:cNvPr id="3074" name="Picture 2" descr="C:\Users\nupur.bansal\Downloads\WhatsApp Image 2021-10-27 at 12.59.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36" y="736179"/>
            <a:ext cx="11260280" cy="512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5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78A39A-5328-4F5B-A490-436E2F2BC250}"/>
              </a:ext>
            </a:extLst>
          </p:cNvPr>
          <p:cNvSpPr>
            <a:spLocks noGrp="1"/>
          </p:cNvSpPr>
          <p:nvPr>
            <p:ph type="body" sz="quarter" idx="13"/>
          </p:nvPr>
        </p:nvSpPr>
        <p:spPr>
          <a:xfrm>
            <a:off x="622170" y="689048"/>
            <a:ext cx="11260279" cy="5525140"/>
          </a:xfrm>
        </p:spPr>
        <p:txBody>
          <a:bodyPr>
            <a:normAutofit/>
          </a:bodyPr>
          <a:lstStyle/>
          <a:p>
            <a:pPr>
              <a:lnSpc>
                <a:spcPct val="150000"/>
              </a:lnSpc>
            </a:pPr>
            <a:r>
              <a:rPr lang="en-US" dirty="0">
                <a:solidFill>
                  <a:srgbClr val="202124"/>
                </a:solidFill>
                <a:latin typeface="Roboto" panose="02000000000000000000" pitchFamily="2" charset="0"/>
              </a:rPr>
              <a:t>Summary of the average revenue per room per night realized from different sources </a:t>
            </a:r>
          </a:p>
          <a:p>
            <a:pPr>
              <a:lnSpc>
                <a:spcPct val="150000"/>
              </a:lnSpc>
            </a:pPr>
            <a:endParaRPr lang="en-US" b="0" i="0" dirty="0">
              <a:solidFill>
                <a:srgbClr val="202124"/>
              </a:solidFill>
              <a:effectLst/>
              <a:latin typeface="Roboto" panose="02000000000000000000" pitchFamily="2" charset="0"/>
            </a:endParaRPr>
          </a:p>
          <a:p>
            <a:pPr>
              <a:lnSpc>
                <a:spcPct val="150000"/>
              </a:lnSpc>
            </a:pPr>
            <a:endParaRPr lang="en-US" dirty="0">
              <a:solidFill>
                <a:srgbClr val="202124"/>
              </a:solidFill>
              <a:latin typeface="Roboto" panose="02000000000000000000" pitchFamily="2" charset="0"/>
            </a:endParaRPr>
          </a:p>
          <a:p>
            <a:pPr>
              <a:lnSpc>
                <a:spcPct val="150000"/>
              </a:lnSpc>
            </a:pPr>
            <a:endParaRPr lang="en-US" dirty="0">
              <a:solidFill>
                <a:srgbClr val="202124"/>
              </a:solidFill>
              <a:latin typeface="Roboto" panose="02000000000000000000" pitchFamily="2" charset="0"/>
            </a:endParaRPr>
          </a:p>
          <a:p>
            <a:pPr marL="0" indent="0">
              <a:lnSpc>
                <a:spcPct val="150000"/>
              </a:lnSpc>
              <a:buNone/>
            </a:pPr>
            <a:endParaRPr lang="en-US" dirty="0">
              <a:solidFill>
                <a:srgbClr val="202124"/>
              </a:solidFill>
              <a:latin typeface="Roboto" panose="02000000000000000000" pitchFamily="2" charset="0"/>
            </a:endParaRPr>
          </a:p>
          <a:p>
            <a:pPr marL="0" indent="0">
              <a:lnSpc>
                <a:spcPct val="150000"/>
              </a:lnSpc>
              <a:buNone/>
            </a:pPr>
            <a:endParaRPr lang="en-US" b="0" i="0" dirty="0">
              <a:solidFill>
                <a:srgbClr val="202124"/>
              </a:solidFill>
              <a:effectLst/>
              <a:latin typeface="Roboto" panose="02000000000000000000" pitchFamily="2" charset="0"/>
            </a:endParaRPr>
          </a:p>
          <a:p>
            <a:pPr lvl="1">
              <a:lnSpc>
                <a:spcPct val="150000"/>
              </a:lnSpc>
            </a:pPr>
            <a:r>
              <a:rPr lang="en-US" dirty="0">
                <a:solidFill>
                  <a:srgbClr val="202124"/>
                </a:solidFill>
                <a:latin typeface="Roboto" panose="02000000000000000000" pitchFamily="2" charset="0"/>
              </a:rPr>
              <a:t>As informed by the company, Studio rooms belong to a higher category room than club room and deluxe. However, Average realization from Club Rooms and deluxe are higher than the studio rooms.</a:t>
            </a:r>
          </a:p>
          <a:p>
            <a:pPr lvl="1">
              <a:lnSpc>
                <a:spcPct val="150000"/>
              </a:lnSpc>
            </a:pPr>
            <a:r>
              <a:rPr lang="en-US" dirty="0">
                <a:solidFill>
                  <a:srgbClr val="202124"/>
                </a:solidFill>
                <a:latin typeface="Roboto" panose="02000000000000000000" pitchFamily="2" charset="0"/>
              </a:rPr>
              <a:t>Company may explore the option to improve the room rates realized from studio rooms to increase the revenue</a:t>
            </a:r>
          </a:p>
          <a:p>
            <a:pPr>
              <a:lnSpc>
                <a:spcPct val="150000"/>
              </a:lnSpc>
            </a:pPr>
            <a:r>
              <a:rPr lang="en-US" dirty="0">
                <a:solidFill>
                  <a:srgbClr val="202124"/>
                </a:solidFill>
                <a:latin typeface="Roboto" panose="02000000000000000000" pitchFamily="2" charset="0"/>
              </a:rPr>
              <a:t>Lapses in data capturing in fields such as No of Adults/ Children, Nationality shall be improved which aids in better analysis  </a:t>
            </a:r>
          </a:p>
        </p:txBody>
      </p:sp>
      <p:sp>
        <p:nvSpPr>
          <p:cNvPr id="4" name="Title 3">
            <a:extLst>
              <a:ext uri="{FF2B5EF4-FFF2-40B4-BE49-F238E27FC236}">
                <a16:creationId xmlns:a16="http://schemas.microsoft.com/office/drawing/2014/main" id="{50FD662F-9E6A-41B4-A4E8-3D6042C876D2}"/>
              </a:ext>
            </a:extLst>
          </p:cNvPr>
          <p:cNvSpPr>
            <a:spLocks noGrp="1"/>
          </p:cNvSpPr>
          <p:nvPr>
            <p:ph type="title"/>
          </p:nvPr>
        </p:nvSpPr>
        <p:spPr>
          <a:xfrm>
            <a:off x="612841" y="-24168"/>
            <a:ext cx="11260278" cy="713216"/>
          </a:xfrm>
        </p:spPr>
        <p:txBody>
          <a:bodyPr>
            <a:normAutofit/>
          </a:bodyPr>
          <a:lstStyle/>
          <a:p>
            <a:pPr>
              <a:spcBef>
                <a:spcPts val="1000"/>
              </a:spcBef>
              <a:defRPr/>
            </a:pPr>
            <a:r>
              <a:rPr lang="en-US" sz="3600" dirty="0">
                <a:solidFill>
                  <a:schemeClr val="tx1"/>
                </a:solidFill>
                <a:latin typeface="Open Sans" panose="020B0606030504020204" pitchFamily="34" charset="0"/>
              </a:rPr>
              <a:t>Business Recommendations</a:t>
            </a:r>
            <a:endParaRPr lang="en-US" sz="3600" dirty="0">
              <a:solidFill>
                <a:prstClr val="white"/>
              </a:solidFill>
              <a:latin typeface="Open Sans" panose="020B0606030504020204" pitchFamily="34" charset="0"/>
            </a:endParaRPr>
          </a:p>
        </p:txBody>
      </p:sp>
      <p:graphicFrame>
        <p:nvGraphicFramePr>
          <p:cNvPr id="5" name="Table 4">
            <a:extLst>
              <a:ext uri="{FF2B5EF4-FFF2-40B4-BE49-F238E27FC236}">
                <a16:creationId xmlns:a16="http://schemas.microsoft.com/office/drawing/2014/main" id="{2919EE6E-B6EE-4837-B413-92C74FB954E9}"/>
              </a:ext>
            </a:extLst>
          </p:cNvPr>
          <p:cNvGraphicFramePr>
            <a:graphicFrameLocks noGrp="1"/>
          </p:cNvGraphicFramePr>
          <p:nvPr>
            <p:extLst>
              <p:ext uri="{D42A27DB-BD31-4B8C-83A1-F6EECF244321}">
                <p14:modId xmlns:p14="http://schemas.microsoft.com/office/powerpoint/2010/main" val="2587634416"/>
              </p:ext>
            </p:extLst>
          </p:nvPr>
        </p:nvGraphicFramePr>
        <p:xfrm>
          <a:off x="955868" y="1128390"/>
          <a:ext cx="4726473" cy="2308680"/>
        </p:xfrm>
        <a:graphic>
          <a:graphicData uri="http://schemas.openxmlformats.org/drawingml/2006/table">
            <a:tbl>
              <a:tblPr firstRow="1" bandRow="1">
                <a:tableStyleId>{5C22544A-7EE6-4342-B048-85BDC9FD1C3A}</a:tableStyleId>
              </a:tblPr>
              <a:tblGrid>
                <a:gridCol w="1505157">
                  <a:extLst>
                    <a:ext uri="{9D8B030D-6E8A-4147-A177-3AD203B41FA5}">
                      <a16:colId xmlns:a16="http://schemas.microsoft.com/office/drawing/2014/main" val="4094240882"/>
                    </a:ext>
                  </a:extLst>
                </a:gridCol>
                <a:gridCol w="914348">
                  <a:extLst>
                    <a:ext uri="{9D8B030D-6E8A-4147-A177-3AD203B41FA5}">
                      <a16:colId xmlns:a16="http://schemas.microsoft.com/office/drawing/2014/main" val="1555503297"/>
                    </a:ext>
                  </a:extLst>
                </a:gridCol>
                <a:gridCol w="956548">
                  <a:extLst>
                    <a:ext uri="{9D8B030D-6E8A-4147-A177-3AD203B41FA5}">
                      <a16:colId xmlns:a16="http://schemas.microsoft.com/office/drawing/2014/main" val="1178438364"/>
                    </a:ext>
                  </a:extLst>
                </a:gridCol>
                <a:gridCol w="675210">
                  <a:extLst>
                    <a:ext uri="{9D8B030D-6E8A-4147-A177-3AD203B41FA5}">
                      <a16:colId xmlns:a16="http://schemas.microsoft.com/office/drawing/2014/main" val="593800881"/>
                    </a:ext>
                  </a:extLst>
                </a:gridCol>
                <a:gridCol w="675210">
                  <a:extLst>
                    <a:ext uri="{9D8B030D-6E8A-4147-A177-3AD203B41FA5}">
                      <a16:colId xmlns:a16="http://schemas.microsoft.com/office/drawing/2014/main" val="424973048"/>
                    </a:ext>
                  </a:extLst>
                </a:gridCol>
              </a:tblGrid>
              <a:tr h="360000">
                <a:tc>
                  <a:txBody>
                    <a:bodyPr/>
                    <a:lstStyle/>
                    <a:p>
                      <a:pPr algn="ctr" fontAlgn="b"/>
                      <a:r>
                        <a:rPr lang="en-IN" sz="1400" u="none" strike="noStrike" dirty="0">
                          <a:effectLst/>
                        </a:rPr>
                        <a:t>Particulars</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b"/>
                      <a:r>
                        <a:rPr lang="en-IN" sz="1400" u="none" strike="noStrike" dirty="0">
                          <a:effectLst/>
                        </a:rPr>
                        <a:t>Deluxe (INR)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b"/>
                      <a:r>
                        <a:rPr lang="en-IN" sz="1400" u="none" strike="noStrike" dirty="0">
                          <a:effectLst/>
                        </a:rPr>
                        <a:t>Club_Room (INR)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b"/>
                      <a:r>
                        <a:rPr lang="en-IN" sz="1400" u="none" strike="noStrike" dirty="0">
                          <a:effectLst/>
                        </a:rPr>
                        <a:t>Studio (INR)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b"/>
                      <a:r>
                        <a:rPr lang="en-IN" sz="1400" u="none" strike="noStrike" dirty="0">
                          <a:effectLst/>
                        </a:rPr>
                        <a:t>Suite (INR)</a:t>
                      </a:r>
                      <a:endParaRPr lang="en-IN" sz="1400" b="1" i="0" u="none" strike="noStrike" dirty="0">
                        <a:solidFill>
                          <a:srgbClr val="FFFFFF"/>
                        </a:solidFill>
                        <a:effectLst/>
                        <a:latin typeface="Calibri" panose="020F0502020204030204" pitchFamily="34" charset="0"/>
                      </a:endParaRPr>
                    </a:p>
                  </a:txBody>
                  <a:tcPr marL="7620" marR="7620" marT="7620" marB="0"/>
                </a:tc>
                <a:extLst>
                  <a:ext uri="{0D108BD9-81ED-4DB2-BD59-A6C34878D82A}">
                    <a16:rowId xmlns:a16="http://schemas.microsoft.com/office/drawing/2014/main" val="335818956"/>
                  </a:ext>
                </a:extLst>
              </a:tr>
              <a:tr h="360000">
                <a:tc>
                  <a:txBody>
                    <a:bodyPr/>
                    <a:lstStyle/>
                    <a:p>
                      <a:pPr algn="l" fontAlgn="b"/>
                      <a:r>
                        <a:rPr lang="en-IN" sz="1400" u="none" strike="noStrike" dirty="0">
                          <a:effectLst/>
                        </a:rPr>
                        <a:t>Online Aggregators</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4,825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5,552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5,419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8,316 </a:t>
                      </a:r>
                      <a:endParaRPr lang="en-IN" sz="14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671106135"/>
                  </a:ext>
                </a:extLst>
              </a:tr>
              <a:tr h="360000">
                <a:tc>
                  <a:txBody>
                    <a:bodyPr/>
                    <a:lstStyle/>
                    <a:p>
                      <a:pPr algn="l" fontAlgn="b"/>
                      <a:r>
                        <a:rPr lang="en-IN" sz="1400" u="none" strike="noStrike" dirty="0">
                          <a:effectLst/>
                        </a:rPr>
                        <a:t>Others</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4,960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5,096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4,845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6,655 </a:t>
                      </a:r>
                      <a:endParaRPr lang="en-IN" sz="14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244703264"/>
                  </a:ext>
                </a:extLst>
              </a:tr>
              <a:tr h="360000">
                <a:tc>
                  <a:txBody>
                    <a:bodyPr/>
                    <a:lstStyle/>
                    <a:p>
                      <a:pPr algn="l" fontAlgn="b"/>
                      <a:r>
                        <a:rPr lang="en-IN" sz="1400" u="none" strike="noStrike" dirty="0">
                          <a:effectLst/>
                        </a:rPr>
                        <a:t>Sales Team</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5,128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5,505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4,717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8,443 </a:t>
                      </a:r>
                      <a:endParaRPr lang="en-IN" sz="14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265847290"/>
                  </a:ext>
                </a:extLst>
              </a:tr>
              <a:tr h="360000">
                <a:tc>
                  <a:txBody>
                    <a:bodyPr/>
                    <a:lstStyle/>
                    <a:p>
                      <a:pPr algn="l" fontAlgn="b"/>
                      <a:r>
                        <a:rPr lang="en-IN" sz="1400" u="none" strike="noStrike" dirty="0">
                          <a:effectLst/>
                        </a:rPr>
                        <a:t>Travel Agency – Europe</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4,834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5,345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5,716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6,768 </a:t>
                      </a:r>
                      <a:endParaRPr lang="en-IN" sz="14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469134712"/>
                  </a:ext>
                </a:extLst>
              </a:tr>
              <a:tr h="360000">
                <a:tc>
                  <a:txBody>
                    <a:bodyPr/>
                    <a:lstStyle/>
                    <a:p>
                      <a:pPr algn="l" fontAlgn="b"/>
                      <a:r>
                        <a:rPr lang="en-IN" sz="1400" u="none" strike="noStrike" dirty="0">
                          <a:effectLst/>
                        </a:rPr>
                        <a:t>Travel Agency - USA</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4,355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4,853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4,688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IN" sz="1400" u="none" strike="noStrike" dirty="0">
                          <a:effectLst/>
                        </a:rPr>
                        <a:t>     7,651 </a:t>
                      </a:r>
                      <a:endParaRPr lang="en-IN" sz="14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182916068"/>
                  </a:ext>
                </a:extLst>
              </a:tr>
            </a:tbl>
          </a:graphicData>
        </a:graphic>
      </p:graphicFrame>
    </p:spTree>
    <p:extLst>
      <p:ext uri="{BB962C8B-B14F-4D97-AF65-F5344CB8AC3E}">
        <p14:creationId xmlns:p14="http://schemas.microsoft.com/office/powerpoint/2010/main" val="204706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510810" y="1810139"/>
            <a:ext cx="10515600" cy="2873828"/>
          </a:xfrm>
        </p:spPr>
        <p:txBody>
          <a:bodyPr>
            <a:normAutofit/>
          </a:bodyPr>
          <a:lstStyle/>
          <a:p>
            <a:r>
              <a:rPr lang="en-US" dirty="0"/>
              <a:t>Thank You </a:t>
            </a:r>
            <a:endParaRPr lang="en-US" dirty="0">
              <a:solidFill>
                <a:schemeClr val="tx1"/>
              </a:solidFill>
            </a:endParaRPr>
          </a:p>
        </p:txBody>
      </p:sp>
    </p:spTree>
    <p:extLst>
      <p:ext uri="{BB962C8B-B14F-4D97-AF65-F5344CB8AC3E}">
        <p14:creationId xmlns:p14="http://schemas.microsoft.com/office/powerpoint/2010/main" val="115540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791535" y="79813"/>
            <a:ext cx="10515600" cy="717452"/>
          </a:xfrm>
        </p:spPr>
        <p:txBody>
          <a:bodyPr>
            <a:normAutofit/>
          </a:bodyPr>
          <a:lstStyle/>
          <a:p>
            <a:r>
              <a:rPr lang="en-US" sz="2800" dirty="0"/>
              <a:t>Agenda</a:t>
            </a:r>
          </a:p>
        </p:txBody>
      </p:sp>
      <p:sp>
        <p:nvSpPr>
          <p:cNvPr id="6" name="TextBox 5">
            <a:extLst>
              <a:ext uri="{FF2B5EF4-FFF2-40B4-BE49-F238E27FC236}">
                <a16:creationId xmlns:a16="http://schemas.microsoft.com/office/drawing/2014/main" id="{8AD3D6BF-4257-4C28-AE98-B97CEE27C8F2}"/>
              </a:ext>
            </a:extLst>
          </p:cNvPr>
          <p:cNvSpPr txBox="1"/>
          <p:nvPr/>
        </p:nvSpPr>
        <p:spPr>
          <a:xfrm>
            <a:off x="838200" y="984739"/>
            <a:ext cx="7512698" cy="4272965"/>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Overview and Key Business Assumptions (if any)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Preparation and Pre-processing</a:t>
            </a:r>
          </a:p>
          <a:p>
            <a:pPr marL="1082675" lvl="1" indent="-280988">
              <a:spcBef>
                <a:spcPts val="1000"/>
              </a:spcBef>
              <a:buFont typeface="Open Sans" panose="020B0606030504020204" pitchFamily="34" charset="0"/>
              <a:buChar char="−"/>
              <a:tabLst>
                <a:tab pos="984250" algn="l"/>
              </a:tabLst>
              <a:defRPr/>
            </a:pPr>
            <a:r>
              <a:rPr lang="en-US" sz="1200" dirty="0">
                <a:solidFill>
                  <a:schemeClr val="bg1"/>
                </a:solidFill>
                <a:latin typeface="Open Sans" panose="020B0606030504020204" pitchFamily="34" charset="0"/>
              </a:rPr>
              <a:t>Sanity checks, treatment and transformations for analytical dataset preparation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Key Business Findings and Insights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and Validations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comparisons on key scoring metrics and model finalization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Dashboard (required only</a:t>
            </a:r>
            <a:r>
              <a:rPr lang="en-US" sz="1600" dirty="0">
                <a:solidFill>
                  <a:prstClr val="white"/>
                </a:solidFill>
                <a:latin typeface="Open Sans" panose="020B0606030504020204" pitchFamily="34" charset="0"/>
              </a:rPr>
              <a:t> when it is in scope of analysis)</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sz="1600" dirty="0">
                <a:solidFill>
                  <a:prstClr val="white"/>
                </a:solidFill>
                <a:latin typeface="Open Sans" panose="020B0606030504020204" pitchFamily="34" charset="0"/>
              </a:rPr>
              <a:t>s 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prstClr val="white"/>
                </a:solidFill>
                <a:latin typeface="Open Sans" panose="020B0606030504020204" pitchFamily="34" charset="0"/>
              </a:rPr>
              <a:t>Appendix</a:t>
            </a:r>
            <a:endParaRPr lang="en-US" sz="1600" dirty="0">
              <a:solidFill>
                <a:schemeClr val="bg1"/>
              </a:solidFill>
              <a:latin typeface="Open Sans" panose="020B0606030504020204" pitchFamily="34" charset="0"/>
            </a:endParaRPr>
          </a:p>
        </p:txBody>
      </p:sp>
    </p:spTree>
    <p:extLst>
      <p:ext uri="{BB962C8B-B14F-4D97-AF65-F5344CB8AC3E}">
        <p14:creationId xmlns:p14="http://schemas.microsoft.com/office/powerpoint/2010/main" val="42807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3693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12837" y="84227"/>
            <a:ext cx="11260278" cy="713216"/>
          </a:xfrm>
        </p:spPr>
        <p:txBody>
          <a:bodyPr/>
          <a:lstStyle/>
          <a:p>
            <a:r>
              <a:rPr lang="en-US" b="1" dirty="0"/>
              <a:t>Business Problem and Objective</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12837" y="1185753"/>
            <a:ext cx="10667870" cy="4309980"/>
          </a:xfrm>
        </p:spPr>
        <p:txBody>
          <a:bodyPr>
            <a:normAutofit fontScale="92500" lnSpcReduction="20000"/>
          </a:bodyPr>
          <a:lstStyle/>
          <a:p>
            <a:pPr marL="0" lvl="0" indent="0">
              <a:lnSpc>
                <a:spcPct val="200000"/>
              </a:lnSpc>
              <a:buNone/>
            </a:pPr>
            <a:r>
              <a:rPr lang="en-US" sz="1800" dirty="0">
                <a:effectLst/>
                <a:latin typeface="Palatino Linotype" panose="02040502050505030304" pitchFamily="18" charset="0"/>
                <a:ea typeface="Calibri" panose="020F0502020204030204" pitchFamily="34" charset="0"/>
                <a:cs typeface="Times New Roman" panose="02020603050405020304" pitchFamily="18" charset="0"/>
              </a:rPr>
              <a:t>In the heart of Chennai, stand 2 hotels with 330 rooms and 6 restaurants in their portfolio. Efforts are underway, to bring data together in ways not previously explored with a focus on enabling analytics across the enterprise, thanks to COVID -19.</a:t>
            </a:r>
          </a:p>
          <a:p>
            <a:pPr marL="0" lvl="0" indent="0">
              <a:lnSpc>
                <a:spcPct val="200000"/>
              </a:lnSpc>
              <a:buNone/>
            </a:pPr>
            <a:r>
              <a:rPr lang="en-IN" sz="1800" dirty="0">
                <a:effectLst/>
                <a:latin typeface="Palatino Linotype" panose="02040502050505030304" pitchFamily="18" charset="0"/>
                <a:ea typeface="Calibri" panose="020F0502020204030204" pitchFamily="34" charset="0"/>
                <a:cs typeface="Times New Roman" panose="02020603050405020304" pitchFamily="18" charset="0"/>
              </a:rPr>
              <a:t>Dynamic pricing in hotels is a strategy used to improve revenue and ensure maximum occupancy for the hotel. The task is to optimize dynamic pricing of Room Rates of one of the Hotels “Raintree – Anna Salai”. The hotel has 200 rooms with 3 restaurants.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200000"/>
              </a:lnSpc>
              <a:buClr>
                <a:srgbClr val="005882"/>
              </a:buClr>
              <a:buFont typeface="Arial" panose="020B0604020202020204" pitchFamily="34" charset="0"/>
              <a:buChar char="►"/>
            </a:pPr>
            <a:r>
              <a:rPr lang="en-IN" sz="1800" dirty="0">
                <a:effectLst/>
                <a:latin typeface="Palatino Linotype" panose="02040502050505030304" pitchFamily="18" charset="0"/>
                <a:ea typeface="Calibri" panose="020F0502020204030204" pitchFamily="34" charset="0"/>
                <a:cs typeface="Times New Roman" panose="02020603050405020304" pitchFamily="18" charset="0"/>
              </a:rPr>
              <a:t>Using Data Analytics and Machine learning to predict the optimal room rate to maximize revenue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200000"/>
              </a:lnSpc>
              <a:buClr>
                <a:srgbClr val="005882"/>
              </a:buClr>
              <a:buFont typeface="Arial" panose="020B0604020202020204" pitchFamily="34" charset="0"/>
              <a:buChar char="►"/>
            </a:pPr>
            <a:r>
              <a:rPr lang="en-IN" sz="1800" dirty="0">
                <a:effectLst/>
                <a:latin typeface="Palatino Linotype" panose="02040502050505030304" pitchFamily="18" charset="0"/>
                <a:ea typeface="Calibri" panose="020F0502020204030204" pitchFamily="34" charset="0"/>
                <a:cs typeface="Times New Roman" panose="02020603050405020304" pitchFamily="18" charset="0"/>
              </a:rPr>
              <a:t>Tracking real-time data and analyse booking patterns that shows the demand trends (Dashboarding)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289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84D9-A52E-47A2-AFCF-C259C59B0276}"/>
              </a:ext>
            </a:extLst>
          </p:cNvPr>
          <p:cNvSpPr>
            <a:spLocks noGrp="1"/>
          </p:cNvSpPr>
          <p:nvPr>
            <p:ph type="body" sz="quarter" idx="13"/>
          </p:nvPr>
        </p:nvSpPr>
        <p:spPr>
          <a:xfrm>
            <a:off x="612839" y="1072830"/>
            <a:ext cx="10966451" cy="5169353"/>
          </a:xfrm>
        </p:spPr>
        <p:txBody>
          <a:bodyPr/>
          <a:lstStyle/>
          <a:p>
            <a:r>
              <a:rPr lang="en-IN" sz="1800" dirty="0"/>
              <a:t>Reservation details for Fiscal year 2018 and 2019 were shared by the company included 10 feature columns</a:t>
            </a:r>
          </a:p>
          <a:p>
            <a:endParaRPr lang="en-IN" sz="1800" dirty="0"/>
          </a:p>
          <a:p>
            <a:r>
              <a:rPr lang="en-IN" sz="1800" dirty="0"/>
              <a:t>Linear Regression Model was used to predict the pricing. RMSE for the fitted model was around 17% and R Squared for the said model was around 14%</a:t>
            </a:r>
          </a:p>
          <a:p>
            <a:endParaRPr lang="en-IN" sz="1800" dirty="0"/>
          </a:p>
          <a:p>
            <a:r>
              <a:rPr lang="en-IN" sz="1800" dirty="0"/>
              <a:t>Random Forest and Decision Tree models were explored and scores were not satisfactory</a:t>
            </a:r>
          </a:p>
          <a:p>
            <a:endParaRPr lang="en-IN" sz="1800" dirty="0"/>
          </a:p>
          <a:p>
            <a:r>
              <a:rPr lang="en-IN" sz="1800" dirty="0"/>
              <a:t>Analysis highlighted that, Studio rooms had lower realisation than club rooms, even though, Studio rooms are considered to be higher end</a:t>
            </a:r>
          </a:p>
          <a:p>
            <a:pPr marL="0" indent="0">
              <a:buNone/>
            </a:pPr>
            <a:endParaRPr lang="en-IN" sz="1800" dirty="0"/>
          </a:p>
          <a:p>
            <a:r>
              <a:rPr lang="en-IN" sz="1800" dirty="0"/>
              <a:t>Dashboarding to track real-time data was prepared in Power BI</a:t>
            </a:r>
          </a:p>
          <a:p>
            <a:endParaRPr lang="en-IN" dirty="0"/>
          </a:p>
          <a:p>
            <a:endParaRPr lang="en-IN" dirty="0"/>
          </a:p>
        </p:txBody>
      </p:sp>
      <p:sp>
        <p:nvSpPr>
          <p:cNvPr id="4" name="Title 3">
            <a:extLst>
              <a:ext uri="{FF2B5EF4-FFF2-40B4-BE49-F238E27FC236}">
                <a16:creationId xmlns:a16="http://schemas.microsoft.com/office/drawing/2014/main" id="{A61E6C16-190D-45DD-89BA-F1FBBCE3A78B}"/>
              </a:ext>
            </a:extLst>
          </p:cNvPr>
          <p:cNvSpPr>
            <a:spLocks noGrp="1"/>
          </p:cNvSpPr>
          <p:nvPr>
            <p:ph type="title"/>
          </p:nvPr>
        </p:nvSpPr>
        <p:spPr>
          <a:xfrm>
            <a:off x="612840" y="0"/>
            <a:ext cx="11260278" cy="713216"/>
          </a:xfrm>
        </p:spPr>
        <p:txBody>
          <a:bodyPr/>
          <a:lstStyle/>
          <a:p>
            <a:r>
              <a:rPr lang="en-IN" dirty="0"/>
              <a:t>Executive Summary</a:t>
            </a:r>
          </a:p>
        </p:txBody>
      </p:sp>
    </p:spTree>
    <p:extLst>
      <p:ext uri="{BB962C8B-B14F-4D97-AF65-F5344CB8AC3E}">
        <p14:creationId xmlns:p14="http://schemas.microsoft.com/office/powerpoint/2010/main" val="83638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A5A61-F89C-4002-9432-30B8A29F378F}"/>
              </a:ext>
            </a:extLst>
          </p:cNvPr>
          <p:cNvSpPr>
            <a:spLocks noGrp="1"/>
          </p:cNvSpPr>
          <p:nvPr>
            <p:ph type="body" sz="quarter" idx="13"/>
          </p:nvPr>
        </p:nvSpPr>
        <p:spPr>
          <a:xfrm>
            <a:off x="463550" y="1069386"/>
            <a:ext cx="11260279" cy="3576431"/>
          </a:xfrm>
        </p:spPr>
        <p:txBody>
          <a:bodyPr/>
          <a:lstStyle/>
          <a:p>
            <a:pPr>
              <a:buClr>
                <a:srgbClr val="005882"/>
              </a:buClr>
              <a:buFont typeface="Arial" panose="020B0604020202020204" pitchFamily="34" charset="0"/>
              <a:buChar char="►"/>
            </a:pPr>
            <a:r>
              <a:rPr lang="en-IN" dirty="0"/>
              <a:t>We were provided with daily reservation data. The task is to forecast the Room Rates.</a:t>
            </a:r>
          </a:p>
        </p:txBody>
      </p:sp>
      <p:sp>
        <p:nvSpPr>
          <p:cNvPr id="4" name="Title 3">
            <a:extLst>
              <a:ext uri="{FF2B5EF4-FFF2-40B4-BE49-F238E27FC236}">
                <a16:creationId xmlns:a16="http://schemas.microsoft.com/office/drawing/2014/main" id="{2D304102-84B6-4033-88D1-7CA597DD7A3A}"/>
              </a:ext>
            </a:extLst>
          </p:cNvPr>
          <p:cNvSpPr>
            <a:spLocks noGrp="1"/>
          </p:cNvSpPr>
          <p:nvPr>
            <p:ph type="title"/>
          </p:nvPr>
        </p:nvSpPr>
        <p:spPr>
          <a:xfrm>
            <a:off x="606425" y="86132"/>
            <a:ext cx="11260278" cy="713216"/>
          </a:xfrm>
        </p:spPr>
        <p:txBody>
          <a:bodyPr/>
          <a:lstStyle/>
          <a:p>
            <a:r>
              <a:rPr lang="en-IN" dirty="0"/>
              <a:t>Data overview</a:t>
            </a:r>
          </a:p>
        </p:txBody>
      </p:sp>
      <p:graphicFrame>
        <p:nvGraphicFramePr>
          <p:cNvPr id="5" name="Table 5">
            <a:extLst>
              <a:ext uri="{FF2B5EF4-FFF2-40B4-BE49-F238E27FC236}">
                <a16:creationId xmlns:a16="http://schemas.microsoft.com/office/drawing/2014/main" id="{0170E2D5-4343-4E87-8255-50FBFB15702C}"/>
              </a:ext>
            </a:extLst>
          </p:cNvPr>
          <p:cNvGraphicFramePr>
            <a:graphicFrameLocks noGrp="1"/>
          </p:cNvGraphicFramePr>
          <p:nvPr>
            <p:extLst>
              <p:ext uri="{D42A27DB-BD31-4B8C-83A1-F6EECF244321}">
                <p14:modId xmlns:p14="http://schemas.microsoft.com/office/powerpoint/2010/main" val="2657170267"/>
              </p:ext>
            </p:extLst>
          </p:nvPr>
        </p:nvGraphicFramePr>
        <p:xfrm>
          <a:off x="810079" y="1494787"/>
          <a:ext cx="8128000" cy="4495800"/>
        </p:xfrm>
        <a:graphic>
          <a:graphicData uri="http://schemas.openxmlformats.org/drawingml/2006/table">
            <a:tbl>
              <a:tblPr firstRow="1" bandRow="1">
                <a:tableStyleId>{5C22544A-7EE6-4342-B048-85BDC9FD1C3A}</a:tableStyleId>
              </a:tblPr>
              <a:tblGrid>
                <a:gridCol w="2343668">
                  <a:extLst>
                    <a:ext uri="{9D8B030D-6E8A-4147-A177-3AD203B41FA5}">
                      <a16:colId xmlns:a16="http://schemas.microsoft.com/office/drawing/2014/main" val="1043389338"/>
                    </a:ext>
                  </a:extLst>
                </a:gridCol>
                <a:gridCol w="5784332">
                  <a:extLst>
                    <a:ext uri="{9D8B030D-6E8A-4147-A177-3AD203B41FA5}">
                      <a16:colId xmlns:a16="http://schemas.microsoft.com/office/drawing/2014/main" val="3819007631"/>
                    </a:ext>
                  </a:extLst>
                </a:gridCol>
              </a:tblGrid>
              <a:tr h="370840">
                <a:tc>
                  <a:txBody>
                    <a:bodyPr/>
                    <a:lstStyle/>
                    <a:p>
                      <a:r>
                        <a:rPr lang="en-IN" dirty="0"/>
                        <a:t>Data fields</a:t>
                      </a:r>
                    </a:p>
                  </a:txBody>
                  <a:tcPr/>
                </a:tc>
                <a:tc>
                  <a:txBody>
                    <a:bodyPr/>
                    <a:lstStyle/>
                    <a:p>
                      <a:r>
                        <a:rPr lang="en-IN" dirty="0"/>
                        <a:t>Details</a:t>
                      </a:r>
                    </a:p>
                  </a:txBody>
                  <a:tcPr/>
                </a:tc>
                <a:extLst>
                  <a:ext uri="{0D108BD9-81ED-4DB2-BD59-A6C34878D82A}">
                    <a16:rowId xmlns:a16="http://schemas.microsoft.com/office/drawing/2014/main" val="14066659"/>
                  </a:ext>
                </a:extLst>
              </a:tr>
              <a:tr h="370840">
                <a:tc>
                  <a:txBody>
                    <a:bodyPr/>
                    <a:lstStyle/>
                    <a:p>
                      <a:r>
                        <a:rPr lang="en-IN" sz="1600" dirty="0"/>
                        <a:t>Name</a:t>
                      </a:r>
                    </a:p>
                  </a:txBody>
                  <a:tcPr/>
                </a:tc>
                <a:tc>
                  <a:txBody>
                    <a:bodyPr/>
                    <a:lstStyle/>
                    <a:p>
                      <a:r>
                        <a:rPr lang="en-IN" sz="1600" dirty="0"/>
                        <a:t>Name of the guest</a:t>
                      </a:r>
                    </a:p>
                  </a:txBody>
                  <a:tcPr/>
                </a:tc>
                <a:extLst>
                  <a:ext uri="{0D108BD9-81ED-4DB2-BD59-A6C34878D82A}">
                    <a16:rowId xmlns:a16="http://schemas.microsoft.com/office/drawing/2014/main" val="1905868138"/>
                  </a:ext>
                </a:extLst>
              </a:tr>
              <a:tr h="370840">
                <a:tc>
                  <a:txBody>
                    <a:bodyPr/>
                    <a:lstStyle/>
                    <a:p>
                      <a:r>
                        <a:rPr lang="en-IN" sz="1600" dirty="0"/>
                        <a:t>Reservation No</a:t>
                      </a:r>
                    </a:p>
                  </a:txBody>
                  <a:tcPr/>
                </a:tc>
                <a:tc>
                  <a:txBody>
                    <a:bodyPr/>
                    <a:lstStyle/>
                    <a:p>
                      <a:r>
                        <a:rPr lang="en-IN" sz="1600" dirty="0"/>
                        <a:t>Reservation No are automatically generated by ERP and unique to each reservation</a:t>
                      </a:r>
                    </a:p>
                  </a:txBody>
                  <a:tcPr/>
                </a:tc>
                <a:extLst>
                  <a:ext uri="{0D108BD9-81ED-4DB2-BD59-A6C34878D82A}">
                    <a16:rowId xmlns:a16="http://schemas.microsoft.com/office/drawing/2014/main" val="1470510376"/>
                  </a:ext>
                </a:extLst>
              </a:tr>
              <a:tr h="370840">
                <a:tc>
                  <a:txBody>
                    <a:bodyPr/>
                    <a:lstStyle/>
                    <a:p>
                      <a:r>
                        <a:rPr lang="en-IN" sz="1600" dirty="0"/>
                        <a:t>Room Type</a:t>
                      </a:r>
                    </a:p>
                  </a:txBody>
                  <a:tcPr/>
                </a:tc>
                <a:tc>
                  <a:txBody>
                    <a:bodyPr/>
                    <a:lstStyle/>
                    <a:p>
                      <a:r>
                        <a:rPr lang="en-IN" sz="1600" dirty="0"/>
                        <a:t>Room type for each reservation. Room rates vary depending upon room type</a:t>
                      </a:r>
                    </a:p>
                  </a:txBody>
                  <a:tcPr/>
                </a:tc>
                <a:extLst>
                  <a:ext uri="{0D108BD9-81ED-4DB2-BD59-A6C34878D82A}">
                    <a16:rowId xmlns:a16="http://schemas.microsoft.com/office/drawing/2014/main" val="1983447638"/>
                  </a:ext>
                </a:extLst>
              </a:tr>
              <a:tr h="370840">
                <a:tc>
                  <a:txBody>
                    <a:bodyPr/>
                    <a:lstStyle/>
                    <a:p>
                      <a:r>
                        <a:rPr lang="en-IN" sz="1600" dirty="0"/>
                        <a:t>Arrival Date</a:t>
                      </a:r>
                    </a:p>
                  </a:txBody>
                  <a:tcPr/>
                </a:tc>
                <a:tc>
                  <a:txBody>
                    <a:bodyPr/>
                    <a:lstStyle/>
                    <a:p>
                      <a:r>
                        <a:rPr lang="en-IN" sz="1600" dirty="0"/>
                        <a:t>Date of customer arrival</a:t>
                      </a:r>
                    </a:p>
                  </a:txBody>
                  <a:tcPr/>
                </a:tc>
                <a:extLst>
                  <a:ext uri="{0D108BD9-81ED-4DB2-BD59-A6C34878D82A}">
                    <a16:rowId xmlns:a16="http://schemas.microsoft.com/office/drawing/2014/main" val="656141313"/>
                  </a:ext>
                </a:extLst>
              </a:tr>
              <a:tr h="370840">
                <a:tc>
                  <a:txBody>
                    <a:bodyPr/>
                    <a:lstStyle/>
                    <a:p>
                      <a:r>
                        <a:rPr lang="en-IN" sz="1600" dirty="0"/>
                        <a:t>Departure Date</a:t>
                      </a:r>
                    </a:p>
                  </a:txBody>
                  <a:tcPr/>
                </a:tc>
                <a:tc>
                  <a:txBody>
                    <a:bodyPr/>
                    <a:lstStyle/>
                    <a:p>
                      <a:r>
                        <a:rPr lang="en-IN" sz="1600" dirty="0"/>
                        <a:t>Date of customer departure</a:t>
                      </a:r>
                    </a:p>
                  </a:txBody>
                  <a:tcPr/>
                </a:tc>
                <a:extLst>
                  <a:ext uri="{0D108BD9-81ED-4DB2-BD59-A6C34878D82A}">
                    <a16:rowId xmlns:a16="http://schemas.microsoft.com/office/drawing/2014/main" val="4202721640"/>
                  </a:ext>
                </a:extLst>
              </a:tr>
              <a:tr h="370840">
                <a:tc>
                  <a:txBody>
                    <a:bodyPr/>
                    <a:lstStyle/>
                    <a:p>
                      <a:r>
                        <a:rPr lang="en-IN" sz="1600" dirty="0"/>
                        <a:t>Adults/ Children</a:t>
                      </a:r>
                    </a:p>
                  </a:txBody>
                  <a:tcPr/>
                </a:tc>
                <a:tc>
                  <a:txBody>
                    <a:bodyPr/>
                    <a:lstStyle/>
                    <a:p>
                      <a:r>
                        <a:rPr lang="en-IN" sz="1600" dirty="0"/>
                        <a:t>No of adults and children for whom the room has been booked</a:t>
                      </a:r>
                    </a:p>
                  </a:txBody>
                  <a:tcPr/>
                </a:tc>
                <a:extLst>
                  <a:ext uri="{0D108BD9-81ED-4DB2-BD59-A6C34878D82A}">
                    <a16:rowId xmlns:a16="http://schemas.microsoft.com/office/drawing/2014/main" val="2393103022"/>
                  </a:ext>
                </a:extLst>
              </a:tr>
              <a:tr h="370840">
                <a:tc>
                  <a:txBody>
                    <a:bodyPr/>
                    <a:lstStyle/>
                    <a:p>
                      <a:r>
                        <a:rPr lang="en-IN" sz="1600" dirty="0"/>
                        <a:t>Nation</a:t>
                      </a:r>
                    </a:p>
                  </a:txBody>
                  <a:tcPr/>
                </a:tc>
                <a:tc>
                  <a:txBody>
                    <a:bodyPr/>
                    <a:lstStyle/>
                    <a:p>
                      <a:r>
                        <a:rPr lang="en-IN" sz="1600" dirty="0"/>
                        <a:t>Nationality of the guest</a:t>
                      </a:r>
                    </a:p>
                  </a:txBody>
                  <a:tcPr/>
                </a:tc>
                <a:extLst>
                  <a:ext uri="{0D108BD9-81ED-4DB2-BD59-A6C34878D82A}">
                    <a16:rowId xmlns:a16="http://schemas.microsoft.com/office/drawing/2014/main" val="2739852916"/>
                  </a:ext>
                </a:extLst>
              </a:tr>
              <a:tr h="370840">
                <a:tc>
                  <a:txBody>
                    <a:bodyPr/>
                    <a:lstStyle/>
                    <a:p>
                      <a:r>
                        <a:rPr lang="en-IN" sz="1600" dirty="0"/>
                        <a:t>Source</a:t>
                      </a:r>
                    </a:p>
                  </a:txBody>
                  <a:tcPr/>
                </a:tc>
                <a:tc>
                  <a:txBody>
                    <a:bodyPr/>
                    <a:lstStyle/>
                    <a:p>
                      <a:r>
                        <a:rPr lang="en-IN" sz="1600" dirty="0"/>
                        <a:t>Source using which reservation was made</a:t>
                      </a:r>
                    </a:p>
                  </a:txBody>
                  <a:tcPr/>
                </a:tc>
                <a:extLst>
                  <a:ext uri="{0D108BD9-81ED-4DB2-BD59-A6C34878D82A}">
                    <a16:rowId xmlns:a16="http://schemas.microsoft.com/office/drawing/2014/main" val="3988997380"/>
                  </a:ext>
                </a:extLst>
              </a:tr>
              <a:tr h="370840">
                <a:tc>
                  <a:txBody>
                    <a:bodyPr/>
                    <a:lstStyle/>
                    <a:p>
                      <a:r>
                        <a:rPr lang="en-IN" sz="1600" dirty="0"/>
                        <a:t>Room Rate</a:t>
                      </a:r>
                    </a:p>
                  </a:txBody>
                  <a:tcPr/>
                </a:tc>
                <a:tc>
                  <a:txBody>
                    <a:bodyPr/>
                    <a:lstStyle/>
                    <a:p>
                      <a:r>
                        <a:rPr lang="en-IN" sz="1600" dirty="0"/>
                        <a:t>Rate agreed for the said reservation</a:t>
                      </a:r>
                    </a:p>
                  </a:txBody>
                  <a:tcPr/>
                </a:tc>
                <a:extLst>
                  <a:ext uri="{0D108BD9-81ED-4DB2-BD59-A6C34878D82A}">
                    <a16:rowId xmlns:a16="http://schemas.microsoft.com/office/drawing/2014/main" val="1880326463"/>
                  </a:ext>
                </a:extLst>
              </a:tr>
              <a:tr h="370840">
                <a:tc>
                  <a:txBody>
                    <a:bodyPr/>
                    <a:lstStyle/>
                    <a:p>
                      <a:r>
                        <a:rPr lang="en-IN" sz="1600" dirty="0"/>
                        <a:t>Reservation Date</a:t>
                      </a:r>
                    </a:p>
                  </a:txBody>
                  <a:tcPr/>
                </a:tc>
                <a:tc>
                  <a:txBody>
                    <a:bodyPr/>
                    <a:lstStyle/>
                    <a:p>
                      <a:r>
                        <a:rPr lang="en-IN" sz="1600" dirty="0"/>
                        <a:t>Date of reservation</a:t>
                      </a:r>
                    </a:p>
                  </a:txBody>
                  <a:tcPr/>
                </a:tc>
                <a:extLst>
                  <a:ext uri="{0D108BD9-81ED-4DB2-BD59-A6C34878D82A}">
                    <a16:rowId xmlns:a16="http://schemas.microsoft.com/office/drawing/2014/main" val="762095088"/>
                  </a:ext>
                </a:extLst>
              </a:tr>
            </a:tbl>
          </a:graphicData>
        </a:graphic>
      </p:graphicFrame>
    </p:spTree>
    <p:extLst>
      <p:ext uri="{BB962C8B-B14F-4D97-AF65-F5344CB8AC3E}">
        <p14:creationId xmlns:p14="http://schemas.microsoft.com/office/powerpoint/2010/main" val="266174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905E42-0206-49A0-93AC-D6CA017F79C1}"/>
              </a:ext>
            </a:extLst>
          </p:cNvPr>
          <p:cNvSpPr>
            <a:spLocks noGrp="1"/>
          </p:cNvSpPr>
          <p:nvPr>
            <p:ph type="body" sz="quarter" idx="13"/>
          </p:nvPr>
        </p:nvSpPr>
        <p:spPr>
          <a:xfrm>
            <a:off x="615151" y="886220"/>
            <a:ext cx="4787273" cy="5281320"/>
          </a:xfrm>
        </p:spPr>
        <p:txBody>
          <a:bodyPr/>
          <a:lstStyle/>
          <a:p>
            <a:r>
              <a:rPr lang="en-IN" dirty="0"/>
              <a:t>Fourteen levels of room types were defined in the ERP for room allocation and booking. However, for the purpose of analysis, the room types were grouped considering same room pricing. The same is as follows:</a:t>
            </a:r>
          </a:p>
          <a:p>
            <a:endParaRPr lang="en-IN" dirty="0"/>
          </a:p>
          <a:p>
            <a:endParaRPr lang="en-IN" dirty="0"/>
          </a:p>
        </p:txBody>
      </p:sp>
      <p:graphicFrame>
        <p:nvGraphicFramePr>
          <p:cNvPr id="5" name="Table 5">
            <a:extLst>
              <a:ext uri="{FF2B5EF4-FFF2-40B4-BE49-F238E27FC236}">
                <a16:creationId xmlns:a16="http://schemas.microsoft.com/office/drawing/2014/main" id="{236ECBDF-FB39-4B76-86BB-A9983EE7918E}"/>
              </a:ext>
            </a:extLst>
          </p:cNvPr>
          <p:cNvGraphicFramePr>
            <a:graphicFrameLocks noGrp="1"/>
          </p:cNvGraphicFramePr>
          <p:nvPr>
            <p:extLst>
              <p:ext uri="{D42A27DB-BD31-4B8C-83A1-F6EECF244321}">
                <p14:modId xmlns:p14="http://schemas.microsoft.com/office/powerpoint/2010/main" val="464966779"/>
              </p:ext>
            </p:extLst>
          </p:nvPr>
        </p:nvGraphicFramePr>
        <p:xfrm>
          <a:off x="847007" y="2055762"/>
          <a:ext cx="3911601" cy="4267200"/>
        </p:xfrm>
        <a:graphic>
          <a:graphicData uri="http://schemas.openxmlformats.org/drawingml/2006/table">
            <a:tbl>
              <a:tblPr firstRow="1" bandRow="1">
                <a:tableStyleId>{5C22544A-7EE6-4342-B048-85BDC9FD1C3A}</a:tableStyleId>
              </a:tblPr>
              <a:tblGrid>
                <a:gridCol w="2260082">
                  <a:extLst>
                    <a:ext uri="{9D8B030D-6E8A-4147-A177-3AD203B41FA5}">
                      <a16:colId xmlns:a16="http://schemas.microsoft.com/office/drawing/2014/main" val="2823216349"/>
                    </a:ext>
                  </a:extLst>
                </a:gridCol>
                <a:gridCol w="1651519">
                  <a:extLst>
                    <a:ext uri="{9D8B030D-6E8A-4147-A177-3AD203B41FA5}">
                      <a16:colId xmlns:a16="http://schemas.microsoft.com/office/drawing/2014/main" val="3629164234"/>
                    </a:ext>
                  </a:extLst>
                </a:gridCol>
              </a:tblGrid>
              <a:tr h="283279">
                <a:tc>
                  <a:txBody>
                    <a:bodyPr/>
                    <a:lstStyle/>
                    <a:p>
                      <a:pPr algn="ctr"/>
                      <a:r>
                        <a:rPr lang="en-IN" sz="1400" dirty="0"/>
                        <a:t>Grouped Category</a:t>
                      </a:r>
                    </a:p>
                  </a:txBody>
                  <a:tcPr/>
                </a:tc>
                <a:tc>
                  <a:txBody>
                    <a:bodyPr/>
                    <a:lstStyle/>
                    <a:p>
                      <a:r>
                        <a:rPr lang="en-IN" sz="1400" dirty="0"/>
                        <a:t>As per Dataset</a:t>
                      </a:r>
                    </a:p>
                  </a:txBody>
                  <a:tcPr/>
                </a:tc>
                <a:extLst>
                  <a:ext uri="{0D108BD9-81ED-4DB2-BD59-A6C34878D82A}">
                    <a16:rowId xmlns:a16="http://schemas.microsoft.com/office/drawing/2014/main" val="3241904966"/>
                  </a:ext>
                </a:extLst>
              </a:tr>
              <a:tr h="236066">
                <a:tc rowSpan="7">
                  <a:txBody>
                    <a:bodyPr/>
                    <a:lstStyle/>
                    <a:p>
                      <a:pPr algn="ctr"/>
                      <a:r>
                        <a:rPr lang="en-IN" sz="1400" dirty="0"/>
                        <a:t>DELUXE</a:t>
                      </a:r>
                    </a:p>
                  </a:txBody>
                  <a:tcPr anchor="ctr"/>
                </a:tc>
                <a:tc>
                  <a:txBody>
                    <a:bodyPr/>
                    <a:lstStyle/>
                    <a:p>
                      <a:r>
                        <a:rPr lang="en-IN" sz="1400" dirty="0"/>
                        <a:t>COR1</a:t>
                      </a:r>
                    </a:p>
                  </a:txBody>
                  <a:tcPr/>
                </a:tc>
                <a:extLst>
                  <a:ext uri="{0D108BD9-81ED-4DB2-BD59-A6C34878D82A}">
                    <a16:rowId xmlns:a16="http://schemas.microsoft.com/office/drawing/2014/main" val="1805442726"/>
                  </a:ext>
                </a:extLst>
              </a:tr>
              <a:tr h="236066">
                <a:tc vMerge="1">
                  <a:txBody>
                    <a:bodyPr/>
                    <a:lstStyle/>
                    <a:p>
                      <a:endParaRPr lang="en-IN" dirty="0"/>
                    </a:p>
                  </a:txBody>
                  <a:tcPr/>
                </a:tc>
                <a:tc>
                  <a:txBody>
                    <a:bodyPr/>
                    <a:lstStyle/>
                    <a:p>
                      <a:r>
                        <a:rPr lang="en-IN" sz="1400" dirty="0"/>
                        <a:t>DHT</a:t>
                      </a:r>
                    </a:p>
                  </a:txBody>
                  <a:tcPr/>
                </a:tc>
                <a:extLst>
                  <a:ext uri="{0D108BD9-81ED-4DB2-BD59-A6C34878D82A}">
                    <a16:rowId xmlns:a16="http://schemas.microsoft.com/office/drawing/2014/main" val="1352590343"/>
                  </a:ext>
                </a:extLst>
              </a:tr>
              <a:tr h="236066">
                <a:tc vMerge="1">
                  <a:txBody>
                    <a:bodyPr/>
                    <a:lstStyle/>
                    <a:p>
                      <a:endParaRPr lang="en-IN" dirty="0"/>
                    </a:p>
                  </a:txBody>
                  <a:tcPr/>
                </a:tc>
                <a:tc>
                  <a:txBody>
                    <a:bodyPr/>
                    <a:lstStyle/>
                    <a:p>
                      <a:r>
                        <a:rPr lang="en-IN" sz="1400" dirty="0"/>
                        <a:t>DQB</a:t>
                      </a:r>
                    </a:p>
                  </a:txBody>
                  <a:tcPr/>
                </a:tc>
                <a:extLst>
                  <a:ext uri="{0D108BD9-81ED-4DB2-BD59-A6C34878D82A}">
                    <a16:rowId xmlns:a16="http://schemas.microsoft.com/office/drawing/2014/main" val="3991187113"/>
                  </a:ext>
                </a:extLst>
              </a:tr>
              <a:tr h="236066">
                <a:tc vMerge="1">
                  <a:txBody>
                    <a:bodyPr/>
                    <a:lstStyle/>
                    <a:p>
                      <a:endParaRPr lang="en-IN" dirty="0"/>
                    </a:p>
                  </a:txBody>
                  <a:tcPr/>
                </a:tc>
                <a:tc>
                  <a:txBody>
                    <a:bodyPr/>
                    <a:lstStyle/>
                    <a:p>
                      <a:r>
                        <a:rPr lang="en-IN" sz="1400" dirty="0"/>
                        <a:t>DTW</a:t>
                      </a:r>
                    </a:p>
                  </a:txBody>
                  <a:tcPr/>
                </a:tc>
                <a:extLst>
                  <a:ext uri="{0D108BD9-81ED-4DB2-BD59-A6C34878D82A}">
                    <a16:rowId xmlns:a16="http://schemas.microsoft.com/office/drawing/2014/main" val="163330672"/>
                  </a:ext>
                </a:extLst>
              </a:tr>
              <a:tr h="236066">
                <a:tc vMerge="1">
                  <a:txBody>
                    <a:bodyPr/>
                    <a:lstStyle/>
                    <a:p>
                      <a:endParaRPr lang="en-IN" dirty="0"/>
                    </a:p>
                  </a:txBody>
                  <a:tcPr/>
                </a:tc>
                <a:tc>
                  <a:txBody>
                    <a:bodyPr/>
                    <a:lstStyle/>
                    <a:p>
                      <a:r>
                        <a:rPr lang="en-IN" sz="1400" dirty="0"/>
                        <a:t>GRP</a:t>
                      </a:r>
                    </a:p>
                  </a:txBody>
                  <a:tcPr/>
                </a:tc>
                <a:extLst>
                  <a:ext uri="{0D108BD9-81ED-4DB2-BD59-A6C34878D82A}">
                    <a16:rowId xmlns:a16="http://schemas.microsoft.com/office/drawing/2014/main" val="443078140"/>
                  </a:ext>
                </a:extLst>
              </a:tr>
              <a:tr h="236066">
                <a:tc vMerge="1">
                  <a:txBody>
                    <a:bodyPr/>
                    <a:lstStyle/>
                    <a:p>
                      <a:endParaRPr lang="en-IN" dirty="0"/>
                    </a:p>
                  </a:txBody>
                  <a:tcPr/>
                </a:tc>
                <a:tc>
                  <a:txBody>
                    <a:bodyPr/>
                    <a:lstStyle/>
                    <a:p>
                      <a:r>
                        <a:rPr lang="en-IN" sz="1400" dirty="0"/>
                        <a:t>LSGE</a:t>
                      </a:r>
                    </a:p>
                  </a:txBody>
                  <a:tcPr/>
                </a:tc>
                <a:extLst>
                  <a:ext uri="{0D108BD9-81ED-4DB2-BD59-A6C34878D82A}">
                    <a16:rowId xmlns:a16="http://schemas.microsoft.com/office/drawing/2014/main" val="3561972742"/>
                  </a:ext>
                </a:extLst>
              </a:tr>
              <a:tr h="236066">
                <a:tc vMerge="1">
                  <a:txBody>
                    <a:bodyPr/>
                    <a:lstStyle/>
                    <a:p>
                      <a:endParaRPr lang="en-IN" dirty="0"/>
                    </a:p>
                  </a:txBody>
                  <a:tcPr/>
                </a:tc>
                <a:tc>
                  <a:txBody>
                    <a:bodyPr/>
                    <a:lstStyle/>
                    <a:p>
                      <a:r>
                        <a:rPr lang="en-IN" sz="1400" dirty="0"/>
                        <a:t>PRM</a:t>
                      </a:r>
                    </a:p>
                  </a:txBody>
                  <a:tcPr/>
                </a:tc>
                <a:extLst>
                  <a:ext uri="{0D108BD9-81ED-4DB2-BD59-A6C34878D82A}">
                    <a16:rowId xmlns:a16="http://schemas.microsoft.com/office/drawing/2014/main" val="3077385022"/>
                  </a:ext>
                </a:extLst>
              </a:tr>
              <a:tr h="236066">
                <a:tc rowSpan="4">
                  <a:txBody>
                    <a:bodyPr/>
                    <a:lstStyle/>
                    <a:p>
                      <a:pPr algn="ctr"/>
                      <a:r>
                        <a:rPr lang="en-IN" sz="1400" dirty="0"/>
                        <a:t>SUITE</a:t>
                      </a:r>
                    </a:p>
                  </a:txBody>
                  <a:tcPr anchor="ctr"/>
                </a:tc>
                <a:tc>
                  <a:txBody>
                    <a:bodyPr/>
                    <a:lstStyle/>
                    <a:p>
                      <a:r>
                        <a:rPr lang="en-IN" sz="1400" dirty="0"/>
                        <a:t>EXS</a:t>
                      </a:r>
                    </a:p>
                  </a:txBody>
                  <a:tcPr/>
                </a:tc>
                <a:extLst>
                  <a:ext uri="{0D108BD9-81ED-4DB2-BD59-A6C34878D82A}">
                    <a16:rowId xmlns:a16="http://schemas.microsoft.com/office/drawing/2014/main" val="3322164538"/>
                  </a:ext>
                </a:extLst>
              </a:tr>
              <a:tr h="236066">
                <a:tc vMerge="1">
                  <a:txBody>
                    <a:bodyPr/>
                    <a:lstStyle/>
                    <a:p>
                      <a:pPr algn="ctr"/>
                      <a:endParaRPr lang="en-IN" dirty="0"/>
                    </a:p>
                  </a:txBody>
                  <a:tcPr anchor="ctr"/>
                </a:tc>
                <a:tc>
                  <a:txBody>
                    <a:bodyPr/>
                    <a:lstStyle/>
                    <a:p>
                      <a:r>
                        <a:rPr lang="en-IN" sz="1400" dirty="0"/>
                        <a:t>PRS</a:t>
                      </a:r>
                    </a:p>
                  </a:txBody>
                  <a:tcPr/>
                </a:tc>
                <a:extLst>
                  <a:ext uri="{0D108BD9-81ED-4DB2-BD59-A6C34878D82A}">
                    <a16:rowId xmlns:a16="http://schemas.microsoft.com/office/drawing/2014/main" val="359241556"/>
                  </a:ext>
                </a:extLst>
              </a:tr>
              <a:tr h="236066">
                <a:tc vMerge="1">
                  <a:txBody>
                    <a:bodyPr/>
                    <a:lstStyle/>
                    <a:p>
                      <a:pPr algn="ctr"/>
                      <a:endParaRPr lang="en-IN" dirty="0"/>
                    </a:p>
                  </a:txBody>
                  <a:tcPr anchor="ctr"/>
                </a:tc>
                <a:tc>
                  <a:txBody>
                    <a:bodyPr/>
                    <a:lstStyle/>
                    <a:p>
                      <a:r>
                        <a:rPr lang="en-IN" sz="1400" dirty="0"/>
                        <a:t>PSUT</a:t>
                      </a:r>
                    </a:p>
                  </a:txBody>
                  <a:tcPr/>
                </a:tc>
                <a:extLst>
                  <a:ext uri="{0D108BD9-81ED-4DB2-BD59-A6C34878D82A}">
                    <a16:rowId xmlns:a16="http://schemas.microsoft.com/office/drawing/2014/main" val="1485050396"/>
                  </a:ext>
                </a:extLst>
              </a:tr>
              <a:tr h="236066">
                <a:tc vMerge="1">
                  <a:txBody>
                    <a:bodyPr/>
                    <a:lstStyle/>
                    <a:p>
                      <a:pPr algn="ctr"/>
                      <a:endParaRPr lang="en-IN" dirty="0"/>
                    </a:p>
                  </a:txBody>
                  <a:tcPr anchor="ctr"/>
                </a:tc>
                <a:tc>
                  <a:txBody>
                    <a:bodyPr/>
                    <a:lstStyle/>
                    <a:p>
                      <a:r>
                        <a:rPr lang="en-IN" sz="1400" dirty="0"/>
                        <a:t>SUT</a:t>
                      </a:r>
                    </a:p>
                  </a:txBody>
                  <a:tcPr/>
                </a:tc>
                <a:extLst>
                  <a:ext uri="{0D108BD9-81ED-4DB2-BD59-A6C34878D82A}">
                    <a16:rowId xmlns:a16="http://schemas.microsoft.com/office/drawing/2014/main" val="3467355676"/>
                  </a:ext>
                </a:extLst>
              </a:tr>
              <a:tr h="236066">
                <a:tc>
                  <a:txBody>
                    <a:bodyPr/>
                    <a:lstStyle/>
                    <a:p>
                      <a:pPr algn="ctr"/>
                      <a:r>
                        <a:rPr lang="en-IN" sz="1400" dirty="0"/>
                        <a:t>STUDIO</a:t>
                      </a:r>
                    </a:p>
                  </a:txBody>
                  <a:tcPr anchor="ctr"/>
                </a:tc>
                <a:tc>
                  <a:txBody>
                    <a:bodyPr/>
                    <a:lstStyle/>
                    <a:p>
                      <a:r>
                        <a:rPr lang="en-IN" sz="1400" dirty="0"/>
                        <a:t>STU</a:t>
                      </a:r>
                    </a:p>
                  </a:txBody>
                  <a:tcPr/>
                </a:tc>
                <a:extLst>
                  <a:ext uri="{0D108BD9-81ED-4DB2-BD59-A6C34878D82A}">
                    <a16:rowId xmlns:a16="http://schemas.microsoft.com/office/drawing/2014/main" val="1012417870"/>
                  </a:ext>
                </a:extLst>
              </a:tr>
              <a:tr h="236066">
                <a:tc>
                  <a:txBody>
                    <a:bodyPr/>
                    <a:lstStyle/>
                    <a:p>
                      <a:pPr algn="ctr"/>
                      <a:r>
                        <a:rPr lang="en-IN" sz="1400" dirty="0"/>
                        <a:t>CLUB ROOM</a:t>
                      </a:r>
                    </a:p>
                  </a:txBody>
                  <a:tcPr anchor="ctr"/>
                </a:tc>
                <a:tc>
                  <a:txBody>
                    <a:bodyPr/>
                    <a:lstStyle/>
                    <a:p>
                      <a:r>
                        <a:rPr lang="en-IN" sz="1400" dirty="0"/>
                        <a:t>CLB</a:t>
                      </a:r>
                    </a:p>
                  </a:txBody>
                  <a:tcPr/>
                </a:tc>
                <a:extLst>
                  <a:ext uri="{0D108BD9-81ED-4DB2-BD59-A6C34878D82A}">
                    <a16:rowId xmlns:a16="http://schemas.microsoft.com/office/drawing/2014/main" val="1461376544"/>
                  </a:ext>
                </a:extLst>
              </a:tr>
            </a:tbl>
          </a:graphicData>
        </a:graphic>
      </p:graphicFrame>
      <p:sp>
        <p:nvSpPr>
          <p:cNvPr id="6" name="Text Placeholder 1">
            <a:extLst>
              <a:ext uri="{FF2B5EF4-FFF2-40B4-BE49-F238E27FC236}">
                <a16:creationId xmlns:a16="http://schemas.microsoft.com/office/drawing/2014/main" id="{D502A464-471E-42D2-B182-C52BC6B1175B}"/>
              </a:ext>
            </a:extLst>
          </p:cNvPr>
          <p:cNvSpPr txBox="1">
            <a:spLocks/>
          </p:cNvSpPr>
          <p:nvPr/>
        </p:nvSpPr>
        <p:spPr>
          <a:xfrm>
            <a:off x="6095327" y="932867"/>
            <a:ext cx="4787273" cy="5169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Guests from 118 countries stayed in the hotel during the Fiscal years 2018 and 2019. Excepting India, every nation was grouped into continents and analysis were performed continent wise</a:t>
            </a:r>
          </a:p>
          <a:p>
            <a:pPr marL="0" indent="0">
              <a:buNone/>
            </a:pPr>
            <a:endParaRPr lang="en-IN" dirty="0"/>
          </a:p>
          <a:p>
            <a:endParaRPr lang="en-IN" dirty="0"/>
          </a:p>
          <a:p>
            <a:endParaRPr lang="en-IN" dirty="0"/>
          </a:p>
          <a:p>
            <a:endParaRPr lang="en-IN" dirty="0"/>
          </a:p>
        </p:txBody>
      </p:sp>
      <p:graphicFrame>
        <p:nvGraphicFramePr>
          <p:cNvPr id="7" name="Table 7">
            <a:extLst>
              <a:ext uri="{FF2B5EF4-FFF2-40B4-BE49-F238E27FC236}">
                <a16:creationId xmlns:a16="http://schemas.microsoft.com/office/drawing/2014/main" id="{54ACD64C-F4BE-4850-A60F-E4B04388012D}"/>
              </a:ext>
            </a:extLst>
          </p:cNvPr>
          <p:cNvGraphicFramePr>
            <a:graphicFrameLocks noGrp="1"/>
          </p:cNvGraphicFramePr>
          <p:nvPr>
            <p:extLst>
              <p:ext uri="{D42A27DB-BD31-4B8C-83A1-F6EECF244321}">
                <p14:modId xmlns:p14="http://schemas.microsoft.com/office/powerpoint/2010/main" val="2512371072"/>
              </p:ext>
            </p:extLst>
          </p:nvPr>
        </p:nvGraphicFramePr>
        <p:xfrm>
          <a:off x="6401841" y="1925125"/>
          <a:ext cx="2900779" cy="2438400"/>
        </p:xfrm>
        <a:graphic>
          <a:graphicData uri="http://schemas.openxmlformats.org/drawingml/2006/table">
            <a:tbl>
              <a:tblPr firstRow="1" bandRow="1">
                <a:tableStyleId>{5C22544A-7EE6-4342-B048-85BDC9FD1C3A}</a:tableStyleId>
              </a:tblPr>
              <a:tblGrid>
                <a:gridCol w="1410996">
                  <a:extLst>
                    <a:ext uri="{9D8B030D-6E8A-4147-A177-3AD203B41FA5}">
                      <a16:colId xmlns:a16="http://schemas.microsoft.com/office/drawing/2014/main" val="54702840"/>
                    </a:ext>
                  </a:extLst>
                </a:gridCol>
                <a:gridCol w="1489783">
                  <a:extLst>
                    <a:ext uri="{9D8B030D-6E8A-4147-A177-3AD203B41FA5}">
                      <a16:colId xmlns:a16="http://schemas.microsoft.com/office/drawing/2014/main" val="2368650677"/>
                    </a:ext>
                  </a:extLst>
                </a:gridCol>
              </a:tblGrid>
              <a:tr h="270000">
                <a:tc>
                  <a:txBody>
                    <a:bodyPr/>
                    <a:lstStyle/>
                    <a:p>
                      <a:r>
                        <a:rPr lang="en-IN" sz="1400" dirty="0"/>
                        <a:t>Continent</a:t>
                      </a:r>
                    </a:p>
                  </a:txBody>
                  <a:tcPr/>
                </a:tc>
                <a:tc>
                  <a:txBody>
                    <a:bodyPr/>
                    <a:lstStyle/>
                    <a:p>
                      <a:r>
                        <a:rPr lang="en-IN" sz="1400" dirty="0"/>
                        <a:t>No of Countries</a:t>
                      </a:r>
                    </a:p>
                  </a:txBody>
                  <a:tcPr/>
                </a:tc>
                <a:extLst>
                  <a:ext uri="{0D108BD9-81ED-4DB2-BD59-A6C34878D82A}">
                    <a16:rowId xmlns:a16="http://schemas.microsoft.com/office/drawing/2014/main" val="2390154899"/>
                  </a:ext>
                </a:extLst>
              </a:tr>
              <a:tr h="270000">
                <a:tc>
                  <a:txBody>
                    <a:bodyPr/>
                    <a:lstStyle/>
                    <a:p>
                      <a:r>
                        <a:rPr lang="en-IN" sz="1400" dirty="0"/>
                        <a:t>Africa</a:t>
                      </a:r>
                    </a:p>
                  </a:txBody>
                  <a:tcPr/>
                </a:tc>
                <a:tc>
                  <a:txBody>
                    <a:bodyPr/>
                    <a:lstStyle/>
                    <a:p>
                      <a:r>
                        <a:rPr lang="en-IN" sz="1400" dirty="0"/>
                        <a:t>18</a:t>
                      </a:r>
                    </a:p>
                  </a:txBody>
                  <a:tcPr/>
                </a:tc>
                <a:extLst>
                  <a:ext uri="{0D108BD9-81ED-4DB2-BD59-A6C34878D82A}">
                    <a16:rowId xmlns:a16="http://schemas.microsoft.com/office/drawing/2014/main" val="3393389871"/>
                  </a:ext>
                </a:extLst>
              </a:tr>
              <a:tr h="270000">
                <a:tc>
                  <a:txBody>
                    <a:bodyPr/>
                    <a:lstStyle/>
                    <a:p>
                      <a:r>
                        <a:rPr lang="en-IN" sz="1400" dirty="0"/>
                        <a:t>Asia</a:t>
                      </a:r>
                    </a:p>
                  </a:txBody>
                  <a:tcPr/>
                </a:tc>
                <a:tc>
                  <a:txBody>
                    <a:bodyPr/>
                    <a:lstStyle/>
                    <a:p>
                      <a:r>
                        <a:rPr lang="en-IN" sz="1400" dirty="0"/>
                        <a:t>41</a:t>
                      </a:r>
                    </a:p>
                  </a:txBody>
                  <a:tcPr/>
                </a:tc>
                <a:extLst>
                  <a:ext uri="{0D108BD9-81ED-4DB2-BD59-A6C34878D82A}">
                    <a16:rowId xmlns:a16="http://schemas.microsoft.com/office/drawing/2014/main" val="1034810905"/>
                  </a:ext>
                </a:extLst>
              </a:tr>
              <a:tr h="270000">
                <a:tc>
                  <a:txBody>
                    <a:bodyPr/>
                    <a:lstStyle/>
                    <a:p>
                      <a:r>
                        <a:rPr lang="en-IN" sz="1400" dirty="0"/>
                        <a:t>Australia</a:t>
                      </a:r>
                    </a:p>
                  </a:txBody>
                  <a:tcPr/>
                </a:tc>
                <a:tc>
                  <a:txBody>
                    <a:bodyPr/>
                    <a:lstStyle/>
                    <a:p>
                      <a:r>
                        <a:rPr lang="en-IN" sz="1400" dirty="0"/>
                        <a:t>4</a:t>
                      </a:r>
                    </a:p>
                  </a:txBody>
                  <a:tcPr/>
                </a:tc>
                <a:extLst>
                  <a:ext uri="{0D108BD9-81ED-4DB2-BD59-A6C34878D82A}">
                    <a16:rowId xmlns:a16="http://schemas.microsoft.com/office/drawing/2014/main" val="3266557511"/>
                  </a:ext>
                </a:extLst>
              </a:tr>
              <a:tr h="270000">
                <a:tc>
                  <a:txBody>
                    <a:bodyPr/>
                    <a:lstStyle/>
                    <a:p>
                      <a:r>
                        <a:rPr lang="en-IN" sz="1400" dirty="0"/>
                        <a:t>Europe</a:t>
                      </a:r>
                    </a:p>
                  </a:txBody>
                  <a:tcPr/>
                </a:tc>
                <a:tc>
                  <a:txBody>
                    <a:bodyPr/>
                    <a:lstStyle/>
                    <a:p>
                      <a:r>
                        <a:rPr lang="en-IN" sz="1400" dirty="0"/>
                        <a:t>33</a:t>
                      </a:r>
                    </a:p>
                  </a:txBody>
                  <a:tcPr/>
                </a:tc>
                <a:extLst>
                  <a:ext uri="{0D108BD9-81ED-4DB2-BD59-A6C34878D82A}">
                    <a16:rowId xmlns:a16="http://schemas.microsoft.com/office/drawing/2014/main" val="3867172720"/>
                  </a:ext>
                </a:extLst>
              </a:tr>
              <a:tr h="270000">
                <a:tc>
                  <a:txBody>
                    <a:bodyPr/>
                    <a:lstStyle/>
                    <a:p>
                      <a:r>
                        <a:rPr lang="en-IN" sz="1400" dirty="0"/>
                        <a:t>North America</a:t>
                      </a:r>
                    </a:p>
                  </a:txBody>
                  <a:tcPr/>
                </a:tc>
                <a:tc>
                  <a:txBody>
                    <a:bodyPr/>
                    <a:lstStyle/>
                    <a:p>
                      <a:r>
                        <a:rPr lang="en-IN" sz="1400" dirty="0"/>
                        <a:t>10</a:t>
                      </a:r>
                    </a:p>
                  </a:txBody>
                  <a:tcPr/>
                </a:tc>
                <a:extLst>
                  <a:ext uri="{0D108BD9-81ED-4DB2-BD59-A6C34878D82A}">
                    <a16:rowId xmlns:a16="http://schemas.microsoft.com/office/drawing/2014/main" val="2584736445"/>
                  </a:ext>
                </a:extLst>
              </a:tr>
              <a:tr h="270000">
                <a:tc>
                  <a:txBody>
                    <a:bodyPr/>
                    <a:lstStyle/>
                    <a:p>
                      <a:r>
                        <a:rPr lang="en-IN" sz="1400" dirty="0"/>
                        <a:t>South America</a:t>
                      </a:r>
                    </a:p>
                  </a:txBody>
                  <a:tcPr/>
                </a:tc>
                <a:tc>
                  <a:txBody>
                    <a:bodyPr/>
                    <a:lstStyle/>
                    <a:p>
                      <a:r>
                        <a:rPr lang="en-IN" sz="1400" dirty="0"/>
                        <a:t>10</a:t>
                      </a:r>
                    </a:p>
                  </a:txBody>
                  <a:tcPr/>
                </a:tc>
                <a:extLst>
                  <a:ext uri="{0D108BD9-81ED-4DB2-BD59-A6C34878D82A}">
                    <a16:rowId xmlns:a16="http://schemas.microsoft.com/office/drawing/2014/main" val="3839307265"/>
                  </a:ext>
                </a:extLst>
              </a:tr>
              <a:tr h="270000">
                <a:tc>
                  <a:txBody>
                    <a:bodyPr/>
                    <a:lstStyle/>
                    <a:p>
                      <a:r>
                        <a:rPr lang="en-IN" sz="1400" dirty="0"/>
                        <a:t>United Nations</a:t>
                      </a:r>
                    </a:p>
                  </a:txBody>
                  <a:tcPr/>
                </a:tc>
                <a:tc>
                  <a:txBody>
                    <a:bodyPr/>
                    <a:lstStyle/>
                    <a:p>
                      <a:r>
                        <a:rPr lang="en-IN" sz="1400" dirty="0"/>
                        <a:t>1</a:t>
                      </a:r>
                    </a:p>
                  </a:txBody>
                  <a:tcPr/>
                </a:tc>
                <a:extLst>
                  <a:ext uri="{0D108BD9-81ED-4DB2-BD59-A6C34878D82A}">
                    <a16:rowId xmlns:a16="http://schemas.microsoft.com/office/drawing/2014/main" val="3625149907"/>
                  </a:ext>
                </a:extLst>
              </a:tr>
            </a:tbl>
          </a:graphicData>
        </a:graphic>
      </p:graphicFrame>
      <p:sp>
        <p:nvSpPr>
          <p:cNvPr id="10" name="Title 3">
            <a:extLst>
              <a:ext uri="{FF2B5EF4-FFF2-40B4-BE49-F238E27FC236}">
                <a16:creationId xmlns:a16="http://schemas.microsoft.com/office/drawing/2014/main" id="{934C6BEE-7732-4408-814B-43DBE2A909E5}"/>
              </a:ext>
            </a:extLst>
          </p:cNvPr>
          <p:cNvSpPr>
            <a:spLocks noGrp="1"/>
          </p:cNvSpPr>
          <p:nvPr>
            <p:ph type="title"/>
          </p:nvPr>
        </p:nvSpPr>
        <p:spPr>
          <a:xfrm>
            <a:off x="603508" y="22221"/>
            <a:ext cx="11260138" cy="712788"/>
          </a:xfrm>
        </p:spPr>
        <p:txBody>
          <a:bodyPr/>
          <a:lstStyle/>
          <a:p>
            <a:r>
              <a:rPr lang="en-IN" dirty="0"/>
              <a:t>Data preparation and Pre-processing</a:t>
            </a:r>
          </a:p>
        </p:txBody>
      </p:sp>
    </p:spTree>
    <p:extLst>
      <p:ext uri="{BB962C8B-B14F-4D97-AF65-F5344CB8AC3E}">
        <p14:creationId xmlns:p14="http://schemas.microsoft.com/office/powerpoint/2010/main" val="349766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18FDF4-67F6-4F6B-8A7E-135792E58A9D}"/>
              </a:ext>
            </a:extLst>
          </p:cNvPr>
          <p:cNvSpPr>
            <a:spLocks noGrp="1"/>
          </p:cNvSpPr>
          <p:nvPr>
            <p:ph type="body" sz="quarter" idx="13"/>
          </p:nvPr>
        </p:nvSpPr>
        <p:spPr>
          <a:xfrm>
            <a:off x="612844" y="1082160"/>
            <a:ext cx="5483156" cy="5150689"/>
          </a:xfrm>
        </p:spPr>
        <p:txBody>
          <a:bodyPr/>
          <a:lstStyle/>
          <a:p>
            <a:r>
              <a:rPr lang="en-IN" dirty="0"/>
              <a:t>No of bookings from each source</a:t>
            </a:r>
          </a:p>
          <a:p>
            <a:endParaRPr lang="en-IN" dirty="0"/>
          </a:p>
          <a:p>
            <a:endParaRPr lang="en-IN" dirty="0"/>
          </a:p>
          <a:p>
            <a:endParaRPr lang="en-IN" dirty="0"/>
          </a:p>
          <a:p>
            <a:endParaRPr lang="en-IN" dirty="0"/>
          </a:p>
          <a:p>
            <a:endParaRPr lang="en-IN" dirty="0"/>
          </a:p>
          <a:p>
            <a:endParaRPr lang="en-IN" dirty="0"/>
          </a:p>
          <a:p>
            <a:pPr marL="0" indent="0">
              <a:buNone/>
            </a:pPr>
            <a:endParaRPr lang="en-IN" dirty="0"/>
          </a:p>
          <a:p>
            <a:r>
              <a:rPr lang="en-IN" dirty="0"/>
              <a:t>Average Room rate realised per room</a:t>
            </a:r>
          </a:p>
          <a:p>
            <a:endParaRPr lang="en-IN" dirty="0"/>
          </a:p>
          <a:p>
            <a:endParaRPr lang="en-IN" dirty="0"/>
          </a:p>
          <a:p>
            <a:endParaRPr lang="en-IN" dirty="0"/>
          </a:p>
        </p:txBody>
      </p:sp>
      <p:sp>
        <p:nvSpPr>
          <p:cNvPr id="4" name="Title 3">
            <a:extLst>
              <a:ext uri="{FF2B5EF4-FFF2-40B4-BE49-F238E27FC236}">
                <a16:creationId xmlns:a16="http://schemas.microsoft.com/office/drawing/2014/main" id="{0923048A-919E-4F2E-92BF-8EE828C03A3D}"/>
              </a:ext>
            </a:extLst>
          </p:cNvPr>
          <p:cNvSpPr>
            <a:spLocks noGrp="1"/>
          </p:cNvSpPr>
          <p:nvPr>
            <p:ph type="title"/>
          </p:nvPr>
        </p:nvSpPr>
        <p:spPr>
          <a:xfrm>
            <a:off x="612844" y="0"/>
            <a:ext cx="11260278" cy="713216"/>
          </a:xfrm>
        </p:spPr>
        <p:txBody>
          <a:bodyPr/>
          <a:lstStyle/>
          <a:p>
            <a:r>
              <a:rPr lang="en-IN" dirty="0"/>
              <a:t>EDA – Key Business Findings and Insights </a:t>
            </a:r>
          </a:p>
        </p:txBody>
      </p:sp>
      <p:graphicFrame>
        <p:nvGraphicFramePr>
          <p:cNvPr id="5" name="Chart 4">
            <a:extLst>
              <a:ext uri="{FF2B5EF4-FFF2-40B4-BE49-F238E27FC236}">
                <a16:creationId xmlns:a16="http://schemas.microsoft.com/office/drawing/2014/main" id="{DB398834-9ACC-4ECC-8FDF-74292F10D3B9}"/>
              </a:ext>
            </a:extLst>
          </p:cNvPr>
          <p:cNvGraphicFramePr>
            <a:graphicFrameLocks/>
          </p:cNvGraphicFramePr>
          <p:nvPr>
            <p:extLst>
              <p:ext uri="{D42A27DB-BD31-4B8C-83A1-F6EECF244321}">
                <p14:modId xmlns:p14="http://schemas.microsoft.com/office/powerpoint/2010/main" val="787021817"/>
              </p:ext>
            </p:extLst>
          </p:nvPr>
        </p:nvGraphicFramePr>
        <p:xfrm>
          <a:off x="6096000" y="1713602"/>
          <a:ext cx="5147852" cy="3922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6">
            <a:extLst>
              <a:ext uri="{FF2B5EF4-FFF2-40B4-BE49-F238E27FC236}">
                <a16:creationId xmlns:a16="http://schemas.microsoft.com/office/drawing/2014/main" id="{E40A2266-BC78-4DE6-8888-BE9D169AAC38}"/>
              </a:ext>
            </a:extLst>
          </p:cNvPr>
          <p:cNvGraphicFramePr>
            <a:graphicFrameLocks noGrp="1"/>
          </p:cNvGraphicFramePr>
          <p:nvPr>
            <p:extLst>
              <p:ext uri="{D42A27DB-BD31-4B8C-83A1-F6EECF244321}">
                <p14:modId xmlns:p14="http://schemas.microsoft.com/office/powerpoint/2010/main" val="4195548655"/>
              </p:ext>
            </p:extLst>
          </p:nvPr>
        </p:nvGraphicFramePr>
        <p:xfrm>
          <a:off x="929487" y="4260857"/>
          <a:ext cx="2690791" cy="1737360"/>
        </p:xfrm>
        <a:graphic>
          <a:graphicData uri="http://schemas.openxmlformats.org/drawingml/2006/table">
            <a:tbl>
              <a:tblPr firstRow="1" bandRow="1">
                <a:tableStyleId>{5C22544A-7EE6-4342-B048-85BDC9FD1C3A}</a:tableStyleId>
              </a:tblPr>
              <a:tblGrid>
                <a:gridCol w="1020611">
                  <a:extLst>
                    <a:ext uri="{9D8B030D-6E8A-4147-A177-3AD203B41FA5}">
                      <a16:colId xmlns:a16="http://schemas.microsoft.com/office/drawing/2014/main" val="3672086308"/>
                    </a:ext>
                  </a:extLst>
                </a:gridCol>
                <a:gridCol w="1670180">
                  <a:extLst>
                    <a:ext uri="{9D8B030D-6E8A-4147-A177-3AD203B41FA5}">
                      <a16:colId xmlns:a16="http://schemas.microsoft.com/office/drawing/2014/main" val="1747789933"/>
                    </a:ext>
                  </a:extLst>
                </a:gridCol>
              </a:tblGrid>
              <a:tr h="216000">
                <a:tc>
                  <a:txBody>
                    <a:bodyPr/>
                    <a:lstStyle/>
                    <a:p>
                      <a:r>
                        <a:rPr lang="en-IN" sz="1400" dirty="0"/>
                        <a:t>Room Type</a:t>
                      </a:r>
                    </a:p>
                  </a:txBody>
                  <a:tcPr/>
                </a:tc>
                <a:tc>
                  <a:txBody>
                    <a:bodyPr/>
                    <a:lstStyle/>
                    <a:p>
                      <a:r>
                        <a:rPr lang="en-IN" sz="1400" dirty="0"/>
                        <a:t>Avg Room Rate (INR)</a:t>
                      </a:r>
                    </a:p>
                  </a:txBody>
                  <a:tcPr/>
                </a:tc>
                <a:extLst>
                  <a:ext uri="{0D108BD9-81ED-4DB2-BD59-A6C34878D82A}">
                    <a16:rowId xmlns:a16="http://schemas.microsoft.com/office/drawing/2014/main" val="139323836"/>
                  </a:ext>
                </a:extLst>
              </a:tr>
              <a:tr h="216000">
                <a:tc>
                  <a:txBody>
                    <a:bodyPr/>
                    <a:lstStyle/>
                    <a:p>
                      <a:r>
                        <a:rPr lang="en-IN" sz="1400" dirty="0"/>
                        <a:t>Deluxe</a:t>
                      </a:r>
                    </a:p>
                  </a:txBody>
                  <a:tcPr/>
                </a:tc>
                <a:tc>
                  <a:txBody>
                    <a:bodyPr/>
                    <a:lstStyle/>
                    <a:p>
                      <a:pPr algn="ctr"/>
                      <a:r>
                        <a:rPr lang="en-IN" sz="1400" dirty="0"/>
                        <a:t>4,945</a:t>
                      </a:r>
                    </a:p>
                  </a:txBody>
                  <a:tcPr/>
                </a:tc>
                <a:extLst>
                  <a:ext uri="{0D108BD9-81ED-4DB2-BD59-A6C34878D82A}">
                    <a16:rowId xmlns:a16="http://schemas.microsoft.com/office/drawing/2014/main" val="1746520528"/>
                  </a:ext>
                </a:extLst>
              </a:tr>
              <a:tr h="216000">
                <a:tc>
                  <a:txBody>
                    <a:bodyPr/>
                    <a:lstStyle/>
                    <a:p>
                      <a:r>
                        <a:rPr lang="en-IN" sz="1400" dirty="0"/>
                        <a:t>Club Room</a:t>
                      </a:r>
                    </a:p>
                  </a:txBody>
                  <a:tcPr/>
                </a:tc>
                <a:tc>
                  <a:txBody>
                    <a:bodyPr/>
                    <a:lstStyle/>
                    <a:p>
                      <a:pPr algn="ctr"/>
                      <a:r>
                        <a:rPr lang="en-IN" sz="1400" dirty="0"/>
                        <a:t>5,430</a:t>
                      </a:r>
                    </a:p>
                  </a:txBody>
                  <a:tcPr/>
                </a:tc>
                <a:extLst>
                  <a:ext uri="{0D108BD9-81ED-4DB2-BD59-A6C34878D82A}">
                    <a16:rowId xmlns:a16="http://schemas.microsoft.com/office/drawing/2014/main" val="949630897"/>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Studio</a:t>
                      </a:r>
                    </a:p>
                  </a:txBody>
                  <a:tcPr/>
                </a:tc>
                <a:tc>
                  <a:txBody>
                    <a:bodyPr/>
                    <a:lstStyle/>
                    <a:p>
                      <a:pPr algn="ctr"/>
                      <a:r>
                        <a:rPr lang="en-IN" sz="1400" dirty="0"/>
                        <a:t>4,846</a:t>
                      </a:r>
                    </a:p>
                  </a:txBody>
                  <a:tcPr/>
                </a:tc>
                <a:extLst>
                  <a:ext uri="{0D108BD9-81ED-4DB2-BD59-A6C34878D82A}">
                    <a16:rowId xmlns:a16="http://schemas.microsoft.com/office/drawing/2014/main" val="1493081620"/>
                  </a:ext>
                </a:extLst>
              </a:tr>
              <a:tr h="216000">
                <a:tc>
                  <a:txBody>
                    <a:bodyPr/>
                    <a:lstStyle/>
                    <a:p>
                      <a:r>
                        <a:rPr lang="en-IN" sz="1400" dirty="0"/>
                        <a:t>Suite</a:t>
                      </a:r>
                    </a:p>
                  </a:txBody>
                  <a:tcPr/>
                </a:tc>
                <a:tc>
                  <a:txBody>
                    <a:bodyPr/>
                    <a:lstStyle/>
                    <a:p>
                      <a:pPr algn="ctr"/>
                      <a:r>
                        <a:rPr lang="en-IN" sz="1400" dirty="0"/>
                        <a:t>8,192</a:t>
                      </a:r>
                    </a:p>
                  </a:txBody>
                  <a:tcPr/>
                </a:tc>
                <a:extLst>
                  <a:ext uri="{0D108BD9-81ED-4DB2-BD59-A6C34878D82A}">
                    <a16:rowId xmlns:a16="http://schemas.microsoft.com/office/drawing/2014/main" val="1852596547"/>
                  </a:ext>
                </a:extLst>
              </a:tr>
            </a:tbl>
          </a:graphicData>
        </a:graphic>
      </p:graphicFrame>
      <p:sp>
        <p:nvSpPr>
          <p:cNvPr id="7" name="Text Placeholder 1">
            <a:extLst>
              <a:ext uri="{FF2B5EF4-FFF2-40B4-BE49-F238E27FC236}">
                <a16:creationId xmlns:a16="http://schemas.microsoft.com/office/drawing/2014/main" id="{6C088621-12AD-48E4-9156-64F02ED272BD}"/>
              </a:ext>
            </a:extLst>
          </p:cNvPr>
          <p:cNvSpPr txBox="1">
            <a:spLocks/>
          </p:cNvSpPr>
          <p:nvPr/>
        </p:nvSpPr>
        <p:spPr>
          <a:xfrm>
            <a:off x="5738327" y="1082160"/>
            <a:ext cx="5483156" cy="3076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3"/>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Q1 &amp; Q4 generally have higher reservations than Q2 &amp; Q3</a:t>
            </a:r>
          </a:p>
        </p:txBody>
      </p:sp>
      <p:graphicFrame>
        <p:nvGraphicFramePr>
          <p:cNvPr id="8" name="Table 8">
            <a:extLst>
              <a:ext uri="{FF2B5EF4-FFF2-40B4-BE49-F238E27FC236}">
                <a16:creationId xmlns:a16="http://schemas.microsoft.com/office/drawing/2014/main" id="{B02AB0F9-73D6-4597-9FC5-356BA53EE101}"/>
              </a:ext>
            </a:extLst>
          </p:cNvPr>
          <p:cNvGraphicFramePr>
            <a:graphicFrameLocks noGrp="1"/>
          </p:cNvGraphicFramePr>
          <p:nvPr>
            <p:extLst>
              <p:ext uri="{D42A27DB-BD31-4B8C-83A1-F6EECF244321}">
                <p14:modId xmlns:p14="http://schemas.microsoft.com/office/powerpoint/2010/main" val="2217732303"/>
              </p:ext>
            </p:extLst>
          </p:nvPr>
        </p:nvGraphicFramePr>
        <p:xfrm>
          <a:off x="910821" y="1451123"/>
          <a:ext cx="3501053" cy="2225040"/>
        </p:xfrm>
        <a:graphic>
          <a:graphicData uri="http://schemas.openxmlformats.org/drawingml/2006/table">
            <a:tbl>
              <a:tblPr firstRow="1" bandRow="1">
                <a:tableStyleId>{5C22544A-7EE6-4342-B048-85BDC9FD1C3A}</a:tableStyleId>
              </a:tblPr>
              <a:tblGrid>
                <a:gridCol w="1896188">
                  <a:extLst>
                    <a:ext uri="{9D8B030D-6E8A-4147-A177-3AD203B41FA5}">
                      <a16:colId xmlns:a16="http://schemas.microsoft.com/office/drawing/2014/main" val="3226703824"/>
                    </a:ext>
                  </a:extLst>
                </a:gridCol>
                <a:gridCol w="1604865">
                  <a:extLst>
                    <a:ext uri="{9D8B030D-6E8A-4147-A177-3AD203B41FA5}">
                      <a16:colId xmlns:a16="http://schemas.microsoft.com/office/drawing/2014/main" val="2197048101"/>
                    </a:ext>
                  </a:extLst>
                </a:gridCol>
              </a:tblGrid>
              <a:tr h="370840">
                <a:tc>
                  <a:txBody>
                    <a:bodyPr/>
                    <a:lstStyle/>
                    <a:p>
                      <a:r>
                        <a:rPr lang="en-IN" sz="1400" dirty="0"/>
                        <a:t>Source</a:t>
                      </a:r>
                    </a:p>
                  </a:txBody>
                  <a:tcPr/>
                </a:tc>
                <a:tc>
                  <a:txBody>
                    <a:bodyPr/>
                    <a:lstStyle/>
                    <a:p>
                      <a:r>
                        <a:rPr lang="en-IN" sz="1400" dirty="0"/>
                        <a:t>No of Reservations</a:t>
                      </a:r>
                    </a:p>
                  </a:txBody>
                  <a:tcPr/>
                </a:tc>
                <a:extLst>
                  <a:ext uri="{0D108BD9-81ED-4DB2-BD59-A6C34878D82A}">
                    <a16:rowId xmlns:a16="http://schemas.microsoft.com/office/drawing/2014/main" val="1932209971"/>
                  </a:ext>
                </a:extLst>
              </a:tr>
              <a:tr h="370840">
                <a:tc>
                  <a:txBody>
                    <a:bodyPr/>
                    <a:lstStyle/>
                    <a:p>
                      <a:r>
                        <a:rPr lang="en-IN" sz="1400" dirty="0"/>
                        <a:t>Company Sales Team</a:t>
                      </a:r>
                    </a:p>
                  </a:txBody>
                  <a:tcPr/>
                </a:tc>
                <a:tc>
                  <a:txBody>
                    <a:bodyPr/>
                    <a:lstStyle/>
                    <a:p>
                      <a:pPr algn="ctr"/>
                      <a:r>
                        <a:rPr lang="en-IN" sz="1400" dirty="0"/>
                        <a:t>37,908</a:t>
                      </a:r>
                    </a:p>
                  </a:txBody>
                  <a:tcPr/>
                </a:tc>
                <a:extLst>
                  <a:ext uri="{0D108BD9-81ED-4DB2-BD59-A6C34878D82A}">
                    <a16:rowId xmlns:a16="http://schemas.microsoft.com/office/drawing/2014/main" val="1940098314"/>
                  </a:ext>
                </a:extLst>
              </a:tr>
              <a:tr h="370840">
                <a:tc>
                  <a:txBody>
                    <a:bodyPr/>
                    <a:lstStyle/>
                    <a:p>
                      <a:r>
                        <a:rPr lang="en-IN" sz="1400" dirty="0"/>
                        <a:t>Online Aggregators</a:t>
                      </a:r>
                    </a:p>
                  </a:txBody>
                  <a:tcPr/>
                </a:tc>
                <a:tc>
                  <a:txBody>
                    <a:bodyPr/>
                    <a:lstStyle/>
                    <a:p>
                      <a:pPr algn="ctr"/>
                      <a:r>
                        <a:rPr lang="en-IN" sz="1400" dirty="0"/>
                        <a:t>32,220</a:t>
                      </a:r>
                    </a:p>
                  </a:txBody>
                  <a:tcPr/>
                </a:tc>
                <a:extLst>
                  <a:ext uri="{0D108BD9-81ED-4DB2-BD59-A6C34878D82A}">
                    <a16:rowId xmlns:a16="http://schemas.microsoft.com/office/drawing/2014/main" val="353544241"/>
                  </a:ext>
                </a:extLst>
              </a:tr>
              <a:tr h="370840">
                <a:tc>
                  <a:txBody>
                    <a:bodyPr/>
                    <a:lstStyle/>
                    <a:p>
                      <a:r>
                        <a:rPr lang="en-IN" sz="1400" dirty="0"/>
                        <a:t>Travel Agency – USA</a:t>
                      </a:r>
                    </a:p>
                  </a:txBody>
                  <a:tcPr/>
                </a:tc>
                <a:tc>
                  <a:txBody>
                    <a:bodyPr/>
                    <a:lstStyle/>
                    <a:p>
                      <a:pPr algn="ctr"/>
                      <a:r>
                        <a:rPr lang="en-IN" sz="1400" dirty="0"/>
                        <a:t>5,188</a:t>
                      </a:r>
                    </a:p>
                  </a:txBody>
                  <a:tcPr/>
                </a:tc>
                <a:extLst>
                  <a:ext uri="{0D108BD9-81ED-4DB2-BD59-A6C34878D82A}">
                    <a16:rowId xmlns:a16="http://schemas.microsoft.com/office/drawing/2014/main" val="867625835"/>
                  </a:ext>
                </a:extLst>
              </a:tr>
              <a:tr h="370840">
                <a:tc>
                  <a:txBody>
                    <a:bodyPr/>
                    <a:lstStyle/>
                    <a:p>
                      <a:r>
                        <a:rPr lang="en-IN" sz="1400" dirty="0"/>
                        <a:t>Travel Agency – Europe</a:t>
                      </a:r>
                    </a:p>
                  </a:txBody>
                  <a:tcPr/>
                </a:tc>
                <a:tc>
                  <a:txBody>
                    <a:bodyPr/>
                    <a:lstStyle/>
                    <a:p>
                      <a:pPr algn="ctr"/>
                      <a:r>
                        <a:rPr lang="en-IN" sz="1400" dirty="0"/>
                        <a:t>1,674</a:t>
                      </a:r>
                    </a:p>
                  </a:txBody>
                  <a:tcPr/>
                </a:tc>
                <a:extLst>
                  <a:ext uri="{0D108BD9-81ED-4DB2-BD59-A6C34878D82A}">
                    <a16:rowId xmlns:a16="http://schemas.microsoft.com/office/drawing/2014/main" val="3374656619"/>
                  </a:ext>
                </a:extLst>
              </a:tr>
              <a:tr h="370840">
                <a:tc>
                  <a:txBody>
                    <a:bodyPr/>
                    <a:lstStyle/>
                    <a:p>
                      <a:r>
                        <a:rPr lang="en-IN" sz="1400" dirty="0"/>
                        <a:t>Others</a:t>
                      </a:r>
                    </a:p>
                  </a:txBody>
                  <a:tcPr/>
                </a:tc>
                <a:tc>
                  <a:txBody>
                    <a:bodyPr/>
                    <a:lstStyle/>
                    <a:p>
                      <a:pPr algn="ctr"/>
                      <a:r>
                        <a:rPr lang="en-IN" sz="1400" dirty="0"/>
                        <a:t>14,261</a:t>
                      </a:r>
                    </a:p>
                  </a:txBody>
                  <a:tcPr/>
                </a:tc>
                <a:extLst>
                  <a:ext uri="{0D108BD9-81ED-4DB2-BD59-A6C34878D82A}">
                    <a16:rowId xmlns:a16="http://schemas.microsoft.com/office/drawing/2014/main" val="1796574621"/>
                  </a:ext>
                </a:extLst>
              </a:tr>
            </a:tbl>
          </a:graphicData>
        </a:graphic>
      </p:graphicFrame>
    </p:spTree>
    <p:extLst>
      <p:ext uri="{BB962C8B-B14F-4D97-AF65-F5344CB8AC3E}">
        <p14:creationId xmlns:p14="http://schemas.microsoft.com/office/powerpoint/2010/main" val="129443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BE0D9F-3928-47E3-AEFE-3DDE6042ABAF}"/>
              </a:ext>
            </a:extLst>
          </p:cNvPr>
          <p:cNvSpPr>
            <a:spLocks noGrp="1"/>
          </p:cNvSpPr>
          <p:nvPr>
            <p:ph type="body" sz="quarter" idx="13"/>
          </p:nvPr>
        </p:nvSpPr>
        <p:spPr>
          <a:xfrm>
            <a:off x="615152" y="914200"/>
            <a:ext cx="11260279" cy="5122705"/>
          </a:xfrm>
        </p:spPr>
        <p:txBody>
          <a:bodyPr/>
          <a:lstStyle/>
          <a:p>
            <a:r>
              <a:rPr lang="en-IN" dirty="0"/>
              <a:t>Three variables had missing values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Null values in Source were dropped</a:t>
            </a:r>
          </a:p>
          <a:p>
            <a:r>
              <a:rPr lang="en-IN" dirty="0"/>
              <a:t>Null Values in Continents were replaced with India as most of guests were from India</a:t>
            </a:r>
          </a:p>
          <a:p>
            <a:r>
              <a:rPr lang="en-IN" dirty="0"/>
              <a:t>Room rates equal to “0” were dropped </a:t>
            </a:r>
          </a:p>
        </p:txBody>
      </p:sp>
      <p:sp>
        <p:nvSpPr>
          <p:cNvPr id="5" name="Title 3">
            <a:extLst>
              <a:ext uri="{FF2B5EF4-FFF2-40B4-BE49-F238E27FC236}">
                <a16:creationId xmlns:a16="http://schemas.microsoft.com/office/drawing/2014/main" id="{5C8134B3-257E-4B02-9131-7B132F60117A}"/>
              </a:ext>
            </a:extLst>
          </p:cNvPr>
          <p:cNvSpPr>
            <a:spLocks noGrp="1"/>
          </p:cNvSpPr>
          <p:nvPr>
            <p:ph type="title"/>
          </p:nvPr>
        </p:nvSpPr>
        <p:spPr>
          <a:xfrm>
            <a:off x="612844" y="0"/>
            <a:ext cx="11260278" cy="713216"/>
          </a:xfrm>
        </p:spPr>
        <p:txBody>
          <a:bodyPr/>
          <a:lstStyle/>
          <a:p>
            <a:r>
              <a:rPr lang="en-IN" dirty="0"/>
              <a:t>EDA – Missing Value treatment</a:t>
            </a:r>
          </a:p>
        </p:txBody>
      </p:sp>
      <p:pic>
        <p:nvPicPr>
          <p:cNvPr id="7" name="Picture 6">
            <a:extLst>
              <a:ext uri="{FF2B5EF4-FFF2-40B4-BE49-F238E27FC236}">
                <a16:creationId xmlns:a16="http://schemas.microsoft.com/office/drawing/2014/main" id="{90F6BE59-BE5E-493A-A568-082EC0FD069F}"/>
              </a:ext>
            </a:extLst>
          </p:cNvPr>
          <p:cNvPicPr>
            <a:picLocks noChangeAspect="1"/>
          </p:cNvPicPr>
          <p:nvPr/>
        </p:nvPicPr>
        <p:blipFill>
          <a:blip r:embed="rId2"/>
          <a:stretch>
            <a:fillRect/>
          </a:stretch>
        </p:blipFill>
        <p:spPr>
          <a:xfrm>
            <a:off x="612844" y="1303852"/>
            <a:ext cx="11087100" cy="2171700"/>
          </a:xfrm>
          <a:prstGeom prst="rect">
            <a:avLst/>
          </a:prstGeom>
        </p:spPr>
      </p:pic>
      <p:pic>
        <p:nvPicPr>
          <p:cNvPr id="9" name="Picture 8">
            <a:extLst>
              <a:ext uri="{FF2B5EF4-FFF2-40B4-BE49-F238E27FC236}">
                <a16:creationId xmlns:a16="http://schemas.microsoft.com/office/drawing/2014/main" id="{5907D480-100A-4064-B8E2-0B8674F9B760}"/>
              </a:ext>
            </a:extLst>
          </p:cNvPr>
          <p:cNvPicPr>
            <a:picLocks noChangeAspect="1"/>
          </p:cNvPicPr>
          <p:nvPr/>
        </p:nvPicPr>
        <p:blipFill>
          <a:blip r:embed="rId3"/>
          <a:stretch>
            <a:fillRect/>
          </a:stretch>
        </p:blipFill>
        <p:spPr>
          <a:xfrm>
            <a:off x="718453" y="5117842"/>
            <a:ext cx="9448800" cy="1152525"/>
          </a:xfrm>
          <a:prstGeom prst="rect">
            <a:avLst/>
          </a:prstGeom>
        </p:spPr>
      </p:pic>
    </p:spTree>
    <p:extLst>
      <p:ext uri="{BB962C8B-B14F-4D97-AF65-F5344CB8AC3E}">
        <p14:creationId xmlns:p14="http://schemas.microsoft.com/office/powerpoint/2010/main" val="41065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C9400-AC2C-42EE-873A-0B0279109257}"/>
              </a:ext>
            </a:extLst>
          </p:cNvPr>
          <p:cNvSpPr>
            <a:spLocks noGrp="1"/>
          </p:cNvSpPr>
          <p:nvPr>
            <p:ph type="body" sz="quarter" idx="13"/>
          </p:nvPr>
        </p:nvSpPr>
        <p:spPr>
          <a:xfrm>
            <a:off x="612841" y="970189"/>
            <a:ext cx="11260279" cy="5206676"/>
          </a:xfrm>
        </p:spPr>
        <p:txBody>
          <a:bodyPr/>
          <a:lstStyle/>
          <a:p>
            <a:r>
              <a:rPr lang="en-IN" dirty="0"/>
              <a:t>Creation of new feature “Duration” to ascertain the Length of Stay</a:t>
            </a:r>
          </a:p>
          <a:p>
            <a:endParaRPr lang="en-IN" dirty="0"/>
          </a:p>
          <a:p>
            <a:endParaRPr lang="en-IN" dirty="0"/>
          </a:p>
          <a:p>
            <a:endParaRPr lang="en-IN" dirty="0"/>
          </a:p>
          <a:p>
            <a:endParaRPr lang="en-IN" dirty="0"/>
          </a:p>
          <a:p>
            <a:endParaRPr lang="en-IN" dirty="0"/>
          </a:p>
          <a:p>
            <a:endParaRPr lang="en-IN" dirty="0"/>
          </a:p>
          <a:p>
            <a:r>
              <a:rPr lang="en-IN" dirty="0"/>
              <a:t>Room type is a categorical variable and room rate varies depending upon type of room. Encoding was done for Room type, Source and Continent as they were not numerical</a:t>
            </a:r>
          </a:p>
          <a:p>
            <a:endParaRPr lang="en-IN" dirty="0"/>
          </a:p>
          <a:p>
            <a:endParaRPr lang="en-IN" dirty="0"/>
          </a:p>
          <a:p>
            <a:endParaRPr lang="en-IN" dirty="0"/>
          </a:p>
          <a:p>
            <a:endParaRPr lang="en-IN" dirty="0"/>
          </a:p>
          <a:p>
            <a:endParaRPr lang="en-IN" dirty="0"/>
          </a:p>
          <a:p>
            <a:pPr marL="0" indent="0">
              <a:buNone/>
            </a:pPr>
            <a:r>
              <a:rPr lang="en-IN" dirty="0"/>
              <a:t> </a:t>
            </a:r>
          </a:p>
        </p:txBody>
      </p:sp>
      <p:pic>
        <p:nvPicPr>
          <p:cNvPr id="7" name="Picture 6">
            <a:extLst>
              <a:ext uri="{FF2B5EF4-FFF2-40B4-BE49-F238E27FC236}">
                <a16:creationId xmlns:a16="http://schemas.microsoft.com/office/drawing/2014/main" id="{E35C1335-BFB9-4AF5-8371-D127D8F3EE4D}"/>
              </a:ext>
            </a:extLst>
          </p:cNvPr>
          <p:cNvPicPr>
            <a:picLocks noChangeAspect="1"/>
          </p:cNvPicPr>
          <p:nvPr/>
        </p:nvPicPr>
        <p:blipFill>
          <a:blip r:embed="rId2"/>
          <a:stretch>
            <a:fillRect/>
          </a:stretch>
        </p:blipFill>
        <p:spPr>
          <a:xfrm>
            <a:off x="612841" y="1597964"/>
            <a:ext cx="9277350" cy="1590675"/>
          </a:xfrm>
          <a:prstGeom prst="rect">
            <a:avLst/>
          </a:prstGeom>
        </p:spPr>
      </p:pic>
      <p:pic>
        <p:nvPicPr>
          <p:cNvPr id="9" name="Picture 8">
            <a:extLst>
              <a:ext uri="{FF2B5EF4-FFF2-40B4-BE49-F238E27FC236}">
                <a16:creationId xmlns:a16="http://schemas.microsoft.com/office/drawing/2014/main" id="{1B634DC3-31F9-4259-917D-3C60AFDE04DB}"/>
              </a:ext>
            </a:extLst>
          </p:cNvPr>
          <p:cNvPicPr>
            <a:picLocks noChangeAspect="1"/>
          </p:cNvPicPr>
          <p:nvPr/>
        </p:nvPicPr>
        <p:blipFill>
          <a:blip r:embed="rId3"/>
          <a:stretch>
            <a:fillRect/>
          </a:stretch>
        </p:blipFill>
        <p:spPr>
          <a:xfrm>
            <a:off x="723242" y="4053179"/>
            <a:ext cx="11039475" cy="1924050"/>
          </a:xfrm>
          <a:prstGeom prst="rect">
            <a:avLst/>
          </a:prstGeom>
        </p:spPr>
      </p:pic>
      <p:sp>
        <p:nvSpPr>
          <p:cNvPr id="8" name="Title 3">
            <a:extLst>
              <a:ext uri="{FF2B5EF4-FFF2-40B4-BE49-F238E27FC236}">
                <a16:creationId xmlns:a16="http://schemas.microsoft.com/office/drawing/2014/main" id="{DC49FBD7-74DD-42F0-9211-E8363E8DCDAE}"/>
              </a:ext>
            </a:extLst>
          </p:cNvPr>
          <p:cNvSpPr txBox="1">
            <a:spLocks/>
          </p:cNvSpPr>
          <p:nvPr/>
        </p:nvSpPr>
        <p:spPr>
          <a:xfrm>
            <a:off x="612844" y="0"/>
            <a:ext cx="11260278"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IN" dirty="0"/>
              <a:t>EDA – Creation of additional columns</a:t>
            </a:r>
          </a:p>
        </p:txBody>
      </p:sp>
    </p:spTree>
    <p:extLst>
      <p:ext uri="{BB962C8B-B14F-4D97-AF65-F5344CB8AC3E}">
        <p14:creationId xmlns:p14="http://schemas.microsoft.com/office/powerpoint/2010/main" val="3450626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1073</Words>
  <Application>Microsoft Office PowerPoint</Application>
  <PresentationFormat>Widescreen</PresentationFormat>
  <Paragraphs>253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Narrow</vt:lpstr>
      <vt:lpstr>Calibri</vt:lpstr>
      <vt:lpstr>Calibri Light</vt:lpstr>
      <vt:lpstr>Open Sans</vt:lpstr>
      <vt:lpstr>Palatino Linotype</vt:lpstr>
      <vt:lpstr>Roboto</vt:lpstr>
      <vt:lpstr>Office Theme</vt:lpstr>
      <vt:lpstr>PowerPoint Presentation</vt:lpstr>
      <vt:lpstr>Agenda</vt:lpstr>
      <vt:lpstr>Business Problem and Objective</vt:lpstr>
      <vt:lpstr>Executive Summary</vt:lpstr>
      <vt:lpstr>Data overview</vt:lpstr>
      <vt:lpstr>Data preparation and Pre-processing</vt:lpstr>
      <vt:lpstr>EDA – Key Business Findings and Insights </vt:lpstr>
      <vt:lpstr>EDA – Missing Value treatment</vt:lpstr>
      <vt:lpstr>PowerPoint Presentation</vt:lpstr>
      <vt:lpstr>EDA – Outlier Treatment</vt:lpstr>
      <vt:lpstr>EDA – Correlation</vt:lpstr>
      <vt:lpstr>Model Development – Test and Train Data split</vt:lpstr>
      <vt:lpstr>Model Development – Model Finalisation and Key Scoring Metrics</vt:lpstr>
      <vt:lpstr>Dashboard</vt:lpstr>
      <vt:lpstr>Business 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 N</dc:creator>
  <cp:lastModifiedBy>Vignesh</cp:lastModifiedBy>
  <cp:revision>168</cp:revision>
  <dcterms:created xsi:type="dcterms:W3CDTF">2021-05-27T09:28:27Z</dcterms:created>
  <dcterms:modified xsi:type="dcterms:W3CDTF">2021-10-27T11:55:24Z</dcterms:modified>
</cp:coreProperties>
</file>