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29" roundtripDataSignature="AMtx7mjDAUBWVf+8KhzYM4fdFEEdXR0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c253ee709_6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c253ee709_6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c253ee70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c253ee70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c253ee709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c253ee709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c253ee709_2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c253ee709_2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c253ee70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c253ee70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2984525" y="0"/>
            <a:ext cx="5017500" cy="15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11"/>
              <a:buNone/>
            </a:pPr>
            <a:r>
              <a:rPr b="1" lang="en" sz="4111" u="sng"/>
              <a:t>MBA607A</a:t>
            </a:r>
            <a:endParaRPr b="1" sz="4111" u="sng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Stage 2 - Jivan Care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5878025" y="3319400"/>
            <a:ext cx="3266100" cy="1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3276"/>
              <a:buFont typeface="Arial"/>
              <a:buNone/>
            </a:pPr>
            <a:r>
              <a:rPr lang="en" sz="2521">
                <a:latin typeface="Roboto"/>
                <a:ea typeface="Roboto"/>
                <a:cs typeface="Roboto"/>
                <a:sym typeface="Roboto"/>
              </a:rPr>
              <a:t>GROUP 9-</a:t>
            </a:r>
            <a:endParaRPr sz="252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3276"/>
              <a:buFont typeface="Arial"/>
              <a:buNone/>
            </a:pPr>
            <a:r>
              <a:t/>
            </a:r>
            <a:endParaRPr sz="2521">
              <a:latin typeface="Roboto"/>
              <a:ea typeface="Roboto"/>
              <a:cs typeface="Roboto"/>
              <a:sym typeface="Roboto"/>
            </a:endParaRPr>
          </a:p>
          <a:p>
            <a:pPr indent="-3167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2521">
                <a:latin typeface="Roboto"/>
                <a:ea typeface="Roboto"/>
                <a:cs typeface="Roboto"/>
                <a:sym typeface="Roboto"/>
              </a:rPr>
              <a:t>Ayush Yadav (200256)</a:t>
            </a:r>
            <a:endParaRPr sz="2521">
              <a:latin typeface="Roboto"/>
              <a:ea typeface="Roboto"/>
              <a:cs typeface="Roboto"/>
              <a:sym typeface="Roboto"/>
            </a:endParaRPr>
          </a:p>
          <a:p>
            <a:pPr indent="-3167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2521">
                <a:latin typeface="Roboto"/>
                <a:ea typeface="Roboto"/>
                <a:cs typeface="Roboto"/>
                <a:sym typeface="Roboto"/>
              </a:rPr>
              <a:t>Vishnu Gaur (201132)</a:t>
            </a:r>
            <a:endParaRPr sz="2521">
              <a:latin typeface="Roboto"/>
              <a:ea typeface="Roboto"/>
              <a:cs typeface="Roboto"/>
              <a:sym typeface="Roboto"/>
            </a:endParaRPr>
          </a:p>
          <a:p>
            <a:pPr indent="-3167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2521">
                <a:latin typeface="Roboto"/>
                <a:ea typeface="Roboto"/>
                <a:cs typeface="Roboto"/>
                <a:sym typeface="Roboto"/>
              </a:rPr>
              <a:t>Divyansh Gupta (200351)</a:t>
            </a:r>
            <a:endParaRPr sz="2521">
              <a:latin typeface="Roboto"/>
              <a:ea typeface="Roboto"/>
              <a:cs typeface="Roboto"/>
              <a:sym typeface="Roboto"/>
            </a:endParaRPr>
          </a:p>
          <a:p>
            <a:pPr indent="-3167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2521">
                <a:latin typeface="Roboto"/>
                <a:ea typeface="Roboto"/>
                <a:cs typeface="Roboto"/>
                <a:sym typeface="Roboto"/>
              </a:rPr>
              <a:t>Sanskriti Sharma (200876)</a:t>
            </a:r>
            <a:endParaRPr sz="2521">
              <a:latin typeface="Roboto"/>
              <a:ea typeface="Roboto"/>
              <a:cs typeface="Roboto"/>
              <a:sym typeface="Roboto"/>
            </a:endParaRPr>
          </a:p>
          <a:p>
            <a:pPr indent="-31671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2521">
                <a:latin typeface="Roboto"/>
                <a:ea typeface="Roboto"/>
                <a:cs typeface="Roboto"/>
                <a:sym typeface="Roboto"/>
              </a:rPr>
              <a:t>Jayesh Lakade (200475)</a:t>
            </a:r>
            <a:endParaRPr sz="4339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7575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c253ee709_6_1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Equity Distribution</a:t>
            </a:r>
            <a:endParaRPr/>
          </a:p>
        </p:txBody>
      </p:sp>
      <p:sp>
        <p:nvSpPr>
          <p:cNvPr id="202" name="Google Shape;202;g22c253ee709_6_1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g22c253ee709_6_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250" y="85705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Pitchbook link</a:t>
            </a:r>
            <a:endParaRPr/>
          </a:p>
        </p:txBody>
      </p:sp>
      <p:sp>
        <p:nvSpPr>
          <p:cNvPr id="209" name="Google Shape;209;p1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b="1" lang="en"/>
              <a:t>https://www.canva.com/design/DAFfikcUFsY/q-wDRJXAzfkIsYxyL6OE1A/edit?utm_content=DAFfikcUFsY&amp;utm_campaign=designshare&amp;utm_medium=link2&amp;utm_source=sharebutton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700" u="sng"/>
              <a:t>Business Model</a:t>
            </a:r>
            <a:endParaRPr b="1" sz="2700" u="sng"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1297500" y="1567550"/>
            <a:ext cx="7424100" cy="31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solution eyes Hospitals/Clinics as its target market segment.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business model aims to generate recurring revenues so that the organization is financially stable and can reach out to as many number of hospitals and people as possible.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are using a fee-for-service business model.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Key Partnerships-Multi-speciality Hospital chains, Government ABHA plan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600" u="sng"/>
              <a:t>Cost Analysis </a:t>
            </a:r>
            <a:endParaRPr b="1" sz="2600" u="sng"/>
          </a:p>
        </p:txBody>
      </p:sp>
      <p:sp>
        <p:nvSpPr>
          <p:cNvPr id="147" name="Google Shape;147;p3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7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5"/>
              <a:buChar char="●"/>
            </a:pPr>
            <a:r>
              <a:rPr b="1" lang="en" sz="1596" u="sng"/>
              <a:t>Prototype cost</a:t>
            </a:r>
            <a:r>
              <a:rPr lang="en" sz="1505"/>
              <a:t> - Rs. 2900</a:t>
            </a:r>
            <a:endParaRPr sz="1505"/>
          </a:p>
          <a:p>
            <a:pPr indent="-324167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en" sz="1505"/>
              <a:t>MAX32664D+ IC -  Rs. 435</a:t>
            </a:r>
            <a:endParaRPr sz="1505"/>
          </a:p>
          <a:p>
            <a:pPr indent="-324167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en" sz="1505"/>
              <a:t>ECG Module  - Rs. 579</a:t>
            </a:r>
            <a:endParaRPr sz="1505"/>
          </a:p>
          <a:p>
            <a:pPr indent="-324167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en" sz="1505"/>
              <a:t>Temperature sensor - Rs. 533</a:t>
            </a:r>
            <a:endParaRPr sz="1505"/>
          </a:p>
          <a:p>
            <a:pPr indent="-324167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en" sz="1505"/>
              <a:t>Flex Sensor - Rs. 200</a:t>
            </a:r>
            <a:endParaRPr sz="1505"/>
          </a:p>
          <a:p>
            <a:pPr indent="-324167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en" sz="1505"/>
              <a:t>ESP32 WiFi Module - Rs. 168</a:t>
            </a:r>
            <a:endParaRPr sz="1505"/>
          </a:p>
          <a:p>
            <a:pPr indent="-324167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en" sz="1505"/>
              <a:t>Arduino Nano - Rs. 385</a:t>
            </a:r>
            <a:endParaRPr sz="1505"/>
          </a:p>
          <a:p>
            <a:pPr indent="-324167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en" sz="1505"/>
              <a:t>Battery -Rs. 100</a:t>
            </a:r>
            <a:endParaRPr sz="1505"/>
          </a:p>
          <a:p>
            <a:pPr indent="-324167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en" sz="1505"/>
              <a:t>Manufacturing cost - Rs. 500</a:t>
            </a:r>
            <a:endParaRPr sz="1505"/>
          </a:p>
          <a:p>
            <a:pPr indent="-324167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en" sz="1505"/>
              <a:t>TOTAL -Rs. 2900</a:t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5"/>
          </a:p>
          <a:p>
            <a:pPr indent="-3241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05"/>
              <a:buChar char="●"/>
            </a:pPr>
            <a:r>
              <a:rPr lang="en" sz="1505"/>
              <a:t>Estimated Manufacturing cost (per device) -Rs.2000 </a:t>
            </a:r>
            <a:endParaRPr sz="1505"/>
          </a:p>
          <a:p>
            <a:pPr indent="-3241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05"/>
              <a:buChar char="●"/>
            </a:pPr>
            <a:r>
              <a:rPr lang="en" sz="1505"/>
              <a:t>Cloud Service Subscription (per device per month)- 2.58</a:t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c253ee709_2_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 u="sng"/>
              <a:t>Revenue Model</a:t>
            </a:r>
            <a:r>
              <a:rPr b="1" lang="en" sz="2600" u="sng"/>
              <a:t>	</a:t>
            </a:r>
            <a:endParaRPr b="1" sz="2600" u="sng"/>
          </a:p>
        </p:txBody>
      </p:sp>
      <p:sp>
        <p:nvSpPr>
          <p:cNvPr id="153" name="Google Shape;153;g22c253ee709_2_0"/>
          <p:cNvSpPr txBox="1"/>
          <p:nvPr>
            <p:ph idx="1" type="body"/>
          </p:nvPr>
        </p:nvSpPr>
        <p:spPr>
          <a:xfrm>
            <a:off x="1361400" y="1023225"/>
            <a:ext cx="72627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One time setup fee- Rs. 2000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Subscription Fees (per device) -</a:t>
            </a:r>
            <a:endParaRPr sz="17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Daily- Rs. 5</a:t>
            </a:r>
            <a:endParaRPr sz="15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Monthly - Rs. 90</a:t>
            </a:r>
            <a:endParaRPr sz="1500"/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Annual - Rs. 900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Patient Registration Fee - Rs. 50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Working Capital= 2 Crore*12= 24 Crore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Subtracting miscellaneous costs manufacturing costs= 20 Crore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Models Manufactured= 20 Crore/2000= 1Lakh models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90K models to Hospitals and 10K to Individuals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Each Model registers 10 people on average/ month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Total Revenue per year= 90000*120*50= 54 Crore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600" u="sng"/>
              <a:t>Stakeholders</a:t>
            </a:r>
            <a:endParaRPr b="1" sz="2600" u="sng"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1353950" y="1558125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Hospitals- Liabilities and death due to human negligence and improper monitoring will be reduced.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Nursing Staff - No longer require to check on all patient frequently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Patients &amp; their Families - Patients' health will be monitored and discussed with their families on regular basis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Remote Patients - Patient's at home can rest assured that their vitals are being monitored continuously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600" u="sng"/>
              <a:t>Marketing Strategy</a:t>
            </a:r>
            <a:endParaRPr b="1" sz="2600" u="sng"/>
          </a:p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1398900" y="4113800"/>
            <a:ext cx="70389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Hospital Visits - Demonstrate effectiveness in constant patient's care and reducing staff workload to encourage investment</a:t>
            </a:r>
            <a:endParaRPr sz="1400"/>
          </a:p>
        </p:txBody>
      </p:sp>
      <p:sp>
        <p:nvSpPr>
          <p:cNvPr id="166" name="Google Shape;166;p6"/>
          <p:cNvSpPr txBox="1"/>
          <p:nvPr/>
        </p:nvSpPr>
        <p:spPr>
          <a:xfrm>
            <a:off x="1398900" y="1177875"/>
            <a:ext cx="244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Building Brand Awareness</a:t>
            </a:r>
            <a:endParaRPr b="0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1398900" y="1655100"/>
            <a:ext cx="63462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Health camps - Conduct health camps targeting doctors and medical professional to increase awareness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Healthcare Innovation Expos - Showcase our device in healthcare innovation symposium and expos to increase reach and scalability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0" i="0" lang="en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Advertisement via Partner Hospitals - Advertisements via Hospitals availing our services as they can now advertise continuous monitoring of the patients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1398900" y="3542100"/>
            <a:ext cx="3285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Offering Free Trial and Promotions</a:t>
            </a:r>
            <a:endParaRPr b="0" i="0" sz="15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c253ee709_2_135"/>
          <p:cNvSpPr txBox="1"/>
          <p:nvPr>
            <p:ph type="title"/>
          </p:nvPr>
        </p:nvSpPr>
        <p:spPr>
          <a:xfrm>
            <a:off x="1297500" y="393750"/>
            <a:ext cx="7038900" cy="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Financing Plan</a:t>
            </a:r>
            <a:endParaRPr b="1"/>
          </a:p>
        </p:txBody>
      </p:sp>
      <p:sp>
        <p:nvSpPr>
          <p:cNvPr id="174" name="Google Shape;174;g22c253ee709_2_135"/>
          <p:cNvSpPr txBox="1"/>
          <p:nvPr>
            <p:ph idx="1" type="body"/>
          </p:nvPr>
        </p:nvSpPr>
        <p:spPr>
          <a:xfrm>
            <a:off x="1297500" y="1076125"/>
            <a:ext cx="7650000" cy="3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plan to seek funding from a combination of sources, including our own personal investments, angel investors, and venture capital firms and PSU’s.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are seeking Rs. 26 crore in initial funding, with the following breakdown: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Own Money- 1 crore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Family / Relatives-   1 crore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Equity -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Venture Capitalists(VC’s)- 18 Crore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Angel Investor- 5 Crore( 5% Equity of 100 Crore Valuation)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PSU’s-  1 Crore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c253ee709_2_275"/>
          <p:cNvSpPr txBox="1"/>
          <p:nvPr>
            <p:ph type="title"/>
          </p:nvPr>
        </p:nvSpPr>
        <p:spPr>
          <a:xfrm>
            <a:off x="1297500" y="393750"/>
            <a:ext cx="62109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Venture Capitalists(VC’s) and PSU’s</a:t>
            </a:r>
            <a:endParaRPr b="1"/>
          </a:p>
        </p:txBody>
      </p:sp>
      <p:pic>
        <p:nvPicPr>
          <p:cNvPr id="180" name="Google Shape;180;g22c253ee709_2_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774" y="941900"/>
            <a:ext cx="3800475" cy="98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22c253ee709_2_275"/>
          <p:cNvSpPr txBox="1"/>
          <p:nvPr/>
        </p:nvSpPr>
        <p:spPr>
          <a:xfrm>
            <a:off x="1349525" y="1166500"/>
            <a:ext cx="28590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Aavishkaar - 3 Crore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4% Equity of 75 Crore Valuation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g22c253ee709_2_275"/>
          <p:cNvSpPr txBox="1"/>
          <p:nvPr/>
        </p:nvSpPr>
        <p:spPr>
          <a:xfrm>
            <a:off x="1349525" y="3837375"/>
            <a:ext cx="31806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Willgro -   3 Crore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4% Equity of 75 Crore Valuation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g22c253ee709_2_275"/>
          <p:cNvSpPr txBox="1"/>
          <p:nvPr/>
        </p:nvSpPr>
        <p:spPr>
          <a:xfrm>
            <a:off x="1297500" y="2428450"/>
            <a:ext cx="35730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Bamboo Finance - 6 Crore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6% Equity of 100 Crore Valuation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g22c253ee709_2_2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5938" y="2165088"/>
            <a:ext cx="12287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2c253ee709_2_2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5788" y="3737500"/>
            <a:ext cx="2428875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c253ee709_6_0"/>
          <p:cNvSpPr txBox="1"/>
          <p:nvPr/>
        </p:nvSpPr>
        <p:spPr>
          <a:xfrm>
            <a:off x="1165750" y="525163"/>
            <a:ext cx="1828500" cy="15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Acumen - 4 Crore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4% Equity of 100 Crore Valuation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g22c253ee709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9075" y="477863"/>
            <a:ext cx="25146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2c253ee709_6_0"/>
          <p:cNvSpPr txBox="1"/>
          <p:nvPr/>
        </p:nvSpPr>
        <p:spPr>
          <a:xfrm>
            <a:off x="1230175" y="1949825"/>
            <a:ext cx="25716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CIIE - 2 Crore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2% Equity of 100 Crore Valuation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g22c253ee709_6_0"/>
          <p:cNvSpPr txBox="1"/>
          <p:nvPr/>
        </p:nvSpPr>
        <p:spPr>
          <a:xfrm>
            <a:off x="693450" y="3514575"/>
            <a:ext cx="3000000" cy="1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PSU’s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Hindustan Antibiotics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HLL Lifecare</a:t>
            </a:r>
            <a:endParaRPr sz="1700"/>
          </a:p>
        </p:txBody>
      </p:sp>
      <p:pic>
        <p:nvPicPr>
          <p:cNvPr id="194" name="Google Shape;194;g22c253ee709_6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5525" y="1885663"/>
            <a:ext cx="1228725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22c253ee709_6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0750" y="3370875"/>
            <a:ext cx="15430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2c253ee709_6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4475" y="3410775"/>
            <a:ext cx="21717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