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8" roundtripDataSignature="AMtx7mjL/LDpy1GcyGCNiK2cxrkFVTN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customschemas.google.com/relationships/presentationmetadata" Target="meta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6"/>
          <p:cNvGrpSpPr/>
          <p:nvPr/>
        </p:nvGrpSpPr>
        <p:grpSpPr>
          <a:xfrm>
            <a:off x="6098378" y="5"/>
            <a:ext cx="3045625" cy="2030570"/>
            <a:chOff x="6098378" y="5"/>
            <a:chExt cx="3045625" cy="2030570"/>
          </a:xfrm>
        </p:grpSpPr>
        <p:sp>
          <p:nvSpPr>
            <p:cNvPr id="11" name="Google Shape;11;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5"/>
          <p:cNvGrpSpPr/>
          <p:nvPr/>
        </p:nvGrpSpPr>
        <p:grpSpPr>
          <a:xfrm>
            <a:off x="6098378" y="5"/>
            <a:ext cx="3045625" cy="2030570"/>
            <a:chOff x="6098378" y="5"/>
            <a:chExt cx="3045625" cy="2030570"/>
          </a:xfrm>
        </p:grpSpPr>
        <p:sp>
          <p:nvSpPr>
            <p:cNvPr id="71" name="Google Shape;71;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903669"/>
            <a:ext cx="9144000" cy="1239925"/>
            <a:chOff x="0" y="3903669"/>
            <a:chExt cx="9144000" cy="1239925"/>
          </a:xfrm>
        </p:grpSpPr>
        <p:sp>
          <p:nvSpPr>
            <p:cNvPr id="21" name="Google Shape;21;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18"/>
          <p:cNvGrpSpPr/>
          <p:nvPr/>
        </p:nvGrpSpPr>
        <p:grpSpPr>
          <a:xfrm>
            <a:off x="6098378" y="5"/>
            <a:ext cx="3045625" cy="2030570"/>
            <a:chOff x="6098378" y="5"/>
            <a:chExt cx="3045625" cy="2030570"/>
          </a:xfrm>
        </p:grpSpPr>
        <p:sp>
          <p:nvSpPr>
            <p:cNvPr id="31" name="Google Shape;31;p1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1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22"/>
          <p:cNvGrpSpPr/>
          <p:nvPr/>
        </p:nvGrpSpPr>
        <p:grpSpPr>
          <a:xfrm>
            <a:off x="6098378" y="5"/>
            <a:ext cx="3045625" cy="2030570"/>
            <a:chOff x="6098378" y="5"/>
            <a:chExt cx="3045625" cy="2030570"/>
          </a:xfrm>
        </p:grpSpPr>
        <p:sp>
          <p:nvSpPr>
            <p:cNvPr id="52" name="Google Shape;52;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2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2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2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460950" y="1371522"/>
            <a:ext cx="8222100" cy="8388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8250"/>
              <a:buNone/>
            </a:pPr>
            <a:r>
              <a:rPr b="1" lang="en" sz="4311" u="sng"/>
              <a:t>MBA607A STAGE 1</a:t>
            </a:r>
            <a:endParaRPr b="1" sz="4311" u="sng"/>
          </a:p>
          <a:p>
            <a:pPr indent="0" lvl="0" marL="0" rtl="0" algn="l">
              <a:lnSpc>
                <a:spcPct val="100000"/>
              </a:lnSpc>
              <a:spcBef>
                <a:spcPts val="0"/>
              </a:spcBef>
              <a:spcAft>
                <a:spcPts val="0"/>
              </a:spcAft>
              <a:buSzPct val="111111"/>
              <a:buNone/>
            </a:pPr>
            <a:r>
              <a:t/>
            </a:r>
            <a:endParaRPr/>
          </a:p>
        </p:txBody>
      </p:sp>
      <p:sp>
        <p:nvSpPr>
          <p:cNvPr id="86" name="Google Shape;86;p1"/>
          <p:cNvSpPr txBox="1"/>
          <p:nvPr>
            <p:ph idx="1" type="subTitle"/>
          </p:nvPr>
        </p:nvSpPr>
        <p:spPr>
          <a:xfrm>
            <a:off x="702400" y="3003601"/>
            <a:ext cx="8026500" cy="16641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SzPct val="159999"/>
              <a:buNone/>
            </a:pPr>
            <a:r>
              <a:rPr lang="en"/>
              <a:t>GROUP 9-</a:t>
            </a:r>
            <a:endParaRPr/>
          </a:p>
          <a:p>
            <a:pPr indent="0" lvl="0" marL="0" rtl="0" algn="l">
              <a:lnSpc>
                <a:spcPct val="100000"/>
              </a:lnSpc>
              <a:spcBef>
                <a:spcPts val="0"/>
              </a:spcBef>
              <a:spcAft>
                <a:spcPts val="0"/>
              </a:spcAft>
              <a:buSzPct val="159999"/>
              <a:buNone/>
            </a:pPr>
            <a:r>
              <a:t/>
            </a:r>
            <a:endParaRPr/>
          </a:p>
          <a:p>
            <a:pPr indent="-311974" lvl="0" marL="457200" rtl="0" algn="l">
              <a:lnSpc>
                <a:spcPct val="100000"/>
              </a:lnSpc>
              <a:spcBef>
                <a:spcPts val="0"/>
              </a:spcBef>
              <a:spcAft>
                <a:spcPts val="0"/>
              </a:spcAft>
              <a:buSzPct val="100000"/>
              <a:buChar char="●"/>
            </a:pPr>
            <a:r>
              <a:rPr lang="en"/>
              <a:t>Ayush Yadav (200256)</a:t>
            </a:r>
            <a:endParaRPr/>
          </a:p>
          <a:p>
            <a:pPr indent="-311974" lvl="0" marL="457200" rtl="0" algn="l">
              <a:lnSpc>
                <a:spcPct val="100000"/>
              </a:lnSpc>
              <a:spcBef>
                <a:spcPts val="0"/>
              </a:spcBef>
              <a:spcAft>
                <a:spcPts val="0"/>
              </a:spcAft>
              <a:buSzPct val="100000"/>
              <a:buChar char="●"/>
            </a:pPr>
            <a:r>
              <a:rPr lang="en"/>
              <a:t>Vishnu Gaur (201132)</a:t>
            </a:r>
            <a:endParaRPr/>
          </a:p>
          <a:p>
            <a:pPr indent="-311974" lvl="0" marL="457200" rtl="0" algn="l">
              <a:lnSpc>
                <a:spcPct val="100000"/>
              </a:lnSpc>
              <a:spcBef>
                <a:spcPts val="0"/>
              </a:spcBef>
              <a:spcAft>
                <a:spcPts val="0"/>
              </a:spcAft>
              <a:buSzPct val="100000"/>
              <a:buChar char="●"/>
            </a:pPr>
            <a:r>
              <a:rPr lang="en"/>
              <a:t>Divyansh Gupta (200351)</a:t>
            </a:r>
            <a:endParaRPr/>
          </a:p>
          <a:p>
            <a:pPr indent="-311974" lvl="0" marL="457200" rtl="0" algn="l">
              <a:lnSpc>
                <a:spcPct val="100000"/>
              </a:lnSpc>
              <a:spcBef>
                <a:spcPts val="0"/>
              </a:spcBef>
              <a:spcAft>
                <a:spcPts val="0"/>
              </a:spcAft>
              <a:buSzPct val="100000"/>
              <a:buChar char="●"/>
            </a:pPr>
            <a:r>
              <a:rPr lang="en"/>
              <a:t>Sanskriti Sharma (200876)</a:t>
            </a:r>
            <a:endParaRPr/>
          </a:p>
          <a:p>
            <a:pPr indent="-311974" lvl="0" marL="457200" rtl="0" algn="l">
              <a:lnSpc>
                <a:spcPct val="100000"/>
              </a:lnSpc>
              <a:spcBef>
                <a:spcPts val="0"/>
              </a:spcBef>
              <a:spcAft>
                <a:spcPts val="0"/>
              </a:spcAft>
              <a:buSzPct val="100000"/>
              <a:buChar char="●"/>
            </a:pPr>
            <a:r>
              <a:rPr lang="en"/>
              <a:t>Jayesh Lakade (200475)</a:t>
            </a:r>
            <a:endParaRPr/>
          </a:p>
          <a:p>
            <a:pPr indent="0" lvl="0" marL="0" rtl="0" algn="l">
              <a:lnSpc>
                <a:spcPct val="100000"/>
              </a:lnSpc>
              <a:spcBef>
                <a:spcPts val="0"/>
              </a:spcBef>
              <a:spcAft>
                <a:spcPts val="0"/>
              </a:spcAft>
              <a:buSzPct val="159999"/>
              <a:buNone/>
            </a:pPr>
            <a:r>
              <a:t/>
            </a:r>
            <a:endParaRPr/>
          </a:p>
          <a:p>
            <a:pPr indent="0" lvl="0" marL="0" rtl="0" algn="l">
              <a:lnSpc>
                <a:spcPct val="100000"/>
              </a:lnSpc>
              <a:spcBef>
                <a:spcPts val="0"/>
              </a:spcBef>
              <a:spcAft>
                <a:spcPts val="0"/>
              </a:spcAft>
              <a:buSzPct val="159999"/>
              <a:buNone/>
            </a:pPr>
            <a:r>
              <a:rPr lang="en"/>
              <a:t>	</a:t>
            </a:r>
            <a:endParaRPr/>
          </a:p>
        </p:txBody>
      </p:sp>
      <p:sp>
        <p:nvSpPr>
          <p:cNvPr id="87" name="Google Shape;87;p1"/>
          <p:cNvSpPr txBox="1"/>
          <p:nvPr/>
        </p:nvSpPr>
        <p:spPr>
          <a:xfrm>
            <a:off x="1876475" y="1928825"/>
            <a:ext cx="55995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rgbClr val="F7F7F8"/>
                </a:solidFill>
                <a:latin typeface="Merriweather"/>
                <a:ea typeface="Merriweather"/>
                <a:cs typeface="Merriweather"/>
                <a:sym typeface="Merriweather"/>
              </a:rPr>
              <a:t>JIVAN</a:t>
            </a:r>
            <a:r>
              <a:rPr lang="en" sz="2700">
                <a:solidFill>
                  <a:srgbClr val="F7F7F8"/>
                </a:solidFill>
                <a:latin typeface="Merriweather"/>
                <a:ea typeface="Merriweather"/>
                <a:cs typeface="Merriweather"/>
                <a:sym typeface="Merriweather"/>
              </a:rPr>
              <a:t> CARE</a:t>
            </a:r>
            <a:endParaRPr sz="2700">
              <a:solidFill>
                <a:srgbClr val="F7F7F8"/>
              </a:solidFill>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rgbClr val="F7F7F8"/>
                </a:solidFill>
                <a:latin typeface="Merriweather"/>
                <a:ea typeface="Merriweather"/>
                <a:cs typeface="Merriweather"/>
                <a:sym typeface="Merriweather"/>
              </a:rPr>
              <a:t> </a:t>
            </a:r>
            <a:endParaRPr b="0" i="0" sz="2700" u="none" cap="none" strike="noStrike">
              <a:solidFill>
                <a:srgbClr val="F7F7F8"/>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0"/>
          <p:cNvPicPr preferRelativeResize="0"/>
          <p:nvPr/>
        </p:nvPicPr>
        <p:blipFill rotWithShape="1">
          <a:blip r:embed="rId3">
            <a:alphaModFix/>
          </a:blip>
          <a:srcRect b="0" l="25022" r="24948" t="0"/>
          <a:stretch/>
        </p:blipFill>
        <p:spPr>
          <a:xfrm>
            <a:off x="2728475" y="286825"/>
            <a:ext cx="3398124" cy="3820900"/>
          </a:xfrm>
          <a:prstGeom prst="rect">
            <a:avLst/>
          </a:prstGeom>
          <a:noFill/>
          <a:ln>
            <a:noFill/>
          </a:ln>
        </p:spPr>
      </p:pic>
      <p:sp>
        <p:nvSpPr>
          <p:cNvPr id="151" name="Google Shape;151;p10"/>
          <p:cNvSpPr txBox="1"/>
          <p:nvPr/>
        </p:nvSpPr>
        <p:spPr>
          <a:xfrm>
            <a:off x="6447175" y="1986150"/>
            <a:ext cx="21444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Serviceable Available Market-</a:t>
            </a:r>
            <a:endParaRPr b="1" i="0" sz="1400" u="none" cap="none" strike="noStrike">
              <a:solidFill>
                <a:srgbClr val="6AA84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Hospitals and Clinics in Metropolitan Cities with better facilities and People in low-middle income group and above.</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2" name="Google Shape;152;p10"/>
          <p:cNvSpPr txBox="1"/>
          <p:nvPr/>
        </p:nvSpPr>
        <p:spPr>
          <a:xfrm>
            <a:off x="292075" y="554250"/>
            <a:ext cx="2293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1C232"/>
                </a:solidFill>
                <a:latin typeface="Roboto"/>
                <a:ea typeface="Roboto"/>
                <a:cs typeface="Roboto"/>
                <a:sym typeface="Roboto"/>
              </a:rPr>
              <a:t>Total Available Market-</a:t>
            </a:r>
            <a:endParaRPr b="1" i="0" sz="1400" u="none" cap="none" strike="noStrike">
              <a:solidFill>
                <a:srgbClr val="F1C2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People with medical issues and Hospitals and clinics in india.</a:t>
            </a:r>
            <a:endParaRPr b="0" i="0" sz="1400" u="none" cap="none" strike="noStrike">
              <a:solidFill>
                <a:schemeClr val="dk2"/>
              </a:solidFill>
              <a:latin typeface="Roboto"/>
              <a:ea typeface="Roboto"/>
              <a:cs typeface="Roboto"/>
              <a:sym typeface="Roboto"/>
            </a:endParaRPr>
          </a:p>
        </p:txBody>
      </p:sp>
      <p:sp>
        <p:nvSpPr>
          <p:cNvPr id="153" name="Google Shape;153;p10"/>
          <p:cNvSpPr txBox="1"/>
          <p:nvPr/>
        </p:nvSpPr>
        <p:spPr>
          <a:xfrm>
            <a:off x="341950" y="2207000"/>
            <a:ext cx="2144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C78D8"/>
                </a:solidFill>
                <a:latin typeface="Roboto"/>
                <a:ea typeface="Roboto"/>
                <a:cs typeface="Roboto"/>
                <a:sym typeface="Roboto"/>
              </a:rPr>
              <a:t>Serviceable Obtainable Market-</a:t>
            </a:r>
            <a:endParaRPr b="1" i="0" sz="1400" u="none" cap="none" strike="noStrike">
              <a:solidFill>
                <a:srgbClr val="3C78D8"/>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3% of available market in 1st year and 10% in the 2nd year.</a:t>
            </a:r>
            <a:endParaRPr b="0" i="0" sz="1400" u="none" cap="none" strike="noStrike">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246450" y="1734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Investment needed with the amount and timing of those funds needed</a:t>
            </a:r>
            <a:endParaRPr/>
          </a:p>
        </p:txBody>
      </p:sp>
      <p:sp>
        <p:nvSpPr>
          <p:cNvPr id="159" name="Google Shape;159;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Investment needed-</a:t>
            </a:r>
            <a:endParaRPr/>
          </a:p>
          <a:p>
            <a:pPr indent="-342900" lvl="0" marL="457200" rtl="0" algn="l">
              <a:lnSpc>
                <a:spcPct val="115000"/>
              </a:lnSpc>
              <a:spcBef>
                <a:spcPts val="1200"/>
              </a:spcBef>
              <a:spcAft>
                <a:spcPts val="0"/>
              </a:spcAft>
              <a:buSzPts val="1800"/>
              <a:buChar char="●"/>
            </a:pPr>
            <a:r>
              <a:rPr lang="en"/>
              <a:t>Manufacturing Plant location (5 acre)- rent cost- 4 million/year</a:t>
            </a:r>
            <a:endParaRPr/>
          </a:p>
          <a:p>
            <a:pPr indent="-342900" lvl="0" marL="457200" rtl="0" algn="l">
              <a:lnSpc>
                <a:spcPct val="115000"/>
              </a:lnSpc>
              <a:spcBef>
                <a:spcPts val="0"/>
              </a:spcBef>
              <a:spcAft>
                <a:spcPts val="0"/>
              </a:spcAft>
              <a:buSzPts val="1800"/>
              <a:buChar char="●"/>
            </a:pPr>
            <a:r>
              <a:rPr lang="en"/>
              <a:t>Machines- 10 million</a:t>
            </a:r>
            <a:endParaRPr/>
          </a:p>
          <a:p>
            <a:pPr indent="-342900" lvl="0" marL="457200" rtl="0" algn="l">
              <a:lnSpc>
                <a:spcPct val="115000"/>
              </a:lnSpc>
              <a:spcBef>
                <a:spcPts val="0"/>
              </a:spcBef>
              <a:spcAft>
                <a:spcPts val="0"/>
              </a:spcAft>
              <a:buSzPts val="1800"/>
              <a:buChar char="●"/>
            </a:pPr>
            <a:r>
              <a:rPr lang="en"/>
              <a:t>Warehouse- 2 million/ year</a:t>
            </a:r>
            <a:endParaRPr/>
          </a:p>
          <a:p>
            <a:pPr indent="-342900" lvl="0" marL="457200" rtl="0" algn="l">
              <a:lnSpc>
                <a:spcPct val="115000"/>
              </a:lnSpc>
              <a:spcBef>
                <a:spcPts val="0"/>
              </a:spcBef>
              <a:spcAft>
                <a:spcPts val="0"/>
              </a:spcAft>
              <a:buSzPts val="1800"/>
              <a:buChar char="●"/>
            </a:pPr>
            <a:r>
              <a:rPr lang="en"/>
              <a:t>Working Capital- 20 Million/ month</a:t>
            </a:r>
            <a:endParaRPr/>
          </a:p>
          <a:p>
            <a:pPr indent="-342900" lvl="0" marL="457200" rtl="0" algn="l">
              <a:lnSpc>
                <a:spcPct val="115000"/>
              </a:lnSpc>
              <a:spcBef>
                <a:spcPts val="0"/>
              </a:spcBef>
              <a:spcAft>
                <a:spcPts val="0"/>
              </a:spcAft>
              <a:buSzPts val="1800"/>
              <a:buChar char="●"/>
            </a:pPr>
            <a:r>
              <a:rPr lang="en"/>
              <a:t>Advertising cost- 3 Million/ year</a:t>
            </a:r>
            <a:endParaRPr/>
          </a:p>
          <a:p>
            <a:pPr indent="-342900" lvl="0" marL="457200" rtl="0" algn="l">
              <a:lnSpc>
                <a:spcPct val="115000"/>
              </a:lnSpc>
              <a:spcBef>
                <a:spcPts val="0"/>
              </a:spcBef>
              <a:spcAft>
                <a:spcPts val="0"/>
              </a:spcAft>
              <a:buSzPts val="1800"/>
              <a:buChar char="●"/>
            </a:pPr>
            <a:r>
              <a:rPr lang="en"/>
              <a:t>R&amp;D cost - 2 million</a:t>
            </a:r>
            <a:endParaRPr/>
          </a:p>
          <a:p>
            <a:pPr indent="-342900" lvl="0" marL="457200" rtl="0" algn="l">
              <a:lnSpc>
                <a:spcPct val="115000"/>
              </a:lnSpc>
              <a:spcBef>
                <a:spcPts val="0"/>
              </a:spcBef>
              <a:spcAft>
                <a:spcPts val="0"/>
              </a:spcAft>
              <a:buSzPts val="1800"/>
              <a:buChar char="●"/>
            </a:pPr>
            <a:r>
              <a:rPr lang="en"/>
              <a:t>Testing cost- 3.5 million</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rPr lang="en"/>
              <a:t>Initial investment Total- 264.5 Million for first year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1900"/>
              <a:t>Formulating the 'Articles of Association' for filing with the Registrar of Companies</a:t>
            </a:r>
            <a:r>
              <a:rPr lang="en" sz="1900"/>
              <a:t> </a:t>
            </a:r>
            <a:endParaRPr sz="1900"/>
          </a:p>
        </p:txBody>
      </p:sp>
      <p:sp>
        <p:nvSpPr>
          <p:cNvPr id="165" name="Google Shape;165;p12"/>
          <p:cNvSpPr txBox="1"/>
          <p:nvPr>
            <p:ph idx="1" type="body"/>
          </p:nvPr>
        </p:nvSpPr>
        <p:spPr>
          <a:xfrm>
            <a:off x="201850" y="1267250"/>
            <a:ext cx="82269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solidFill>
                  <a:schemeClr val="dk1"/>
                </a:solidFill>
                <a:highlight>
                  <a:schemeClr val="lt1"/>
                </a:highlight>
              </a:rPr>
              <a:t>NAME</a:t>
            </a:r>
            <a:endParaRPr b="1" sz="1600">
              <a:solidFill>
                <a:schemeClr val="dk1"/>
              </a:solidFill>
              <a:highlight>
                <a:schemeClr val="lt1"/>
              </a:highlight>
            </a:endParaRPr>
          </a:p>
          <a:p>
            <a:pPr indent="0" lvl="0" marL="457200" rtl="0" algn="l">
              <a:lnSpc>
                <a:spcPct val="115000"/>
              </a:lnSpc>
              <a:spcBef>
                <a:spcPts val="1500"/>
              </a:spcBef>
              <a:spcAft>
                <a:spcPts val="0"/>
              </a:spcAft>
              <a:buSzPts val="1800"/>
              <a:buNone/>
            </a:pPr>
            <a:r>
              <a:rPr lang="en" sz="1600">
                <a:solidFill>
                  <a:schemeClr val="dk1"/>
                </a:solidFill>
                <a:highlight>
                  <a:schemeClr val="lt1"/>
                </a:highlight>
              </a:rPr>
              <a:t>The name of the company is </a:t>
            </a:r>
            <a:r>
              <a:rPr b="1" lang="en" sz="1600">
                <a:solidFill>
                  <a:schemeClr val="dk1"/>
                </a:solidFill>
                <a:highlight>
                  <a:schemeClr val="lt1"/>
                </a:highlight>
              </a:rPr>
              <a:t>JIVAN AADHAR .</a:t>
            </a:r>
            <a:endParaRPr sz="1600">
              <a:solidFill>
                <a:schemeClr val="dk1"/>
              </a:solidFill>
              <a:highlight>
                <a:schemeClr val="lt1"/>
              </a:highlight>
            </a:endParaRPr>
          </a:p>
          <a:p>
            <a:pPr indent="0" lvl="0" marL="457200" rtl="0" algn="l">
              <a:lnSpc>
                <a:spcPct val="115000"/>
              </a:lnSpc>
              <a:spcBef>
                <a:spcPts val="1500"/>
              </a:spcBef>
              <a:spcAft>
                <a:spcPts val="0"/>
              </a:spcAft>
              <a:buSzPts val="1800"/>
              <a:buNone/>
            </a:pPr>
            <a:r>
              <a:t/>
            </a:r>
            <a:endParaRPr sz="1600">
              <a:solidFill>
                <a:schemeClr val="dk1"/>
              </a:solidFill>
              <a:highlight>
                <a:schemeClr val="lt1"/>
              </a:highlight>
            </a:endParaRPr>
          </a:p>
          <a:p>
            <a:pPr indent="0" lvl="0" marL="0" rtl="0" algn="l">
              <a:lnSpc>
                <a:spcPct val="115000"/>
              </a:lnSpc>
              <a:spcBef>
                <a:spcPts val="1500"/>
              </a:spcBef>
              <a:spcAft>
                <a:spcPts val="0"/>
              </a:spcAft>
              <a:buSzPts val="1800"/>
              <a:buNone/>
            </a:pPr>
            <a:r>
              <a:rPr b="1" lang="en" sz="1600">
                <a:solidFill>
                  <a:schemeClr val="dk1"/>
                </a:solidFill>
                <a:highlight>
                  <a:schemeClr val="lt1"/>
                </a:highlight>
              </a:rPr>
              <a:t>OBJECTIVE</a:t>
            </a:r>
            <a:endParaRPr b="1" sz="1600">
              <a:solidFill>
                <a:schemeClr val="dk1"/>
              </a:solidFill>
              <a:highlight>
                <a:schemeClr val="lt1"/>
              </a:highlight>
            </a:endParaRPr>
          </a:p>
          <a:p>
            <a:pPr indent="0" lvl="0" marL="0" rtl="0" algn="l">
              <a:lnSpc>
                <a:spcPct val="115000"/>
              </a:lnSpc>
              <a:spcBef>
                <a:spcPts val="1500"/>
              </a:spcBef>
              <a:spcAft>
                <a:spcPts val="0"/>
              </a:spcAft>
              <a:buSzPts val="1800"/>
              <a:buNone/>
            </a:pPr>
            <a:r>
              <a:rPr lang="en" sz="1600">
                <a:solidFill>
                  <a:schemeClr val="dk1"/>
                </a:solidFill>
                <a:highlight>
                  <a:schemeClr val="lt1"/>
                </a:highlight>
              </a:rPr>
              <a:t>Provide better healthcare monitoring for the all the citizens of india and  provide all the citizens of India with a digital health ID that will facilitate easy access to medical records.</a:t>
            </a:r>
            <a:endParaRPr sz="1600">
              <a:solidFill>
                <a:schemeClr val="dk1"/>
              </a:solidFill>
              <a:highlight>
                <a:schemeClr val="lt1"/>
              </a:highlight>
            </a:endParaRPr>
          </a:p>
          <a:p>
            <a:pPr indent="0" lvl="0" marL="0" rtl="0" algn="l">
              <a:lnSpc>
                <a:spcPct val="115000"/>
              </a:lnSpc>
              <a:spcBef>
                <a:spcPts val="1500"/>
              </a:spcBef>
              <a:spcAft>
                <a:spcPts val="1200"/>
              </a:spcAft>
              <a:buSzPts val="180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idx="1" type="body"/>
          </p:nvPr>
        </p:nvSpPr>
        <p:spPr>
          <a:xfrm>
            <a:off x="311700" y="190275"/>
            <a:ext cx="8520600" cy="448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500"/>
              </a:spcBef>
              <a:spcAft>
                <a:spcPts val="0"/>
              </a:spcAft>
              <a:buSzPts val="1800"/>
              <a:buNone/>
            </a:pPr>
            <a:r>
              <a:rPr b="1" lang="en" sz="1200">
                <a:solidFill>
                  <a:schemeClr val="dk1"/>
                </a:solidFill>
              </a:rPr>
              <a:t>BOARD OF DIRECTORS</a:t>
            </a:r>
            <a:endParaRPr b="1" sz="1200">
              <a:solidFill>
                <a:schemeClr val="dk1"/>
              </a:solidFill>
            </a:endParaRPr>
          </a:p>
          <a:p>
            <a:pPr indent="0" lvl="0" marL="457200" rtl="0" algn="l">
              <a:lnSpc>
                <a:spcPct val="115000"/>
              </a:lnSpc>
              <a:spcBef>
                <a:spcPts val="1500"/>
              </a:spcBef>
              <a:spcAft>
                <a:spcPts val="0"/>
              </a:spcAft>
              <a:buSzPts val="1800"/>
              <a:buNone/>
            </a:pPr>
            <a:r>
              <a:rPr lang="en" sz="1200">
                <a:solidFill>
                  <a:schemeClr val="dk1"/>
                </a:solidFill>
              </a:rPr>
              <a:t>The company shall have a board of directors consisting of 5 directors. The first directors of the company are </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 sz="1200">
                <a:solidFill>
                  <a:schemeClr val="dk1"/>
                </a:solidFill>
              </a:rPr>
              <a:t>Ayush Yadav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Vishnu Gaur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Sanskriti sharma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Divyansh Gupta</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Jayesh O Lakade</a:t>
            </a:r>
            <a:br>
              <a:rPr lang="en" sz="1200">
                <a:solidFill>
                  <a:schemeClr val="dk1"/>
                </a:solidFill>
              </a:rPr>
            </a:br>
            <a:r>
              <a:rPr lang="en" sz="1200">
                <a:solidFill>
                  <a:schemeClr val="dk1"/>
                </a:solidFill>
              </a:rPr>
              <a:t>. The directors shall hold office until the next annual general meeting of the company, at which time they shall retire, and their successors shall be elected.</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SzPts val="1800"/>
              <a:buNone/>
            </a:pPr>
            <a:r>
              <a:rPr b="1" lang="en" sz="1200">
                <a:solidFill>
                  <a:schemeClr val="dk1"/>
                </a:solidFill>
              </a:rPr>
              <a:t>POWERS OF THE BOARD OF DIRECTORS</a:t>
            </a:r>
            <a:endParaRPr b="1" sz="1200">
              <a:solidFill>
                <a:schemeClr val="dk1"/>
              </a:solidFill>
            </a:endParaRPr>
          </a:p>
          <a:p>
            <a:pPr indent="-304800" lvl="0" marL="457200" rtl="0" algn="l">
              <a:lnSpc>
                <a:spcPct val="115000"/>
              </a:lnSpc>
              <a:spcBef>
                <a:spcPts val="1500"/>
              </a:spcBef>
              <a:spcAft>
                <a:spcPts val="0"/>
              </a:spcAft>
              <a:buClr>
                <a:schemeClr val="dk1"/>
              </a:buClr>
              <a:buSzPts val="1200"/>
              <a:buAutoNum type="arabicPeriod"/>
            </a:pPr>
            <a:r>
              <a:rPr lang="en" sz="1200">
                <a:solidFill>
                  <a:schemeClr val="dk1"/>
                </a:solidFill>
              </a:rPr>
              <a:t>The board of directors shall have the power to manage and conduct the affairs of the company and to exercise all the powers and authorities vested in the company, subject to the provisions of the Companies Act and these Articles.</a:t>
            </a:r>
            <a:endParaRPr sz="1200">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idx="1" type="body"/>
          </p:nvPr>
        </p:nvSpPr>
        <p:spPr>
          <a:xfrm>
            <a:off x="311700" y="564500"/>
            <a:ext cx="8520600" cy="410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solidFill>
                  <a:schemeClr val="dk1"/>
                </a:solidFill>
                <a:highlight>
                  <a:schemeClr val="lt1"/>
                </a:highlight>
              </a:rPr>
              <a:t>DIRECTORS' MEETINGS</a:t>
            </a:r>
            <a:endParaRPr b="1" sz="1200">
              <a:solidFill>
                <a:schemeClr val="dk1"/>
              </a:solidFill>
              <a:highlight>
                <a:schemeClr val="lt1"/>
              </a:highlight>
            </a:endParaRPr>
          </a:p>
          <a:p>
            <a:pPr indent="-304800" lvl="0" marL="457200" rtl="0" algn="l">
              <a:lnSpc>
                <a:spcPct val="115000"/>
              </a:lnSpc>
              <a:spcBef>
                <a:spcPts val="1500"/>
              </a:spcBef>
              <a:spcAft>
                <a:spcPts val="0"/>
              </a:spcAft>
              <a:buClr>
                <a:schemeClr val="dk1"/>
              </a:buClr>
              <a:buSzPts val="1200"/>
              <a:buChar char="●"/>
            </a:pPr>
            <a:r>
              <a:rPr lang="en" sz="1200">
                <a:solidFill>
                  <a:schemeClr val="dk1"/>
                </a:solidFill>
                <a:highlight>
                  <a:schemeClr val="lt1"/>
                </a:highlight>
              </a:rPr>
              <a:t>Meetings of the board of directors may be called by any director, and notice of such meetings shall be given to all directors. A quorum for a meeting of the board of directors shall be 3. Each director shall have one vote, and decisions shall be made by a majority of votes.</a:t>
            </a:r>
            <a:endParaRPr sz="1200">
              <a:solidFill>
                <a:schemeClr val="dk1"/>
              </a:solidFill>
              <a:highlight>
                <a:schemeClr val="lt1"/>
              </a:highlight>
            </a:endParaRPr>
          </a:p>
          <a:p>
            <a:pPr indent="0" lvl="0" marL="0" rtl="0" algn="l">
              <a:lnSpc>
                <a:spcPct val="115000"/>
              </a:lnSpc>
              <a:spcBef>
                <a:spcPts val="0"/>
              </a:spcBef>
              <a:spcAft>
                <a:spcPts val="0"/>
              </a:spcAft>
              <a:buSzPts val="1800"/>
              <a:buNone/>
            </a:pPr>
            <a:r>
              <a:t/>
            </a:r>
            <a:endParaRPr sz="1200">
              <a:solidFill>
                <a:schemeClr val="dk1"/>
              </a:solidFill>
              <a:highlight>
                <a:schemeClr val="lt1"/>
              </a:highlight>
            </a:endParaRPr>
          </a:p>
          <a:p>
            <a:pPr indent="0" lvl="0" marL="0" rtl="0" algn="l">
              <a:lnSpc>
                <a:spcPct val="115000"/>
              </a:lnSpc>
              <a:spcBef>
                <a:spcPts val="1500"/>
              </a:spcBef>
              <a:spcAft>
                <a:spcPts val="0"/>
              </a:spcAft>
              <a:buSzPts val="1800"/>
              <a:buNone/>
            </a:pPr>
            <a:r>
              <a:rPr b="1" lang="en" sz="1200">
                <a:solidFill>
                  <a:schemeClr val="dk1"/>
                </a:solidFill>
                <a:highlight>
                  <a:srgbClr val="F7F7F8"/>
                </a:highlight>
              </a:rPr>
              <a:t>CHAIRMAN OF THE BOARD</a:t>
            </a:r>
            <a:endParaRPr b="1" sz="1200">
              <a:solidFill>
                <a:schemeClr val="dk1"/>
              </a:solidFill>
              <a:highlight>
                <a:schemeClr val="lt1"/>
              </a:highlight>
            </a:endParaRPr>
          </a:p>
          <a:p>
            <a:pPr indent="-304800" lvl="0" marL="457200" rtl="0" algn="l">
              <a:lnSpc>
                <a:spcPct val="115000"/>
              </a:lnSpc>
              <a:spcBef>
                <a:spcPts val="1500"/>
              </a:spcBef>
              <a:spcAft>
                <a:spcPts val="0"/>
              </a:spcAft>
              <a:buClr>
                <a:schemeClr val="dk1"/>
              </a:buClr>
              <a:buSzPts val="1200"/>
              <a:buChar char="●"/>
            </a:pPr>
            <a:r>
              <a:rPr lang="en" sz="1200">
                <a:solidFill>
                  <a:schemeClr val="dk1"/>
                </a:solidFill>
                <a:highlight>
                  <a:schemeClr val="lt1"/>
                </a:highlight>
              </a:rPr>
              <a:t> The Chairman of the Board shall be elected by the directors from among themselves. In the absence of the Chairman, the directors present shall elect a chairman for the meeting. </a:t>
            </a:r>
            <a:endParaRPr sz="1200">
              <a:solidFill>
                <a:schemeClr val="dk1"/>
              </a:solidFill>
              <a:highlight>
                <a:schemeClr val="lt1"/>
              </a:highlight>
            </a:endParaRPr>
          </a:p>
          <a:p>
            <a:pPr indent="0" lvl="0" marL="457200" rtl="0" algn="l">
              <a:lnSpc>
                <a:spcPct val="115000"/>
              </a:lnSpc>
              <a:spcBef>
                <a:spcPts val="1500"/>
              </a:spcBef>
              <a:spcAft>
                <a:spcPts val="0"/>
              </a:spcAft>
              <a:buSzPts val="1800"/>
              <a:buNone/>
            </a:pPr>
            <a:r>
              <a:t/>
            </a:r>
            <a:endParaRPr sz="1200">
              <a:solidFill>
                <a:schemeClr val="dk1"/>
              </a:solidFill>
              <a:highlight>
                <a:schemeClr val="lt1"/>
              </a:highlight>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rPr>
              <a:t>DISSOLUTION</a:t>
            </a:r>
            <a:endParaRPr b="1" sz="1200">
              <a:solidFill>
                <a:schemeClr val="dk1"/>
              </a:solidFill>
              <a:highlight>
                <a:schemeClr val="lt1"/>
              </a:highlight>
            </a:endParaRPr>
          </a:p>
          <a:p>
            <a:pPr indent="0" lvl="0" marL="457200" rtl="0" algn="l">
              <a:lnSpc>
                <a:spcPct val="115000"/>
              </a:lnSpc>
              <a:spcBef>
                <a:spcPts val="1500"/>
              </a:spcBef>
              <a:spcAft>
                <a:spcPts val="0"/>
              </a:spcAft>
              <a:buSzPts val="1800"/>
              <a:buNone/>
            </a:pPr>
            <a:r>
              <a:rPr lang="en" sz="1200">
                <a:solidFill>
                  <a:schemeClr val="dk1"/>
                </a:solidFill>
                <a:highlight>
                  <a:schemeClr val="lt1"/>
                </a:highlight>
              </a:rPr>
              <a:t>In the event of the dissolution of the company, any remaining assets shall be distributed between the board of directors, as determined by the board of directors.</a:t>
            </a:r>
            <a:endParaRPr sz="1200">
              <a:solidFill>
                <a:schemeClr val="dk1"/>
              </a:solidFill>
              <a:highlight>
                <a:schemeClr val="lt1"/>
              </a:highlight>
            </a:endParaRPr>
          </a:p>
          <a:p>
            <a:pPr indent="0" lvl="0" marL="0" rtl="0" algn="l">
              <a:lnSpc>
                <a:spcPct val="115000"/>
              </a:lnSpc>
              <a:spcBef>
                <a:spcPts val="0"/>
              </a:spcBef>
              <a:spcAft>
                <a:spcPts val="1200"/>
              </a:spcAft>
              <a:buSzPts val="1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188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DEFINING THE BUSINESS</a:t>
            </a:r>
            <a:endParaRPr/>
          </a:p>
          <a:p>
            <a:pPr indent="0" lvl="0" marL="0" rtl="0" algn="l">
              <a:lnSpc>
                <a:spcPct val="100000"/>
              </a:lnSpc>
              <a:spcBef>
                <a:spcPts val="0"/>
              </a:spcBef>
              <a:spcAft>
                <a:spcPts val="0"/>
              </a:spcAft>
              <a:buSzPct val="111111"/>
              <a:buNone/>
            </a:pPr>
            <a:r>
              <a:t/>
            </a:r>
            <a:endParaRPr/>
          </a:p>
        </p:txBody>
      </p:sp>
      <p:sp>
        <p:nvSpPr>
          <p:cNvPr id="93" name="Google Shape;93;p2"/>
          <p:cNvSpPr txBox="1"/>
          <p:nvPr>
            <p:ph idx="1" type="body"/>
          </p:nvPr>
        </p:nvSpPr>
        <p:spPr>
          <a:xfrm>
            <a:off x="311700" y="761350"/>
            <a:ext cx="8566500" cy="40479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42857"/>
              <a:buNone/>
            </a:pPr>
            <a:r>
              <a:rPr b="1" lang="en"/>
              <a:t>Health monitoring device</a:t>
            </a:r>
            <a:r>
              <a:rPr lang="en"/>
              <a:t>- It is a device that continuously reads the vitals of patients which can be monitored by the medical staff in real-time. In case a patient's health deteriorates, automated alerts are sent to the doctors.</a:t>
            </a:r>
            <a:endParaRPr/>
          </a:p>
          <a:p>
            <a:pPr indent="0" lvl="0" marL="0" rtl="0" algn="l">
              <a:lnSpc>
                <a:spcPct val="115000"/>
              </a:lnSpc>
              <a:spcBef>
                <a:spcPts val="1200"/>
              </a:spcBef>
              <a:spcAft>
                <a:spcPts val="0"/>
              </a:spcAft>
              <a:buSzPct val="142857"/>
              <a:buNone/>
            </a:pPr>
            <a:r>
              <a:rPr lang="en"/>
              <a:t>The patient is admitted to the hospital but is left unattended due to the shortage of nurses. Due to lack of a proper monitoring system, deterioration in patient's health goes unnoticed. The patient gets attention after his condition goes out of control. If there was a better monitoring system and enough number of nurses, a life could be saved. Reports show that most of these deaths happen in the general ward.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1200"/>
              </a:spcAft>
              <a:buSzPct val="142857"/>
              <a:buNone/>
            </a:pPr>
            <a:r>
              <a:t/>
            </a:r>
            <a:endParaRPr/>
          </a:p>
        </p:txBody>
      </p:sp>
      <p:pic>
        <p:nvPicPr>
          <p:cNvPr id="94" name="Google Shape;94;p2"/>
          <p:cNvPicPr preferRelativeResize="0"/>
          <p:nvPr/>
        </p:nvPicPr>
        <p:blipFill rotWithShape="1">
          <a:blip r:embed="rId3">
            <a:alphaModFix/>
          </a:blip>
          <a:srcRect b="0" l="0" r="0" t="0"/>
          <a:stretch/>
        </p:blipFill>
        <p:spPr>
          <a:xfrm>
            <a:off x="3194450" y="2571750"/>
            <a:ext cx="2755100" cy="214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1286925" y="1533800"/>
            <a:ext cx="153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3"/>
          <p:cNvPicPr preferRelativeResize="0"/>
          <p:nvPr/>
        </p:nvPicPr>
        <p:blipFill rotWithShape="1">
          <a:blip r:embed="rId3">
            <a:alphaModFix/>
          </a:blip>
          <a:srcRect b="0" l="0" r="0" t="4662"/>
          <a:stretch/>
        </p:blipFill>
        <p:spPr>
          <a:xfrm>
            <a:off x="445575" y="96650"/>
            <a:ext cx="8698426" cy="4784199"/>
          </a:xfrm>
          <a:prstGeom prst="rect">
            <a:avLst/>
          </a:prstGeom>
          <a:noFill/>
          <a:ln>
            <a:noFill/>
          </a:ln>
        </p:spPr>
      </p:pic>
      <p:sp>
        <p:nvSpPr>
          <p:cNvPr id="101" name="Google Shape;101;p3"/>
          <p:cNvSpPr txBox="1"/>
          <p:nvPr/>
        </p:nvSpPr>
        <p:spPr>
          <a:xfrm>
            <a:off x="1164075" y="3233575"/>
            <a:ext cx="19134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We will use multiple suppliers for sensors, batteries</a:t>
            </a:r>
            <a:endParaRPr b="1" i="0" sz="1100" u="none" cap="none" strike="noStrike">
              <a:solidFill>
                <a:schemeClr val="dk1"/>
              </a:solidFill>
              <a:latin typeface="Roboto"/>
              <a:ea typeface="Roboto"/>
              <a:cs typeface="Roboto"/>
              <a:sym typeface="Roboto"/>
            </a:endParaRPr>
          </a:p>
        </p:txBody>
      </p:sp>
      <p:sp>
        <p:nvSpPr>
          <p:cNvPr id="102" name="Google Shape;102;p3"/>
          <p:cNvSpPr txBox="1"/>
          <p:nvPr/>
        </p:nvSpPr>
        <p:spPr>
          <a:xfrm>
            <a:off x="6558550" y="3233575"/>
            <a:ext cx="1777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We will be selling it to hospitals and clinics and other competitors are well established </a:t>
            </a:r>
            <a:endParaRPr b="1"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3" name="Google Shape;103;p3"/>
          <p:cNvSpPr txBox="1"/>
          <p:nvPr/>
        </p:nvSpPr>
        <p:spPr>
          <a:xfrm>
            <a:off x="1951975" y="1362200"/>
            <a:ext cx="21441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100"/>
              <a:buFont typeface="Arial"/>
              <a:buNone/>
            </a:pPr>
            <a:r>
              <a:rPr b="1" i="0" lang="en" sz="1100" u="none" cap="none" strike="noStrike">
                <a:solidFill>
                  <a:schemeClr val="dk1"/>
                </a:solidFill>
                <a:latin typeface="Roboto"/>
                <a:ea typeface="Roboto"/>
                <a:cs typeface="Roboto"/>
                <a:sym typeface="Roboto"/>
              </a:rPr>
              <a:t>Philips’ Patient Monitoring Device, TSC group- Sensium, VitalConnect- VitalPatch</a:t>
            </a:r>
            <a:endParaRPr b="1" i="0" sz="11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11700" y="3502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PESTEL Analysis</a:t>
            </a:r>
            <a:endParaRPr/>
          </a:p>
        </p:txBody>
      </p:sp>
      <p:sp>
        <p:nvSpPr>
          <p:cNvPr id="109" name="Google Shape;109;p4"/>
          <p:cNvSpPr txBox="1"/>
          <p:nvPr>
            <p:ph idx="1" type="body"/>
          </p:nvPr>
        </p:nvSpPr>
        <p:spPr>
          <a:xfrm>
            <a:off x="311700" y="581875"/>
            <a:ext cx="8520600" cy="3541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b="1" lang="en" sz="6400">
                <a:solidFill>
                  <a:schemeClr val="dk1"/>
                </a:solidFill>
              </a:rPr>
              <a:t>Political</a:t>
            </a:r>
            <a:endParaRPr b="1" sz="6400">
              <a:solidFill>
                <a:schemeClr val="dk1"/>
              </a:solidFill>
            </a:endParaRPr>
          </a:p>
          <a:p>
            <a:pPr indent="0" lvl="0" marL="0" rtl="0" algn="l">
              <a:lnSpc>
                <a:spcPct val="115000"/>
              </a:lnSpc>
              <a:spcBef>
                <a:spcPts val="1200"/>
              </a:spcBef>
              <a:spcAft>
                <a:spcPts val="0"/>
              </a:spcAft>
              <a:buSzPct val="112500"/>
              <a:buNone/>
            </a:pPr>
            <a:r>
              <a:rPr lang="en" sz="6400">
                <a:solidFill>
                  <a:schemeClr val="dk1"/>
                </a:solidFill>
              </a:rPr>
              <a:t>Indian g</a:t>
            </a:r>
            <a:r>
              <a:rPr lang="en" sz="6400">
                <a:solidFill>
                  <a:schemeClr val="dk1"/>
                </a:solidFill>
              </a:rPr>
              <a:t>overnment’s ABHA plan will be a major factor for the growth of our business as the data of the patients would be easily accessible by other hospitals so that the past medical history of the patient would be easily available.</a:t>
            </a:r>
            <a:endParaRPr sz="6400">
              <a:solidFill>
                <a:schemeClr val="dk1"/>
              </a:solidFill>
            </a:endParaRPr>
          </a:p>
          <a:p>
            <a:pPr indent="0" lvl="0" marL="0" rtl="0" algn="l">
              <a:lnSpc>
                <a:spcPct val="115000"/>
              </a:lnSpc>
              <a:spcBef>
                <a:spcPts val="1200"/>
              </a:spcBef>
              <a:spcAft>
                <a:spcPts val="0"/>
              </a:spcAft>
              <a:buSzPct val="112500"/>
              <a:buNone/>
            </a:pPr>
            <a:r>
              <a:rPr b="1" lang="en" sz="6400">
                <a:solidFill>
                  <a:schemeClr val="dk1"/>
                </a:solidFill>
              </a:rPr>
              <a:t>Economical</a:t>
            </a:r>
            <a:endParaRPr b="1" sz="6400">
              <a:solidFill>
                <a:schemeClr val="dk1"/>
              </a:solidFill>
            </a:endParaRPr>
          </a:p>
          <a:p>
            <a:pPr indent="0" lvl="0" marL="0" rtl="0" algn="l">
              <a:lnSpc>
                <a:spcPct val="115000"/>
              </a:lnSpc>
              <a:spcBef>
                <a:spcPts val="1200"/>
              </a:spcBef>
              <a:spcAft>
                <a:spcPts val="0"/>
              </a:spcAft>
              <a:buSzPct val="112500"/>
              <a:buNone/>
            </a:pPr>
            <a:r>
              <a:rPr lang="en" sz="6400">
                <a:solidFill>
                  <a:schemeClr val="dk1"/>
                </a:solidFill>
                <a:highlight>
                  <a:schemeClr val="lt1"/>
                </a:highlight>
                <a:latin typeface="Arial"/>
                <a:ea typeface="Arial"/>
                <a:cs typeface="Arial"/>
                <a:sym typeface="Arial"/>
              </a:rPr>
              <a:t>Interest rates, credit availability and inflation are economic factors that affect healthcare industry performance and operation. These Economic environment changes can greatly influence the spending policies of companies and purchase behavior of consumers.</a:t>
            </a:r>
            <a:endParaRPr sz="11600">
              <a:solidFill>
                <a:schemeClr val="dk1"/>
              </a:solidFill>
              <a:highlight>
                <a:schemeClr val="lt1"/>
              </a:highlight>
            </a:endParaRPr>
          </a:p>
          <a:p>
            <a:pPr indent="0" lvl="0" marL="0" rtl="0" algn="l">
              <a:lnSpc>
                <a:spcPct val="115000"/>
              </a:lnSpc>
              <a:spcBef>
                <a:spcPts val="1200"/>
              </a:spcBef>
              <a:spcAft>
                <a:spcPts val="0"/>
              </a:spcAft>
              <a:buSzPct val="112500"/>
              <a:buNone/>
            </a:pPr>
            <a:r>
              <a:rPr b="1" lang="en" sz="6400">
                <a:solidFill>
                  <a:schemeClr val="dk1"/>
                </a:solidFill>
              </a:rPr>
              <a:t>Social</a:t>
            </a:r>
            <a:endParaRPr sz="6400">
              <a:solidFill>
                <a:schemeClr val="dk1"/>
              </a:solidFill>
            </a:endParaRPr>
          </a:p>
          <a:p>
            <a:pPr indent="0" lvl="0" marL="0" rtl="0" algn="l">
              <a:lnSpc>
                <a:spcPct val="115000"/>
              </a:lnSpc>
              <a:spcBef>
                <a:spcPts val="1200"/>
              </a:spcBef>
              <a:spcAft>
                <a:spcPts val="0"/>
              </a:spcAft>
              <a:buSzPct val="112500"/>
              <a:buNone/>
            </a:pPr>
            <a:r>
              <a:rPr lang="en" sz="6400">
                <a:solidFill>
                  <a:schemeClr val="dk1"/>
                </a:solidFill>
              </a:rPr>
              <a:t>Sense of safety among the patient's family, Improved working condition for medical staff, Patients at home are as safe as those in hospital, Saving lives in rural areas etc</a:t>
            </a:r>
            <a:endParaRPr sz="6400">
              <a:solidFill>
                <a:schemeClr val="dk1"/>
              </a:solidFill>
            </a:endParaRPr>
          </a:p>
          <a:p>
            <a:pPr indent="0" lvl="0" marL="0" rtl="0" algn="l">
              <a:lnSpc>
                <a:spcPct val="115000"/>
              </a:lnSpc>
              <a:spcBef>
                <a:spcPts val="1200"/>
              </a:spcBef>
              <a:spcAft>
                <a:spcPts val="0"/>
              </a:spcAft>
              <a:buSzPct val="146938"/>
              <a:buNone/>
            </a:pPr>
            <a:r>
              <a:t/>
            </a:r>
            <a:endParaRPr sz="4900"/>
          </a:p>
          <a:p>
            <a:pPr indent="0" lvl="0" marL="0" rtl="0" algn="l">
              <a:lnSpc>
                <a:spcPct val="115000"/>
              </a:lnSpc>
              <a:spcBef>
                <a:spcPts val="1200"/>
              </a:spcBef>
              <a:spcAft>
                <a:spcPts val="0"/>
              </a:spcAft>
              <a:buClr>
                <a:schemeClr val="dk1"/>
              </a:buClr>
              <a:buSzPct val="57893"/>
              <a:buFont typeface="Arial"/>
              <a:buNone/>
            </a:pPr>
            <a:r>
              <a:t/>
            </a:r>
            <a:endParaRPr sz="19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body"/>
          </p:nvPr>
        </p:nvSpPr>
        <p:spPr>
          <a:xfrm>
            <a:off x="311700" y="477425"/>
            <a:ext cx="8520600" cy="4075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8108"/>
              <a:buNone/>
            </a:pPr>
            <a:r>
              <a:rPr b="1" lang="en">
                <a:solidFill>
                  <a:schemeClr val="dk1"/>
                </a:solidFill>
              </a:rPr>
              <a:t>Technology</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As technology is modifying day by day and new and improved sensors are coming in the market, so investing more into R&amp;D can affect both costs and competitive advantage. Data obtained from the device can be further used for research purposes and it will act as a revenue generating factor by </a:t>
            </a:r>
            <a:r>
              <a:rPr lang="en">
                <a:solidFill>
                  <a:schemeClr val="dk1"/>
                </a:solidFill>
              </a:rPr>
              <a:t>selling</a:t>
            </a:r>
            <a:r>
              <a:rPr lang="en">
                <a:solidFill>
                  <a:schemeClr val="dk1"/>
                </a:solidFill>
              </a:rPr>
              <a:t> it to data driven healthcare companies.</a:t>
            </a:r>
            <a:endParaRPr>
              <a:solidFill>
                <a:schemeClr val="dk1"/>
              </a:solidFill>
            </a:endParaRPr>
          </a:p>
          <a:p>
            <a:pPr indent="0" lvl="0" marL="0" rtl="0" algn="l">
              <a:lnSpc>
                <a:spcPct val="115000"/>
              </a:lnSpc>
              <a:spcBef>
                <a:spcPts val="1200"/>
              </a:spcBef>
              <a:spcAft>
                <a:spcPts val="0"/>
              </a:spcAft>
              <a:buSzPct val="108108"/>
              <a:buNone/>
            </a:pPr>
            <a:r>
              <a:rPr b="1" lang="en">
                <a:solidFill>
                  <a:schemeClr val="dk1"/>
                </a:solidFill>
              </a:rPr>
              <a:t>Environmental-</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The materials used for making all these parts are primarily eco-friendly and positively impact the environment. Most of them are non-hazardous and can be easily recycled. Few components like wrist-wrap and finger wraps can be reused in new devices.</a:t>
            </a:r>
            <a:endParaRPr>
              <a:solidFill>
                <a:schemeClr val="dk1"/>
              </a:solidFill>
            </a:endParaRPr>
          </a:p>
          <a:p>
            <a:pPr indent="0" lvl="0" marL="0" rtl="0" algn="l">
              <a:lnSpc>
                <a:spcPct val="115000"/>
              </a:lnSpc>
              <a:spcBef>
                <a:spcPts val="1200"/>
              </a:spcBef>
              <a:spcAft>
                <a:spcPts val="0"/>
              </a:spcAft>
              <a:buSzPct val="108108"/>
              <a:buNone/>
            </a:pPr>
            <a:r>
              <a:rPr b="1" lang="en">
                <a:solidFill>
                  <a:schemeClr val="dk1"/>
                </a:solidFill>
              </a:rPr>
              <a:t>Legal</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We had passed almost all medical test but still government can pose us to take other test which will be legal threat for us.</a:t>
            </a:r>
            <a:endParaRPr>
              <a:solidFill>
                <a:schemeClr val="dk1"/>
              </a:solidFill>
            </a:endParaRPr>
          </a:p>
          <a:p>
            <a:pPr indent="0" lvl="0" marL="0" rtl="0" algn="l">
              <a:lnSpc>
                <a:spcPct val="115000"/>
              </a:lnSpc>
              <a:spcBef>
                <a:spcPts val="1200"/>
              </a:spcBef>
              <a:spcAft>
                <a:spcPts val="1200"/>
              </a:spcAft>
              <a:buSzPct val="108108"/>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350750" y="174350"/>
            <a:ext cx="4260300" cy="52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Strengths</a:t>
            </a:r>
            <a:endParaRPr/>
          </a:p>
        </p:txBody>
      </p:sp>
      <p:sp>
        <p:nvSpPr>
          <p:cNvPr id="120" name="Google Shape;120;p6"/>
          <p:cNvSpPr txBox="1"/>
          <p:nvPr>
            <p:ph idx="1" type="body"/>
          </p:nvPr>
        </p:nvSpPr>
        <p:spPr>
          <a:xfrm>
            <a:off x="292800" y="642950"/>
            <a:ext cx="4055700" cy="1928700"/>
          </a:xfrm>
          <a:prstGeom prst="rect">
            <a:avLst/>
          </a:prstGeom>
          <a:noFill/>
          <a:ln>
            <a:noFill/>
          </a:ln>
        </p:spPr>
        <p:txBody>
          <a:bodyPr anchorCtr="0" anchor="t" bIns="91425" lIns="91425" spcFirstLastPara="1" rIns="91425" wrap="square" tIns="91425">
            <a:noAutofit/>
          </a:bodyPr>
          <a:lstStyle/>
          <a:p>
            <a:pPr indent="-312737" lvl="0" marL="457200" rtl="0" algn="l">
              <a:lnSpc>
                <a:spcPct val="115000"/>
              </a:lnSpc>
              <a:spcBef>
                <a:spcPts val="0"/>
              </a:spcBef>
              <a:spcAft>
                <a:spcPts val="0"/>
              </a:spcAft>
              <a:buClr>
                <a:schemeClr val="dk1"/>
              </a:buClr>
              <a:buSzPts val="1325"/>
              <a:buChar char="●"/>
            </a:pPr>
            <a:r>
              <a:rPr lang="en" sz="1325">
                <a:solidFill>
                  <a:schemeClr val="dk1"/>
                </a:solidFill>
              </a:rPr>
              <a:t>The utilities provided will help monitor vitals &amp; predict deterioration of patient’s condition &amp; provide details to doctors on a easy-to-use user friendly app. </a:t>
            </a:r>
            <a:endParaRPr sz="1325">
              <a:solidFill>
                <a:schemeClr val="dk1"/>
              </a:solidFill>
            </a:endParaRPr>
          </a:p>
          <a:p>
            <a:pPr indent="-312737" lvl="0" marL="457200" rtl="0" algn="l">
              <a:lnSpc>
                <a:spcPct val="115000"/>
              </a:lnSpc>
              <a:spcBef>
                <a:spcPts val="0"/>
              </a:spcBef>
              <a:spcAft>
                <a:spcPts val="0"/>
              </a:spcAft>
              <a:buClr>
                <a:schemeClr val="dk1"/>
              </a:buClr>
              <a:buSzPts val="1325"/>
              <a:buChar char="●"/>
            </a:pPr>
            <a:r>
              <a:rPr lang="en" sz="1325">
                <a:solidFill>
                  <a:schemeClr val="dk1"/>
                </a:solidFill>
              </a:rPr>
              <a:t>Liabilities and deaths in Hospitals due to human negligence and improper monitoring will be greatly reduced</a:t>
            </a:r>
            <a:endParaRPr sz="1325">
              <a:solidFill>
                <a:schemeClr val="dk1"/>
              </a:solidFill>
            </a:endParaRPr>
          </a:p>
          <a:p>
            <a:pPr indent="-312737" lvl="0" marL="457200" rtl="0" algn="l">
              <a:lnSpc>
                <a:spcPct val="115000"/>
              </a:lnSpc>
              <a:spcBef>
                <a:spcPts val="0"/>
              </a:spcBef>
              <a:spcAft>
                <a:spcPts val="0"/>
              </a:spcAft>
              <a:buClr>
                <a:schemeClr val="dk1"/>
              </a:buClr>
              <a:buSzPts val="1325"/>
              <a:buChar char="●"/>
            </a:pPr>
            <a:r>
              <a:rPr lang="en" sz="1325">
                <a:solidFill>
                  <a:schemeClr val="dk1"/>
                </a:solidFill>
              </a:rPr>
              <a:t>End to End encrypted so personal data of a person will be secured</a:t>
            </a:r>
            <a:endParaRPr sz="1325">
              <a:solidFill>
                <a:schemeClr val="dk1"/>
              </a:solidFill>
            </a:endParaRPr>
          </a:p>
          <a:p>
            <a:pPr indent="0" lvl="0" marL="457200" rtl="0" algn="l">
              <a:lnSpc>
                <a:spcPct val="115000"/>
              </a:lnSpc>
              <a:spcBef>
                <a:spcPts val="1200"/>
              </a:spcBef>
              <a:spcAft>
                <a:spcPts val="1200"/>
              </a:spcAft>
              <a:buSzPts val="1800"/>
              <a:buNone/>
            </a:pPr>
            <a:r>
              <a:t/>
            </a:r>
            <a:endParaRPr sz="1525">
              <a:solidFill>
                <a:schemeClr val="dk1"/>
              </a:solidFill>
            </a:endParaRPr>
          </a:p>
        </p:txBody>
      </p:sp>
      <p:sp>
        <p:nvSpPr>
          <p:cNvPr id="121" name="Google Shape;121;p6"/>
          <p:cNvSpPr txBox="1"/>
          <p:nvPr>
            <p:ph idx="1" type="body"/>
          </p:nvPr>
        </p:nvSpPr>
        <p:spPr>
          <a:xfrm>
            <a:off x="4348500" y="697550"/>
            <a:ext cx="3945900" cy="183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 sz="1300">
                <a:solidFill>
                  <a:srgbClr val="000000"/>
                </a:solidFill>
              </a:rPr>
              <a:t>As most of our gadget work on electricity so if some place do not have proper electric supply, then our gadget won’t work.</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Batteries that we are using are lithium ion batteries which are environmental friendly but they are very costly</a:t>
            </a:r>
            <a:endParaRPr sz="1300">
              <a:solidFill>
                <a:srgbClr val="000000"/>
              </a:solidFill>
            </a:endParaRPr>
          </a:p>
          <a:p>
            <a:pPr indent="0" lvl="0" marL="0" rtl="0" algn="l">
              <a:lnSpc>
                <a:spcPct val="115000"/>
              </a:lnSpc>
              <a:spcBef>
                <a:spcPts val="1200"/>
              </a:spcBef>
              <a:spcAft>
                <a:spcPts val="0"/>
              </a:spcAft>
              <a:buSzPts val="1800"/>
              <a:buNone/>
            </a:pPr>
            <a:r>
              <a:t/>
            </a:r>
            <a:endParaRPr sz="1300">
              <a:solidFill>
                <a:srgbClr val="000000"/>
              </a:solidFill>
            </a:endParaRPr>
          </a:p>
          <a:p>
            <a:pPr indent="0" lvl="0" marL="0" rtl="0" algn="l">
              <a:lnSpc>
                <a:spcPct val="115000"/>
              </a:lnSpc>
              <a:spcBef>
                <a:spcPts val="1200"/>
              </a:spcBef>
              <a:spcAft>
                <a:spcPts val="0"/>
              </a:spcAft>
              <a:buSzPts val="1800"/>
              <a:buNone/>
            </a:pPr>
            <a:r>
              <a:t/>
            </a:r>
            <a:endParaRPr sz="1500">
              <a:solidFill>
                <a:srgbClr val="000000"/>
              </a:solidFill>
            </a:endParaRPr>
          </a:p>
          <a:p>
            <a:pPr indent="0" lvl="0" marL="0" rtl="0" algn="l">
              <a:lnSpc>
                <a:spcPct val="115000"/>
              </a:lnSpc>
              <a:spcBef>
                <a:spcPts val="1200"/>
              </a:spcBef>
              <a:spcAft>
                <a:spcPts val="0"/>
              </a:spcAft>
              <a:buSzPts val="1800"/>
              <a:buNone/>
            </a:pPr>
            <a:r>
              <a:t/>
            </a:r>
            <a:endParaRPr sz="1500">
              <a:solidFill>
                <a:srgbClr val="000000"/>
              </a:solidFill>
            </a:endParaRPr>
          </a:p>
          <a:p>
            <a:pPr indent="0" lvl="0" marL="457200" rtl="0" algn="l">
              <a:lnSpc>
                <a:spcPct val="115000"/>
              </a:lnSpc>
              <a:spcBef>
                <a:spcPts val="1200"/>
              </a:spcBef>
              <a:spcAft>
                <a:spcPts val="0"/>
              </a:spcAft>
              <a:buSzPts val="1800"/>
              <a:buNone/>
            </a:pPr>
            <a:r>
              <a:t/>
            </a:r>
            <a:endParaRPr sz="1500">
              <a:solidFill>
                <a:srgbClr val="000000"/>
              </a:solidFill>
            </a:endParaRPr>
          </a:p>
          <a:p>
            <a:pPr indent="0" lvl="0" marL="457200" rtl="0" algn="l">
              <a:lnSpc>
                <a:spcPct val="115000"/>
              </a:lnSpc>
              <a:spcBef>
                <a:spcPts val="1200"/>
              </a:spcBef>
              <a:spcAft>
                <a:spcPts val="1200"/>
              </a:spcAft>
              <a:buSzPts val="1800"/>
              <a:buNone/>
            </a:pPr>
            <a:r>
              <a:t/>
            </a:r>
            <a:endParaRPr sz="1500"/>
          </a:p>
        </p:txBody>
      </p:sp>
      <p:sp>
        <p:nvSpPr>
          <p:cNvPr id="122" name="Google Shape;122;p6"/>
          <p:cNvSpPr txBox="1"/>
          <p:nvPr>
            <p:ph idx="1" type="body"/>
          </p:nvPr>
        </p:nvSpPr>
        <p:spPr>
          <a:xfrm>
            <a:off x="350750" y="3497850"/>
            <a:ext cx="3504600" cy="1062600"/>
          </a:xfrm>
          <a:prstGeom prst="rect">
            <a:avLst/>
          </a:prstGeom>
          <a:noFill/>
          <a:ln>
            <a:noFill/>
          </a:ln>
        </p:spPr>
        <p:txBody>
          <a:bodyPr anchorCtr="0" anchor="t" bIns="91425" lIns="91425" spcFirstLastPara="1" rIns="91425" wrap="square" tIns="91425">
            <a:noAutofit/>
          </a:bodyPr>
          <a:lstStyle/>
          <a:p>
            <a:pPr indent="0" lvl="0" marL="457200" rtl="0" algn="l">
              <a:lnSpc>
                <a:spcPct val="105000"/>
              </a:lnSpc>
              <a:spcBef>
                <a:spcPts val="0"/>
              </a:spcBef>
              <a:spcAft>
                <a:spcPts val="1200"/>
              </a:spcAft>
              <a:buSzPts val="1800"/>
              <a:buNone/>
            </a:pPr>
            <a:r>
              <a:rPr lang="en" sz="1300">
                <a:solidFill>
                  <a:srgbClr val="000000"/>
                </a:solidFill>
              </a:rPr>
              <a:t>As covid had striked so people at house also started taking care of their family members in near future we can go households</a:t>
            </a:r>
            <a:br>
              <a:rPr lang="en" sz="1300">
                <a:solidFill>
                  <a:srgbClr val="000000"/>
                </a:solidFill>
              </a:rPr>
            </a:br>
            <a:endParaRPr sz="1300">
              <a:solidFill>
                <a:srgbClr val="000000"/>
              </a:solidFill>
            </a:endParaRPr>
          </a:p>
        </p:txBody>
      </p:sp>
      <p:sp>
        <p:nvSpPr>
          <p:cNvPr id="123" name="Google Shape;123;p6"/>
          <p:cNvSpPr txBox="1"/>
          <p:nvPr>
            <p:ph idx="1" type="body"/>
          </p:nvPr>
        </p:nvSpPr>
        <p:spPr>
          <a:xfrm>
            <a:off x="4400800" y="3479150"/>
            <a:ext cx="4260300" cy="10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SzPts val="1800"/>
              <a:buNone/>
            </a:pPr>
            <a:r>
              <a:rPr lang="en" sz="1500">
                <a:solidFill>
                  <a:srgbClr val="000000"/>
                </a:solidFill>
              </a:rPr>
              <a:t>Upcoming health monitoring watches as well as such sensor may lead to threat for our business</a:t>
            </a:r>
            <a:endParaRPr sz="1500">
              <a:solidFill>
                <a:srgbClr val="000000"/>
              </a:solidFill>
            </a:endParaRPr>
          </a:p>
        </p:txBody>
      </p:sp>
      <p:sp>
        <p:nvSpPr>
          <p:cNvPr id="124" name="Google Shape;124;p6"/>
          <p:cNvSpPr txBox="1"/>
          <p:nvPr>
            <p:ph type="title"/>
          </p:nvPr>
        </p:nvSpPr>
        <p:spPr>
          <a:xfrm>
            <a:off x="4695775" y="174350"/>
            <a:ext cx="4260300" cy="736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2500"/>
              <a:t>Weaknesses</a:t>
            </a:r>
            <a:endParaRPr sz="2500"/>
          </a:p>
        </p:txBody>
      </p:sp>
      <p:sp>
        <p:nvSpPr>
          <p:cNvPr id="125" name="Google Shape;125;p6"/>
          <p:cNvSpPr txBox="1"/>
          <p:nvPr>
            <p:ph type="title"/>
          </p:nvPr>
        </p:nvSpPr>
        <p:spPr>
          <a:xfrm>
            <a:off x="435475" y="2906450"/>
            <a:ext cx="4260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Opportunities</a:t>
            </a:r>
            <a:endParaRPr/>
          </a:p>
        </p:txBody>
      </p:sp>
      <p:sp>
        <p:nvSpPr>
          <p:cNvPr id="126" name="Google Shape;126;p6"/>
          <p:cNvSpPr txBox="1"/>
          <p:nvPr>
            <p:ph type="title"/>
          </p:nvPr>
        </p:nvSpPr>
        <p:spPr>
          <a:xfrm>
            <a:off x="4820100" y="2860313"/>
            <a:ext cx="4126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Threats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724325" y="817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GROWTH IN THE INDUSTRY	</a:t>
            </a:r>
            <a:endParaRPr/>
          </a:p>
          <a:p>
            <a:pPr indent="0" lvl="0" marL="0" rtl="0" algn="l">
              <a:lnSpc>
                <a:spcPct val="100000"/>
              </a:lnSpc>
              <a:spcBef>
                <a:spcPts val="0"/>
              </a:spcBef>
              <a:spcAft>
                <a:spcPts val="0"/>
              </a:spcAft>
              <a:buSzPct val="111111"/>
              <a:buNone/>
            </a:pPr>
            <a:r>
              <a:t/>
            </a:r>
            <a:endParaRPr/>
          </a:p>
        </p:txBody>
      </p:sp>
      <p:sp>
        <p:nvSpPr>
          <p:cNvPr id="132" name="Google Shape;132;p7"/>
          <p:cNvSpPr txBox="1"/>
          <p:nvPr>
            <p:ph idx="1" type="body"/>
          </p:nvPr>
        </p:nvSpPr>
        <p:spPr>
          <a:xfrm>
            <a:off x="165300" y="1727100"/>
            <a:ext cx="86670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Since we will offer our product to the hospitals and to the general public. So, for maximising the reach of the product will do advertisements via hospitals that are using our product, will conduct hospital camps and showcase our device in healthcare innovation exhibitions. Word of mouth by the general public who have used our product will also play an important role in the growth of the industry. </a:t>
            </a:r>
            <a:endParaRPr/>
          </a:p>
          <a:p>
            <a:pPr indent="0" lvl="0" marL="0" rtl="0" algn="l">
              <a:lnSpc>
                <a:spcPct val="115000"/>
              </a:lnSpc>
              <a:spcBef>
                <a:spcPts val="1200"/>
              </a:spcBef>
              <a:spcAft>
                <a:spcPts val="0"/>
              </a:spcAft>
              <a:buSzPct val="117647"/>
              <a:buNone/>
            </a:pPr>
            <a:r>
              <a:rPr lang="en"/>
              <a:t>According to our initial analysis our revenue in the 1st year would be around 1.2 crores and in the second year it will increase to around 14 crores as we have examined the growth in number of units sold of 45,000 units.</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 </a:t>
            </a:r>
            <a:endParaRPr/>
          </a:p>
          <a:p>
            <a:pPr indent="0" lvl="0" marL="0" rtl="0" algn="l">
              <a:lnSpc>
                <a:spcPct val="115000"/>
              </a:lnSpc>
              <a:spcBef>
                <a:spcPts val="1200"/>
              </a:spcBef>
              <a:spcAft>
                <a:spcPts val="1200"/>
              </a:spcAft>
              <a:buSzPct val="117647"/>
              <a:buNone/>
            </a:pPr>
            <a:r>
              <a:t/>
            </a:r>
            <a:endParaRPr/>
          </a:p>
        </p:txBody>
      </p:sp>
      <p:pic>
        <p:nvPicPr>
          <p:cNvPr id="133" name="Google Shape;133;p7"/>
          <p:cNvPicPr preferRelativeResize="0"/>
          <p:nvPr/>
        </p:nvPicPr>
        <p:blipFill rotWithShape="1">
          <a:blip r:embed="rId3">
            <a:alphaModFix/>
          </a:blip>
          <a:srcRect b="0" l="0" r="0" t="0"/>
          <a:stretch/>
        </p:blipFill>
        <p:spPr>
          <a:xfrm>
            <a:off x="6361050" y="0"/>
            <a:ext cx="2782950" cy="184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11700" y="219575"/>
            <a:ext cx="8520600" cy="79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800">
                <a:solidFill>
                  <a:srgbClr val="000000"/>
                </a:solidFill>
                <a:latin typeface="Arial"/>
                <a:ea typeface="Arial"/>
                <a:cs typeface="Arial"/>
                <a:sym typeface="Arial"/>
              </a:rPr>
              <a:t>                             Marketing mix : 4Ps</a:t>
            </a:r>
            <a:endParaRPr/>
          </a:p>
        </p:txBody>
      </p:sp>
      <p:sp>
        <p:nvSpPr>
          <p:cNvPr id="139" name="Google Shape;139;p8"/>
          <p:cNvSpPr txBox="1"/>
          <p:nvPr>
            <p:ph idx="1" type="body"/>
          </p:nvPr>
        </p:nvSpPr>
        <p:spPr>
          <a:xfrm>
            <a:off x="311700" y="862500"/>
            <a:ext cx="8520600" cy="3706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50000"/>
              <a:buNone/>
            </a:pPr>
            <a:r>
              <a:rPr b="1" lang="en" sz="4800">
                <a:solidFill>
                  <a:srgbClr val="000000"/>
                </a:solidFill>
                <a:latin typeface="Arial"/>
                <a:ea typeface="Arial"/>
                <a:cs typeface="Arial"/>
                <a:sym typeface="Arial"/>
              </a:rPr>
              <a:t>Product</a:t>
            </a:r>
            <a:r>
              <a:rPr b="1" lang="en" sz="4600">
                <a:solidFill>
                  <a:srgbClr val="000000"/>
                </a:solidFill>
                <a:latin typeface="Arial"/>
                <a:ea typeface="Arial"/>
                <a:cs typeface="Arial"/>
                <a:sym typeface="Arial"/>
              </a:rPr>
              <a:t>      </a:t>
            </a:r>
            <a:endParaRPr b="1" sz="4600">
              <a:solidFill>
                <a:srgbClr val="000000"/>
              </a:solidFill>
              <a:latin typeface="Arial"/>
              <a:ea typeface="Arial"/>
              <a:cs typeface="Arial"/>
              <a:sym typeface="Arial"/>
            </a:endParaRPr>
          </a:p>
          <a:p>
            <a:pPr indent="-301625" lvl="0" marL="457200" rtl="0" algn="l">
              <a:lnSpc>
                <a:spcPct val="115000"/>
              </a:lnSpc>
              <a:spcBef>
                <a:spcPts val="1200"/>
              </a:spcBef>
              <a:spcAft>
                <a:spcPts val="0"/>
              </a:spcAft>
              <a:buClr>
                <a:srgbClr val="000000"/>
              </a:buClr>
              <a:buSzPct val="100000"/>
              <a:buFont typeface="Arial"/>
              <a:buChar char="❖"/>
            </a:pPr>
            <a:r>
              <a:rPr lang="en" sz="4600">
                <a:solidFill>
                  <a:srgbClr val="000000"/>
                </a:solidFill>
                <a:latin typeface="Arial"/>
                <a:ea typeface="Arial"/>
                <a:cs typeface="Arial"/>
                <a:sym typeface="Arial"/>
              </a:rPr>
              <a:t>Secure</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Convenient</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Reliable</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Easy to use</a:t>
            </a:r>
            <a:endParaRPr sz="4600">
              <a:solidFill>
                <a:srgbClr val="000000"/>
              </a:solidFill>
              <a:latin typeface="Arial"/>
              <a:ea typeface="Arial"/>
              <a:cs typeface="Arial"/>
              <a:sym typeface="Arial"/>
            </a:endParaRPr>
          </a:p>
          <a:p>
            <a:pPr indent="0" lvl="0" marL="0" rtl="0" algn="l">
              <a:lnSpc>
                <a:spcPct val="115000"/>
              </a:lnSpc>
              <a:spcBef>
                <a:spcPts val="1200"/>
              </a:spcBef>
              <a:spcAft>
                <a:spcPts val="0"/>
              </a:spcAft>
              <a:buSzPct val="150000"/>
              <a:buNone/>
            </a:pPr>
            <a:r>
              <a:rPr b="1" lang="en" sz="4800">
                <a:solidFill>
                  <a:srgbClr val="000000"/>
                </a:solidFill>
                <a:latin typeface="Arial"/>
                <a:ea typeface="Arial"/>
                <a:cs typeface="Arial"/>
                <a:sym typeface="Arial"/>
              </a:rPr>
              <a:t>Promotion</a:t>
            </a:r>
            <a:endParaRPr b="1" sz="4800">
              <a:solidFill>
                <a:srgbClr val="000000"/>
              </a:solidFill>
              <a:latin typeface="Arial"/>
              <a:ea typeface="Arial"/>
              <a:cs typeface="Arial"/>
              <a:sym typeface="Arial"/>
            </a:endParaRPr>
          </a:p>
          <a:p>
            <a:pPr indent="-301625" lvl="0" marL="457200" rtl="0" algn="l">
              <a:lnSpc>
                <a:spcPct val="115000"/>
              </a:lnSpc>
              <a:spcBef>
                <a:spcPts val="1200"/>
              </a:spcBef>
              <a:spcAft>
                <a:spcPts val="0"/>
              </a:spcAft>
              <a:buClr>
                <a:srgbClr val="000000"/>
              </a:buClr>
              <a:buSzPct val="100000"/>
              <a:buFont typeface="Arial"/>
              <a:buChar char="❖"/>
            </a:pPr>
            <a:r>
              <a:rPr lang="en" sz="4600">
                <a:solidFill>
                  <a:srgbClr val="000000"/>
                </a:solidFill>
                <a:latin typeface="Arial"/>
                <a:ea typeface="Arial"/>
                <a:cs typeface="Arial"/>
                <a:sym typeface="Arial"/>
              </a:rPr>
              <a:t>Word of mouth</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Government encouraged</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Advertised in news</a:t>
            </a:r>
            <a:endParaRPr sz="4600">
              <a:solidFill>
                <a:srgbClr val="000000"/>
              </a:solidFill>
              <a:latin typeface="Arial"/>
              <a:ea typeface="Arial"/>
              <a:cs typeface="Arial"/>
              <a:sym typeface="Arial"/>
            </a:endParaRPr>
          </a:p>
          <a:p>
            <a:pPr indent="0" lvl="0" marL="0" rtl="0" algn="l">
              <a:lnSpc>
                <a:spcPct val="115000"/>
              </a:lnSpc>
              <a:spcBef>
                <a:spcPts val="1200"/>
              </a:spcBef>
              <a:spcAft>
                <a:spcPts val="0"/>
              </a:spcAft>
              <a:buSzPct val="150000"/>
              <a:buNone/>
            </a:pPr>
            <a:r>
              <a:rPr b="1" lang="en" sz="4800">
                <a:solidFill>
                  <a:srgbClr val="000000"/>
                </a:solidFill>
                <a:latin typeface="Arial"/>
                <a:ea typeface="Arial"/>
                <a:cs typeface="Arial"/>
                <a:sym typeface="Arial"/>
              </a:rPr>
              <a:t>Place</a:t>
            </a:r>
            <a:endParaRPr b="1" sz="4800">
              <a:solidFill>
                <a:srgbClr val="000000"/>
              </a:solidFill>
              <a:latin typeface="Arial"/>
              <a:ea typeface="Arial"/>
              <a:cs typeface="Arial"/>
              <a:sym typeface="Arial"/>
            </a:endParaRPr>
          </a:p>
          <a:p>
            <a:pPr indent="-301625" lvl="0" marL="457200" rtl="0" algn="l">
              <a:lnSpc>
                <a:spcPct val="115000"/>
              </a:lnSpc>
              <a:spcBef>
                <a:spcPts val="1200"/>
              </a:spcBef>
              <a:spcAft>
                <a:spcPts val="0"/>
              </a:spcAft>
              <a:buClr>
                <a:srgbClr val="000000"/>
              </a:buClr>
              <a:buSzPct val="100000"/>
              <a:buFont typeface="Arial"/>
              <a:buChar char="❖"/>
            </a:pPr>
            <a:r>
              <a:rPr lang="en" sz="4600">
                <a:solidFill>
                  <a:srgbClr val="000000"/>
                </a:solidFill>
                <a:latin typeface="Arial"/>
                <a:ea typeface="Arial"/>
                <a:cs typeface="Arial"/>
                <a:sym typeface="Arial"/>
              </a:rPr>
              <a:t>Portable</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Easily available</a:t>
            </a:r>
            <a:endParaRPr sz="4600">
              <a:solidFill>
                <a:srgbClr val="000000"/>
              </a:solidFill>
              <a:latin typeface="Arial"/>
              <a:ea typeface="Arial"/>
              <a:cs typeface="Arial"/>
              <a:sym typeface="Arial"/>
            </a:endParaRPr>
          </a:p>
          <a:p>
            <a:pPr indent="0" lvl="0" marL="0" rtl="0" algn="l">
              <a:lnSpc>
                <a:spcPct val="115000"/>
              </a:lnSpc>
              <a:spcBef>
                <a:spcPts val="1200"/>
              </a:spcBef>
              <a:spcAft>
                <a:spcPts val="0"/>
              </a:spcAft>
              <a:buSzPct val="150000"/>
              <a:buNone/>
            </a:pPr>
            <a:r>
              <a:rPr b="1" lang="en" sz="4800">
                <a:solidFill>
                  <a:srgbClr val="000000"/>
                </a:solidFill>
                <a:latin typeface="Arial"/>
                <a:ea typeface="Arial"/>
                <a:cs typeface="Arial"/>
                <a:sym typeface="Arial"/>
              </a:rPr>
              <a:t>Price</a:t>
            </a:r>
            <a:endParaRPr b="1" sz="4800">
              <a:solidFill>
                <a:srgbClr val="000000"/>
              </a:solidFill>
              <a:latin typeface="Arial"/>
              <a:ea typeface="Arial"/>
              <a:cs typeface="Arial"/>
              <a:sym typeface="Arial"/>
            </a:endParaRPr>
          </a:p>
          <a:p>
            <a:pPr indent="-301625" lvl="0" marL="457200" rtl="0" algn="l">
              <a:lnSpc>
                <a:spcPct val="115000"/>
              </a:lnSpc>
              <a:spcBef>
                <a:spcPts val="1200"/>
              </a:spcBef>
              <a:spcAft>
                <a:spcPts val="0"/>
              </a:spcAft>
              <a:buClr>
                <a:srgbClr val="000000"/>
              </a:buClr>
              <a:buSzPct val="100000"/>
              <a:buFont typeface="Arial"/>
              <a:buChar char="❖"/>
            </a:pPr>
            <a:r>
              <a:rPr lang="en" sz="4600">
                <a:solidFill>
                  <a:srgbClr val="000000"/>
                </a:solidFill>
                <a:latin typeface="Arial"/>
                <a:ea typeface="Arial"/>
                <a:cs typeface="Arial"/>
                <a:sym typeface="Arial"/>
              </a:rPr>
              <a:t>Cheap as compared to the competitors</a:t>
            </a:r>
            <a:endParaRPr sz="4600">
              <a:solidFill>
                <a:srgbClr val="000000"/>
              </a:solidFill>
              <a:latin typeface="Arial"/>
              <a:ea typeface="Arial"/>
              <a:cs typeface="Arial"/>
              <a:sym typeface="Arial"/>
            </a:endParaRPr>
          </a:p>
          <a:p>
            <a:pPr indent="-301625" lvl="0" marL="457200" rtl="0" algn="l">
              <a:lnSpc>
                <a:spcPct val="115000"/>
              </a:lnSpc>
              <a:spcBef>
                <a:spcPts val="0"/>
              </a:spcBef>
              <a:spcAft>
                <a:spcPts val="0"/>
              </a:spcAft>
              <a:buClr>
                <a:srgbClr val="000000"/>
              </a:buClr>
              <a:buSzPct val="100000"/>
              <a:buFont typeface="Arial"/>
              <a:buChar char="❖"/>
            </a:pPr>
            <a:r>
              <a:rPr lang="en" sz="4600">
                <a:solidFill>
                  <a:srgbClr val="000000"/>
                </a:solidFill>
                <a:latin typeface="Arial"/>
                <a:ea typeface="Arial"/>
                <a:cs typeface="Arial"/>
                <a:sym typeface="Arial"/>
              </a:rPr>
              <a:t>Scope of increasing price</a:t>
            </a:r>
            <a:endParaRPr sz="46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0000"/>
              <a:buNone/>
            </a:pPr>
            <a:r>
              <a:t/>
            </a:r>
            <a:endParaRPr b="1" sz="20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0000"/>
              <a:buNone/>
            </a:pPr>
            <a:r>
              <a:t/>
            </a:r>
            <a:endParaRPr b="1" sz="20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0000"/>
              <a:buNone/>
            </a:pPr>
            <a:r>
              <a:t/>
            </a:r>
            <a:endParaRPr b="1" sz="2000">
              <a:solidFill>
                <a:srgbClr val="000000"/>
              </a:solidFill>
              <a:latin typeface="Arial"/>
              <a:ea typeface="Arial"/>
              <a:cs typeface="Arial"/>
              <a:sym typeface="Arial"/>
            </a:endParaRPr>
          </a:p>
          <a:p>
            <a:pPr indent="0" lvl="0" marL="0" rtl="0" algn="l">
              <a:lnSpc>
                <a:spcPct val="115000"/>
              </a:lnSpc>
              <a:spcBef>
                <a:spcPts val="1200"/>
              </a:spcBef>
              <a:spcAft>
                <a:spcPts val="0"/>
              </a:spcAft>
              <a:buSzPct val="360000"/>
              <a:buNone/>
            </a:pPr>
            <a:r>
              <a:t/>
            </a:r>
            <a:endParaRPr b="1" sz="2000">
              <a:solidFill>
                <a:srgbClr val="000000"/>
              </a:solidFill>
              <a:latin typeface="Arial"/>
              <a:ea typeface="Arial"/>
              <a:cs typeface="Arial"/>
              <a:sym typeface="Arial"/>
            </a:endParaRPr>
          </a:p>
          <a:p>
            <a:pPr indent="0" lvl="0" marL="914400" rtl="0" algn="l">
              <a:lnSpc>
                <a:spcPct val="115000"/>
              </a:lnSpc>
              <a:spcBef>
                <a:spcPts val="1200"/>
              </a:spcBef>
              <a:spcAft>
                <a:spcPts val="0"/>
              </a:spcAft>
              <a:buSzPts val="1800"/>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TAM-SAM-SOM</a:t>
            </a:r>
            <a:endParaRPr b="1"/>
          </a:p>
        </p:txBody>
      </p:sp>
      <p:sp>
        <p:nvSpPr>
          <p:cNvPr id="145" name="Google Shape;145;p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b="1" lang="en"/>
              <a:t>TOTAL AVAILABLE MARKET</a:t>
            </a:r>
            <a:r>
              <a:rPr lang="en" sz="2000"/>
              <a:t>- </a:t>
            </a:r>
            <a:r>
              <a:rPr lang="en"/>
              <a:t>The number of people with medical issues(especifically elderly people) which is approximately 6.8% of the population of India and all the Hospitals and Clinics in India.</a:t>
            </a:r>
            <a:endParaRPr/>
          </a:p>
          <a:p>
            <a:pPr indent="0" lvl="0" marL="0" rtl="0" algn="l">
              <a:lnSpc>
                <a:spcPct val="95000"/>
              </a:lnSpc>
              <a:spcBef>
                <a:spcPts val="1200"/>
              </a:spcBef>
              <a:spcAft>
                <a:spcPts val="0"/>
              </a:spcAft>
              <a:buSzPts val="1800"/>
              <a:buNone/>
            </a:pPr>
            <a:r>
              <a:rPr b="1" lang="en"/>
              <a:t>SERVICABLE AVAILABLE MARKET- </a:t>
            </a:r>
            <a:r>
              <a:rPr lang="en"/>
              <a:t>Tier 1 and Tier 2 Hospitals in Metropolitan Cities having better facilities and people in low-middle income group and above in the area.</a:t>
            </a:r>
            <a:endParaRPr/>
          </a:p>
          <a:p>
            <a:pPr indent="0" lvl="0" marL="0" rtl="0" algn="l">
              <a:lnSpc>
                <a:spcPct val="95000"/>
              </a:lnSpc>
              <a:spcBef>
                <a:spcPts val="1200"/>
              </a:spcBef>
              <a:spcAft>
                <a:spcPts val="0"/>
              </a:spcAft>
              <a:buClr>
                <a:schemeClr val="dk1"/>
              </a:buClr>
              <a:buSzPts val="1100"/>
              <a:buFont typeface="Arial"/>
              <a:buNone/>
            </a:pPr>
            <a:r>
              <a:rPr b="1" lang="en"/>
              <a:t>SERVICABLE OBTAINABLE MARKET- </a:t>
            </a:r>
            <a:r>
              <a:rPr lang="en"/>
              <a:t>3% of the available market in india in 1st year and 10% in the 2nd,  due to competitors like Philips, VitalConnect, TSC group etc.</a:t>
            </a:r>
            <a:endParaRPr/>
          </a:p>
          <a:p>
            <a:pPr indent="0" lvl="0" marL="0" rtl="0" algn="l">
              <a:lnSpc>
                <a:spcPct val="9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