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7" r:id="rId2"/>
    <p:sldId id="297" r:id="rId3"/>
    <p:sldId id="298" r:id="rId4"/>
    <p:sldId id="260" r:id="rId5"/>
    <p:sldId id="265" r:id="rId6"/>
    <p:sldId id="258" r:id="rId7"/>
    <p:sldId id="259" r:id="rId8"/>
    <p:sldId id="261" r:id="rId9"/>
    <p:sldId id="262" r:id="rId10"/>
    <p:sldId id="263"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08"/>
    <a:srgbClr val="359CC1"/>
    <a:srgbClr val="FFDA65"/>
    <a:srgbClr val="CC5D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9B9769-5846-48BF-8CF7-953A2CA93AE4}"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179412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B9769-5846-48BF-8CF7-953A2CA93AE4}"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53161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B9769-5846-48BF-8CF7-953A2CA93AE4}"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209266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B9769-5846-48BF-8CF7-953A2CA93AE4}"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396247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9B9769-5846-48BF-8CF7-953A2CA93AE4}"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19946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9B9769-5846-48BF-8CF7-953A2CA93AE4}"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392310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9B9769-5846-48BF-8CF7-953A2CA93AE4}"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413623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9B9769-5846-48BF-8CF7-953A2CA93AE4}"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17845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B9769-5846-48BF-8CF7-953A2CA93AE4}"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181827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9B9769-5846-48BF-8CF7-953A2CA93AE4}"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219091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9B9769-5846-48BF-8CF7-953A2CA93AE4}"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1C3A4-399A-41B7-BBD6-7DAFFFF9A531}" type="slidenum">
              <a:rPr lang="en-US" smtClean="0"/>
              <a:t>‹#›</a:t>
            </a:fld>
            <a:endParaRPr lang="en-US"/>
          </a:p>
        </p:txBody>
      </p:sp>
    </p:spTree>
    <p:extLst>
      <p:ext uri="{BB962C8B-B14F-4D97-AF65-F5344CB8AC3E}">
        <p14:creationId xmlns:p14="http://schemas.microsoft.com/office/powerpoint/2010/main" val="199969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B9769-5846-48BF-8CF7-953A2CA93AE4}" type="datetimeFigureOut">
              <a:rPr lang="en-US" smtClean="0"/>
              <a:t>4/14/2020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1C3A4-399A-41B7-BBD6-7DAFFFF9A531}" type="slidenum">
              <a:rPr lang="en-US" smtClean="0"/>
              <a:t>‹#›</a:t>
            </a:fld>
            <a:endParaRPr lang="en-US"/>
          </a:p>
        </p:txBody>
      </p:sp>
    </p:spTree>
    <p:extLst>
      <p:ext uri="{BB962C8B-B14F-4D97-AF65-F5344CB8AC3E}">
        <p14:creationId xmlns:p14="http://schemas.microsoft.com/office/powerpoint/2010/main" val="378072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divyanshi-14/Utsaah-Enabling-the-special-kids"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github.com/SweataPrasad/Utsaah--Enabling-the-special-Kid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332" y="207962"/>
            <a:ext cx="11451101" cy="6650038"/>
          </a:xfrm>
          <a:blipFill dpi="0" rotWithShape="1">
            <a:blip r:embed="rId2">
              <a:alphaModFix amt="14000"/>
            </a:blip>
            <a:srcRect/>
            <a:stretch>
              <a:fillRect l="-12000"/>
            </a:stretch>
          </a:blipFill>
        </p:spPr>
        <p:txBody>
          <a:bodyPr/>
          <a:lstStyle/>
          <a:p>
            <a:endParaRPr lang="en-US" dirty="0"/>
          </a:p>
        </p:txBody>
      </p:sp>
      <p:sp>
        <p:nvSpPr>
          <p:cNvPr id="3" name="Subtitle 2"/>
          <p:cNvSpPr>
            <a:spLocks noGrp="1"/>
          </p:cNvSpPr>
          <p:nvPr>
            <p:ph type="subTitle" idx="1"/>
          </p:nvPr>
        </p:nvSpPr>
        <p:spPr>
          <a:xfrm>
            <a:off x="548640" y="207962"/>
            <a:ext cx="11643360" cy="6650038"/>
          </a:xfrm>
        </p:spPr>
        <p:txBody>
          <a:bodyPr>
            <a:normAutofit/>
            <a:scene3d>
              <a:camera prst="orthographicFront"/>
              <a:lightRig rig="soft" dir="t">
                <a:rot lat="0" lon="0" rev="15600000"/>
              </a:lightRig>
            </a:scene3d>
            <a:sp3d extrusionH="57150" prstMaterial="softEdge">
              <a:bevelT w="25400" h="38100"/>
            </a:sp3d>
          </a:bodyPr>
          <a:lstStyle/>
          <a:p>
            <a:pPr>
              <a:lnSpc>
                <a:spcPct val="100000"/>
              </a:lnSpc>
            </a:pPr>
            <a:r>
              <a:rPr lang="en-US" sz="9600" b="1" dirty="0" smtClean="0">
                <a:ln/>
                <a:solidFill>
                  <a:schemeClr val="accent4"/>
                </a:solidFill>
                <a:latin typeface="Algerian" panose="04020705040A02060702" pitchFamily="82" charset="0"/>
              </a:rPr>
              <a:t>UTSAAH</a:t>
            </a:r>
          </a:p>
          <a:p>
            <a:pPr>
              <a:lnSpc>
                <a:spcPct val="100000"/>
              </a:lnSpc>
            </a:pPr>
            <a:r>
              <a:rPr lang="en-US" sz="5800" b="1" dirty="0" smtClean="0">
                <a:ln/>
                <a:solidFill>
                  <a:schemeClr val="accent4"/>
                </a:solidFill>
                <a:latin typeface="Algerian" panose="04020705040A02060702" pitchFamily="82" charset="0"/>
              </a:rPr>
              <a:t>-</a:t>
            </a:r>
            <a:br>
              <a:rPr lang="en-US" sz="5800" b="1" dirty="0" smtClean="0">
                <a:ln/>
                <a:solidFill>
                  <a:schemeClr val="accent4"/>
                </a:solidFill>
                <a:latin typeface="Algerian" panose="04020705040A02060702" pitchFamily="82" charset="0"/>
              </a:rPr>
            </a:br>
            <a:r>
              <a:rPr lang="en-US" sz="5800" b="1" dirty="0" smtClean="0">
                <a:ln/>
                <a:solidFill>
                  <a:schemeClr val="accent4"/>
                </a:solidFill>
                <a:latin typeface="Algerian" panose="04020705040A02060702" pitchFamily="82" charset="0"/>
              </a:rPr>
              <a:t>Enabling </a:t>
            </a:r>
            <a:br>
              <a:rPr lang="en-US" sz="5800" b="1" dirty="0" smtClean="0">
                <a:ln/>
                <a:solidFill>
                  <a:schemeClr val="accent4"/>
                </a:solidFill>
                <a:latin typeface="Algerian" panose="04020705040A02060702" pitchFamily="82" charset="0"/>
              </a:rPr>
            </a:br>
            <a:r>
              <a:rPr lang="en-US" sz="5800" b="1" dirty="0" smtClean="0">
                <a:ln/>
                <a:solidFill>
                  <a:schemeClr val="accent4"/>
                </a:solidFill>
                <a:latin typeface="Algerian" panose="04020705040A02060702" pitchFamily="82" charset="0"/>
              </a:rPr>
              <a:t>THE </a:t>
            </a:r>
            <a:br>
              <a:rPr lang="en-US" sz="5800" b="1" dirty="0" smtClean="0">
                <a:ln/>
                <a:solidFill>
                  <a:schemeClr val="accent4"/>
                </a:solidFill>
                <a:latin typeface="Algerian" panose="04020705040A02060702" pitchFamily="82" charset="0"/>
              </a:rPr>
            </a:br>
            <a:r>
              <a:rPr lang="en-US" sz="5800" b="1" dirty="0" smtClean="0">
                <a:ln/>
                <a:solidFill>
                  <a:schemeClr val="accent4"/>
                </a:solidFill>
                <a:latin typeface="Algerian" panose="04020705040A02060702" pitchFamily="82" charset="0"/>
              </a:rPr>
              <a:t>SPECIAL </a:t>
            </a:r>
            <a:br>
              <a:rPr lang="en-US" sz="5800" b="1" dirty="0" smtClean="0">
                <a:ln/>
                <a:solidFill>
                  <a:schemeClr val="accent4"/>
                </a:solidFill>
                <a:latin typeface="Algerian" panose="04020705040A02060702" pitchFamily="82" charset="0"/>
              </a:rPr>
            </a:br>
            <a:r>
              <a:rPr lang="en-US" sz="5800" b="1" dirty="0" smtClean="0">
                <a:ln/>
                <a:solidFill>
                  <a:schemeClr val="accent4"/>
                </a:solidFill>
                <a:latin typeface="Algerian" panose="04020705040A02060702" pitchFamily="82" charset="0"/>
              </a:rPr>
              <a:t>KIDS</a:t>
            </a:r>
          </a:p>
          <a:p>
            <a:endParaRPr lang="en-US" sz="2800" b="1" dirty="0" smtClean="0">
              <a:ln/>
              <a:solidFill>
                <a:schemeClr val="accent4"/>
              </a:solidFill>
              <a:latin typeface="Algerian" panose="04020705040A02060702" pitchFamily="82" charset="0"/>
            </a:endParaRPr>
          </a:p>
          <a:p>
            <a:endParaRPr lang="en-US" sz="2800" b="1" dirty="0">
              <a:ln/>
              <a:solidFill>
                <a:schemeClr val="accent4"/>
              </a:solidFill>
            </a:endParaRPr>
          </a:p>
        </p:txBody>
      </p:sp>
      <p:sp>
        <p:nvSpPr>
          <p:cNvPr id="4" name="Rectangle 3"/>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427543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677"/>
            <a:ext cx="9144000" cy="3369286"/>
          </a:xfrm>
        </p:spPr>
        <p:txBody>
          <a:bodyPr/>
          <a:lstStyle/>
          <a:p>
            <a:endParaRPr lang="en-US" dirty="0"/>
          </a:p>
        </p:txBody>
      </p:sp>
      <p:sp>
        <p:nvSpPr>
          <p:cNvPr id="3" name="Subtitle 2"/>
          <p:cNvSpPr>
            <a:spLocks noGrp="1"/>
          </p:cNvSpPr>
          <p:nvPr>
            <p:ph type="subTitle" idx="1"/>
          </p:nvPr>
        </p:nvSpPr>
        <p:spPr>
          <a:xfrm>
            <a:off x="253218" y="323557"/>
            <a:ext cx="11816862" cy="6147581"/>
          </a:xfrm>
        </p:spPr>
        <p:txBody>
          <a:bodyPr/>
          <a:lstStyle/>
          <a:p>
            <a:pPr algn="l"/>
            <a:r>
              <a:rPr lang="en-US" dirty="0"/>
              <a:t>8. Agile processes promote sustainable development. The sponsors, developers, and users should be able to maintain a constant pace indefinitely:- We will maintain the delivering speed of our working software and will repeat it in each release. </a:t>
            </a:r>
          </a:p>
          <a:p>
            <a:pPr algn="l"/>
            <a:r>
              <a:rPr lang="en-US" dirty="0"/>
              <a:t>9. Continuous attention to technical excellence and good design enhances agility:-We will make our software in such a way which ensures that it can sustain with changes and can improve our software.</a:t>
            </a:r>
          </a:p>
          <a:p>
            <a:pPr algn="l"/>
            <a:r>
              <a:rPr lang="en-US" dirty="0"/>
              <a:t>10. Simplicity--the art of maximizing the amount of work not done--is essential:-We will simplify the design of our software so as to make it user friendly.  </a:t>
            </a:r>
          </a:p>
          <a:p>
            <a:pPr algn="l"/>
            <a:r>
              <a:rPr lang="en-US" dirty="0"/>
              <a:t>11. The best architectures, requirements, and designs emerge from self-organizing teams:- We will provide the best ideas from our own team. Our team members are able to cover all aspects of systems development and work together creating functional requirement, designs, architectures and implementation plans.</a:t>
            </a:r>
          </a:p>
          <a:p>
            <a:pPr algn="l"/>
            <a:r>
              <a:rPr lang="en-US" dirty="0"/>
              <a:t>12. At regular intervals, the team reflects on how to become more effective, then tunes and adjusts its behavior accordingly:- We as a team will work efficiently by using proper skills and through process and self improvement.</a:t>
            </a:r>
          </a:p>
          <a:p>
            <a:pPr algn="l"/>
            <a:endParaRPr lang="en-US" dirty="0"/>
          </a:p>
        </p:txBody>
      </p:sp>
    </p:spTree>
    <p:extLst>
      <p:ext uri="{BB962C8B-B14F-4D97-AF65-F5344CB8AC3E}">
        <p14:creationId xmlns:p14="http://schemas.microsoft.com/office/powerpoint/2010/main" val="100817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3557"/>
            <a:ext cx="9144000" cy="5345724"/>
          </a:xfrm>
        </p:spPr>
        <p:txBody>
          <a:bodyPr>
            <a:normAutofit/>
          </a:bodyPr>
          <a:lstStyle/>
          <a:p>
            <a:endParaRPr lang="en-US" sz="9600"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1873348" y="734261"/>
            <a:ext cx="8445304" cy="4524315"/>
          </a:xfrm>
          <a:prstGeom prst="rect">
            <a:avLst/>
          </a:prstGeom>
          <a:noFill/>
        </p:spPr>
        <p:txBody>
          <a:bodyPr wrap="square" lIns="91440" tIns="45720" rIns="91440" bIns="45720">
            <a:spAutoFit/>
          </a:bodyPr>
          <a:lstStyle/>
          <a:p>
            <a:pPr algn="ctr"/>
            <a:r>
              <a:rPr lang="en-US" sz="9600" dirty="0" smtClean="0"/>
              <a:t>ENTITY </a:t>
            </a:r>
            <a:br>
              <a:rPr lang="en-US" sz="9600" dirty="0" smtClean="0"/>
            </a:br>
            <a:r>
              <a:rPr lang="en-US" sz="9600" dirty="0" smtClean="0"/>
              <a:t>RELTIONSHIP</a:t>
            </a:r>
            <a:br>
              <a:rPr lang="en-US" sz="9600" dirty="0" smtClean="0"/>
            </a:br>
            <a:r>
              <a:rPr lang="en-US" sz="9600" dirty="0" smtClean="0"/>
              <a:t> DIAGRAM</a:t>
            </a:r>
            <a:endParaRPr lang="en-US"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09250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4" name="Picture 3"/>
          <p:cNvPicPr>
            <a:picLocks noChangeAspect="1"/>
          </p:cNvPicPr>
          <p:nvPr/>
        </p:nvPicPr>
        <p:blipFill>
          <a:blip r:embed="rId3"/>
          <a:stretch>
            <a:fillRect/>
          </a:stretch>
        </p:blipFill>
        <p:spPr>
          <a:xfrm>
            <a:off x="-112542" y="1"/>
            <a:ext cx="12304542" cy="6858000"/>
          </a:xfrm>
          <a:prstGeom prst="rect">
            <a:avLst/>
          </a:prstGeom>
        </p:spPr>
      </p:pic>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5989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stretch>
            <a:fillRect/>
          </a:stretch>
        </p:blipFill>
        <p:spPr>
          <a:xfrm>
            <a:off x="0" y="0"/>
            <a:ext cx="12192000" cy="7118252"/>
          </a:xfrm>
          <a:prstGeom prst="rect">
            <a:avLst/>
          </a:prstGeom>
        </p:spPr>
      </p:pic>
    </p:spTree>
    <p:extLst>
      <p:ext uri="{BB962C8B-B14F-4D97-AF65-F5344CB8AC3E}">
        <p14:creationId xmlns:p14="http://schemas.microsoft.com/office/powerpoint/2010/main" val="1629404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73354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9" name="Picture 8"/>
          <p:cNvPicPr>
            <a:picLocks noChangeAspect="1"/>
          </p:cNvPicPr>
          <p:nvPr/>
        </p:nvPicPr>
        <p:blipFill>
          <a:blip r:embed="rId2"/>
          <a:stretch>
            <a:fillRect/>
          </a:stretch>
        </p:blipFill>
        <p:spPr>
          <a:xfrm>
            <a:off x="3729333" y="129000"/>
            <a:ext cx="4733333" cy="6600000"/>
          </a:xfrm>
          <a:prstGeom prst="rect">
            <a:avLst/>
          </a:prstGeom>
        </p:spPr>
      </p:pic>
    </p:spTree>
    <p:extLst>
      <p:ext uri="{BB962C8B-B14F-4D97-AF65-F5344CB8AC3E}">
        <p14:creationId xmlns:p14="http://schemas.microsoft.com/office/powerpoint/2010/main" val="867565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stretch>
            <a:fillRect/>
          </a:stretch>
        </p:blipFill>
        <p:spPr>
          <a:xfrm>
            <a:off x="3272190" y="186143"/>
            <a:ext cx="5647619" cy="6485714"/>
          </a:xfrm>
          <a:prstGeom prst="rect">
            <a:avLst/>
          </a:prstGeom>
        </p:spPr>
      </p:pic>
    </p:spTree>
    <p:extLst>
      <p:ext uri="{BB962C8B-B14F-4D97-AF65-F5344CB8AC3E}">
        <p14:creationId xmlns:p14="http://schemas.microsoft.com/office/powerpoint/2010/main" val="3486861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434905"/>
          </a:xfrm>
        </p:spPr>
        <p:txBody>
          <a:bodyPr>
            <a:normAutofit/>
          </a:bodyPr>
          <a:lstStyle/>
          <a:p>
            <a:pPr algn="l"/>
            <a:r>
              <a:rPr lang="en-US" sz="3600" dirty="0">
                <a:latin typeface="Times New Roman"/>
                <a:cs typeface="Times New Roman"/>
              </a:rPr>
              <a:t>SCRUM </a:t>
            </a:r>
            <a:r>
              <a:rPr lang="en-US" sz="3600" spc="-10" dirty="0">
                <a:latin typeface="Times New Roman"/>
                <a:cs typeface="Times New Roman"/>
              </a:rPr>
              <a:t>METHOLOGY </a:t>
            </a:r>
            <a:r>
              <a:rPr lang="en-US" sz="3600" dirty="0">
                <a:latin typeface="Times New Roman"/>
                <a:cs typeface="Times New Roman"/>
              </a:rPr>
              <a:t>FOR PROVIDING </a:t>
            </a:r>
            <a:r>
              <a:rPr lang="en-US" sz="3600" spc="-5" dirty="0">
                <a:latin typeface="Times New Roman"/>
                <a:cs typeface="Times New Roman"/>
              </a:rPr>
              <a:t>SHELTER </a:t>
            </a:r>
            <a:r>
              <a:rPr lang="en-US" sz="3600" spc="-15" dirty="0">
                <a:latin typeface="Times New Roman"/>
                <a:cs typeface="Times New Roman"/>
              </a:rPr>
              <a:t>TO  </a:t>
            </a:r>
            <a:r>
              <a:rPr lang="en-US" sz="3600" spc="-5" dirty="0">
                <a:latin typeface="Times New Roman"/>
                <a:cs typeface="Times New Roman"/>
              </a:rPr>
              <a:t>SPECIAL</a:t>
            </a:r>
            <a:r>
              <a:rPr lang="en-US" sz="3600" spc="-25" dirty="0">
                <a:latin typeface="Times New Roman"/>
                <a:cs typeface="Times New Roman"/>
              </a:rPr>
              <a:t> </a:t>
            </a:r>
            <a:r>
              <a:rPr lang="en-US" sz="3600" spc="-5" dirty="0">
                <a:latin typeface="Times New Roman"/>
                <a:cs typeface="Times New Roman"/>
              </a:rPr>
              <a:t>KIDS</a:t>
            </a:r>
            <a:endParaRPr lang="en-US" sz="3600" dirty="0"/>
          </a:p>
        </p:txBody>
      </p:sp>
      <p:sp>
        <p:nvSpPr>
          <p:cNvPr id="3" name="Subtitle 2"/>
          <p:cNvSpPr>
            <a:spLocks noGrp="1"/>
          </p:cNvSpPr>
          <p:nvPr>
            <p:ph type="subTitle" idx="1"/>
          </p:nvPr>
        </p:nvSpPr>
        <p:spPr>
          <a:xfrm>
            <a:off x="534571" y="1617784"/>
            <a:ext cx="11296357" cy="5050301"/>
          </a:xfrm>
        </p:spPr>
        <p:txBody>
          <a:bodyPr>
            <a:normAutofit fontScale="70000" lnSpcReduction="20000"/>
          </a:bodyPr>
          <a:lstStyle/>
          <a:p>
            <a:pPr algn="l"/>
            <a:r>
              <a:rPr lang="en-US" b="1" dirty="0"/>
              <a:t>SCRUM:</a:t>
            </a:r>
          </a:p>
          <a:p>
            <a:pPr marL="342900" lvl="0" indent="-342900" algn="l">
              <a:buFont typeface="Wingdings" panose="05000000000000000000" pitchFamily="2" charset="2"/>
              <a:buChar char="Ø"/>
            </a:pPr>
            <a:r>
              <a:rPr lang="en-US" dirty="0"/>
              <a:t>The term ‘scrum’ is an abbreviation from scrummage (transferred sense of a “noisy throng”). Scrummage or </a:t>
            </a:r>
            <a:r>
              <a:rPr lang="en-US" i="1" dirty="0"/>
              <a:t>scrimmage</a:t>
            </a:r>
            <a:r>
              <a:rPr lang="en-US" dirty="0"/>
              <a:t> is an alteration of </a:t>
            </a:r>
            <a:r>
              <a:rPr lang="en-US" i="1" dirty="0"/>
              <a:t>skirmish</a:t>
            </a:r>
            <a:r>
              <a:rPr lang="en-US" dirty="0"/>
              <a:t>. Scrumming is often used to describe a tightly packed disorderly crowd.</a:t>
            </a:r>
          </a:p>
          <a:p>
            <a:pPr marL="342900" indent="-342900" algn="l">
              <a:buFont typeface="Wingdings" panose="05000000000000000000" pitchFamily="2" charset="2"/>
              <a:buChar char="Ø"/>
            </a:pPr>
            <a:r>
              <a:rPr lang="en-US" dirty="0"/>
              <a:t> </a:t>
            </a:r>
            <a:r>
              <a:rPr lang="en-US" dirty="0" smtClean="0"/>
              <a:t>According </a:t>
            </a:r>
            <a:r>
              <a:rPr lang="en-US" dirty="0"/>
              <a:t>to The Scrum Guide; “When the values of commitment, courage, focus, openness and respect are embodied and lived by the Scrum Team, the Scrum pillars of </a:t>
            </a:r>
            <a:r>
              <a:rPr lang="en-US" b="1" dirty="0"/>
              <a:t>transparency</a:t>
            </a:r>
            <a:r>
              <a:rPr lang="en-US" dirty="0"/>
              <a:t>, </a:t>
            </a:r>
            <a:r>
              <a:rPr lang="en-US" b="1" dirty="0"/>
              <a:t>inspection</a:t>
            </a:r>
            <a:r>
              <a:rPr lang="en-US" dirty="0"/>
              <a:t>, and </a:t>
            </a:r>
            <a:r>
              <a:rPr lang="en-US" b="1" dirty="0"/>
              <a:t>adaptation</a:t>
            </a:r>
            <a:r>
              <a:rPr lang="en-US" dirty="0"/>
              <a:t> come to life and build </a:t>
            </a:r>
            <a:r>
              <a:rPr lang="en-US" b="1" dirty="0"/>
              <a:t>trust</a:t>
            </a:r>
            <a:r>
              <a:rPr lang="en-US" dirty="0"/>
              <a:t> for everyone.”</a:t>
            </a:r>
          </a:p>
          <a:p>
            <a:pPr marL="342900" indent="-342900" algn="l">
              <a:buFont typeface="Wingdings" panose="05000000000000000000" pitchFamily="2" charset="2"/>
              <a:buChar char="Ø"/>
            </a:pPr>
            <a:r>
              <a:rPr lang="en-US" dirty="0"/>
              <a:t> </a:t>
            </a:r>
            <a:r>
              <a:rPr lang="en-US" dirty="0" smtClean="0"/>
              <a:t>Companies </a:t>
            </a:r>
            <a:r>
              <a:rPr lang="en-US" dirty="0"/>
              <a:t>are increasingly realizing that the old, sequential approach to developing new products simply won’t get the job done. So, rather than passing work down in a sequential manner, Scrum is the metaphor introduced for moving work forward as a team.</a:t>
            </a:r>
          </a:p>
          <a:p>
            <a:pPr marL="342900" indent="-342900" algn="l">
              <a:buFont typeface="Wingdings" panose="05000000000000000000" pitchFamily="2" charset="2"/>
              <a:buChar char="Ø"/>
            </a:pPr>
            <a:r>
              <a:rPr lang="en-US" dirty="0"/>
              <a:t> </a:t>
            </a:r>
            <a:r>
              <a:rPr lang="en-US" dirty="0" smtClean="0"/>
              <a:t>This </a:t>
            </a:r>
            <a:r>
              <a:rPr lang="en-US" dirty="0"/>
              <a:t>methodology encapsulated into multiple iterations, or sprints to create a working application. In this way, Scrum builds the application incrementally, with each increment adding and improving features and functionality created by its previous phases.</a:t>
            </a:r>
          </a:p>
          <a:p>
            <a:pPr algn="l"/>
            <a:r>
              <a:rPr lang="en-US" dirty="0"/>
              <a:t> </a:t>
            </a:r>
            <a:r>
              <a:rPr lang="en-US" dirty="0" smtClean="0"/>
              <a:t>The </a:t>
            </a:r>
            <a:r>
              <a:rPr lang="en-US" dirty="0"/>
              <a:t>core of Scrum is only five phrase, starting with three pillars and two good ideas that enable the team to improve its focus:</a:t>
            </a:r>
          </a:p>
          <a:p>
            <a:pPr marL="342900" lvl="0" indent="-342900" algn="l">
              <a:buFont typeface="Arial" panose="020B0604020202020204" pitchFamily="34" charset="0"/>
              <a:buChar char="•"/>
            </a:pPr>
            <a:r>
              <a:rPr lang="en-US" dirty="0"/>
              <a:t>Demo or deliver every Sprint.</a:t>
            </a:r>
          </a:p>
          <a:p>
            <a:pPr marL="342900" lvl="0" indent="-342900" algn="l">
              <a:buFont typeface="Arial" panose="020B0604020202020204" pitchFamily="34" charset="0"/>
              <a:buChar char="•"/>
            </a:pPr>
            <a:r>
              <a:rPr lang="en-US" dirty="0"/>
              <a:t>Team decides (The team self-organizes; management ‘butts out’).</a:t>
            </a:r>
          </a:p>
          <a:p>
            <a:pPr marL="342900" lvl="0" indent="-342900" algn="l">
              <a:buFont typeface="Arial" panose="020B0604020202020204" pitchFamily="34" charset="0"/>
              <a:buChar char="•"/>
            </a:pPr>
            <a:r>
              <a:rPr lang="en-US" dirty="0"/>
              <a:t>Inspect and adapt every day.</a:t>
            </a:r>
          </a:p>
          <a:p>
            <a:pPr marL="342900" lvl="0" indent="-342900" algn="l">
              <a:buFont typeface="Arial" panose="020B0604020202020204" pitchFamily="34" charset="0"/>
              <a:buChar char="•"/>
            </a:pPr>
            <a:r>
              <a:rPr lang="en-US" dirty="0"/>
              <a:t>Scrum Master.</a:t>
            </a:r>
          </a:p>
          <a:p>
            <a:pPr marL="342900" lvl="0" indent="-342900" algn="l">
              <a:buFont typeface="Arial" panose="020B0604020202020204" pitchFamily="34" charset="0"/>
              <a:buChar char="•"/>
            </a:pPr>
            <a:r>
              <a:rPr lang="en-US" dirty="0"/>
              <a:t>Product Owner.</a:t>
            </a:r>
          </a:p>
          <a:p>
            <a:pPr algn="l">
              <a:lnSpc>
                <a:spcPct val="100000"/>
              </a:lnSpc>
              <a:spcBef>
                <a:spcPts val="50"/>
              </a:spcBef>
            </a:pPr>
            <a:endParaRPr lang="en-US" sz="1400" dirty="0" smtClean="0">
              <a:latin typeface="Times New Roman"/>
              <a:cs typeface="Times New Roman"/>
            </a:endParaRPr>
          </a:p>
        </p:txBody>
      </p:sp>
    </p:spTree>
    <p:extLst>
      <p:ext uri="{BB962C8B-B14F-4D97-AF65-F5344CB8AC3E}">
        <p14:creationId xmlns:p14="http://schemas.microsoft.com/office/powerpoint/2010/main" val="4186695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3281714" y="-32904"/>
            <a:ext cx="5628571" cy="6757262"/>
          </a:xfrm>
          <a:prstGeom prst="rect">
            <a:avLst/>
          </a:prstGeom>
        </p:spPr>
      </p:pic>
    </p:spTree>
    <p:extLst>
      <p:ext uri="{BB962C8B-B14F-4D97-AF65-F5344CB8AC3E}">
        <p14:creationId xmlns:p14="http://schemas.microsoft.com/office/powerpoint/2010/main" val="4096004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041009"/>
          </a:xfrm>
        </p:spPr>
        <p:txBody>
          <a:bodyPr/>
          <a:lstStyle/>
          <a:p>
            <a:r>
              <a:rPr lang="en-US" dirty="0" smtClean="0"/>
              <a:t>SPRINT</a:t>
            </a:r>
            <a:endParaRPr lang="en-US" dirty="0"/>
          </a:p>
        </p:txBody>
      </p:sp>
      <p:sp>
        <p:nvSpPr>
          <p:cNvPr id="3" name="Subtitle 2"/>
          <p:cNvSpPr>
            <a:spLocks noGrp="1"/>
          </p:cNvSpPr>
          <p:nvPr>
            <p:ph type="subTitle" idx="1"/>
          </p:nvPr>
        </p:nvSpPr>
        <p:spPr>
          <a:xfrm>
            <a:off x="0" y="914400"/>
            <a:ext cx="12192000" cy="5943600"/>
          </a:xfrm>
        </p:spPr>
        <p:txBody>
          <a:bodyPr/>
          <a:lstStyle/>
          <a:p>
            <a:pPr marL="342900" lvl="0" indent="-342900" algn="l">
              <a:buFont typeface="Wingdings" panose="05000000000000000000" pitchFamily="2" charset="2"/>
              <a:buChar char="Ø"/>
            </a:pPr>
            <a:r>
              <a:rPr lang="en-US" dirty="0"/>
              <a:t>“Each Sprint has a goal of what is to be built, a design and flexible plan that will guide building it, the work, and the resultant product increment.”</a:t>
            </a:r>
            <a:br>
              <a:rPr lang="en-US" dirty="0"/>
            </a:br>
            <a:r>
              <a:rPr lang="en-US" dirty="0"/>
              <a:t>— The Scrum Guide.</a:t>
            </a:r>
          </a:p>
          <a:p>
            <a:pPr marL="342900" indent="-342900" algn="l">
              <a:buFont typeface="Wingdings" panose="05000000000000000000" pitchFamily="2" charset="2"/>
              <a:buChar char="Ø"/>
            </a:pPr>
            <a:endParaRPr lang="en-US" dirty="0"/>
          </a:p>
        </p:txBody>
      </p:sp>
      <p:pic>
        <p:nvPicPr>
          <p:cNvPr id="6" name="Picture 5" descr="https://miro.medium.com/max/2016/1*xWdNSdZugPoD2m0BjCzEpw.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2517" y="2010092"/>
            <a:ext cx="5289452" cy="4404776"/>
          </a:xfrm>
          <a:prstGeom prst="rect">
            <a:avLst/>
          </a:prstGeom>
          <a:noFill/>
          <a:ln>
            <a:noFill/>
          </a:ln>
        </p:spPr>
      </p:pic>
    </p:spTree>
    <p:extLst>
      <p:ext uri="{BB962C8B-B14F-4D97-AF65-F5344CB8AC3E}">
        <p14:creationId xmlns:p14="http://schemas.microsoft.com/office/powerpoint/2010/main" val="1996982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01361195"/>
              </p:ext>
            </p:extLst>
          </p:nvPr>
        </p:nvGraphicFramePr>
        <p:xfrm>
          <a:off x="1918555" y="2912904"/>
          <a:ext cx="6497955" cy="2756375"/>
        </p:xfrm>
        <a:graphic>
          <a:graphicData uri="http://schemas.openxmlformats.org/drawingml/2006/table">
            <a:tbl>
              <a:tblPr firstRow="1" firstCol="1" bandRow="1">
                <a:tableStyleId>{5C22544A-7EE6-4342-B048-85BDC9FD1C3A}</a:tableStyleId>
              </a:tblPr>
              <a:tblGrid>
                <a:gridCol w="2165985">
                  <a:extLst>
                    <a:ext uri="{9D8B030D-6E8A-4147-A177-3AD203B41FA5}">
                      <a16:colId xmlns:a16="http://schemas.microsoft.com/office/drawing/2014/main" val="1223808798"/>
                    </a:ext>
                  </a:extLst>
                </a:gridCol>
                <a:gridCol w="2165985">
                  <a:extLst>
                    <a:ext uri="{9D8B030D-6E8A-4147-A177-3AD203B41FA5}">
                      <a16:colId xmlns:a16="http://schemas.microsoft.com/office/drawing/2014/main" val="3546906993"/>
                    </a:ext>
                  </a:extLst>
                </a:gridCol>
                <a:gridCol w="2165985">
                  <a:extLst>
                    <a:ext uri="{9D8B030D-6E8A-4147-A177-3AD203B41FA5}">
                      <a16:colId xmlns:a16="http://schemas.microsoft.com/office/drawing/2014/main" val="2443984704"/>
                    </a:ext>
                  </a:extLst>
                </a:gridCol>
              </a:tblGrid>
              <a:tr h="902978">
                <a:tc>
                  <a:txBody>
                    <a:bodyPr/>
                    <a:lstStyle/>
                    <a:p>
                      <a:pPr marL="0" marR="0" algn="l">
                        <a:lnSpc>
                          <a:spcPct val="115000"/>
                        </a:lnSpc>
                        <a:spcBef>
                          <a:spcPts val="0"/>
                        </a:spcBef>
                        <a:spcAft>
                          <a:spcPts val="0"/>
                        </a:spcAft>
                        <a:tabLst>
                          <a:tab pos="1267460" algn="l"/>
                        </a:tabLst>
                      </a:pPr>
                      <a:r>
                        <a:rPr lang="en-US" sz="2000" dirty="0">
                          <a:solidFill>
                            <a:schemeClr val="tx1"/>
                          </a:solidFill>
                          <a:effectLst/>
                        </a:rPr>
                        <a:t>Name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l">
                        <a:lnSpc>
                          <a:spcPct val="115000"/>
                        </a:lnSpc>
                        <a:spcBef>
                          <a:spcPts val="0"/>
                        </a:spcBef>
                        <a:spcAft>
                          <a:spcPts val="0"/>
                        </a:spcAft>
                        <a:tabLst>
                          <a:tab pos="1267460" algn="l"/>
                        </a:tabLst>
                      </a:pPr>
                      <a:r>
                        <a:rPr lang="en-US" sz="2000" dirty="0">
                          <a:solidFill>
                            <a:schemeClr val="tx1"/>
                          </a:solidFill>
                          <a:effectLst/>
                        </a:rPr>
                        <a:t>SAPID</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l">
                        <a:lnSpc>
                          <a:spcPct val="115000"/>
                        </a:lnSpc>
                        <a:spcBef>
                          <a:spcPts val="0"/>
                        </a:spcBef>
                        <a:spcAft>
                          <a:spcPts val="0"/>
                        </a:spcAft>
                        <a:tabLst>
                          <a:tab pos="1267460" algn="l"/>
                        </a:tabLst>
                      </a:pPr>
                      <a:r>
                        <a:rPr lang="en-US" sz="2000" dirty="0">
                          <a:solidFill>
                            <a:schemeClr val="tx1"/>
                          </a:solidFill>
                          <a:effectLst/>
                        </a:rPr>
                        <a:t>ROLL NO.</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983440003"/>
                  </a:ext>
                </a:extLst>
              </a:tr>
              <a:tr h="902978">
                <a:tc>
                  <a:txBody>
                    <a:bodyPr/>
                    <a:lstStyle/>
                    <a:p>
                      <a:pPr marL="0" marR="0" algn="l">
                        <a:lnSpc>
                          <a:spcPct val="115000"/>
                        </a:lnSpc>
                        <a:spcBef>
                          <a:spcPts val="0"/>
                        </a:spcBef>
                        <a:spcAft>
                          <a:spcPts val="0"/>
                        </a:spcAft>
                        <a:tabLst>
                          <a:tab pos="1267460" algn="l"/>
                        </a:tabLst>
                      </a:pPr>
                      <a:r>
                        <a:rPr lang="en-US" sz="2000" dirty="0">
                          <a:solidFill>
                            <a:schemeClr val="tx1"/>
                          </a:solidFill>
                          <a:effectLst/>
                        </a:rPr>
                        <a:t>Sweata Prasad</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l">
                        <a:lnSpc>
                          <a:spcPct val="115000"/>
                        </a:lnSpc>
                        <a:spcBef>
                          <a:spcPts val="0"/>
                        </a:spcBef>
                        <a:spcAft>
                          <a:spcPts val="0"/>
                        </a:spcAft>
                        <a:tabLst>
                          <a:tab pos="1267460" algn="l"/>
                        </a:tabLst>
                      </a:pPr>
                      <a:r>
                        <a:rPr lang="en-US" sz="2000" dirty="0">
                          <a:effectLst/>
                        </a:rPr>
                        <a:t>500070960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l">
                        <a:lnSpc>
                          <a:spcPct val="115000"/>
                        </a:lnSpc>
                        <a:spcBef>
                          <a:spcPts val="0"/>
                        </a:spcBef>
                        <a:spcAft>
                          <a:spcPts val="0"/>
                        </a:spcAft>
                        <a:tabLst>
                          <a:tab pos="1267460" algn="l"/>
                        </a:tabLst>
                      </a:pPr>
                      <a:r>
                        <a:rPr lang="en-US" sz="2000" dirty="0">
                          <a:effectLst/>
                        </a:rPr>
                        <a:t>R174218060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218175869"/>
                  </a:ext>
                </a:extLst>
              </a:tr>
              <a:tr h="950419">
                <a:tc>
                  <a:txBody>
                    <a:bodyPr/>
                    <a:lstStyle/>
                    <a:p>
                      <a:pPr marL="0" marR="0" algn="l">
                        <a:lnSpc>
                          <a:spcPct val="115000"/>
                        </a:lnSpc>
                        <a:spcBef>
                          <a:spcPts val="0"/>
                        </a:spcBef>
                        <a:spcAft>
                          <a:spcPts val="0"/>
                        </a:spcAft>
                        <a:tabLst>
                          <a:tab pos="1267460" algn="l"/>
                        </a:tabLst>
                      </a:pPr>
                      <a:r>
                        <a:rPr lang="en-US" sz="2000" dirty="0">
                          <a:solidFill>
                            <a:schemeClr val="tx1"/>
                          </a:solidFill>
                          <a:effectLst/>
                        </a:rPr>
                        <a:t>Divyanshi Kesarwani</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l">
                        <a:lnSpc>
                          <a:spcPct val="115000"/>
                        </a:lnSpc>
                        <a:spcBef>
                          <a:spcPts val="0"/>
                        </a:spcBef>
                        <a:spcAft>
                          <a:spcPts val="0"/>
                        </a:spcAft>
                        <a:tabLst>
                          <a:tab pos="1267460" algn="l"/>
                        </a:tabLst>
                      </a:pPr>
                      <a:r>
                        <a:rPr lang="en-US" sz="2000" dirty="0">
                          <a:effectLst/>
                        </a:rPr>
                        <a:t>500066711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l">
                        <a:lnSpc>
                          <a:spcPct val="115000"/>
                        </a:lnSpc>
                        <a:spcBef>
                          <a:spcPts val="0"/>
                        </a:spcBef>
                        <a:spcAft>
                          <a:spcPts val="0"/>
                        </a:spcAft>
                        <a:tabLst>
                          <a:tab pos="1267460" algn="l"/>
                        </a:tabLst>
                      </a:pPr>
                      <a:r>
                        <a:rPr lang="en-US" sz="2000" dirty="0">
                          <a:effectLst/>
                        </a:rPr>
                        <a:t>R174218015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469902543"/>
                  </a:ext>
                </a:extLst>
              </a:tr>
            </a:tbl>
          </a:graphicData>
        </a:graphic>
      </p:graphicFrame>
      <p:sp>
        <p:nvSpPr>
          <p:cNvPr id="5" name="Rectangle 1"/>
          <p:cNvSpPr>
            <a:spLocks noGrp="1" noChangeArrowheads="1"/>
          </p:cNvSpPr>
          <p:nvPr>
            <p:ph type="ctrTitle"/>
          </p:nvPr>
        </p:nvSpPr>
        <p:spPr bwMode="auto">
          <a:xfrm>
            <a:off x="1918555" y="2132093"/>
            <a:ext cx="2021058"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66825" algn="l"/>
              </a:tabLst>
              <a:defRPr>
                <a:solidFill>
                  <a:schemeClr val="tx1"/>
                </a:solidFill>
                <a:latin typeface="Arial" panose="020B0604020202020204" pitchFamily="34" charset="0"/>
              </a:defRPr>
            </a:lvl1pPr>
            <a:lvl2pPr eaLnBrk="0" fontAlgn="base" hangingPunct="0">
              <a:spcBef>
                <a:spcPct val="0"/>
              </a:spcBef>
              <a:spcAft>
                <a:spcPct val="0"/>
              </a:spcAft>
              <a:tabLst>
                <a:tab pos="1266825" algn="l"/>
              </a:tabLst>
              <a:defRPr>
                <a:solidFill>
                  <a:schemeClr val="tx1"/>
                </a:solidFill>
                <a:latin typeface="Arial" panose="020B0604020202020204" pitchFamily="34" charset="0"/>
              </a:defRPr>
            </a:lvl2pPr>
            <a:lvl3pPr eaLnBrk="0" fontAlgn="base" hangingPunct="0">
              <a:spcBef>
                <a:spcPct val="0"/>
              </a:spcBef>
              <a:spcAft>
                <a:spcPct val="0"/>
              </a:spcAft>
              <a:tabLst>
                <a:tab pos="1266825" algn="l"/>
              </a:tabLst>
              <a:defRPr>
                <a:solidFill>
                  <a:schemeClr val="tx1"/>
                </a:solidFill>
                <a:latin typeface="Arial" panose="020B0604020202020204" pitchFamily="34" charset="0"/>
              </a:defRPr>
            </a:lvl3pPr>
            <a:lvl4pPr eaLnBrk="0" fontAlgn="base" hangingPunct="0">
              <a:spcBef>
                <a:spcPct val="0"/>
              </a:spcBef>
              <a:spcAft>
                <a:spcPct val="0"/>
              </a:spcAft>
              <a:tabLst>
                <a:tab pos="1266825" algn="l"/>
              </a:tabLst>
              <a:defRPr>
                <a:solidFill>
                  <a:schemeClr val="tx1"/>
                </a:solidFill>
                <a:latin typeface="Arial" panose="020B0604020202020204" pitchFamily="34" charset="0"/>
              </a:defRPr>
            </a:lvl4pPr>
            <a:lvl5pPr eaLnBrk="0" fontAlgn="base" hangingPunct="0">
              <a:spcBef>
                <a:spcPct val="0"/>
              </a:spcBef>
              <a:spcAft>
                <a:spcPct val="0"/>
              </a:spcAft>
              <a:tabLst>
                <a:tab pos="1266825" algn="l"/>
              </a:tabLst>
              <a:defRPr>
                <a:solidFill>
                  <a:schemeClr val="tx1"/>
                </a:solidFill>
                <a:latin typeface="Arial" panose="020B0604020202020204" pitchFamily="34" charset="0"/>
              </a:defRPr>
            </a:lvl5pPr>
            <a:lvl6pPr eaLnBrk="0" fontAlgn="base" hangingPunct="0">
              <a:spcBef>
                <a:spcPct val="0"/>
              </a:spcBef>
              <a:spcAft>
                <a:spcPct val="0"/>
              </a:spcAft>
              <a:tabLst>
                <a:tab pos="1266825" algn="l"/>
              </a:tabLst>
              <a:defRPr>
                <a:solidFill>
                  <a:schemeClr val="tx1"/>
                </a:solidFill>
                <a:latin typeface="Arial" panose="020B0604020202020204" pitchFamily="34" charset="0"/>
              </a:defRPr>
            </a:lvl6pPr>
            <a:lvl7pPr eaLnBrk="0" fontAlgn="base" hangingPunct="0">
              <a:spcBef>
                <a:spcPct val="0"/>
              </a:spcBef>
              <a:spcAft>
                <a:spcPct val="0"/>
              </a:spcAft>
              <a:tabLst>
                <a:tab pos="1266825" algn="l"/>
              </a:tabLst>
              <a:defRPr>
                <a:solidFill>
                  <a:schemeClr val="tx1"/>
                </a:solidFill>
                <a:latin typeface="Arial" panose="020B0604020202020204" pitchFamily="34" charset="0"/>
              </a:defRPr>
            </a:lvl7pPr>
            <a:lvl8pPr eaLnBrk="0" fontAlgn="base" hangingPunct="0">
              <a:spcBef>
                <a:spcPct val="0"/>
              </a:spcBef>
              <a:spcAft>
                <a:spcPct val="0"/>
              </a:spcAft>
              <a:tabLst>
                <a:tab pos="1266825" algn="l"/>
              </a:tabLst>
              <a:defRPr>
                <a:solidFill>
                  <a:schemeClr val="tx1"/>
                </a:solidFill>
                <a:latin typeface="Arial" panose="020B0604020202020204" pitchFamily="34" charset="0"/>
              </a:defRPr>
            </a:lvl8pPr>
            <a:lvl9pPr eaLnBrk="0" fontAlgn="base" hangingPunct="0">
              <a:spcBef>
                <a:spcPct val="0"/>
              </a:spcBef>
              <a:spcAft>
                <a:spcPct val="0"/>
              </a:spcAft>
              <a:tabLst>
                <a:tab pos="12668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66825" algn="l"/>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By:</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266825"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0711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68812" y="0"/>
            <a:ext cx="12023188" cy="7877908"/>
          </a:xfrm>
        </p:spPr>
        <p:txBody>
          <a:bodyPr>
            <a:normAutofit/>
          </a:bodyPr>
          <a:lstStyle/>
          <a:p>
            <a:pPr marL="342900" lvl="0" indent="-342900" algn="l">
              <a:buFont typeface="Wingdings" panose="05000000000000000000" pitchFamily="2" charset="2"/>
              <a:buChar char="Ø"/>
            </a:pPr>
            <a:r>
              <a:rPr lang="en-US" sz="2800" dirty="0"/>
              <a:t>Every Sprint, the team gets together on regular, consistent intervals. Consistency reduces complexity. In repetitive (iterative) cycles Increments are created. This </a:t>
            </a:r>
            <a:r>
              <a:rPr lang="en-US" sz="2800" i="1" dirty="0"/>
              <a:t>routine </a:t>
            </a:r>
            <a:r>
              <a:rPr lang="en-US" sz="2800" dirty="0"/>
              <a:t>enables continuous improvement; </a:t>
            </a:r>
            <a:r>
              <a:rPr lang="en-US" sz="2800" i="1" dirty="0"/>
              <a:t>transparency, inspection </a:t>
            </a:r>
            <a:r>
              <a:rPr lang="en-US" sz="2800" dirty="0"/>
              <a:t>and </a:t>
            </a:r>
            <a:r>
              <a:rPr lang="en-US" sz="2800" i="1" dirty="0"/>
              <a:t>adaptation</a:t>
            </a:r>
            <a:r>
              <a:rPr lang="en-US" sz="2800" dirty="0"/>
              <a:t>.</a:t>
            </a:r>
          </a:p>
          <a:p>
            <a:pPr marL="342900" indent="-342900" algn="l">
              <a:buFont typeface="Wingdings" panose="05000000000000000000" pitchFamily="2" charset="2"/>
              <a:buChar char="Ø"/>
            </a:pPr>
            <a:r>
              <a:rPr lang="en-US" sz="2800" dirty="0"/>
              <a:t> </a:t>
            </a:r>
            <a:r>
              <a:rPr lang="en-US" sz="2800" dirty="0" smtClean="0"/>
              <a:t>With </a:t>
            </a:r>
            <a:r>
              <a:rPr lang="en-US" sz="2800" dirty="0"/>
              <a:t>Scrum, teams don’t idly sit around a table, but actively work together to do inspections and create actionable short term plans. Counter to disciplinary segregation, they are cross-functional and collaborate throughout the day when needed. </a:t>
            </a:r>
          </a:p>
          <a:p>
            <a:pPr marL="342900" indent="-342900" algn="l">
              <a:buFont typeface="Wingdings" panose="05000000000000000000" pitchFamily="2" charset="2"/>
              <a:buChar char="Ø"/>
            </a:pPr>
            <a:r>
              <a:rPr lang="en-US" sz="2800" dirty="0"/>
              <a:t> </a:t>
            </a:r>
            <a:r>
              <a:rPr lang="en-US" sz="2800" dirty="0" smtClean="0"/>
              <a:t>The </a:t>
            </a:r>
            <a:r>
              <a:rPr lang="en-US" sz="2800" dirty="0"/>
              <a:t>Sprint and its events have a </a:t>
            </a:r>
            <a:r>
              <a:rPr lang="en-US" sz="2800" i="1" dirty="0"/>
              <a:t>Time box.</a:t>
            </a:r>
            <a:r>
              <a:rPr lang="en-US" sz="2800" dirty="0"/>
              <a:t> A time box is an agreement made upfront about the duration of a certain activity. The maximum duration for a Sprint in Scrum is a calendar month. Sprints have consistent durations throughout a development effort.</a:t>
            </a:r>
          </a:p>
          <a:p>
            <a:pPr marL="342900" indent="-342900" algn="l">
              <a:buFont typeface="Wingdings" panose="05000000000000000000" pitchFamily="2" charset="2"/>
              <a:buChar char="Ø"/>
            </a:pPr>
            <a:r>
              <a:rPr lang="en-US" sz="2800" dirty="0"/>
              <a:t> </a:t>
            </a:r>
            <a:r>
              <a:rPr lang="en-US" sz="2800" dirty="0" smtClean="0"/>
              <a:t>The </a:t>
            </a:r>
            <a:r>
              <a:rPr lang="en-US" sz="2800" dirty="0"/>
              <a:t>time boxes for Sprint Events only have a maximum duration, no minimum. This means they might end sooner. Over time Scrum Teams should learn to have more effective and meaningful events. </a:t>
            </a:r>
          </a:p>
          <a:p>
            <a:pPr algn="l"/>
            <a:r>
              <a:rPr lang="en-US" dirty="0"/>
              <a:t> </a:t>
            </a:r>
          </a:p>
          <a:p>
            <a:endParaRPr lang="en-US" dirty="0"/>
          </a:p>
        </p:txBody>
      </p:sp>
    </p:spTree>
    <p:extLst>
      <p:ext uri="{BB962C8B-B14F-4D97-AF65-F5344CB8AC3E}">
        <p14:creationId xmlns:p14="http://schemas.microsoft.com/office/powerpoint/2010/main" val="3354138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22474" y="0"/>
            <a:ext cx="9144000" cy="1589649"/>
          </a:xfrm>
        </p:spPr>
        <p:txBody>
          <a:bodyPr>
            <a:normAutofit fontScale="90000"/>
          </a:bodyPr>
          <a:lstStyle/>
          <a:p>
            <a:r>
              <a:rPr lang="en-US" b="1" dirty="0"/>
              <a:t>SPRINT PLANNING</a:t>
            </a:r>
            <a:br>
              <a:rPr lang="en-US" b="1" dirty="0"/>
            </a:br>
            <a:endParaRPr lang="en-US" dirty="0"/>
          </a:p>
        </p:txBody>
      </p:sp>
      <p:sp>
        <p:nvSpPr>
          <p:cNvPr id="3" name="Subtitle 2"/>
          <p:cNvSpPr>
            <a:spLocks noGrp="1"/>
          </p:cNvSpPr>
          <p:nvPr>
            <p:ph type="subTitle" idx="1"/>
          </p:nvPr>
        </p:nvSpPr>
        <p:spPr>
          <a:xfrm>
            <a:off x="633046" y="956603"/>
            <a:ext cx="11422966" cy="5570806"/>
          </a:xfrm>
        </p:spPr>
        <p:txBody>
          <a:bodyPr>
            <a:normAutofit fontScale="92500" lnSpcReduction="20000"/>
          </a:bodyPr>
          <a:lstStyle/>
          <a:p>
            <a:pPr marL="342900" lvl="0" indent="-342900" algn="l">
              <a:buFont typeface="Wingdings" panose="05000000000000000000" pitchFamily="2" charset="2"/>
              <a:buChar char="Ø"/>
            </a:pPr>
            <a:r>
              <a:rPr lang="en-US" dirty="0"/>
              <a:t>“The Development Team may also invite other people to attend to provide technical or domain advice.” </a:t>
            </a:r>
            <a:r>
              <a:rPr lang="en-US" i="1" dirty="0"/>
              <a:t>— The Scrum Guide</a:t>
            </a:r>
            <a:endParaRPr lang="en-US" dirty="0"/>
          </a:p>
          <a:p>
            <a:pPr algn="l"/>
            <a:r>
              <a:rPr lang="en-US" i="1" dirty="0"/>
              <a:t> </a:t>
            </a:r>
            <a:endParaRPr lang="en-US" dirty="0"/>
          </a:p>
          <a:p>
            <a:pPr marL="342900" lvl="0" indent="-342900" algn="l">
              <a:buFont typeface="Wingdings" panose="05000000000000000000" pitchFamily="2" charset="2"/>
              <a:buChar char="Ø"/>
            </a:pPr>
            <a:r>
              <a:rPr lang="en-US" dirty="0"/>
              <a:t>A Scrum Master might think it is their responsibility everyone attends and participates. Indeed, poor attendance and participation reduces transparency and introduces risk. However, the value of attendance and participation, whilst enabling a comfortable, enjoyable, calm, and respectful environment is the best way for a Scrum Master to </a:t>
            </a:r>
            <a:r>
              <a:rPr lang="en-US" i="1" dirty="0"/>
              <a:t>motivate</a:t>
            </a:r>
            <a:r>
              <a:rPr lang="en-US" dirty="0"/>
              <a:t> team members to participant.</a:t>
            </a:r>
          </a:p>
          <a:p>
            <a:pPr algn="l"/>
            <a:r>
              <a:rPr lang="en-US" i="1" dirty="0"/>
              <a:t> </a:t>
            </a:r>
            <a:endParaRPr lang="en-US" dirty="0"/>
          </a:p>
          <a:p>
            <a:pPr marL="342900" lvl="0" indent="-342900" algn="l">
              <a:buFont typeface="Wingdings" panose="05000000000000000000" pitchFamily="2" charset="2"/>
              <a:buChar char="Ø"/>
            </a:pPr>
            <a:r>
              <a:rPr lang="en-US" dirty="0"/>
              <a:t>For the Sprint Planning we require:</a:t>
            </a:r>
          </a:p>
          <a:p>
            <a:pPr marL="342900" lvl="0" indent="-342900" algn="l">
              <a:buFont typeface="Arial" panose="020B0604020202020204" pitchFamily="34" charset="0"/>
              <a:buChar char="•"/>
            </a:pPr>
            <a:r>
              <a:rPr lang="en-US" dirty="0"/>
              <a:t>Valuable input and feedback from the Sprint Review (may already have been processed into the Product Backlog).</a:t>
            </a:r>
          </a:p>
          <a:p>
            <a:pPr marL="342900" lvl="0" indent="-342900" algn="l">
              <a:buFont typeface="Arial" panose="020B0604020202020204" pitchFamily="34" charset="0"/>
              <a:buChar char="•"/>
            </a:pPr>
            <a:r>
              <a:rPr lang="en-US" dirty="0"/>
              <a:t>A </a:t>
            </a:r>
            <a:r>
              <a:rPr lang="en-US" dirty="0" smtClean="0"/>
              <a:t>refine Product Backlog.</a:t>
            </a:r>
            <a:endParaRPr lang="en-US" dirty="0"/>
          </a:p>
          <a:p>
            <a:pPr marL="342900" lvl="0" indent="-342900" algn="l">
              <a:buFont typeface="Arial" panose="020B0604020202020204" pitchFamily="34" charset="0"/>
              <a:buChar char="•"/>
            </a:pPr>
            <a:r>
              <a:rPr lang="en-US" dirty="0"/>
              <a:t>At least one high priority process improvement identified in the previous Retrospective meeting.</a:t>
            </a:r>
          </a:p>
          <a:p>
            <a:pPr algn="l"/>
            <a:r>
              <a:rPr lang="en-US" dirty="0"/>
              <a:t> </a:t>
            </a:r>
          </a:p>
          <a:p>
            <a:pPr marL="342900" lvl="0" indent="-342900" algn="l">
              <a:buFont typeface="Wingdings" panose="05000000000000000000" pitchFamily="2" charset="2"/>
              <a:buChar char="Ø"/>
            </a:pPr>
            <a:r>
              <a:rPr lang="en-US" dirty="0"/>
              <a:t>By the end of the Sprint Planning, the Development Team should be able to explain to the Product Owner and Scrum Master how it intends to work as a self-organizing team to accomplish the Sprint Goal and create the anticipated Increment.</a:t>
            </a:r>
          </a:p>
        </p:txBody>
      </p:sp>
    </p:spTree>
    <p:extLst>
      <p:ext uri="{BB962C8B-B14F-4D97-AF65-F5344CB8AC3E}">
        <p14:creationId xmlns:p14="http://schemas.microsoft.com/office/powerpoint/2010/main" val="4072702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26941" y="1"/>
            <a:ext cx="10621107" cy="1659988"/>
          </a:xfrm>
        </p:spPr>
        <p:txBody>
          <a:bodyPr>
            <a:normAutofit fontScale="90000"/>
          </a:bodyPr>
          <a:lstStyle/>
          <a:p>
            <a:r>
              <a:rPr lang="en-US" sz="8000" b="1" dirty="0"/>
              <a:t>SPRINT REVIEW</a:t>
            </a:r>
            <a:r>
              <a:rPr lang="en-US" b="1" dirty="0"/>
              <a:t/>
            </a:r>
            <a:br>
              <a:rPr lang="en-US" b="1" dirty="0"/>
            </a:br>
            <a:endParaRPr lang="en-US" dirty="0"/>
          </a:p>
        </p:txBody>
      </p:sp>
      <p:sp>
        <p:nvSpPr>
          <p:cNvPr id="3" name="Subtitle 2"/>
          <p:cNvSpPr>
            <a:spLocks noGrp="1"/>
          </p:cNvSpPr>
          <p:nvPr>
            <p:ph type="subTitle" idx="1"/>
          </p:nvPr>
        </p:nvSpPr>
        <p:spPr>
          <a:xfrm>
            <a:off x="0" y="1477108"/>
            <a:ext cx="12192000" cy="6766560"/>
          </a:xfrm>
        </p:spPr>
        <p:txBody>
          <a:bodyPr/>
          <a:lstStyle/>
          <a:p>
            <a:pPr marL="342900" lvl="0" indent="-342900" algn="l">
              <a:buFont typeface="Wingdings" panose="05000000000000000000" pitchFamily="2" charset="2"/>
              <a:buChar char="Ø"/>
            </a:pPr>
            <a:r>
              <a:rPr lang="en-US" sz="2800" dirty="0"/>
              <a:t>The purpose of the Sprint Review isn’t to provide a status update or a presentation to stakeholders. It is to collect and process feedback on the </a:t>
            </a:r>
            <a:r>
              <a:rPr lang="en-US" sz="2800" i="1" dirty="0"/>
              <a:t>actual</a:t>
            </a:r>
            <a:r>
              <a:rPr lang="en-US" sz="2800" dirty="0"/>
              <a:t> Increment.</a:t>
            </a:r>
          </a:p>
          <a:p>
            <a:pPr marL="342900" indent="-342900" algn="l">
              <a:buFont typeface="Wingdings" panose="05000000000000000000" pitchFamily="2" charset="2"/>
              <a:buChar char="Ø"/>
            </a:pPr>
            <a:r>
              <a:rPr lang="en-US" sz="2800" dirty="0"/>
              <a:t> </a:t>
            </a:r>
            <a:r>
              <a:rPr lang="en-US" sz="2800" dirty="0" smtClean="0"/>
              <a:t>“</a:t>
            </a:r>
            <a:r>
              <a:rPr lang="en-US" sz="2800" dirty="0"/>
              <a:t>This is an informal meeting, not a status meeting, and the presentation of the Increment is intended to elicit feedback and foster collaboration.”</a:t>
            </a:r>
            <a:r>
              <a:rPr lang="en-US" sz="2800" i="1" dirty="0"/>
              <a:t> — The Scrum Guide</a:t>
            </a:r>
            <a:endParaRPr lang="en-US" sz="2800" dirty="0"/>
          </a:p>
          <a:p>
            <a:pPr marL="342900" indent="-342900" algn="l">
              <a:buFont typeface="Wingdings" panose="05000000000000000000" pitchFamily="2" charset="2"/>
              <a:buChar char="Ø"/>
            </a:pPr>
            <a:r>
              <a:rPr lang="en-US" sz="2800" dirty="0"/>
              <a:t> </a:t>
            </a:r>
            <a:r>
              <a:rPr lang="en-US" sz="2800" dirty="0" smtClean="0"/>
              <a:t>A </a:t>
            </a:r>
            <a:r>
              <a:rPr lang="en-US" sz="2800" dirty="0"/>
              <a:t>Sprint Review is held at the end of the Sprint prior to the Sprint Retrospective.  Sprint Review serves to benefit transparency and this requires participants to be open about all the challenges too.</a:t>
            </a:r>
          </a:p>
          <a:p>
            <a:pPr marL="342900" indent="-342900" algn="l">
              <a:buFont typeface="Wingdings" panose="05000000000000000000" pitchFamily="2" charset="2"/>
              <a:buChar char="Ø"/>
            </a:pPr>
            <a:r>
              <a:rPr lang="en-US" sz="2800" dirty="0"/>
              <a:t> </a:t>
            </a:r>
            <a:r>
              <a:rPr lang="en-US" sz="2800" dirty="0" smtClean="0"/>
              <a:t>During </a:t>
            </a:r>
            <a:r>
              <a:rPr lang="en-US" sz="2800" dirty="0"/>
              <a:t>the Sprint Review first and foremost task is that the Scrum Team processes feedback on the Product Increment. Not just from stakeholders, but also from its own team members. They collectively discuss these and align on it.</a:t>
            </a:r>
          </a:p>
          <a:p>
            <a:pPr algn="l"/>
            <a:r>
              <a:rPr lang="en-US" sz="2800" dirty="0"/>
              <a:t> </a:t>
            </a:r>
          </a:p>
          <a:p>
            <a:pPr algn="l"/>
            <a:endParaRPr lang="en-US" dirty="0"/>
          </a:p>
        </p:txBody>
      </p:sp>
    </p:spTree>
    <p:extLst>
      <p:ext uri="{BB962C8B-B14F-4D97-AF65-F5344CB8AC3E}">
        <p14:creationId xmlns:p14="http://schemas.microsoft.com/office/powerpoint/2010/main" val="3525674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645920"/>
          </a:xfrm>
        </p:spPr>
        <p:txBody>
          <a:bodyPr>
            <a:normAutofit fontScale="90000"/>
          </a:bodyPr>
          <a:lstStyle/>
          <a:p>
            <a:r>
              <a:rPr lang="en-US" dirty="0"/>
              <a:t> </a:t>
            </a:r>
            <a:br>
              <a:rPr lang="en-US" dirty="0"/>
            </a:br>
            <a:r>
              <a:rPr lang="en-US" sz="6700" b="1" dirty="0"/>
              <a:t>SPRINT RETRO</a:t>
            </a:r>
            <a:br>
              <a:rPr lang="en-US" sz="6700" b="1" dirty="0"/>
            </a:br>
            <a:endParaRPr lang="en-US" sz="6700" dirty="0"/>
          </a:p>
        </p:txBody>
      </p:sp>
      <p:sp>
        <p:nvSpPr>
          <p:cNvPr id="3" name="Subtitle 2"/>
          <p:cNvSpPr>
            <a:spLocks noGrp="1"/>
          </p:cNvSpPr>
          <p:nvPr>
            <p:ph type="subTitle" idx="1"/>
          </p:nvPr>
        </p:nvSpPr>
        <p:spPr>
          <a:xfrm>
            <a:off x="309489" y="801858"/>
            <a:ext cx="11882511" cy="6056142"/>
          </a:xfrm>
        </p:spPr>
        <p:txBody>
          <a:bodyPr>
            <a:normAutofit/>
          </a:bodyPr>
          <a:lstStyle/>
          <a:p>
            <a:pPr marL="342900" lvl="0" indent="-342900" algn="l">
              <a:buFont typeface="Wingdings" panose="05000000000000000000" pitchFamily="2" charset="2"/>
              <a:buChar char="Ø"/>
            </a:pPr>
            <a:r>
              <a:rPr lang="en-US" sz="2800" dirty="0"/>
              <a:t>In the process of‘ Retro the Scrum Team </a:t>
            </a:r>
            <a:r>
              <a:rPr lang="en-US" sz="2800" b="1" dirty="0"/>
              <a:t>inspects</a:t>
            </a:r>
            <a:r>
              <a:rPr lang="en-US" sz="2800" dirty="0"/>
              <a:t> itself. They create a plan on how to </a:t>
            </a:r>
            <a:r>
              <a:rPr lang="en-US" sz="2800" dirty="0" smtClean="0"/>
              <a:t>adapt</a:t>
            </a:r>
            <a:r>
              <a:rPr lang="en-US" sz="2800" b="1" dirty="0"/>
              <a:t> </a:t>
            </a:r>
            <a:r>
              <a:rPr lang="en-US" sz="2800" dirty="0"/>
              <a:t>during the next Sprint. The Sprint Retrospective is an opportunity for the team to </a:t>
            </a:r>
            <a:r>
              <a:rPr lang="en-US" sz="2800" dirty="0" smtClean="0"/>
              <a:t>develop transparency</a:t>
            </a:r>
            <a:r>
              <a:rPr lang="en-US" sz="2800" dirty="0"/>
              <a:t> and to </a:t>
            </a:r>
            <a:r>
              <a:rPr lang="en-US" sz="2800" i="1" dirty="0"/>
              <a:t>inspect and adapt.</a:t>
            </a:r>
            <a:endParaRPr lang="en-US" sz="2800" dirty="0"/>
          </a:p>
          <a:p>
            <a:pPr algn="l"/>
            <a:r>
              <a:rPr lang="en-US" sz="2800" i="1" dirty="0"/>
              <a:t> </a:t>
            </a:r>
            <a:endParaRPr lang="en-US" sz="2800" dirty="0"/>
          </a:p>
          <a:p>
            <a:pPr marL="342900" lvl="0" indent="-342900" algn="l">
              <a:buFont typeface="Wingdings" panose="05000000000000000000" pitchFamily="2" charset="2"/>
              <a:buChar char="Ø"/>
            </a:pPr>
            <a:r>
              <a:rPr lang="en-US" sz="2800" dirty="0"/>
              <a:t>A Sprint Retrospective is held at the end of the Sprint</a:t>
            </a:r>
            <a:r>
              <a:rPr lang="en-US" sz="2800" i="1" dirty="0"/>
              <a:t> after</a:t>
            </a:r>
            <a:r>
              <a:rPr lang="en-US" sz="2800" dirty="0"/>
              <a:t> the Sprint Review. Anytime is a good time to improve. You </a:t>
            </a:r>
            <a:r>
              <a:rPr lang="en-US" sz="2800" b="1" dirty="0"/>
              <a:t>don’t </a:t>
            </a:r>
            <a:r>
              <a:rPr lang="en-US" sz="2800" dirty="0"/>
              <a:t>have to wait for the Retro to implement or align on improvements. </a:t>
            </a:r>
          </a:p>
          <a:p>
            <a:pPr algn="l"/>
            <a:r>
              <a:rPr lang="en-US" sz="2800" i="1" dirty="0"/>
              <a:t> </a:t>
            </a:r>
            <a:endParaRPr lang="en-US" sz="2800" dirty="0"/>
          </a:p>
          <a:p>
            <a:pPr marL="342900" lvl="0" indent="-342900" algn="l">
              <a:buFont typeface="Wingdings" panose="05000000000000000000" pitchFamily="2" charset="2"/>
              <a:buChar char="Ø"/>
            </a:pPr>
            <a:r>
              <a:rPr lang="en-US" sz="2800" dirty="0"/>
              <a:t>Each iteration in Scrum involves transparency, inspection and adaptation, not just on the product, but also the team itself and its work environment. A Sprint is not a Sprint if it didn’t include a Sprint Retrospective.</a:t>
            </a:r>
          </a:p>
          <a:p>
            <a:pPr algn="l"/>
            <a:endParaRPr lang="en-US" dirty="0"/>
          </a:p>
        </p:txBody>
      </p:sp>
    </p:spTree>
    <p:extLst>
      <p:ext uri="{BB962C8B-B14F-4D97-AF65-F5344CB8AC3E}">
        <p14:creationId xmlns:p14="http://schemas.microsoft.com/office/powerpoint/2010/main" val="1225067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475"/>
            <a:ext cx="9144000" cy="1645919"/>
          </a:xfrm>
        </p:spPr>
        <p:txBody>
          <a:bodyPr>
            <a:noAutofit/>
          </a:bodyPr>
          <a:lstStyle/>
          <a:p>
            <a:r>
              <a:rPr lang="en-US" sz="6600" b="1" dirty="0"/>
              <a:t>Sprint Backlog</a:t>
            </a:r>
            <a:br>
              <a:rPr lang="en-US" sz="6600" b="1" dirty="0"/>
            </a:br>
            <a:endParaRPr lang="en-US" sz="6600" dirty="0"/>
          </a:p>
        </p:txBody>
      </p:sp>
      <p:sp>
        <p:nvSpPr>
          <p:cNvPr id="3" name="Subtitle 2"/>
          <p:cNvSpPr>
            <a:spLocks noGrp="1"/>
          </p:cNvSpPr>
          <p:nvPr>
            <p:ph type="subTitle" idx="1"/>
          </p:nvPr>
        </p:nvSpPr>
        <p:spPr>
          <a:xfrm>
            <a:off x="351691" y="787791"/>
            <a:ext cx="11591779" cy="5824024"/>
          </a:xfrm>
        </p:spPr>
        <p:txBody>
          <a:bodyPr>
            <a:normAutofit/>
          </a:bodyPr>
          <a:lstStyle/>
          <a:p>
            <a:pPr marL="342900" lvl="0" indent="-342900" algn="l">
              <a:buFont typeface="Wingdings" panose="05000000000000000000" pitchFamily="2" charset="2"/>
              <a:buChar char="Ø"/>
            </a:pPr>
            <a:r>
              <a:rPr lang="en-US" sz="2800" dirty="0"/>
              <a:t>It is a forecast containing a set of Product Backlog items selected for the Sprint, a plan for delivering the product Increment and realizing the Sprint Goal, and contains at least one high priority process improvement (from the retrospective).</a:t>
            </a:r>
          </a:p>
          <a:p>
            <a:pPr algn="l"/>
            <a:r>
              <a:rPr lang="en-US" sz="2800" dirty="0"/>
              <a:t> </a:t>
            </a:r>
          </a:p>
          <a:p>
            <a:pPr marL="342900" lvl="0" indent="-342900" algn="l">
              <a:buFont typeface="Wingdings" panose="05000000000000000000" pitchFamily="2" charset="2"/>
              <a:buChar char="Ø"/>
            </a:pPr>
            <a:r>
              <a:rPr lang="en-US" sz="2800" dirty="0"/>
              <a:t>The emergence of sprint backlog occurs as the Development Team works through the plan and learns more about the work needed to achieve the Sprint Goal.</a:t>
            </a:r>
          </a:p>
          <a:p>
            <a:pPr algn="l"/>
            <a:r>
              <a:rPr lang="en-US" sz="2800" dirty="0"/>
              <a:t> </a:t>
            </a:r>
          </a:p>
          <a:p>
            <a:pPr marL="457200" indent="-457200" algn="l">
              <a:buFont typeface="Wingdings" panose="05000000000000000000" pitchFamily="2" charset="2"/>
              <a:buChar char="Ø"/>
            </a:pPr>
            <a:r>
              <a:rPr lang="en-US" sz="2800" dirty="0" smtClean="0"/>
              <a:t>The </a:t>
            </a:r>
            <a:r>
              <a:rPr lang="en-US" sz="2800" dirty="0"/>
              <a:t>Sprint Backlog makes visible all the work that the Development Team identifies as necessary to meet the Sprint Goal.</a:t>
            </a:r>
          </a:p>
        </p:txBody>
      </p:sp>
    </p:spTree>
    <p:extLst>
      <p:ext uri="{BB962C8B-B14F-4D97-AF65-F5344CB8AC3E}">
        <p14:creationId xmlns:p14="http://schemas.microsoft.com/office/powerpoint/2010/main" val="4046122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800665"/>
          </a:xfrm>
        </p:spPr>
        <p:txBody>
          <a:bodyPr/>
          <a:lstStyle/>
          <a:p>
            <a:r>
              <a:rPr lang="en-US" b="1" dirty="0"/>
              <a:t>Product Backlog</a:t>
            </a:r>
            <a:br>
              <a:rPr lang="en-US" b="1" dirty="0"/>
            </a:br>
            <a:endParaRPr lang="en-US" dirty="0"/>
          </a:p>
        </p:txBody>
      </p:sp>
      <p:sp>
        <p:nvSpPr>
          <p:cNvPr id="3" name="Subtitle 2"/>
          <p:cNvSpPr>
            <a:spLocks noGrp="1"/>
          </p:cNvSpPr>
          <p:nvPr>
            <p:ph type="subTitle" idx="1"/>
          </p:nvPr>
        </p:nvSpPr>
        <p:spPr>
          <a:xfrm>
            <a:off x="0" y="1026942"/>
            <a:ext cx="12192000" cy="5831058"/>
          </a:xfrm>
        </p:spPr>
        <p:txBody>
          <a:bodyPr>
            <a:normAutofit/>
          </a:bodyPr>
          <a:lstStyle/>
          <a:p>
            <a:pPr marL="457200" lvl="0" indent="-457200" algn="l">
              <a:buFont typeface="Wingdings" panose="05000000000000000000" pitchFamily="2" charset="2"/>
              <a:buChar char="Ø"/>
            </a:pPr>
            <a:r>
              <a:rPr lang="en-US" sz="2800" dirty="0"/>
              <a:t>A product backlog is an ordered list of the work to be done in order to create, maintain and sustain a product. Managed by the Product Owner. The Product Backlog makes unrealized (potential) value transparent. It is the domain of The Product Owner.</a:t>
            </a:r>
          </a:p>
          <a:p>
            <a:pPr marL="457200" lvl="0" indent="-457200" algn="l">
              <a:buFont typeface="Wingdings" panose="05000000000000000000" pitchFamily="2" charset="2"/>
              <a:buChar char="Ø"/>
            </a:pPr>
            <a:r>
              <a:rPr lang="en-US" sz="2800" dirty="0"/>
              <a:t>The Product Backlog is organized in Product Backlog items (PBI). Product Backlog items have the attributes of a description, order, estimate, and value.</a:t>
            </a:r>
          </a:p>
          <a:p>
            <a:pPr marL="457200" lvl="0" indent="-457200" algn="l">
              <a:buFont typeface="Wingdings" panose="05000000000000000000" pitchFamily="2" charset="2"/>
              <a:buChar char="Ø"/>
            </a:pPr>
            <a:r>
              <a:rPr lang="en-US" sz="2800" dirty="0"/>
              <a:t>The Product Owner is the sole person responsible for managing the Product Backlog. The Development Team is structured and empowered to determine themselves how to best go about meeting a need. </a:t>
            </a:r>
          </a:p>
          <a:p>
            <a:pPr marL="457200" lvl="0" indent="-457200" algn="l">
              <a:buFont typeface="Wingdings" panose="05000000000000000000" pitchFamily="2" charset="2"/>
              <a:buChar char="Ø"/>
            </a:pPr>
            <a:r>
              <a:rPr lang="en-US" sz="2800" dirty="0"/>
              <a:t>A Product Backlog </a:t>
            </a:r>
            <a:r>
              <a:rPr lang="en-US" sz="2800" i="1" dirty="0"/>
              <a:t>may </a:t>
            </a:r>
            <a:r>
              <a:rPr lang="en-US" sz="2800" dirty="0"/>
              <a:t>include projections too, as long as these are based on past performance of the team and the rate of progress made to date, and only as the Backlog currently stands. These will change as the backlog changes over time. </a:t>
            </a:r>
          </a:p>
        </p:txBody>
      </p:sp>
    </p:spTree>
    <p:extLst>
      <p:ext uri="{BB962C8B-B14F-4D97-AF65-F5344CB8AC3E}">
        <p14:creationId xmlns:p14="http://schemas.microsoft.com/office/powerpoint/2010/main" val="2249945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1814732"/>
          </a:xfrm>
        </p:spPr>
        <p:txBody>
          <a:bodyPr/>
          <a:lstStyle/>
          <a:p>
            <a:r>
              <a:rPr lang="en-US" b="1" dirty="0"/>
              <a:t>The Product Owner</a:t>
            </a:r>
            <a:br>
              <a:rPr lang="en-US" b="1" dirty="0"/>
            </a:br>
            <a:endParaRPr lang="en-US" dirty="0"/>
          </a:p>
        </p:txBody>
      </p:sp>
      <p:sp>
        <p:nvSpPr>
          <p:cNvPr id="3" name="Subtitle 2"/>
          <p:cNvSpPr>
            <a:spLocks noGrp="1"/>
          </p:cNvSpPr>
          <p:nvPr>
            <p:ph type="subTitle" idx="1"/>
          </p:nvPr>
        </p:nvSpPr>
        <p:spPr>
          <a:xfrm>
            <a:off x="0" y="872197"/>
            <a:ext cx="12192000" cy="5866228"/>
          </a:xfrm>
        </p:spPr>
        <p:txBody>
          <a:bodyPr>
            <a:noAutofit/>
          </a:bodyPr>
          <a:lstStyle/>
          <a:p>
            <a:pPr marL="342900" lvl="0" indent="-342900" algn="l">
              <a:buFont typeface="Wingdings" panose="05000000000000000000" pitchFamily="2" charset="2"/>
              <a:buChar char="Ø"/>
            </a:pPr>
            <a:r>
              <a:rPr lang="en-US" sz="3200" dirty="0"/>
              <a:t>The role in Scrum accountable for maximizing the value of a product, primarily by incrementally managing and expressing business and functional expectations for a product to the Development Team(s).</a:t>
            </a:r>
          </a:p>
          <a:p>
            <a:pPr marL="342900" indent="-342900" algn="l">
              <a:buFont typeface="Wingdings" panose="05000000000000000000" pitchFamily="2" charset="2"/>
              <a:buChar char="Ø"/>
            </a:pPr>
            <a:r>
              <a:rPr lang="en-US" sz="3200" dirty="0"/>
              <a:t> </a:t>
            </a:r>
            <a:r>
              <a:rPr lang="en-US" sz="3200" dirty="0" smtClean="0"/>
              <a:t>The </a:t>
            </a:r>
            <a:r>
              <a:rPr lang="en-US" sz="3200" dirty="0"/>
              <a:t>role of Product Owner is indeed a very powerful role, it is also somewhat restricted. </a:t>
            </a:r>
          </a:p>
          <a:p>
            <a:pPr marL="342900" indent="-342900" algn="l">
              <a:buFont typeface="Wingdings" panose="05000000000000000000" pitchFamily="2" charset="2"/>
              <a:buChar char="Ø"/>
            </a:pPr>
            <a:r>
              <a:rPr lang="en-US" sz="3200" dirty="0"/>
              <a:t> </a:t>
            </a:r>
            <a:r>
              <a:rPr lang="en-US" sz="3200" dirty="0" smtClean="0"/>
              <a:t>The </a:t>
            </a:r>
            <a:r>
              <a:rPr lang="en-US" sz="3200" dirty="0"/>
              <a:t>primary focus of the Product Owner is to maximize the value the Development Team performs, that isn’t to say the Development Team should have no awareness or responsibility towards maximizing value.</a:t>
            </a:r>
          </a:p>
          <a:p>
            <a:pPr marL="342900" indent="-342900" algn="l">
              <a:buFont typeface="Wingdings" panose="05000000000000000000" pitchFamily="2" charset="2"/>
              <a:buChar char="Ø"/>
            </a:pPr>
            <a:r>
              <a:rPr lang="en-US" sz="3200" dirty="0"/>
              <a:t> </a:t>
            </a:r>
            <a:r>
              <a:rPr lang="en-US" sz="3200" dirty="0" smtClean="0"/>
              <a:t>The </a:t>
            </a:r>
            <a:r>
              <a:rPr lang="en-US" sz="3200" dirty="0"/>
              <a:t>Product Owner will try to understand the market, the users and Stakeholders as best as possible, in order to be able to determine what would be most valuable to them.</a:t>
            </a:r>
          </a:p>
          <a:p>
            <a:pPr algn="l"/>
            <a:r>
              <a:rPr lang="en-US" sz="3200" dirty="0"/>
              <a:t> </a:t>
            </a:r>
          </a:p>
        </p:txBody>
      </p:sp>
    </p:spTree>
    <p:extLst>
      <p:ext uri="{BB962C8B-B14F-4D97-AF65-F5344CB8AC3E}">
        <p14:creationId xmlns:p14="http://schemas.microsoft.com/office/powerpoint/2010/main" val="7576712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589649"/>
          </a:xfrm>
        </p:spPr>
        <p:txBody>
          <a:bodyPr>
            <a:normAutofit fontScale="90000"/>
          </a:bodyPr>
          <a:lstStyle/>
          <a:p>
            <a:r>
              <a:rPr lang="en-US" sz="6600" b="1" dirty="0"/>
              <a:t>The Scrum Master</a:t>
            </a:r>
            <a:br>
              <a:rPr lang="en-US" sz="6600" b="1" dirty="0"/>
            </a:br>
            <a:endParaRPr lang="en-US" sz="6600" dirty="0"/>
          </a:p>
        </p:txBody>
      </p:sp>
      <p:sp>
        <p:nvSpPr>
          <p:cNvPr id="3" name="Subtitle 2"/>
          <p:cNvSpPr>
            <a:spLocks noGrp="1"/>
          </p:cNvSpPr>
          <p:nvPr>
            <p:ph type="subTitle" idx="1"/>
          </p:nvPr>
        </p:nvSpPr>
        <p:spPr>
          <a:xfrm>
            <a:off x="0" y="773723"/>
            <a:ext cx="12192000" cy="5964702"/>
          </a:xfrm>
        </p:spPr>
        <p:txBody>
          <a:bodyPr>
            <a:normAutofit/>
          </a:bodyPr>
          <a:lstStyle/>
          <a:p>
            <a:pPr marL="342900" lvl="0" indent="-342900" algn="l">
              <a:buFont typeface="Wingdings" panose="05000000000000000000" pitchFamily="2" charset="2"/>
              <a:buChar char="Ø"/>
            </a:pPr>
            <a:r>
              <a:rPr lang="en-US" dirty="0"/>
              <a:t>The scrum master plays the role within a Scrum Team accountable for guiding, coaching, teaching and assisting a Scrum Team and its environments in a proper understanding and use of Scrum.</a:t>
            </a:r>
          </a:p>
          <a:p>
            <a:pPr marL="342900" indent="-342900" algn="l">
              <a:buFont typeface="Wingdings" panose="05000000000000000000" pitchFamily="2" charset="2"/>
              <a:buChar char="Ø"/>
            </a:pPr>
            <a:r>
              <a:rPr lang="en-US" dirty="0"/>
              <a:t> </a:t>
            </a:r>
            <a:r>
              <a:rPr lang="en-US" dirty="0" smtClean="0"/>
              <a:t>As </a:t>
            </a:r>
            <a:r>
              <a:rPr lang="en-US" dirty="0"/>
              <a:t>a Scrum Master, you do not only help better everyone’s understanding of the guide, you also help them improve in their role. A Scrum Master will explain to stakeholders (and Product Owner) the value of attending reviews and the value of the team being able to adapt to new insights, changing conditions and newly discovered complexities. </a:t>
            </a:r>
          </a:p>
          <a:p>
            <a:pPr marL="342900" indent="-342900" algn="l">
              <a:buFont typeface="Wingdings" panose="05000000000000000000" pitchFamily="2" charset="2"/>
              <a:buChar char="Ø"/>
            </a:pPr>
            <a:r>
              <a:rPr lang="en-US" dirty="0"/>
              <a:t> </a:t>
            </a:r>
            <a:r>
              <a:rPr lang="en-US" dirty="0" smtClean="0"/>
              <a:t>When </a:t>
            </a:r>
            <a:r>
              <a:rPr lang="en-US" dirty="0"/>
              <a:t>it comes to the Product Backlog and determining priorities, a Scrum Master might point out to a Product Owner that might not be the most transparent way to prioritize, especially if there are dozens of ‘Must Haves’ for a Development Team to choose from.</a:t>
            </a:r>
          </a:p>
          <a:p>
            <a:pPr marL="342900" indent="-342900" algn="l">
              <a:buFont typeface="Wingdings" panose="05000000000000000000" pitchFamily="2" charset="2"/>
              <a:buChar char="Ø"/>
            </a:pPr>
            <a:r>
              <a:rPr lang="en-US" dirty="0"/>
              <a:t> </a:t>
            </a:r>
            <a:r>
              <a:rPr lang="en-US" dirty="0" smtClean="0"/>
              <a:t>The </a:t>
            </a:r>
            <a:r>
              <a:rPr lang="en-US" dirty="0"/>
              <a:t>Scrum Master will help the team be as productive, creative and adaptable as it can be. He will inspire team members to take on challenges together instead of single-handedly.</a:t>
            </a:r>
          </a:p>
          <a:p>
            <a:pPr marL="342900" indent="-342900" algn="l">
              <a:buFont typeface="Wingdings" panose="05000000000000000000" pitchFamily="2" charset="2"/>
              <a:buChar char="Ø"/>
            </a:pPr>
            <a:r>
              <a:rPr lang="en-US" dirty="0"/>
              <a:t> </a:t>
            </a:r>
            <a:r>
              <a:rPr lang="en-US" dirty="0" smtClean="0"/>
              <a:t>The </a:t>
            </a:r>
            <a:r>
              <a:rPr lang="en-US" dirty="0"/>
              <a:t>Scrum Master will facilitate the Scrum Events and other interactions </a:t>
            </a:r>
            <a:r>
              <a:rPr lang="en-US" i="1" dirty="0"/>
              <a:t>when requested or needed, </a:t>
            </a:r>
            <a:r>
              <a:rPr lang="en-US" dirty="0"/>
              <a:t>and helps team members to adhere to the Sprint Cadence and time-boxes. </a:t>
            </a:r>
          </a:p>
          <a:p>
            <a:endParaRPr lang="en-US" dirty="0"/>
          </a:p>
        </p:txBody>
      </p:sp>
    </p:spTree>
    <p:extLst>
      <p:ext uri="{BB962C8B-B14F-4D97-AF65-F5344CB8AC3E}">
        <p14:creationId xmlns:p14="http://schemas.microsoft.com/office/powerpoint/2010/main" val="1465452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1716258"/>
          </a:xfrm>
        </p:spPr>
        <p:txBody>
          <a:bodyPr>
            <a:normAutofit fontScale="90000"/>
          </a:bodyPr>
          <a:lstStyle/>
          <a:p>
            <a:r>
              <a:rPr lang="en-US" b="1" dirty="0"/>
              <a:t>The Development Team</a:t>
            </a:r>
            <a:br>
              <a:rPr lang="en-US" b="1" dirty="0"/>
            </a:br>
            <a:endParaRPr lang="en-US" dirty="0"/>
          </a:p>
        </p:txBody>
      </p:sp>
      <p:sp>
        <p:nvSpPr>
          <p:cNvPr id="3" name="Subtitle 2"/>
          <p:cNvSpPr>
            <a:spLocks noGrp="1"/>
          </p:cNvSpPr>
          <p:nvPr>
            <p:ph type="subTitle" idx="1"/>
          </p:nvPr>
        </p:nvSpPr>
        <p:spPr>
          <a:xfrm>
            <a:off x="0" y="900332"/>
            <a:ext cx="12192000" cy="5957668"/>
          </a:xfrm>
        </p:spPr>
        <p:txBody>
          <a:bodyPr>
            <a:noAutofit/>
          </a:bodyPr>
          <a:lstStyle/>
          <a:p>
            <a:pPr marL="342900" lvl="0" indent="-342900" algn="l">
              <a:buFont typeface="Wingdings" panose="05000000000000000000" pitchFamily="2" charset="2"/>
              <a:buChar char="Ø"/>
            </a:pPr>
            <a:r>
              <a:rPr lang="en-US" sz="3200" dirty="0"/>
              <a:t>The development team plays the role within a Scrum Team accountable for managing, organizing and doing all development work required to create a releasable Increment of product every Sprint.</a:t>
            </a:r>
          </a:p>
          <a:p>
            <a:pPr marL="342900" indent="-342900" algn="l">
              <a:buFont typeface="Wingdings" panose="05000000000000000000" pitchFamily="2" charset="2"/>
              <a:buChar char="Ø"/>
            </a:pPr>
            <a:r>
              <a:rPr lang="en-US" sz="3200" dirty="0"/>
              <a:t> </a:t>
            </a:r>
            <a:r>
              <a:rPr lang="en-US" sz="3200" dirty="0" smtClean="0"/>
              <a:t>Scrum </a:t>
            </a:r>
            <a:r>
              <a:rPr lang="en-US" sz="3200" dirty="0"/>
              <a:t>is a teamwork .A team that is trusted and empowered to self-organize, is best equipped to handle complex dynamic challenges. By removing titles for Development Team members, Scrum really drives home that the whole team is collectively responsible. Scrum Developers apply themselves to achieving the set goals, even if this involves adapting oneself. </a:t>
            </a:r>
          </a:p>
          <a:p>
            <a:pPr marL="342900" indent="-342900" algn="l">
              <a:buFont typeface="Wingdings" panose="05000000000000000000" pitchFamily="2" charset="2"/>
              <a:buChar char="Ø"/>
            </a:pPr>
            <a:r>
              <a:rPr lang="en-US" sz="3200" dirty="0"/>
              <a:t> </a:t>
            </a:r>
            <a:r>
              <a:rPr lang="en-US" sz="3200" dirty="0" smtClean="0"/>
              <a:t>Development </a:t>
            </a:r>
            <a:r>
              <a:rPr lang="en-US" sz="3200" dirty="0"/>
              <a:t>Teams are structured and empowered by the organization to organize and manage their own work. The resulting synergy optimizes the Development Team’s overall efficiency and effectiveness</a:t>
            </a:r>
            <a:r>
              <a:rPr lang="en-US" sz="3200" i="1" dirty="0"/>
              <a:t>.</a:t>
            </a:r>
            <a:endParaRPr lang="en-US" sz="3200" dirty="0"/>
          </a:p>
          <a:p>
            <a:pPr algn="l"/>
            <a:r>
              <a:rPr lang="en-US" sz="3200" dirty="0"/>
              <a:t/>
            </a:r>
            <a:br>
              <a:rPr lang="en-US" sz="3200" dirty="0"/>
            </a:br>
            <a:endParaRPr lang="en-US" sz="3200" dirty="0"/>
          </a:p>
        </p:txBody>
      </p:sp>
    </p:spTree>
    <p:extLst>
      <p:ext uri="{BB962C8B-B14F-4D97-AF65-F5344CB8AC3E}">
        <p14:creationId xmlns:p14="http://schemas.microsoft.com/office/powerpoint/2010/main" val="3109560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069145"/>
          </a:xfrm>
        </p:spPr>
        <p:txBody>
          <a:bodyPr>
            <a:normAutofit/>
          </a:bodyPr>
          <a:lstStyle/>
          <a:p>
            <a:r>
              <a:rPr lang="en-IN" dirty="0"/>
              <a:t>Why</a:t>
            </a:r>
            <a:r>
              <a:rPr lang="en-US" dirty="0"/>
              <a:t> to use Scrum?</a:t>
            </a:r>
          </a:p>
        </p:txBody>
      </p:sp>
      <p:sp>
        <p:nvSpPr>
          <p:cNvPr id="3" name="Subtitle 2"/>
          <p:cNvSpPr>
            <a:spLocks noGrp="1"/>
          </p:cNvSpPr>
          <p:nvPr>
            <p:ph type="subTitle" idx="1"/>
          </p:nvPr>
        </p:nvSpPr>
        <p:spPr>
          <a:xfrm>
            <a:off x="0" y="1069145"/>
            <a:ext cx="12192000" cy="5788855"/>
          </a:xfrm>
        </p:spPr>
        <p:txBody>
          <a:bodyPr>
            <a:normAutofit fontScale="92500"/>
          </a:bodyPr>
          <a:lstStyle/>
          <a:p>
            <a:pPr algn="l"/>
            <a:r>
              <a:rPr lang="en-US" dirty="0" smtClean="0"/>
              <a:t>SCRUM</a:t>
            </a:r>
            <a:r>
              <a:rPr lang="en-US" dirty="0"/>
              <a:t> is a software development model that allows step by step to set up a plan successfully. Its agility is to encourage teams to learn through experiences, self-organize while working on a problem, and reflect on their wins and losses to continuously improve. Some of the reasons are highlighted below:</a:t>
            </a:r>
          </a:p>
          <a:p>
            <a:pPr marL="342900" lvl="0" indent="-342900" algn="l">
              <a:buFont typeface="Arial" panose="020B0604020202020204" pitchFamily="34" charset="0"/>
              <a:buChar char="•"/>
            </a:pPr>
            <a:r>
              <a:rPr lang="en-US" dirty="0"/>
              <a:t>Scrum is used by many software development teams, its </a:t>
            </a:r>
            <a:r>
              <a:rPr lang="en-US" b="1" dirty="0"/>
              <a:t>principles and lessons can be applied to all kinds of teamwork</a:t>
            </a:r>
            <a:r>
              <a:rPr lang="en-US" dirty="0"/>
              <a:t>.  Scrum describes a set of meetings, tools, and roles that work in concert to help teams structure and manage their work.</a:t>
            </a:r>
          </a:p>
          <a:p>
            <a:pPr marL="342900" indent="-342900" algn="l">
              <a:buFont typeface="Arial" panose="020B0604020202020204" pitchFamily="34" charset="0"/>
              <a:buChar char="•"/>
            </a:pPr>
            <a:r>
              <a:rPr lang="en-US" dirty="0"/>
              <a:t> </a:t>
            </a:r>
            <a:r>
              <a:rPr lang="en-US" dirty="0" smtClean="0"/>
              <a:t>Scrum </a:t>
            </a:r>
            <a:r>
              <a:rPr lang="en-US" b="1" dirty="0"/>
              <a:t>helps to save time</a:t>
            </a:r>
            <a:r>
              <a:rPr lang="en-US" dirty="0"/>
              <a:t> and with a responsible team, our team can achieve wonders. The ability of product owner to manage tasks in an organized way and scrum master to make plan necessary to reach the development team, make it a crucial tool to save time and money as well. </a:t>
            </a:r>
          </a:p>
          <a:p>
            <a:pPr marL="342900" indent="-342900" algn="l">
              <a:buFont typeface="Arial" panose="020B0604020202020204" pitchFamily="34" charset="0"/>
              <a:buChar char="•"/>
            </a:pPr>
            <a:r>
              <a:rPr lang="en-US" dirty="0"/>
              <a:t> </a:t>
            </a:r>
            <a:r>
              <a:rPr lang="en-US" b="1" dirty="0" smtClean="0"/>
              <a:t>Transparency </a:t>
            </a:r>
            <a:r>
              <a:rPr lang="en-US" b="1" dirty="0"/>
              <a:t>plays a great role</a:t>
            </a:r>
            <a:r>
              <a:rPr lang="en-US" dirty="0"/>
              <a:t> on various levels of Scrum. Because of transparency all the stakeholders are informed where the project is at, it helps discovering weaknesses and it makes the effective teamwork possible, which makes Scum so efficient.</a:t>
            </a:r>
          </a:p>
          <a:p>
            <a:pPr marL="342900" indent="-342900" algn="l">
              <a:buFont typeface="Arial" panose="020B0604020202020204" pitchFamily="34" charset="0"/>
              <a:buChar char="•"/>
            </a:pPr>
            <a:r>
              <a:rPr lang="en-US" dirty="0"/>
              <a:t> </a:t>
            </a:r>
            <a:r>
              <a:rPr lang="en-US" b="1" dirty="0" smtClean="0"/>
              <a:t>Scrum  </a:t>
            </a:r>
            <a:r>
              <a:rPr lang="en-US" b="1" dirty="0"/>
              <a:t>helps to change accordingly</a:t>
            </a:r>
            <a:r>
              <a:rPr lang="en-US" dirty="0"/>
              <a:t> as it provides the possibility of adjusting to the our application through which  not only the idea of an organized production of tasks is conceived, but also a plan that goes hand in hand with the company in charge of the project and its characteristics.</a:t>
            </a:r>
          </a:p>
          <a:p>
            <a:pPr algn="l"/>
            <a:r>
              <a:rPr lang="en-US" dirty="0"/>
              <a:t> </a:t>
            </a:r>
          </a:p>
        </p:txBody>
      </p:sp>
    </p:spTree>
    <p:extLst>
      <p:ext uri="{BB962C8B-B14F-4D97-AF65-F5344CB8AC3E}">
        <p14:creationId xmlns:p14="http://schemas.microsoft.com/office/powerpoint/2010/main" val="1210862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94228"/>
          </a:xfrm>
        </p:spPr>
        <p:txBody>
          <a:bodyPr/>
          <a:lstStyle/>
          <a:p>
            <a:pPr algn="l"/>
            <a:r>
              <a:rPr lang="en-US" dirty="0" smtClean="0"/>
              <a:t>INDEX:-</a:t>
            </a:r>
            <a:endParaRPr lang="en-US" dirty="0"/>
          </a:p>
        </p:txBody>
      </p:sp>
      <p:sp>
        <p:nvSpPr>
          <p:cNvPr id="3" name="Subtitle 2"/>
          <p:cNvSpPr>
            <a:spLocks noGrp="1"/>
          </p:cNvSpPr>
          <p:nvPr>
            <p:ph type="subTitle" idx="1"/>
          </p:nvPr>
        </p:nvSpPr>
        <p:spPr>
          <a:xfrm>
            <a:off x="0" y="1181686"/>
            <a:ext cx="12192000" cy="5676314"/>
          </a:xfrm>
        </p:spPr>
        <p:txBody>
          <a:bodyPr/>
          <a:lstStyle/>
          <a:p>
            <a:pPr marL="342900" indent="-342900" algn="l">
              <a:buFont typeface="Wingdings" panose="05000000000000000000" pitchFamily="2" charset="2"/>
              <a:buChar char="Ø"/>
            </a:pPr>
            <a:r>
              <a:rPr lang="en-US" sz="2000" dirty="0" smtClean="0"/>
              <a:t>Abstract view</a:t>
            </a:r>
          </a:p>
          <a:p>
            <a:pPr marL="342900" indent="-342900" algn="l">
              <a:buFont typeface="Wingdings" panose="05000000000000000000" pitchFamily="2" charset="2"/>
              <a:buChar char="Ø"/>
            </a:pPr>
            <a:r>
              <a:rPr lang="en-US" sz="2000" dirty="0" smtClean="0"/>
              <a:t>Introduction</a:t>
            </a:r>
          </a:p>
          <a:p>
            <a:pPr marL="342900" indent="-342900" algn="l">
              <a:buFont typeface="Wingdings" panose="05000000000000000000" pitchFamily="2" charset="2"/>
              <a:buChar char="Ø"/>
            </a:pPr>
            <a:r>
              <a:rPr lang="en-US" sz="2000" dirty="0" smtClean="0"/>
              <a:t>Objectives</a:t>
            </a:r>
          </a:p>
          <a:p>
            <a:pPr marL="342900" indent="-342900" algn="l">
              <a:buFont typeface="Wingdings" panose="05000000000000000000" pitchFamily="2" charset="2"/>
              <a:buChar char="Ø"/>
            </a:pPr>
            <a:r>
              <a:rPr lang="en-US" sz="2000" dirty="0" smtClean="0"/>
              <a:t>Outcome</a:t>
            </a:r>
          </a:p>
          <a:p>
            <a:pPr marL="342900" indent="-342900" algn="l">
              <a:buFont typeface="Wingdings" panose="05000000000000000000" pitchFamily="2" charset="2"/>
              <a:buChar char="Ø"/>
            </a:pPr>
            <a:r>
              <a:rPr lang="en-US" sz="2000" dirty="0" smtClean="0"/>
              <a:t>Adaption of manifesto and principle</a:t>
            </a:r>
          </a:p>
          <a:p>
            <a:pPr marL="342900" indent="-342900" algn="l">
              <a:buFont typeface="Wingdings" panose="05000000000000000000" pitchFamily="2" charset="2"/>
              <a:buChar char="Ø"/>
            </a:pPr>
            <a:r>
              <a:rPr lang="en-US" sz="2000" dirty="0" smtClean="0"/>
              <a:t>Entity Relationship Diagram</a:t>
            </a:r>
          </a:p>
          <a:p>
            <a:pPr marL="342900" indent="-342900" algn="l">
              <a:buFont typeface="Wingdings" panose="05000000000000000000" pitchFamily="2" charset="2"/>
              <a:buChar char="Ø"/>
            </a:pPr>
            <a:r>
              <a:rPr lang="en-US" sz="2000" dirty="0" smtClean="0"/>
              <a:t>Data flow Diagram</a:t>
            </a:r>
          </a:p>
          <a:p>
            <a:pPr marL="342900" indent="-342900" algn="l">
              <a:buFont typeface="Wingdings" panose="05000000000000000000" pitchFamily="2" charset="2"/>
              <a:buChar char="Ø"/>
            </a:pPr>
            <a:r>
              <a:rPr lang="en-US" sz="2000" dirty="0" smtClean="0"/>
              <a:t>Process flow diagram</a:t>
            </a:r>
          </a:p>
          <a:p>
            <a:pPr marL="342900" indent="-342900" algn="l">
              <a:buFont typeface="Wingdings" panose="05000000000000000000" pitchFamily="2" charset="2"/>
              <a:buChar char="Ø"/>
            </a:pPr>
            <a:r>
              <a:rPr lang="en-US" sz="2000" dirty="0" smtClean="0"/>
              <a:t>Scrum methology</a:t>
            </a:r>
          </a:p>
          <a:p>
            <a:pPr marL="342900" indent="-342900" algn="l">
              <a:buFont typeface="Wingdings" panose="05000000000000000000" pitchFamily="2" charset="2"/>
              <a:buChar char="Ø"/>
            </a:pPr>
            <a:r>
              <a:rPr lang="en-US" sz="2000" dirty="0" smtClean="0"/>
              <a:t>Scrum framework</a:t>
            </a:r>
          </a:p>
          <a:p>
            <a:pPr marL="342900" indent="-342900" algn="l">
              <a:buFont typeface="Wingdings" panose="05000000000000000000" pitchFamily="2" charset="2"/>
              <a:buChar char="Ø"/>
            </a:pPr>
            <a:r>
              <a:rPr lang="en-US" sz="2000" dirty="0" smtClean="0"/>
              <a:t>Why to use Scrum?</a:t>
            </a:r>
          </a:p>
          <a:p>
            <a:pPr marL="342900" indent="-342900" algn="l">
              <a:buFont typeface="Wingdings" panose="05000000000000000000" pitchFamily="2" charset="2"/>
              <a:buChar char="Ø"/>
            </a:pPr>
            <a:r>
              <a:rPr lang="en-US" sz="2000" dirty="0" smtClean="0"/>
              <a:t>State chart Diagram</a:t>
            </a:r>
          </a:p>
          <a:p>
            <a:pPr marL="342900" indent="-342900" algn="l">
              <a:buFont typeface="Wingdings" panose="05000000000000000000" pitchFamily="2" charset="2"/>
              <a:buChar char="Ø"/>
            </a:pPr>
            <a:r>
              <a:rPr lang="en-US" sz="2000" dirty="0" smtClean="0"/>
              <a:t>Sequence Diagram</a:t>
            </a:r>
          </a:p>
          <a:p>
            <a:pPr marL="342900" indent="-342900" algn="l">
              <a:buFont typeface="Wingdings" panose="05000000000000000000" pitchFamily="2" charset="2"/>
              <a:buChar char="Ø"/>
            </a:pPr>
            <a:r>
              <a:rPr lang="en-US" sz="2000" dirty="0" smtClean="0"/>
              <a:t>Class Diagram</a:t>
            </a:r>
          </a:p>
          <a:p>
            <a:pPr marL="342900" indent="-342900" algn="l">
              <a:buFont typeface="Wingdings" panose="05000000000000000000" pitchFamily="2" charset="2"/>
              <a:buChar char="Ø"/>
            </a:pPr>
            <a:endParaRPr lang="en-US" dirty="0" smtClean="0"/>
          </a:p>
          <a:p>
            <a:pPr marL="342900" indent="-342900" algn="l">
              <a:buFont typeface="Wingdings" panose="05000000000000000000" pitchFamily="2" charset="2"/>
              <a:buChar char="Ø"/>
            </a:pPr>
            <a:endParaRPr lang="en-US" dirty="0" smtClean="0"/>
          </a:p>
          <a:p>
            <a:pPr marL="342900" indent="-342900" algn="l">
              <a:buFont typeface="Wingdings" panose="05000000000000000000" pitchFamily="2" charset="2"/>
              <a:buChar char="Ø"/>
            </a:pPr>
            <a:endParaRPr lang="en-US" dirty="0"/>
          </a:p>
        </p:txBody>
      </p:sp>
    </p:spTree>
    <p:extLst>
      <p:ext uri="{BB962C8B-B14F-4D97-AF65-F5344CB8AC3E}">
        <p14:creationId xmlns:p14="http://schemas.microsoft.com/office/powerpoint/2010/main" val="4013280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056012" cy="2433711"/>
          </a:xfrm>
        </p:spPr>
        <p:txBody>
          <a:bodyPr>
            <a:normAutofit fontScale="90000"/>
          </a:bodyPr>
          <a:lstStyle/>
          <a:p>
            <a:r>
              <a:rPr lang="en-US" b="1" dirty="0"/>
              <a:t>Reasons to use Scrum Methodology In Our Application</a:t>
            </a:r>
            <a:br>
              <a:rPr lang="en-US" b="1" dirty="0"/>
            </a:br>
            <a:endParaRPr lang="en-US" dirty="0"/>
          </a:p>
        </p:txBody>
      </p:sp>
      <p:sp>
        <p:nvSpPr>
          <p:cNvPr id="3" name="Subtitle 2"/>
          <p:cNvSpPr>
            <a:spLocks noGrp="1"/>
          </p:cNvSpPr>
          <p:nvPr>
            <p:ph type="subTitle" idx="1"/>
          </p:nvPr>
        </p:nvSpPr>
        <p:spPr>
          <a:xfrm>
            <a:off x="0" y="1674055"/>
            <a:ext cx="12056012" cy="5183945"/>
          </a:xfrm>
        </p:spPr>
        <p:txBody>
          <a:bodyPr>
            <a:normAutofit fontScale="92500" lnSpcReduction="10000"/>
          </a:bodyPr>
          <a:lstStyle/>
          <a:p>
            <a:pPr algn="l"/>
            <a:r>
              <a:rPr lang="en-US" dirty="0"/>
              <a:t>1.The Scrum Team members have courage to do the right thing and work on tough problems. Everyone in our team will focus on the work of the Sprint and the goals. Our development team and stakeholders will have transparency about all the work and the challenges with performing the work.</a:t>
            </a:r>
          </a:p>
          <a:p>
            <a:pPr algn="l"/>
            <a:r>
              <a:rPr lang="en-US" dirty="0"/>
              <a:t> </a:t>
            </a:r>
            <a:r>
              <a:rPr lang="en-US" dirty="0" smtClean="0"/>
              <a:t>2.With </a:t>
            </a:r>
            <a:r>
              <a:rPr lang="en-US" dirty="0"/>
              <a:t>Scrum approach, there is greater customer satisfaction. A key reason for this is that the users are getting useable portions of completed product quicker. They can then try out what they received and report back their findings and give feedback accordingly.</a:t>
            </a:r>
          </a:p>
          <a:p>
            <a:pPr algn="l"/>
            <a:r>
              <a:rPr lang="en-US" dirty="0"/>
              <a:t> </a:t>
            </a:r>
            <a:r>
              <a:rPr lang="en-US" dirty="0" smtClean="0"/>
              <a:t>3.To </a:t>
            </a:r>
            <a:r>
              <a:rPr lang="en-US" dirty="0"/>
              <a:t>prevent deviation from the desired process or end product, people need to inspect what is being created, and how, at regular intervals. Inspection should occur at the point of work but should not get in the way of that work. </a:t>
            </a:r>
            <a:r>
              <a:rPr lang="en-US" i="1" dirty="0"/>
              <a:t>Scrum Reviews &amp; Retrospectives Offer Inspection Opportunities. </a:t>
            </a:r>
            <a:r>
              <a:rPr lang="en-US" dirty="0"/>
              <a:t>Scrum teams inspect their completed work and their process at the end of every iteration during the sprint reviews and sprint retrospectives.</a:t>
            </a:r>
          </a:p>
          <a:p>
            <a:pPr algn="l"/>
            <a:r>
              <a:rPr lang="en-US" dirty="0"/>
              <a:t> </a:t>
            </a:r>
            <a:r>
              <a:rPr lang="en-US" dirty="0" smtClean="0"/>
              <a:t>4.In </a:t>
            </a:r>
            <a:r>
              <a:rPr lang="en-US" dirty="0"/>
              <a:t>Scrum obtaining early feedback is crucial for the project to adapt to the client’s needs. However, many times the requirements are scarce, or the client only gives a sketch of what he/she wants. Therefore, it is important to make periodic deliveries to have the possibility of adding functionalities to the product in an incremental way. Periodic deliveries provide space for continuous improvement while allowing us to manage customer expectations better and to adapt to his/her needs.</a:t>
            </a:r>
          </a:p>
          <a:p>
            <a:pPr algn="l"/>
            <a:r>
              <a:rPr lang="en-US" dirty="0"/>
              <a:t> </a:t>
            </a:r>
          </a:p>
          <a:p>
            <a:endParaRPr lang="en-US" dirty="0"/>
          </a:p>
        </p:txBody>
      </p:sp>
    </p:spTree>
    <p:extLst>
      <p:ext uri="{BB962C8B-B14F-4D97-AF65-F5344CB8AC3E}">
        <p14:creationId xmlns:p14="http://schemas.microsoft.com/office/powerpoint/2010/main" val="5783180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3643312" y="-154744"/>
            <a:ext cx="4905375" cy="6879102"/>
          </a:xfrm>
          <a:prstGeom prst="rect">
            <a:avLst/>
          </a:prstGeom>
        </p:spPr>
      </p:pic>
    </p:spTree>
    <p:extLst>
      <p:ext uri="{BB962C8B-B14F-4D97-AF65-F5344CB8AC3E}">
        <p14:creationId xmlns:p14="http://schemas.microsoft.com/office/powerpoint/2010/main" val="2134687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253218" y="112541"/>
            <a:ext cx="11549576" cy="6428935"/>
          </a:xfrm>
        </p:spPr>
        <p:txBody>
          <a:bodyPr>
            <a:normAutofit fontScale="92500" lnSpcReduction="20000"/>
          </a:bodyPr>
          <a:lstStyle/>
          <a:p>
            <a:pPr algn="l"/>
            <a:r>
              <a:rPr lang="en-US" sz="4000" dirty="0"/>
              <a:t>Transition: -</a:t>
            </a:r>
          </a:p>
          <a:p>
            <a:pPr algn="l"/>
            <a:r>
              <a:rPr lang="en-US" sz="4000" dirty="0"/>
              <a:t>An arrow that makes path for the different state of objects</a:t>
            </a:r>
            <a:r>
              <a:rPr lang="en-US" sz="4000" dirty="0" smtClean="0"/>
              <a:t>.</a:t>
            </a:r>
          </a:p>
          <a:p>
            <a:pPr algn="l"/>
            <a:endParaRPr lang="en-US" sz="4400" dirty="0" smtClean="0"/>
          </a:p>
          <a:p>
            <a:pPr algn="l"/>
            <a:r>
              <a:rPr lang="en-US" sz="4400" dirty="0" smtClean="0"/>
              <a:t>Initial </a:t>
            </a:r>
            <a:r>
              <a:rPr lang="en-US" sz="4400" dirty="0"/>
              <a:t>state: -</a:t>
            </a:r>
          </a:p>
          <a:p>
            <a:pPr algn="l"/>
            <a:r>
              <a:rPr lang="en-US" sz="4400" dirty="0"/>
              <a:t>Represents the </a:t>
            </a:r>
            <a:r>
              <a:rPr lang="en-US" sz="4400" dirty="0" smtClean="0"/>
              <a:t>Object’s </a:t>
            </a:r>
            <a:r>
              <a:rPr lang="en-US" sz="4400" dirty="0"/>
              <a:t>initial state</a:t>
            </a:r>
            <a:r>
              <a:rPr lang="en-US" sz="4400" dirty="0" smtClean="0"/>
              <a:t>.</a:t>
            </a:r>
          </a:p>
          <a:p>
            <a:pPr algn="l"/>
            <a:endParaRPr lang="en-US" sz="4800" dirty="0" smtClean="0"/>
          </a:p>
          <a:p>
            <a:pPr algn="l"/>
            <a:r>
              <a:rPr lang="en-US" sz="4800" dirty="0" smtClean="0"/>
              <a:t>Final </a:t>
            </a:r>
            <a:r>
              <a:rPr lang="en-US" sz="4800" dirty="0"/>
              <a:t>State: - </a:t>
            </a:r>
          </a:p>
          <a:p>
            <a:pPr algn="l"/>
            <a:r>
              <a:rPr lang="en-US" sz="4800" dirty="0"/>
              <a:t>It represents </a:t>
            </a:r>
            <a:r>
              <a:rPr lang="en-US" sz="4800" dirty="0" smtClean="0"/>
              <a:t>the </a:t>
            </a:r>
            <a:r>
              <a:rPr lang="en-US" sz="4800" dirty="0"/>
              <a:t>object final state.</a:t>
            </a:r>
          </a:p>
          <a:p>
            <a:pPr algn="l"/>
            <a:r>
              <a:rPr lang="en-US" sz="4800" dirty="0"/>
              <a:t> </a:t>
            </a:r>
          </a:p>
          <a:p>
            <a:pPr algn="l"/>
            <a:endParaRPr lang="en-US" sz="4400" dirty="0"/>
          </a:p>
          <a:p>
            <a:pPr algn="l"/>
            <a:r>
              <a:rPr lang="en-US" sz="4400" dirty="0"/>
              <a:t> </a:t>
            </a:r>
          </a:p>
          <a:p>
            <a:pPr algn="l"/>
            <a:endParaRPr lang="en-US" sz="4000" dirty="0"/>
          </a:p>
          <a:p>
            <a:pPr algn="l"/>
            <a:endParaRPr lang="en-US" sz="4000" dirty="0"/>
          </a:p>
        </p:txBody>
      </p:sp>
      <p:cxnSp>
        <p:nvCxnSpPr>
          <p:cNvPr id="15" name="Straight Arrow Connector 14"/>
          <p:cNvCxnSpPr/>
          <p:nvPr/>
        </p:nvCxnSpPr>
        <p:spPr>
          <a:xfrm>
            <a:off x="3753119" y="426865"/>
            <a:ext cx="2660015" cy="11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Flowchart: Connector 15"/>
          <p:cNvSpPr/>
          <p:nvPr/>
        </p:nvSpPr>
        <p:spPr>
          <a:xfrm>
            <a:off x="3217069" y="1307441"/>
            <a:ext cx="1072099" cy="86804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Flowchart: Connector 16"/>
          <p:cNvSpPr/>
          <p:nvPr/>
        </p:nvSpPr>
        <p:spPr>
          <a:xfrm>
            <a:off x="9015656" y="3742862"/>
            <a:ext cx="1092200" cy="902335"/>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lowchart: Connector 17"/>
          <p:cNvSpPr/>
          <p:nvPr/>
        </p:nvSpPr>
        <p:spPr>
          <a:xfrm>
            <a:off x="9146149" y="3855893"/>
            <a:ext cx="831215" cy="67627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94199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679269" y="4762"/>
            <a:ext cx="12871269" cy="7885204"/>
          </a:xfrm>
          <a:prstGeom prst="rect">
            <a:avLst/>
          </a:prstGeom>
        </p:spPr>
      </p:pic>
    </p:spTree>
    <p:extLst>
      <p:ext uri="{BB962C8B-B14F-4D97-AF65-F5344CB8AC3E}">
        <p14:creationId xmlns:p14="http://schemas.microsoft.com/office/powerpoint/2010/main" val="1933577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stretch>
            <a:fillRect/>
          </a:stretch>
        </p:blipFill>
        <p:spPr>
          <a:xfrm>
            <a:off x="1763487" y="185737"/>
            <a:ext cx="9130936" cy="6486525"/>
          </a:xfrm>
          <a:prstGeom prst="rect">
            <a:avLst/>
          </a:prstGeom>
        </p:spPr>
      </p:pic>
    </p:spTree>
    <p:extLst>
      <p:ext uri="{BB962C8B-B14F-4D97-AF65-F5344CB8AC3E}">
        <p14:creationId xmlns:p14="http://schemas.microsoft.com/office/powerpoint/2010/main" val="3684897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1254034" y="-128588"/>
            <a:ext cx="9413966" cy="7115175"/>
          </a:xfrm>
          <a:prstGeom prst="rect">
            <a:avLst/>
          </a:prstGeom>
        </p:spPr>
      </p:pic>
    </p:spTree>
    <p:extLst>
      <p:ext uri="{BB962C8B-B14F-4D97-AF65-F5344CB8AC3E}">
        <p14:creationId xmlns:p14="http://schemas.microsoft.com/office/powerpoint/2010/main" val="2170355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1894115" y="-80963"/>
            <a:ext cx="7576456" cy="7019925"/>
          </a:xfrm>
          <a:prstGeom prst="rect">
            <a:avLst/>
          </a:prstGeom>
        </p:spPr>
      </p:pic>
    </p:spTree>
    <p:extLst>
      <p:ext uri="{BB962C8B-B14F-4D97-AF65-F5344CB8AC3E}">
        <p14:creationId xmlns:p14="http://schemas.microsoft.com/office/powerpoint/2010/main" val="5339555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2986087" y="585787"/>
            <a:ext cx="6219825" cy="5686425"/>
          </a:xfrm>
          <a:prstGeom prst="rect">
            <a:avLst/>
          </a:prstGeom>
        </p:spPr>
      </p:pic>
    </p:spTree>
    <p:extLst>
      <p:ext uri="{BB962C8B-B14F-4D97-AF65-F5344CB8AC3E}">
        <p14:creationId xmlns:p14="http://schemas.microsoft.com/office/powerpoint/2010/main" val="2350275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37957"/>
          </a:xfrm>
        </p:spPr>
        <p:txBody>
          <a:bodyPr>
            <a:normAutofit/>
          </a:bodyPr>
          <a:lstStyle/>
          <a:p>
            <a:pPr algn="ctr"/>
            <a:r>
              <a:rPr lang="en-US" sz="8000" dirty="0" smtClean="0"/>
              <a:t>CLASS DIAGRAM</a:t>
            </a:r>
            <a:endParaRPr lang="en-US" sz="8000" dirty="0"/>
          </a:p>
        </p:txBody>
      </p:sp>
      <p:sp>
        <p:nvSpPr>
          <p:cNvPr id="3" name="Content Placeholder 2"/>
          <p:cNvSpPr>
            <a:spLocks noGrp="1"/>
          </p:cNvSpPr>
          <p:nvPr>
            <p:ph idx="1"/>
          </p:nvPr>
        </p:nvSpPr>
        <p:spPr>
          <a:xfrm>
            <a:off x="196948" y="1237957"/>
            <a:ext cx="11995052" cy="5472332"/>
          </a:xfrm>
        </p:spPr>
        <p:txBody>
          <a:bodyPr>
            <a:normAutofit lnSpcReduction="10000"/>
          </a:bodyPr>
          <a:lstStyle/>
          <a:p>
            <a:pPr marL="0" indent="0">
              <a:buNone/>
            </a:pPr>
            <a:r>
              <a:rPr lang="en-US" sz="2000" dirty="0"/>
              <a:t>Essential elements of UML class diagram are:</a:t>
            </a:r>
          </a:p>
          <a:p>
            <a:pPr lvl="0"/>
            <a:r>
              <a:rPr lang="en-US" sz="2000" dirty="0"/>
              <a:t>Class Name</a:t>
            </a:r>
          </a:p>
          <a:p>
            <a:pPr lvl="0"/>
            <a:r>
              <a:rPr lang="en-US" sz="2000" dirty="0"/>
              <a:t>Attributes</a:t>
            </a:r>
          </a:p>
          <a:p>
            <a:pPr lvl="0"/>
            <a:r>
              <a:rPr lang="en-US" sz="2000" dirty="0" smtClean="0"/>
              <a:t>Operations</a:t>
            </a:r>
          </a:p>
          <a:p>
            <a:pPr marL="0" indent="0">
              <a:buNone/>
            </a:pPr>
            <a:r>
              <a:rPr lang="en-US" b="1" dirty="0"/>
              <a:t>Class </a:t>
            </a:r>
            <a:r>
              <a:rPr lang="en-US" b="1" dirty="0" smtClean="0"/>
              <a:t>Name:</a:t>
            </a:r>
            <a:endParaRPr lang="en-US" b="1" dirty="0"/>
          </a:p>
          <a:p>
            <a:r>
              <a:rPr lang="en-US" dirty="0"/>
              <a:t>The name of the class is only needed in the graphical representation of the class. It appears in the topmost compartment. A class is the blueprint of an object which can share the same relationships, attributes, operations, &amp; semantics. The class is rendered as a rectangle, including its name, attributes, and operations in </a:t>
            </a:r>
            <a:r>
              <a:rPr lang="en-US" dirty="0" err="1"/>
              <a:t>sperate</a:t>
            </a:r>
            <a:r>
              <a:rPr lang="en-US" dirty="0"/>
              <a:t> compartments.</a:t>
            </a:r>
          </a:p>
          <a:p>
            <a:pPr marL="0" indent="0">
              <a:buNone/>
            </a:pPr>
            <a:r>
              <a:rPr lang="en-US" b="1" dirty="0"/>
              <a:t>Attributes:</a:t>
            </a:r>
          </a:p>
          <a:p>
            <a:r>
              <a:rPr lang="en-US" dirty="0"/>
              <a:t>An attribute is named property of a class which describes the object being modeled. In the class diagram, this component is placed just below the name-compartment.</a:t>
            </a:r>
          </a:p>
          <a:p>
            <a:pPr marL="0" lvl="0" indent="0">
              <a:buNone/>
            </a:pPr>
            <a:endParaRPr lang="en-US" sz="2000" dirty="0"/>
          </a:p>
          <a:p>
            <a:pPr marL="0" indent="0">
              <a:buNone/>
            </a:pPr>
            <a:endParaRPr lang="en-US" dirty="0"/>
          </a:p>
        </p:txBody>
      </p:sp>
    </p:spTree>
    <p:extLst>
      <p:ext uri="{BB962C8B-B14F-4D97-AF65-F5344CB8AC3E}">
        <p14:creationId xmlns:p14="http://schemas.microsoft.com/office/powerpoint/2010/main" val="4209961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sz="2600" b="1" dirty="0"/>
              <a:t>Relationships</a:t>
            </a:r>
          </a:p>
          <a:p>
            <a:pPr marL="0" indent="0">
              <a:buNone/>
            </a:pPr>
            <a:r>
              <a:rPr lang="en-US" sz="2600" dirty="0"/>
              <a:t>There are mainly three kinds of relationships in UML:</a:t>
            </a:r>
          </a:p>
          <a:p>
            <a:pPr lvl="0"/>
            <a:r>
              <a:rPr lang="en-US" sz="2600" dirty="0"/>
              <a:t>Dependencies</a:t>
            </a:r>
          </a:p>
          <a:p>
            <a:pPr lvl="0"/>
            <a:r>
              <a:rPr lang="en-US" sz="2600" dirty="0"/>
              <a:t>Generalizations</a:t>
            </a:r>
          </a:p>
          <a:p>
            <a:pPr lvl="0"/>
            <a:r>
              <a:rPr lang="en-US" sz="2600" dirty="0"/>
              <a:t>Associations</a:t>
            </a:r>
          </a:p>
          <a:p>
            <a:pPr marL="0" indent="0">
              <a:buNone/>
            </a:pPr>
            <a:r>
              <a:rPr lang="en-US" sz="2600" b="1" dirty="0"/>
              <a:t>Dependency</a:t>
            </a:r>
            <a:endParaRPr lang="en-US" sz="2600" dirty="0"/>
          </a:p>
          <a:p>
            <a:pPr marL="0" indent="0">
              <a:buNone/>
            </a:pPr>
            <a:r>
              <a:rPr lang="en-US" sz="2600" dirty="0"/>
              <a:t>A dependency means the relation between two or more classes in which a change in one may force changes in the other. However, it will always create a weaker relationship. Dependency indicates that one class depends on another.</a:t>
            </a:r>
          </a:p>
          <a:p>
            <a:pPr marL="0" indent="0">
              <a:buNone/>
            </a:pPr>
            <a:r>
              <a:rPr lang="en-US" sz="2600" b="1" dirty="0"/>
              <a:t>Generalization:</a:t>
            </a:r>
            <a:endParaRPr lang="en-US" sz="2600" dirty="0"/>
          </a:p>
          <a:p>
            <a:pPr marL="0" indent="0">
              <a:buNone/>
            </a:pPr>
            <a:r>
              <a:rPr lang="en-US" sz="2600" dirty="0" smtClean="0"/>
              <a:t>A </a:t>
            </a:r>
            <a:r>
              <a:rPr lang="en-US" sz="2600" dirty="0"/>
              <a:t>generalization helps to connect a subclass to its superclass. A sub-class is inherited from its superclass. Generalization relationship can't be used to model interface implementation. Class diagram allows inheriting from multiple </a:t>
            </a:r>
            <a:r>
              <a:rPr lang="en-US" sz="2600" dirty="0" err="1"/>
              <a:t>superclasses</a:t>
            </a:r>
            <a:r>
              <a:rPr lang="en-US" sz="2600" dirty="0" smtClean="0"/>
              <a:t>.</a:t>
            </a:r>
          </a:p>
          <a:p>
            <a:pPr marL="0" indent="0">
              <a:buNone/>
            </a:pPr>
            <a:r>
              <a:rPr lang="en-US" sz="2600" b="1" dirty="0"/>
              <a:t>Association:</a:t>
            </a:r>
            <a:endParaRPr lang="en-US" sz="2600" dirty="0"/>
          </a:p>
          <a:p>
            <a:pPr marL="0" indent="0">
              <a:buNone/>
            </a:pPr>
            <a:r>
              <a:rPr lang="en-US" sz="2600" dirty="0"/>
              <a:t>This kind of relationship represents static relationships between classes A and B.</a:t>
            </a:r>
          </a:p>
          <a:p>
            <a:pPr marL="0" indent="0">
              <a:buNone/>
            </a:pPr>
            <a:endParaRPr lang="en-US" dirty="0"/>
          </a:p>
        </p:txBody>
      </p:sp>
      <p:sp>
        <p:nvSpPr>
          <p:cNvPr id="4" name="Rectangle 3"/>
          <p:cNvSpPr/>
          <p:nvPr/>
        </p:nvSpPr>
        <p:spPr>
          <a:xfrm>
            <a:off x="5181599" y="1"/>
            <a:ext cx="2138289" cy="152555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5190978" y="0"/>
            <a:ext cx="2124222" cy="5198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Class Name</a:t>
            </a:r>
            <a:endParaRPr lang="en-US" dirty="0"/>
          </a:p>
        </p:txBody>
      </p:sp>
      <p:sp>
        <p:nvSpPr>
          <p:cNvPr id="8" name="Rectangle 7"/>
          <p:cNvSpPr/>
          <p:nvPr/>
        </p:nvSpPr>
        <p:spPr>
          <a:xfrm>
            <a:off x="5181599" y="562708"/>
            <a:ext cx="2138289" cy="46519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Attribute</a:t>
            </a:r>
            <a:endParaRPr lang="en-US" dirty="0"/>
          </a:p>
        </p:txBody>
      </p:sp>
      <p:sp>
        <p:nvSpPr>
          <p:cNvPr id="9" name="Rectangle 8"/>
          <p:cNvSpPr/>
          <p:nvPr/>
        </p:nvSpPr>
        <p:spPr>
          <a:xfrm>
            <a:off x="5190978" y="1027906"/>
            <a:ext cx="2124222" cy="4976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Operation</a:t>
            </a:r>
            <a:endParaRPr lang="en-US" dirty="0"/>
          </a:p>
        </p:txBody>
      </p:sp>
    </p:spTree>
    <p:extLst>
      <p:ext uri="{BB962C8B-B14F-4D97-AF65-F5344CB8AC3E}">
        <p14:creationId xmlns:p14="http://schemas.microsoft.com/office/powerpoint/2010/main" val="3811869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1015"/>
            <a:ext cx="9144000" cy="1026942"/>
          </a:xfrm>
        </p:spPr>
        <p:txBody>
          <a:bodyPr/>
          <a:lstStyle/>
          <a:p>
            <a:r>
              <a:rPr lang="en-US" dirty="0" smtClean="0"/>
              <a:t>ABSTRACT VIEW</a:t>
            </a:r>
            <a:endParaRPr lang="en-US" dirty="0"/>
          </a:p>
        </p:txBody>
      </p:sp>
      <p:sp>
        <p:nvSpPr>
          <p:cNvPr id="3" name="Subtitle 2"/>
          <p:cNvSpPr>
            <a:spLocks noGrp="1"/>
          </p:cNvSpPr>
          <p:nvPr>
            <p:ph type="subTitle" idx="1"/>
          </p:nvPr>
        </p:nvSpPr>
        <p:spPr>
          <a:xfrm>
            <a:off x="1524000" y="1448972"/>
            <a:ext cx="9144000" cy="5409028"/>
          </a:xfrm>
        </p:spPr>
        <p:txBody>
          <a:bodyPr>
            <a:normAutofit fontScale="85000" lnSpcReduction="20000"/>
          </a:bodyPr>
          <a:lstStyle/>
          <a:p>
            <a:pPr algn="l"/>
            <a:r>
              <a:rPr lang="en-US" dirty="0"/>
              <a:t>Agile methodology that utilizes iterative development and prototyping are widely used in variety of industry projects as a light weight development method which can satisfy to the changes of requirements .Software engineering techniques have been employed for many years to create software products. The selections of appropriate software development methodologies for a given project, and tailoring the methodologies to a specific requirement have been a challenge since the establishment of software development as a discipline.  In the late 1990’s, the general trend in software development techniques has changed from traditional waterfall approaches to more iterative incremental development approaches with different combination of old concepts, new concepts, and metamorphosed old concepts.  Nowadays, the aim of most software companies is to produce software in short time period with minimal costs, and within unstable, changing environments that inspired the birth of Agile. Agile software development practice have caught the attention of software development teams and software engineering researchers worldwide during the last decade but scientific research and published outcomes still remains quite scarce. Every agile approach has its own development cycle that results in technological, managerial and environmental changes in the software companies. This paper explains the values and principles of ten agile practices that are becoming more and more dominant in the software development industry. Agile processes are not always beneficial, they have some limitations as well, and this paper also discusses the advantages and disadvantages of Agile processes.  </a:t>
            </a:r>
          </a:p>
          <a:p>
            <a:pPr algn="l"/>
            <a:r>
              <a:rPr lang="en-US" dirty="0"/>
              <a:t>Keywords - Agile Software Development, Agile </a:t>
            </a:r>
            <a:r>
              <a:rPr lang="en-US" dirty="0" err="1"/>
              <a:t>Methodologies,XP</a:t>
            </a:r>
            <a:r>
              <a:rPr lang="en-US" dirty="0"/>
              <a:t>, Scrum, Kanban.</a:t>
            </a:r>
          </a:p>
          <a:p>
            <a:endParaRPr lang="en-US" dirty="0"/>
          </a:p>
        </p:txBody>
      </p:sp>
    </p:spTree>
    <p:extLst>
      <p:ext uri="{BB962C8B-B14F-4D97-AF65-F5344CB8AC3E}">
        <p14:creationId xmlns:p14="http://schemas.microsoft.com/office/powerpoint/2010/main" val="3872902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3548062" y="91440"/>
            <a:ext cx="5095875" cy="6766560"/>
          </a:xfrm>
          <a:prstGeom prst="rect">
            <a:avLst/>
          </a:prstGeom>
        </p:spPr>
      </p:pic>
    </p:spTree>
    <p:extLst>
      <p:ext uri="{BB962C8B-B14F-4D97-AF65-F5344CB8AC3E}">
        <p14:creationId xmlns:p14="http://schemas.microsoft.com/office/powerpoint/2010/main" val="1563394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6609"/>
            <a:ext cx="9144000" cy="2982351"/>
          </a:xfrm>
        </p:spPr>
        <p:txBody>
          <a:bodyPr>
            <a:normAutofit/>
          </a:bodyPr>
          <a:lstStyle/>
          <a:p>
            <a:r>
              <a:rPr lang="en-US" sz="9600" dirty="0" smtClean="0"/>
              <a:t>THANK YOU</a:t>
            </a:r>
            <a:endParaRPr lang="en-US" sz="9600" dirty="0"/>
          </a:p>
        </p:txBody>
      </p:sp>
      <p:sp>
        <p:nvSpPr>
          <p:cNvPr id="3" name="Subtitle 2"/>
          <p:cNvSpPr>
            <a:spLocks noGrp="1"/>
          </p:cNvSpPr>
          <p:nvPr>
            <p:ph type="subTitle" idx="1"/>
          </p:nvPr>
        </p:nvSpPr>
        <p:spPr/>
        <p:txBody>
          <a:bodyPr/>
          <a:lstStyle/>
          <a:p>
            <a:r>
              <a:rPr lang="en-US" dirty="0" smtClean="0"/>
              <a:t>GITHUB LINK-</a:t>
            </a:r>
          </a:p>
          <a:p>
            <a:pPr marL="342900" indent="-342900">
              <a:buFont typeface="Arial" panose="020B0604020202020204" pitchFamily="34" charset="0"/>
              <a:buChar char="•"/>
            </a:pPr>
            <a:r>
              <a:rPr lang="en-US" dirty="0" smtClean="0">
                <a:hlinkClick r:id="rId3"/>
              </a:rPr>
              <a:t>https://github.com/divyanshi-14/Utsaah-Enabling-the-special-kids</a:t>
            </a:r>
            <a:endParaRPr lang="en-US" dirty="0" smtClean="0"/>
          </a:p>
          <a:p>
            <a:pPr marL="342900" indent="-342900">
              <a:buFont typeface="Arial" panose="020B0604020202020204" pitchFamily="34" charset="0"/>
              <a:buChar char="•"/>
            </a:pPr>
            <a:r>
              <a:rPr lang="en-US" smtClean="0">
                <a:hlinkClick r:id="rId4"/>
              </a:rPr>
              <a:t>https://github.com/SweataPrasad/Utsaah--Enabling-the-special-Kids</a:t>
            </a:r>
            <a:endParaRPr lang="en-US" dirty="0"/>
          </a:p>
        </p:txBody>
      </p:sp>
    </p:spTree>
    <p:extLst>
      <p:ext uri="{BB962C8B-B14F-4D97-AF65-F5344CB8AC3E}">
        <p14:creationId xmlns:p14="http://schemas.microsoft.com/office/powerpoint/2010/main" val="257326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8811"/>
            <a:ext cx="9144000" cy="1083212"/>
          </a:xfrm>
        </p:spPr>
        <p:txBody>
          <a:bodyPr/>
          <a:lstStyle/>
          <a:p>
            <a:r>
              <a:rPr lang="en-US" dirty="0" smtClean="0"/>
              <a:t>INTRODUCTION</a:t>
            </a:r>
            <a:endParaRPr lang="en-US" dirty="0"/>
          </a:p>
        </p:txBody>
      </p:sp>
      <p:sp>
        <p:nvSpPr>
          <p:cNvPr id="3" name="Subtitle 2"/>
          <p:cNvSpPr>
            <a:spLocks noGrp="1"/>
          </p:cNvSpPr>
          <p:nvPr>
            <p:ph type="subTitle" idx="1"/>
          </p:nvPr>
        </p:nvSpPr>
        <p:spPr>
          <a:xfrm>
            <a:off x="1524000" y="1336431"/>
            <a:ext cx="9144000" cy="5120640"/>
          </a:xfrm>
        </p:spPr>
        <p:txBody>
          <a:bodyPr>
            <a:normAutofit/>
          </a:bodyPr>
          <a:lstStyle/>
          <a:p>
            <a:pPr algn="l"/>
            <a:r>
              <a:rPr lang="en-US" sz="3200" dirty="0" err="1"/>
              <a:t>Utsaah</a:t>
            </a:r>
            <a:r>
              <a:rPr lang="en-US" sz="3200" dirty="0"/>
              <a:t>, an initiative to humanize existing institutions under the beggary prevention law. Our platform aims to anonymously get the details of the special kids found abandoned. It also gives open platform to society and different institute to adopt children. Our Application is a help for those children who can be adopted in good families for their livelihood. It’s a help to those who are willing to adopt children. It aims to remove the child labor from the society. It aims to reduce human trafficking. </a:t>
            </a:r>
          </a:p>
          <a:p>
            <a:pPr algn="l"/>
            <a:endParaRPr lang="en-US" sz="3200" dirty="0"/>
          </a:p>
        </p:txBody>
      </p:sp>
    </p:spTree>
    <p:extLst>
      <p:ext uri="{BB962C8B-B14F-4D97-AF65-F5344CB8AC3E}">
        <p14:creationId xmlns:p14="http://schemas.microsoft.com/office/powerpoint/2010/main" val="180748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9989" y="295423"/>
            <a:ext cx="9819248" cy="1266092"/>
          </a:xfrm>
        </p:spPr>
        <p:txBody>
          <a:bodyPr/>
          <a:lstStyle/>
          <a:p>
            <a:r>
              <a:rPr lang="en-US" dirty="0" smtClean="0">
                <a:ln w="0"/>
                <a:effectLst>
                  <a:outerShdw blurRad="38100" dist="19050" dir="2700000" algn="tl" rotWithShape="0">
                    <a:schemeClr val="dk1">
                      <a:alpha val="40000"/>
                    </a:schemeClr>
                  </a:outerShdw>
                </a:effectLst>
              </a:rPr>
              <a:t>OBJECTIVE</a:t>
            </a:r>
            <a:endParaRPr lang="en-US" dirty="0">
              <a:ln w="0"/>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524000" y="2025748"/>
            <a:ext cx="9144000" cy="4290646"/>
          </a:xfrm>
        </p:spPr>
        <p:txBody>
          <a:bodyPr>
            <a:normAutofit/>
          </a:bodyPr>
          <a:lstStyle/>
          <a:p>
            <a:pPr marL="342900" lvl="0" indent="-342900" algn="l">
              <a:buFont typeface="Wingdings" panose="05000000000000000000" pitchFamily="2" charset="2"/>
              <a:buChar char="Ø"/>
            </a:pPr>
            <a:r>
              <a:rPr lang="en-US" dirty="0"/>
              <a:t>Our project </a:t>
            </a:r>
            <a:r>
              <a:rPr lang="en-US" dirty="0" err="1"/>
              <a:t>Utsaah</a:t>
            </a:r>
            <a:r>
              <a:rPr lang="en-US" dirty="0"/>
              <a:t> aims to reduce number of child trafficking in India</a:t>
            </a:r>
            <a:r>
              <a:rPr lang="en-US" dirty="0" smtClean="0"/>
              <a:t>.</a:t>
            </a:r>
            <a:endParaRPr lang="en-US" dirty="0"/>
          </a:p>
          <a:p>
            <a:pPr marL="342900" lvl="0" indent="-342900" algn="l">
              <a:buFont typeface="Wingdings" panose="05000000000000000000" pitchFamily="2" charset="2"/>
              <a:buChar char="Ø"/>
            </a:pPr>
            <a:r>
              <a:rPr lang="en-US" dirty="0"/>
              <a:t>It aims to give better life to special kids and helps those who are willing to adopt children.</a:t>
            </a:r>
          </a:p>
          <a:p>
            <a:pPr marL="342900" lvl="0" indent="-342900" algn="l">
              <a:buFont typeface="Wingdings" panose="05000000000000000000" pitchFamily="2" charset="2"/>
              <a:buChar char="Ø"/>
            </a:pPr>
            <a:r>
              <a:rPr lang="en-US" dirty="0"/>
              <a:t> Its gives an open platform for those who want to help but are being unknown about such applications.</a:t>
            </a:r>
          </a:p>
          <a:p>
            <a:pPr marL="342900" lvl="0" indent="-342900" algn="l">
              <a:buFont typeface="Wingdings" panose="05000000000000000000" pitchFamily="2" charset="2"/>
              <a:buChar char="Ø"/>
            </a:pPr>
            <a:r>
              <a:rPr lang="en-US" dirty="0"/>
              <a:t> It aims to provide safety and a routine checkup to the adopted child.</a:t>
            </a:r>
          </a:p>
          <a:p>
            <a:pPr algn="l"/>
            <a:r>
              <a:rPr lang="en-US" dirty="0"/>
              <a:t> </a:t>
            </a:r>
          </a:p>
          <a:p>
            <a:endParaRPr lang="en-US" dirty="0"/>
          </a:p>
          <a:p>
            <a:endParaRPr lang="en-US" dirty="0"/>
          </a:p>
        </p:txBody>
      </p:sp>
    </p:spTree>
    <p:extLst>
      <p:ext uri="{BB962C8B-B14F-4D97-AF65-F5344CB8AC3E}">
        <p14:creationId xmlns:p14="http://schemas.microsoft.com/office/powerpoint/2010/main" val="730962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Ø"/>
            </a:pPr>
            <a:endParaRPr lang="en-US" dirty="0" smtClean="0"/>
          </a:p>
          <a:p>
            <a:pPr lvl="0">
              <a:buFont typeface="Wingdings" panose="05000000000000000000" pitchFamily="2" charset="2"/>
              <a:buChar char="Ø"/>
            </a:pPr>
            <a:r>
              <a:rPr lang="en-US" dirty="0" smtClean="0"/>
              <a:t>It </a:t>
            </a:r>
            <a:r>
              <a:rPr lang="en-US" dirty="0"/>
              <a:t>will provide a proper livelihood for the special kids</a:t>
            </a:r>
            <a:r>
              <a:rPr lang="en-US" dirty="0" smtClean="0"/>
              <a:t>.</a:t>
            </a:r>
          </a:p>
          <a:p>
            <a:pPr marL="0" lvl="0" indent="0">
              <a:buNone/>
            </a:pPr>
            <a:endParaRPr lang="en-US" dirty="0"/>
          </a:p>
          <a:p>
            <a:pPr lvl="0">
              <a:buFont typeface="Wingdings" panose="05000000000000000000" pitchFamily="2" charset="2"/>
              <a:buChar char="Ø"/>
            </a:pPr>
            <a:r>
              <a:rPr lang="en-US" dirty="0"/>
              <a:t>Our project will keep record of the kids before and after their adoption.</a:t>
            </a:r>
          </a:p>
          <a:p>
            <a:pPr marL="0" indent="0">
              <a:buNone/>
            </a:pPr>
            <a:endParaRPr lang="en-US" dirty="0"/>
          </a:p>
          <a:p>
            <a:pPr marL="0" indent="0">
              <a:buNone/>
            </a:pPr>
            <a:r>
              <a:rPr lang="en-US" b="1" dirty="0"/>
              <a:t> </a:t>
            </a:r>
            <a:endParaRPr lang="en-US" dirty="0"/>
          </a:p>
          <a:p>
            <a:endParaRPr lang="en-US" dirty="0"/>
          </a:p>
        </p:txBody>
      </p:sp>
      <p:sp>
        <p:nvSpPr>
          <p:cNvPr id="4" name="Rectangle 3"/>
          <p:cNvSpPr/>
          <p:nvPr/>
        </p:nvSpPr>
        <p:spPr>
          <a:xfrm>
            <a:off x="4121096" y="373162"/>
            <a:ext cx="3162020"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OUTCOME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8864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2574388"/>
          </a:xfrm>
        </p:spPr>
        <p:txBody>
          <a:bodyPr>
            <a:normAutofit/>
          </a:bodyPr>
          <a:lstStyle/>
          <a:p>
            <a:r>
              <a:rPr lang="en-US" b="1" dirty="0"/>
              <a:t>Adaptation Of Manifesto For Agile Software Development</a:t>
            </a:r>
            <a:br>
              <a:rPr lang="en-US" b="1" dirty="0"/>
            </a:br>
            <a:endParaRPr lang="en-US" dirty="0"/>
          </a:p>
        </p:txBody>
      </p:sp>
      <p:sp>
        <p:nvSpPr>
          <p:cNvPr id="3" name="Subtitle 2"/>
          <p:cNvSpPr>
            <a:spLocks noGrp="1"/>
          </p:cNvSpPr>
          <p:nvPr>
            <p:ph type="subTitle" idx="1"/>
          </p:nvPr>
        </p:nvSpPr>
        <p:spPr>
          <a:xfrm>
            <a:off x="520505" y="1856935"/>
            <a:ext cx="11183815" cy="4515730"/>
          </a:xfrm>
        </p:spPr>
        <p:txBody>
          <a:bodyPr>
            <a:normAutofit lnSpcReduction="10000"/>
          </a:bodyPr>
          <a:lstStyle/>
          <a:p>
            <a:pPr marL="457200" lvl="0" indent="-457200" algn="l">
              <a:buFont typeface="+mj-lt"/>
              <a:buAutoNum type="arabicPeriod"/>
            </a:pPr>
            <a:r>
              <a:rPr lang="en-US" dirty="0"/>
              <a:t>Individuals and interactions over processes and tools: People will be our main asset for our project. We will focus on team communication and learning from feedback will meet all there needs</a:t>
            </a:r>
          </a:p>
          <a:p>
            <a:pPr marL="457200" lvl="0" indent="-457200" algn="l">
              <a:buFont typeface="+mj-lt"/>
              <a:buAutoNum type="arabicPeriod"/>
            </a:pPr>
            <a:r>
              <a:rPr lang="en-US" dirty="0"/>
              <a:t>Working software over comprehensive documentation: We will focus more on development of software rather then focusing on documentation so the essential is produced without overloading the documentation.</a:t>
            </a:r>
          </a:p>
          <a:p>
            <a:pPr marL="457200" lvl="0" indent="-457200" algn="l">
              <a:buFont typeface="+mj-lt"/>
              <a:buAutoNum type="arabicPeriod"/>
            </a:pPr>
            <a:r>
              <a:rPr lang="en-US" dirty="0"/>
              <a:t>Customer collaboration over contract negotiation: Our project aims to satisfy users needs more effectively through the quality of our software and effective teamwork &amp; management.</a:t>
            </a:r>
          </a:p>
          <a:p>
            <a:pPr marL="457200" lvl="0" indent="-457200" algn="l">
              <a:buFont typeface="+mj-lt"/>
              <a:buAutoNum type="arabicPeriod"/>
            </a:pPr>
            <a:r>
              <a:rPr lang="en-US" dirty="0"/>
              <a:t>Responding to change over following a plan: We in our project will be ready to make changes through analyzed user wants for the better development of our software by providing time-to-time update. </a:t>
            </a:r>
          </a:p>
          <a:p>
            <a:pPr algn="l"/>
            <a:r>
              <a:rPr lang="en-US" b="1" dirty="0"/>
              <a:t> </a:t>
            </a:r>
            <a:endParaRPr lang="en-US" dirty="0"/>
          </a:p>
          <a:p>
            <a:endParaRPr lang="en-US" dirty="0"/>
          </a:p>
        </p:txBody>
      </p:sp>
    </p:spTree>
    <p:extLst>
      <p:ext uri="{BB962C8B-B14F-4D97-AF65-F5344CB8AC3E}">
        <p14:creationId xmlns:p14="http://schemas.microsoft.com/office/powerpoint/2010/main" val="3980263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78302"/>
            <a:ext cx="12192000" cy="3108959"/>
          </a:xfrm>
        </p:spPr>
        <p:txBody>
          <a:bodyPr>
            <a:normAutofit/>
          </a:bodyPr>
          <a:lstStyle/>
          <a:p>
            <a:r>
              <a:rPr lang="en-US" b="1" dirty="0"/>
              <a:t>Adaptation of Principles Of Agile Manifesto</a:t>
            </a:r>
            <a:br>
              <a:rPr lang="en-US" b="1" dirty="0"/>
            </a:br>
            <a:endParaRPr lang="en-US" dirty="0"/>
          </a:p>
        </p:txBody>
      </p:sp>
      <p:sp>
        <p:nvSpPr>
          <p:cNvPr id="3" name="Subtitle 2"/>
          <p:cNvSpPr>
            <a:spLocks noGrp="1"/>
          </p:cNvSpPr>
          <p:nvPr>
            <p:ph type="subTitle" idx="1"/>
          </p:nvPr>
        </p:nvSpPr>
        <p:spPr>
          <a:xfrm>
            <a:off x="0" y="1730325"/>
            <a:ext cx="12192000" cy="5008099"/>
          </a:xfrm>
        </p:spPr>
        <p:txBody>
          <a:bodyPr>
            <a:normAutofit fontScale="85000" lnSpcReduction="10000"/>
          </a:bodyPr>
          <a:lstStyle/>
          <a:p>
            <a:pPr algn="l"/>
            <a:r>
              <a:rPr lang="en-US" dirty="0"/>
              <a:t>1. Our highest priority is to satisfy the customer through early and continuous delivery of valuable software:- Our Project will aims on working Software at regular interval, rather than waiting for long period of time. </a:t>
            </a:r>
          </a:p>
          <a:p>
            <a:pPr algn="l"/>
            <a:r>
              <a:rPr lang="en-US" dirty="0"/>
              <a:t>2.Welcomechanging requirements, even late in development. Agile processes harness change for </a:t>
            </a:r>
            <a:br>
              <a:rPr lang="en-US" dirty="0"/>
            </a:br>
            <a:r>
              <a:rPr lang="en-US" dirty="0"/>
              <a:t>the customer's competitive advantage:-We will be ready to make any changes and avoid delay when our software will require a feature change.</a:t>
            </a:r>
          </a:p>
          <a:p>
            <a:pPr algn="l"/>
            <a:r>
              <a:rPr lang="en-US" dirty="0"/>
              <a:t>3. Deliver working software frequently, from a couple of weeks to a couple of months, with a </a:t>
            </a:r>
            <a:br>
              <a:rPr lang="en-US" dirty="0"/>
            </a:br>
            <a:r>
              <a:rPr lang="en-US" dirty="0"/>
              <a:t>preference to the shorter timescale:- We will ensure regular delivery of the required working software.</a:t>
            </a:r>
          </a:p>
          <a:p>
            <a:pPr algn="l"/>
            <a:r>
              <a:rPr lang="en-US" dirty="0"/>
              <a:t>4. Business people and developers must work together daily throughout the project:-We will ensure that there is teamwork and cooperation between the team members throughout the project is developed.</a:t>
            </a:r>
          </a:p>
          <a:p>
            <a:pPr algn="l"/>
            <a:r>
              <a:rPr lang="en-US" dirty="0"/>
              <a:t>5. Build projects around motivated individuals. Give them the environment and support they need, and trust them to get the job done:- Throughout the process of development of our project we will motivate our team and come out with best of our knowledge. </a:t>
            </a:r>
          </a:p>
          <a:p>
            <a:pPr algn="l"/>
            <a:r>
              <a:rPr lang="en-US" dirty="0"/>
              <a:t>6. The most efficient and effective method of conveying information to and within development </a:t>
            </a:r>
            <a:br>
              <a:rPr lang="en-US" dirty="0"/>
            </a:br>
            <a:r>
              <a:rPr lang="en-US" dirty="0"/>
              <a:t>team is face-to-face conversation:-We will convey information face-to-face as it is more successful while developing software. </a:t>
            </a:r>
          </a:p>
          <a:p>
            <a:pPr algn="l"/>
            <a:r>
              <a:rPr lang="en-US" dirty="0"/>
              <a:t>7. Working software is the primary measure of progress:- Our aim is to deliver working software on time which will measure our progress.</a:t>
            </a:r>
          </a:p>
          <a:p>
            <a:pPr algn="l"/>
            <a:endParaRPr lang="en-US" dirty="0"/>
          </a:p>
        </p:txBody>
      </p:sp>
    </p:spTree>
    <p:extLst>
      <p:ext uri="{BB962C8B-B14F-4D97-AF65-F5344CB8AC3E}">
        <p14:creationId xmlns:p14="http://schemas.microsoft.com/office/powerpoint/2010/main" val="3078509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1506</Words>
  <Application>Microsoft Office PowerPoint</Application>
  <PresentationFormat>Widescreen</PresentationFormat>
  <Paragraphs>187</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Algerian</vt:lpstr>
      <vt:lpstr>Arial</vt:lpstr>
      <vt:lpstr>Calibri</vt:lpstr>
      <vt:lpstr>Calibri Light</vt:lpstr>
      <vt:lpstr>Times New Roman</vt:lpstr>
      <vt:lpstr>Wingdings</vt:lpstr>
      <vt:lpstr>Office Theme</vt:lpstr>
      <vt:lpstr>PowerPoint Presentation</vt:lpstr>
      <vt:lpstr>Submitted By: </vt:lpstr>
      <vt:lpstr>INDEX:-</vt:lpstr>
      <vt:lpstr>ABSTRACT VIEW</vt:lpstr>
      <vt:lpstr>INTRODUCTION</vt:lpstr>
      <vt:lpstr>OBJECTIVE</vt:lpstr>
      <vt:lpstr>PowerPoint Presentation</vt:lpstr>
      <vt:lpstr>Adaptation Of Manifesto For Agile Software Development </vt:lpstr>
      <vt:lpstr>Adaptation of Principles Of Agile Manifesto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SCRUM METHOLOGY FOR PROVIDING SHELTER TO  SPECIAL KIDS</vt:lpstr>
      <vt:lpstr>PowerPoint Presentation</vt:lpstr>
      <vt:lpstr>SPRINT</vt:lpstr>
      <vt:lpstr>PowerPoint Presentation</vt:lpstr>
      <vt:lpstr>SPRINT PLANNING </vt:lpstr>
      <vt:lpstr>SPRINT REVIEW </vt:lpstr>
      <vt:lpstr>  SPRINT RETRO </vt:lpstr>
      <vt:lpstr>Sprint Backlog </vt:lpstr>
      <vt:lpstr>Product Backlog </vt:lpstr>
      <vt:lpstr>The Product Owner </vt:lpstr>
      <vt:lpstr>The Scrum Master </vt:lpstr>
      <vt:lpstr>The Development Team </vt:lpstr>
      <vt:lpstr>Why to use Scrum?</vt:lpstr>
      <vt:lpstr>Reasons to use Scrum Methodology In Our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22</cp:revision>
  <dcterms:created xsi:type="dcterms:W3CDTF">2020-04-14T07:25:29Z</dcterms:created>
  <dcterms:modified xsi:type="dcterms:W3CDTF">2020-04-14T11:03:44Z</dcterms:modified>
</cp:coreProperties>
</file>