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5" r:id="rId13"/>
    <p:sldId id="266" r:id="rId14"/>
  </p:sldIdLst>
  <p:sldSz cx="18288000" cy="10287000"/>
  <p:notesSz cx="6858000" cy="9144000"/>
  <p:embeddedFontLst>
    <p:embeddedFont>
      <p:font typeface="Clear Sans Regular Bold" panose="020B0604020202020204" charset="0"/>
      <p:regular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VAj1slzWt2Kq77dIN1WFQ==" hashData="HlrTUgrIzE65udrMFWoHCfXVxioLvgt98zGOkWbT+HJUphMdLOlWWYp9xOjt+Uiepw/xy2hjUdHKDA83w1BGl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497" autoAdjust="0"/>
    <p:restoredTop sz="95529" autoAdjust="0"/>
  </p:normalViewPr>
  <p:slideViewPr>
    <p:cSldViewPr>
      <p:cViewPr varScale="1">
        <p:scale>
          <a:sx n="52" d="100"/>
          <a:sy n="52" d="100"/>
        </p:scale>
        <p:origin x="77" y="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99\Downloads\Social%20Buz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99\Downloads\Social%20Buz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99\Downloads\Social%20Buzz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8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Categories'!$G$5:$G$9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Categories'!$H$5:$H$9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16-4533-9B13-E2E41B1C35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4349167"/>
        <c:axId val="2042969199"/>
      </c:barChart>
      <c:catAx>
        <c:axId val="64434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969199"/>
        <c:crosses val="autoZero"/>
        <c:auto val="1"/>
        <c:lblAlgn val="ctr"/>
        <c:lblOffset val="100"/>
        <c:noMultiLvlLbl val="0"/>
      </c:catAx>
      <c:valAx>
        <c:axId val="2042969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349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10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9B-4084-B085-EAD8D47D155F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9B-4084-B085-EAD8D47D155F}"/>
              </c:ext>
            </c:extLst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9B-4084-B085-EAD8D47D15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3"/>
              <c:pt idx="0">
                <c:v>animals negative</c:v>
              </c:pt>
              <c:pt idx="1">
                <c:v>animals neutral</c:v>
              </c:pt>
              <c:pt idx="2">
                <c:v>animals positive</c:v>
              </c:pt>
            </c:strLit>
          </c:cat>
          <c:val>
            <c:numLit>
              <c:formatCode>General</c:formatCode>
              <c:ptCount val="3"/>
              <c:pt idx="0">
                <c:v>618</c:v>
              </c:pt>
              <c:pt idx="1">
                <c:v>229</c:v>
              </c:pt>
              <c:pt idx="2">
                <c:v>1050</c:v>
              </c:pt>
            </c:numLit>
          </c:val>
          <c:extLst>
            <c:ext xmlns:c16="http://schemas.microsoft.com/office/drawing/2014/chart" uri="{C3380CC4-5D6E-409C-BE32-E72D297353CC}">
              <c16:uniqueId val="{00000006-769B-4084-B085-EAD8D47D15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 Buzz.xlsx]Sheet2!PivotTable6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Sheet2!$B$4:$B$16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B-4B9D-8CC5-BD0F2E2F1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2098271"/>
        <c:axId val="507204991"/>
      </c:barChart>
      <c:catAx>
        <c:axId val="6820982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204991"/>
        <c:crosses val="autoZero"/>
        <c:auto val="1"/>
        <c:lblAlgn val="ctr"/>
        <c:lblOffset val="100"/>
        <c:noMultiLvlLbl val="0"/>
      </c:catAx>
      <c:valAx>
        <c:axId val="507204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09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62E95-198E-3220-4EFF-285610FD7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053E42-16F5-5F76-FE69-A359AFC8E4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E4BAD-08FF-2283-BC5E-58744C8C35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D85D49E-1842-6570-C804-2F0520FC75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8EAF38-FD31-C376-8146-FA9F7D350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1D1A4-2333-03BE-2127-51C668F0A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876B4-7797-0834-8FF0-3C4254F5B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806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1B59-870B-C7C8-C6DD-6DB1B0E5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4F908E-F817-9B1A-784A-72A6A92823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9CE95-9409-62DC-66E4-58D062161C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3E26517-5D27-9F7E-88C6-0B8CF4DB20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95DFFB5-0046-10CD-1075-D60DACBC4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68C98-288C-2839-D897-74D51388F1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E16A3-BBA5-3E23-9647-11CDF2FD4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394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67008" y="4066261"/>
            <a:ext cx="5917225" cy="125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b="1" spc="-10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35244-BBA9-42F8-FB39-73BAB39CA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133B2CD-08AB-9398-8981-F1CD3DE1F6EA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E187011-FEC4-FBFD-99B5-AA53B3FB3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2BE1EEFF-FC39-D2A3-F84E-6E7B93008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4322548E-C179-C8EC-0596-A94700931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E9428FF6-6A9E-34EE-BFA7-5A3F8E3A7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3A642EEE-6F70-36FA-2ED1-2F07A2966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C59A4AE1-385B-DCA2-0012-266B7D96C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8877F927-9EC9-D5FD-D079-27FEDA48F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4B01BE9-7451-7241-559E-7EA4F59E4E6E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4D64E708-4D5B-E750-4B57-293CE88ECA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FFF85F01-FC10-961E-9945-2FABDD09FB5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C60B7AA-22CE-99A9-6ED6-0586D1FFF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CB20FE1-E58A-9834-8583-35B783129538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41212BF1-A7A5-FD9F-6600-AC1F4E9F0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FF0A661D-BB1E-518C-6429-526570AC4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0CBABABE-BF5E-4319-D2A3-DD87A2B94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EB4F7615-DAEA-0994-B9EE-93B7F5207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79873717-B930-6C9C-85A6-93B5A656A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7E51DD42-503A-D036-6ECF-01CAACE0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05E977CF-F484-14C7-3743-47FCA6614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ACF8DC4C-5FFB-F74F-5D83-6008620121D8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B1508601-0C3A-4FB6-E040-16413D888171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08C2E80B-AAAA-E3EA-14E3-63DFCF3BBA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5CBEF52C-C00C-F8B8-6165-A2890A82916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8C716ADB-BA0B-0972-7433-77B5CD150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3EEE1DA-9CC1-8A4C-F7EF-B8CC4CED2EB3}"/>
              </a:ext>
            </a:extLst>
          </p:cNvPr>
          <p:cNvSpPr txBox="1"/>
          <p:nvPr/>
        </p:nvSpPr>
        <p:spPr>
          <a:xfrm>
            <a:off x="2852712" y="1323212"/>
            <a:ext cx="1307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1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Most popular category with reaction score.</a:t>
            </a:r>
            <a:endParaRPr lang="en-IN" sz="3600" b="1" dirty="0">
              <a:solidFill>
                <a:srgbClr val="A1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0C579F5-4738-22E8-38C3-D331493B1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591632"/>
              </p:ext>
            </p:extLst>
          </p:nvPr>
        </p:nvGraphicFramePr>
        <p:xfrm>
          <a:off x="3657600" y="2628900"/>
          <a:ext cx="10896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9809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F7333-CD2E-C65A-624F-43F7B818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52A029A-9A5E-488E-4210-9AAF5FCCCE4D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F0475F30-9AA2-E3A9-5101-2967FA35F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3DA2AAE-916A-D02D-894A-640E21EC8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0ECDE8FD-F35B-AD3F-B908-864758A84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FB827021-7DD8-78C9-229A-AD9B82436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911CBE34-05AA-F213-4E9C-F0E556DF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DEEEF5BE-7E9B-5D4C-E965-73971D08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70523D5D-6372-2CB7-43B0-AF328D4B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1668283-47DF-454B-1973-535DA06B1B1E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66FF36C7-E371-ABD6-025D-28BDAFD4B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54AE54FE-D94C-0D24-B147-FD7462B24EC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D81BDC38-74F5-A93D-E2B9-6AE81EAD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CCB88B1-0915-0E60-FB49-F21DA683A37C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4BA288C9-DEED-2B41-282E-ABE75BF28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DF2BB2EE-61E8-B1C6-CA92-A0ACCAE94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A8205F63-5F37-C015-0458-AC58690C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496092C9-6FA8-1E25-B4AF-11804EF79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7675080-5ADF-9272-1306-1A6C8909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6E4441A3-767C-E27E-FAF9-B040A4ABB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E9B418A4-1CC8-E6D1-3961-9BB3BC5DA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F989000E-78F3-968D-809B-015BB481BFF0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4820603B-653C-18A0-3ECA-DC2C63AF134A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59CA1B9E-6E8E-EF3B-743F-432151DDF9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F6AA5FE7-FE1F-37D9-A663-F8DCF4BF5DF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F860F53C-2EAA-6BD3-18AD-6700731C8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28531BE-6EA9-6413-A28A-237D70E72A66}"/>
              </a:ext>
            </a:extLst>
          </p:cNvPr>
          <p:cNvSpPr txBox="1"/>
          <p:nvPr/>
        </p:nvSpPr>
        <p:spPr>
          <a:xfrm>
            <a:off x="2852712" y="1323212"/>
            <a:ext cx="1307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1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Number of posts per month.</a:t>
            </a:r>
            <a:endParaRPr lang="en-IN" sz="3600" b="1" dirty="0">
              <a:solidFill>
                <a:srgbClr val="A1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FD77834-3BD9-FCB9-BFC9-6620FC1E8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26577"/>
              </p:ext>
            </p:extLst>
          </p:nvPr>
        </p:nvGraphicFramePr>
        <p:xfrm>
          <a:off x="3581399" y="2171699"/>
          <a:ext cx="12058685" cy="6596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3219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98109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962166-C63B-E753-05FC-4ECCE8D60B31}"/>
              </a:ext>
            </a:extLst>
          </p:cNvPr>
          <p:cNvSpPr txBox="1"/>
          <p:nvPr/>
        </p:nvSpPr>
        <p:spPr>
          <a:xfrm>
            <a:off x="11161782" y="429564"/>
            <a:ext cx="6759568" cy="1021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ANALYSIS</a:t>
            </a:r>
          </a:p>
          <a:p>
            <a:pPr algn="just"/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Animals and science are the two most popular categories of content, showing that people enjoy “real-life” and “factual” content the most.</a:t>
            </a:r>
          </a:p>
          <a:p>
            <a:pPr algn="just"/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INSIGHT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Unique content categories are 16.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Animal, Science, Healthy Eating, Technology and Food are the top 5 categories.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Animal Category is the most popular category and total reaction score is 1,897 where 1050 reactions are positive, 618 reactions are negative and 229 reactions are neutral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January is the month with maximum posts.</a:t>
            </a:r>
          </a:p>
          <a:p>
            <a:pPr algn="just"/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369553" y="1922367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                                                              </a:t>
            </a:r>
          </a:p>
          <a:p>
            <a:pPr algn="just"/>
            <a:r>
              <a:rPr lang="en-US" dirty="0"/>
              <a:t>                                               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DC5B1A-AEAD-C950-EFAD-D882411B6DCE}"/>
              </a:ext>
            </a:extLst>
          </p:cNvPr>
          <p:cNvSpPr txBox="1"/>
          <p:nvPr/>
        </p:nvSpPr>
        <p:spPr>
          <a:xfrm>
            <a:off x="8612803" y="2088801"/>
            <a:ext cx="7692149" cy="603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Social Buzz is a fastest growing technology unicorn that need to adapt                                       quickly to it’s global scale.</a:t>
            </a:r>
          </a:p>
          <a:p>
            <a:pPr algn="just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Accenture has begun three month POC focusing on these tasks.</a:t>
            </a:r>
          </a:p>
          <a:p>
            <a:pPr algn="just"/>
            <a:endParaRPr lang="en-US" sz="2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audit of their Big Data practice.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Recommendations for a successful IPO.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analysis to find Social Buzz’s top 5 most popular categories of content.</a:t>
            </a:r>
            <a:endParaRPr lang="en-IN" sz="2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67D98-2504-A630-825B-6991D4848BB0}"/>
              </a:ext>
            </a:extLst>
          </p:cNvPr>
          <p:cNvSpPr txBox="1"/>
          <p:nvPr/>
        </p:nvSpPr>
        <p:spPr>
          <a:xfrm>
            <a:off x="2253800" y="5143500"/>
            <a:ext cx="7499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</a:t>
            </a:r>
            <a:r>
              <a:rPr lang="en-US" sz="3600" u="sng" dirty="0">
                <a:solidFill>
                  <a:schemeClr val="bg1"/>
                </a:solidFill>
              </a:rPr>
              <a:t>100000</a:t>
            </a:r>
            <a:r>
              <a:rPr lang="en-US" sz="3600" dirty="0">
                <a:solidFill>
                  <a:schemeClr val="bg1"/>
                </a:solidFill>
              </a:rPr>
              <a:t> posts per day.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u="sng" dirty="0">
                <a:solidFill>
                  <a:schemeClr val="bg1"/>
                </a:solidFill>
              </a:rPr>
              <a:t>36,500,000 </a:t>
            </a:r>
            <a:r>
              <a:rPr lang="en-US" sz="3600" dirty="0">
                <a:solidFill>
                  <a:schemeClr val="bg1"/>
                </a:solidFill>
              </a:rPr>
              <a:t>pieces of content per year.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But when to capitalize to it when there is so much?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Analysis to find Social Buzz Top 5 most popular content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909399" y="4081284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556287" y="3980743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909398" y="7092739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87564" y="7129802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71918" y="1069829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31867" y="1029623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933638" y="3704208"/>
            <a:ext cx="6927922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6C222B-4F1B-CF5D-CF2C-A26AFA8CB883}"/>
              </a:ext>
            </a:extLst>
          </p:cNvPr>
          <p:cNvSpPr txBox="1"/>
          <p:nvPr/>
        </p:nvSpPr>
        <p:spPr>
          <a:xfrm>
            <a:off x="14011973" y="1573789"/>
            <a:ext cx="4276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Marcus </a:t>
            </a:r>
            <a:r>
              <a:rPr lang="en-US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Rompton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ctr"/>
            <a:r>
              <a:rPr lang="en-US" sz="3200" dirty="0">
                <a:solidFill>
                  <a:srgbClr val="A1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(Senior Principle)</a:t>
            </a:r>
            <a:endParaRPr lang="en-IN" sz="3200" dirty="0">
              <a:solidFill>
                <a:srgbClr val="A1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E372D-6391-DDE9-6A7B-C61EC32756FD}"/>
              </a:ext>
            </a:extLst>
          </p:cNvPr>
          <p:cNvSpPr txBox="1"/>
          <p:nvPr/>
        </p:nvSpPr>
        <p:spPr>
          <a:xfrm>
            <a:off x="13913025" y="4639849"/>
            <a:ext cx="4276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Michelle Grove.</a:t>
            </a:r>
          </a:p>
          <a:p>
            <a:pPr algn="ctr"/>
            <a:r>
              <a:rPr lang="en-US" sz="3200" dirty="0">
                <a:solidFill>
                  <a:srgbClr val="A1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(Data Scientist)</a:t>
            </a:r>
            <a:endParaRPr lang="en-IN" sz="3200" dirty="0">
              <a:solidFill>
                <a:srgbClr val="A1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C48FF9-9A2B-6675-D931-22D83912ABE0}"/>
              </a:ext>
            </a:extLst>
          </p:cNvPr>
          <p:cNvSpPr txBox="1"/>
          <p:nvPr/>
        </p:nvSpPr>
        <p:spPr>
          <a:xfrm>
            <a:off x="14039241" y="7482680"/>
            <a:ext cx="4276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Divyanshi.</a:t>
            </a:r>
          </a:p>
          <a:p>
            <a:pPr algn="ctr"/>
            <a:r>
              <a:rPr lang="en-US" sz="3200" dirty="0">
                <a:solidFill>
                  <a:srgbClr val="A1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(Data Analyst)</a:t>
            </a:r>
            <a:endParaRPr lang="en-IN" sz="3200" dirty="0">
              <a:solidFill>
                <a:srgbClr val="A1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BFE4F-CB98-34AE-2056-DCA2B4F22FC1}"/>
              </a:ext>
            </a:extLst>
          </p:cNvPr>
          <p:cNvSpPr txBox="1"/>
          <p:nvPr/>
        </p:nvSpPr>
        <p:spPr>
          <a:xfrm>
            <a:off x="3948675" y="1321087"/>
            <a:ext cx="615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Understanding</a:t>
            </a:r>
            <a:endParaRPr lang="en-IN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BD7263-6A6E-124B-DA66-59C9C8B5A5D8}"/>
              </a:ext>
            </a:extLst>
          </p:cNvPr>
          <p:cNvSpPr txBox="1"/>
          <p:nvPr/>
        </p:nvSpPr>
        <p:spPr>
          <a:xfrm>
            <a:off x="5820310" y="2896904"/>
            <a:ext cx="615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Cleaning</a:t>
            </a:r>
            <a:endParaRPr lang="en-IN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FD87AF-20F0-7D42-3666-D6C813DF20F2}"/>
              </a:ext>
            </a:extLst>
          </p:cNvPr>
          <p:cNvSpPr txBox="1"/>
          <p:nvPr/>
        </p:nvSpPr>
        <p:spPr>
          <a:xfrm>
            <a:off x="7714481" y="4540242"/>
            <a:ext cx="615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Modelling</a:t>
            </a:r>
            <a:endParaRPr lang="en-IN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B8BC8-724C-CBD5-106A-0C1F033554F4}"/>
              </a:ext>
            </a:extLst>
          </p:cNvPr>
          <p:cNvSpPr txBox="1"/>
          <p:nvPr/>
        </p:nvSpPr>
        <p:spPr>
          <a:xfrm>
            <a:off x="9556403" y="6239865"/>
            <a:ext cx="615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Analysis</a:t>
            </a:r>
            <a:endParaRPr lang="en-IN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5393B-37C9-69A4-DB2C-23CB1E1222FE}"/>
              </a:ext>
            </a:extLst>
          </p:cNvPr>
          <p:cNvSpPr txBox="1"/>
          <p:nvPr/>
        </p:nvSpPr>
        <p:spPr>
          <a:xfrm>
            <a:off x="11337710" y="7851953"/>
            <a:ext cx="615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Uncover Insights</a:t>
            </a:r>
            <a:endParaRPr lang="en-IN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B3ADA1-11C8-90C2-39FA-00945B7A63C5}"/>
              </a:ext>
            </a:extLst>
          </p:cNvPr>
          <p:cNvSpPr txBox="1"/>
          <p:nvPr/>
        </p:nvSpPr>
        <p:spPr>
          <a:xfrm>
            <a:off x="1028700" y="1975561"/>
            <a:ext cx="16892650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Unique content categories are 16.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Animal, Science, Healthy Eating, Technology and Food are the top 5 categories.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Animal Category is the most popular category and total reaction score is 1,897 where 1050 reactions are positive, 618 reactions are negative and 229 reactions are neutral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January is the month with maximum posts.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0ECC9A9-9A78-4A1A-EE45-ED5FE2B37549}"/>
              </a:ext>
            </a:extLst>
          </p:cNvPr>
          <p:cNvSpPr txBox="1"/>
          <p:nvPr/>
        </p:nvSpPr>
        <p:spPr>
          <a:xfrm>
            <a:off x="2892619" y="1943100"/>
            <a:ext cx="625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1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Top 5 Categories</a:t>
            </a:r>
            <a:endParaRPr lang="en-IN" sz="3600" b="1" dirty="0">
              <a:solidFill>
                <a:srgbClr val="A1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B0C31-C2AB-0A20-295A-EC090D5CB6BC}"/>
              </a:ext>
            </a:extLst>
          </p:cNvPr>
          <p:cNvSpPr txBox="1"/>
          <p:nvPr/>
        </p:nvSpPr>
        <p:spPr>
          <a:xfrm>
            <a:off x="3581400" y="2589431"/>
            <a:ext cx="1270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Showing Top 5 Categories with highest score with the help of Bar Chart.</a:t>
            </a:r>
            <a:endParaRPr lang="en-IN" sz="2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F52BEEF9-66A9-5EFA-04FB-14516ABA4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927623"/>
              </p:ext>
            </p:extLst>
          </p:nvPr>
        </p:nvGraphicFramePr>
        <p:xfrm>
          <a:off x="3657600" y="3500849"/>
          <a:ext cx="11887200" cy="514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78EF409-6F7A-14A8-4998-5CCA8B692849}"/>
              </a:ext>
            </a:extLst>
          </p:cNvPr>
          <p:cNvSpPr txBox="1"/>
          <p:nvPr/>
        </p:nvSpPr>
        <p:spPr>
          <a:xfrm>
            <a:off x="2852712" y="1323212"/>
            <a:ext cx="1040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1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Total Number of Unique Categories</a:t>
            </a:r>
            <a:endParaRPr lang="en-IN" sz="3600" b="1" dirty="0">
              <a:solidFill>
                <a:srgbClr val="A1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1F5C3C1-F2E2-35EF-093D-CB22D4B08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93884"/>
              </p:ext>
            </p:extLst>
          </p:nvPr>
        </p:nvGraphicFramePr>
        <p:xfrm>
          <a:off x="6400800" y="2511058"/>
          <a:ext cx="6725140" cy="6329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4621">
                  <a:extLst>
                    <a:ext uri="{9D8B030D-6E8A-4147-A177-3AD203B41FA5}">
                      <a16:colId xmlns:a16="http://schemas.microsoft.com/office/drawing/2014/main" val="3234001000"/>
                    </a:ext>
                  </a:extLst>
                </a:gridCol>
                <a:gridCol w="3660519">
                  <a:extLst>
                    <a:ext uri="{9D8B030D-6E8A-4147-A177-3AD203B41FA5}">
                      <a16:colId xmlns:a16="http://schemas.microsoft.com/office/drawing/2014/main" val="4027474059"/>
                    </a:ext>
                  </a:extLst>
                </a:gridCol>
              </a:tblGrid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Category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Count of Category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31710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Animals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454835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cooking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48014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culture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1676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84626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dogs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52592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education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1433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29723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fitness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1395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70863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food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1699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7573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healthy eating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82596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public speaking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1217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06594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science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23356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soccer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1457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91773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Studying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19054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technology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34095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tennis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37222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travel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1647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95291"/>
                  </a:ext>
                </a:extLst>
              </a:tr>
              <a:tr h="3684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veganism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4222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76354BA-CBFF-6CBA-3CE1-CFA11696E661}"/>
              </a:ext>
            </a:extLst>
          </p:cNvPr>
          <p:cNvSpPr txBox="1"/>
          <p:nvPr/>
        </p:nvSpPr>
        <p:spPr>
          <a:xfrm>
            <a:off x="13949924" y="5143500"/>
            <a:ext cx="3581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Category : 16</a:t>
            </a: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420</Words>
  <Application>Microsoft Office PowerPoint</Application>
  <PresentationFormat>Custom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Clear Sans Regular Bold</vt:lpstr>
      <vt:lpstr>Arial</vt:lpstr>
      <vt:lpstr>Graphik Regular</vt:lpstr>
      <vt:lpstr>Verdana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Divyanshi Munjal</cp:lastModifiedBy>
  <cp:revision>14</cp:revision>
  <dcterms:created xsi:type="dcterms:W3CDTF">2006-08-16T00:00:00Z</dcterms:created>
  <dcterms:modified xsi:type="dcterms:W3CDTF">2024-02-07T14:31:02Z</dcterms:modified>
  <dc:identifier>DAEhDyfaYKE</dc:identifier>
</cp:coreProperties>
</file>