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88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22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6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71A8-0FA0-4F81-AFDE-D8826529BE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6BAD0B-63B2-4F34-91F0-026CDF59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772" y="457200"/>
            <a:ext cx="9386840" cy="12530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Restaurant Location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10" y="3601722"/>
            <a:ext cx="8915399" cy="1126283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002060"/>
                </a:solidFill>
              </a:rPr>
              <a:t>Divyanshi Paliwal</a:t>
            </a:r>
          </a:p>
          <a:p>
            <a:pPr algn="r"/>
            <a:r>
              <a:rPr lang="en-US" b="1" dirty="0" smtClean="0">
                <a:solidFill>
                  <a:srgbClr val="002060"/>
                </a:solidFill>
              </a:rPr>
              <a:t>October 1, 2019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9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384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Clustering and Further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en-US" sz="2400" b="1" dirty="0"/>
              <a:t>Forming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63" y="1434737"/>
            <a:ext cx="6363368" cy="37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690949" y="5460274"/>
            <a:ext cx="930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map, it can be seen that cluster 1 is the densely populated cluster with many locations clustered together. Cluster 3 has only one location, which is Connaught Place.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13817" y="2247176"/>
            <a:ext cx="267788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Red’ </a:t>
            </a:r>
            <a:r>
              <a:rPr lang="en-US" dirty="0" smtClean="0"/>
              <a:t>    : cluster 1</a:t>
            </a:r>
            <a:endParaRPr lang="en-US" dirty="0"/>
          </a:p>
          <a:p>
            <a:r>
              <a:rPr lang="en-US" dirty="0" smtClean="0"/>
              <a:t>‘Blue</a:t>
            </a:r>
            <a:r>
              <a:rPr lang="en-US" dirty="0"/>
              <a:t>’ </a:t>
            </a:r>
            <a:r>
              <a:rPr lang="en-US" dirty="0" smtClean="0"/>
              <a:t>    : cluster 2</a:t>
            </a:r>
            <a:endParaRPr lang="en-US" dirty="0"/>
          </a:p>
          <a:p>
            <a:r>
              <a:rPr lang="en-US" dirty="0" smtClean="0"/>
              <a:t>‘Green</a:t>
            </a:r>
            <a:r>
              <a:rPr lang="en-US" dirty="0"/>
              <a:t>’ </a:t>
            </a:r>
            <a:r>
              <a:rPr lang="en-US" dirty="0" smtClean="0"/>
              <a:t>: cluster 3</a:t>
            </a:r>
          </a:p>
          <a:p>
            <a:r>
              <a:rPr lang="en-US" dirty="0" smtClean="0"/>
              <a:t>‘</a:t>
            </a:r>
            <a:r>
              <a:rPr lang="en-US" dirty="0"/>
              <a:t>Purple</a:t>
            </a:r>
            <a:r>
              <a:rPr lang="en-US" dirty="0" smtClean="0"/>
              <a:t>’ : cluster </a:t>
            </a:r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6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303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Clustering and Further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2700" b="1" dirty="0"/>
              <a:t>Dominant restaurant types in densely populated cluster</a:t>
            </a:r>
            <a:r>
              <a:rPr lang="en-US" sz="2700" dirty="0"/>
              <a:t/>
            </a:r>
            <a:br>
              <a:rPr lang="en-US" sz="27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3" y="1336766"/>
            <a:ext cx="7979855" cy="37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81943" y="5421086"/>
            <a:ext cx="947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graph, it can be observed that the most dominant restaurant </a:t>
            </a:r>
            <a:r>
              <a:rPr lang="en-US" dirty="0" smtClean="0"/>
              <a:t>type in cluster 1 (densely populated cluster) </a:t>
            </a:r>
            <a:r>
              <a:rPr lang="en-US" dirty="0"/>
              <a:t>is Quick Bites, followed by Casual Dining and Fine Dining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3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4" y="114659"/>
            <a:ext cx="9601200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Clustering and Further Analysis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-</a:t>
            </a:r>
            <a:r>
              <a:rPr lang="en-US" sz="2400" b="1" dirty="0" smtClean="0"/>
              <a:t>Locations </a:t>
            </a:r>
            <a:r>
              <a:rPr lang="en-US" sz="2400" b="1" dirty="0"/>
              <a:t>with highest number of restaurant in identified restaurant types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637303"/>
            <a:ext cx="7518717" cy="37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81943" y="5760720"/>
            <a:ext cx="947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graph, </a:t>
            </a:r>
            <a:r>
              <a:rPr lang="en-US" dirty="0" err="1"/>
              <a:t>Lodhi</a:t>
            </a:r>
            <a:r>
              <a:rPr lang="en-US" dirty="0"/>
              <a:t> Road has the highest number of restaurants in the identified restaurant types, followed by Sector 32 and </a:t>
            </a:r>
            <a:r>
              <a:rPr lang="en-US" dirty="0" err="1"/>
              <a:t>Shahdara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4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79" y="1395549"/>
            <a:ext cx="8570175" cy="37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51314" y="114659"/>
            <a:ext cx="9601200" cy="1280890"/>
          </a:xfrm>
        </p:spPr>
        <p:txBody>
          <a:bodyPr>
            <a:normAutofit/>
          </a:bodyPr>
          <a:lstStyle/>
          <a:p>
            <a:r>
              <a:rPr lang="en-US" b="1" dirty="0"/>
              <a:t>Clustering and Further Analysis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-</a:t>
            </a:r>
            <a:r>
              <a:rPr lang="en-US" sz="2400" b="1" dirty="0" smtClean="0"/>
              <a:t>Type </a:t>
            </a:r>
            <a:r>
              <a:rPr lang="en-US" sz="2400" b="1" dirty="0"/>
              <a:t>of restaurants are common </a:t>
            </a:r>
            <a:r>
              <a:rPr lang="en-US" sz="2400" b="1" dirty="0" smtClean="0"/>
              <a:t>in identified locations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351314" y="5173799"/>
            <a:ext cx="93605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the above figure, it is observed that in </a:t>
            </a:r>
            <a:r>
              <a:rPr lang="en-US" sz="1600" dirty="0" err="1"/>
              <a:t>Lodhi</a:t>
            </a:r>
            <a:r>
              <a:rPr lang="en-US" sz="1600" dirty="0"/>
              <a:t> Road, Fine Dining is the preferred restaurant type. This is because, </a:t>
            </a:r>
            <a:r>
              <a:rPr lang="en-US" sz="1600" dirty="0" err="1"/>
              <a:t>Lodhi</a:t>
            </a:r>
            <a:r>
              <a:rPr lang="en-US" sz="1600" dirty="0"/>
              <a:t> Road is a posh area and people there prefer a luxury dining experience. In Sector 32 of Noida, Casual Dining is preferred, but in </a:t>
            </a:r>
            <a:r>
              <a:rPr lang="en-US" sz="1600" dirty="0" err="1"/>
              <a:t>Shahdara</a:t>
            </a:r>
            <a:r>
              <a:rPr lang="en-US" sz="1600" dirty="0"/>
              <a:t> both Casual and Quick Bites are preferred, Casual Dining a little more than Quick Bites, this is because in </a:t>
            </a:r>
            <a:r>
              <a:rPr lang="en-US" sz="1600" dirty="0" err="1"/>
              <a:t>Shahdara</a:t>
            </a:r>
            <a:r>
              <a:rPr lang="en-US" sz="1600" dirty="0"/>
              <a:t> middle-income population thrives who would prefer an economical casual dining.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6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3847"/>
            <a:ext cx="8911687" cy="1280890"/>
          </a:xfrm>
        </p:spPr>
        <p:txBody>
          <a:bodyPr/>
          <a:lstStyle/>
          <a:p>
            <a:r>
              <a:rPr lang="en-US" b="1" dirty="0"/>
              <a:t>Clustering and Further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-A </a:t>
            </a:r>
            <a:r>
              <a:rPr lang="en-US" sz="2400" b="1" dirty="0"/>
              <a:t>different case – Connaught Place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10" y="1435100"/>
            <a:ext cx="8459405" cy="37766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89212" y="5447211"/>
            <a:ext cx="9154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graph shows that Connaught Place will be an ideal location if one wants to open a Bar or a Lounge. Alcohol and music is probably the reason why the footfalls in Connaught Place is so high!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7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79972"/>
            <a:ext cx="8911687" cy="773617"/>
          </a:xfrm>
        </p:spPr>
        <p:txBody>
          <a:bodyPr/>
          <a:lstStyle/>
          <a:p>
            <a:r>
              <a:rPr lang="en-US" b="1" dirty="0" smtClean="0"/>
              <a:t>Conclusions and 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953588"/>
            <a:ext cx="8915400" cy="5603965"/>
          </a:xfrm>
        </p:spPr>
        <p:txBody>
          <a:bodyPr/>
          <a:lstStyle/>
          <a:p>
            <a:r>
              <a:rPr lang="en-US" sz="1600" dirty="0" smtClean="0"/>
              <a:t>To </a:t>
            </a:r>
            <a:r>
              <a:rPr lang="en-US" sz="1600" dirty="0"/>
              <a:t>open a restaurant ideal place will be </a:t>
            </a:r>
            <a:r>
              <a:rPr lang="en-US" sz="1600" dirty="0" err="1"/>
              <a:t>Lodhi</a:t>
            </a:r>
            <a:r>
              <a:rPr lang="en-US" sz="1600" dirty="0"/>
              <a:t> Road if the type of restaurant to be opened is Fine Dining as the people in the region are high-</a:t>
            </a:r>
            <a:r>
              <a:rPr lang="en-US" sz="1600" dirty="0" err="1"/>
              <a:t>incomed</a:t>
            </a:r>
            <a:r>
              <a:rPr lang="en-US" sz="1600" dirty="0"/>
              <a:t> and prefer fine dining. If choice of restaurant is Casual Dining then either Sector 32, Noida or Connaught Place are better option than </a:t>
            </a:r>
            <a:r>
              <a:rPr lang="en-US" sz="1600" dirty="0" smtClean="0"/>
              <a:t>others.</a:t>
            </a:r>
            <a:r>
              <a:rPr lang="en-US" sz="1400" dirty="0" smtClean="0"/>
              <a:t> </a:t>
            </a:r>
            <a:r>
              <a:rPr lang="en-US" sz="1600" dirty="0" smtClean="0"/>
              <a:t>To </a:t>
            </a:r>
            <a:r>
              <a:rPr lang="en-US" sz="1600" dirty="0"/>
              <a:t>open is a lounge or a bar, then Connaught Place is the best </a:t>
            </a:r>
            <a:r>
              <a:rPr lang="en-US" sz="1600" dirty="0" smtClean="0"/>
              <a:t>place</a:t>
            </a:r>
            <a:endParaRPr lang="en-US" sz="1600" dirty="0"/>
          </a:p>
          <a:p>
            <a:r>
              <a:rPr lang="en-US" sz="16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is advisable to keep the cost between Rs. 1000- Rs. 2000 for two to make dining affordable but </a:t>
            </a:r>
            <a:r>
              <a:rPr lang="en-US" sz="1600" dirty="0" smtClean="0"/>
              <a:t>selective.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restaurant can opt to serve North Indian, along with Chinese, Continental or Italian, since these are clearly identifiable in the word cloud shown </a:t>
            </a:r>
            <a:r>
              <a:rPr lang="en-US" sz="1600" dirty="0" smtClean="0"/>
              <a:t>before</a:t>
            </a:r>
          </a:p>
          <a:p>
            <a:r>
              <a:rPr lang="en-US" sz="1600" dirty="0"/>
              <a:t>The clustering was performed on only one criteria, different criteria such as proximity to each other or based on cuisine, the locations could have been </a:t>
            </a:r>
            <a:r>
              <a:rPr lang="en-US" sz="1600" dirty="0" smtClean="0"/>
              <a:t>clustered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f </a:t>
            </a:r>
            <a:r>
              <a:rPr lang="en-US" sz="1600" dirty="0"/>
              <a:t>data related to reviews for each restaurant could be arranged, it would have been possible to identify the popular dish in a location</a:t>
            </a:r>
            <a:endParaRPr lang="en-US" sz="1600" dirty="0" smtClean="0"/>
          </a:p>
          <a:p>
            <a:r>
              <a:rPr lang="en-US" sz="1600" dirty="0"/>
              <a:t>S</a:t>
            </a:r>
            <a:r>
              <a:rPr lang="en-US" sz="1600" dirty="0" smtClean="0"/>
              <a:t>electing </a:t>
            </a:r>
            <a:r>
              <a:rPr lang="en-US" sz="1600" dirty="0"/>
              <a:t>a location for a restaurant also depends on the land available, price of acquiring that land and other miscellaneous charges, a data related to such parameters would have helped in a proper analysis.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2361469"/>
            <a:ext cx="8911687" cy="128089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Bradley Hand ITC" panose="03070402050302030203" pitchFamily="66" charset="0"/>
              </a:rPr>
              <a:t>THANK YOU!</a:t>
            </a:r>
            <a:endParaRPr lang="en-US" sz="9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3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33384"/>
            <a:ext cx="8911687" cy="5776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947" y="706123"/>
            <a:ext cx="9660035" cy="2489927"/>
          </a:xfrm>
        </p:spPr>
        <p:txBody>
          <a:bodyPr/>
          <a:lstStyle/>
          <a:p>
            <a:r>
              <a:rPr lang="en-US" dirty="0"/>
              <a:t>People in Delhi are fond of food and love to try different cuisines or restaurants; this is why on every street of Delhi, one can find a restaurant or a street-food </a:t>
            </a:r>
            <a:r>
              <a:rPr lang="en-US" dirty="0" smtClean="0"/>
              <a:t>vendor</a:t>
            </a:r>
          </a:p>
          <a:p>
            <a:r>
              <a:rPr lang="en-US" dirty="0"/>
              <a:t>As a restaurant owner, it is important to identify a suitable location to open a restaurant to maintain the customers and ensure </a:t>
            </a:r>
            <a:r>
              <a:rPr lang="en-US" dirty="0" smtClean="0"/>
              <a:t>profitability</a:t>
            </a:r>
          </a:p>
          <a:p>
            <a:r>
              <a:rPr lang="en-US" dirty="0"/>
              <a:t>An ideal location can ensure visibility of the restaurant, which is important to attract customers, and helps in maintaining the supply for the raw </a:t>
            </a:r>
            <a:r>
              <a:rPr lang="en-US" dirty="0" smtClean="0"/>
              <a:t>materials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22662" y="3226527"/>
            <a:ext cx="8911687" cy="577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18947" y="3852111"/>
            <a:ext cx="9376365" cy="103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</a:t>
            </a:r>
            <a:r>
              <a:rPr lang="en-US" dirty="0"/>
              <a:t>identify a suitable location for a restaurant, it is important to have information on the places available, cuisines and type of restaurants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22662" y="4709910"/>
            <a:ext cx="8911687" cy="577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Interest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18947" y="5496575"/>
            <a:ext cx="9376365" cy="95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analysis is of interest to restaurant chains and restaurant owners who want to open a new restaurant in Delhi-NCR and aim to identify suitable location and what type of restaurant will work for the location.</a:t>
            </a:r>
          </a:p>
        </p:txBody>
      </p:sp>
    </p:spTree>
    <p:extLst>
      <p:ext uri="{BB962C8B-B14F-4D97-AF65-F5344CB8AC3E}">
        <p14:creationId xmlns:p14="http://schemas.microsoft.com/office/powerpoint/2010/main" val="54045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3433"/>
          </a:xfrm>
        </p:spPr>
        <p:txBody>
          <a:bodyPr/>
          <a:lstStyle/>
          <a:p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/>
          <a:lstStyle/>
          <a:p>
            <a:r>
              <a:rPr lang="en-US" dirty="0"/>
              <a:t>The data used in the project has been taken from one of the publically available </a:t>
            </a:r>
            <a:r>
              <a:rPr lang="en-US" dirty="0" err="1"/>
              <a:t>Zomato</a:t>
            </a:r>
            <a:r>
              <a:rPr lang="en-US" dirty="0"/>
              <a:t> Dataset on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/>
              <a:t>Data downloaded has records of restaurants throughout India. Since the study focuses only on Delhi-NCR, the data </a:t>
            </a:r>
            <a:r>
              <a:rPr lang="en-US" dirty="0" smtClean="0"/>
              <a:t>was filtered</a:t>
            </a:r>
            <a:r>
              <a:rPr lang="en-US" dirty="0"/>
              <a:t> </a:t>
            </a:r>
            <a:r>
              <a:rPr lang="en-US" dirty="0" smtClean="0"/>
              <a:t>to serve the need.</a:t>
            </a:r>
          </a:p>
          <a:p>
            <a:r>
              <a:rPr lang="en-US" dirty="0" smtClean="0"/>
              <a:t>About 6000 rows of data was left after filtering</a:t>
            </a:r>
          </a:p>
          <a:p>
            <a:r>
              <a:rPr lang="en-US" dirty="0" smtClean="0"/>
              <a:t>Redundant data, data irrelevant to the analysis was dropped.</a:t>
            </a:r>
          </a:p>
          <a:p>
            <a:r>
              <a:rPr lang="en-US" dirty="0" smtClean="0"/>
              <a:t>Some data was formatted in the required way, for example – Features available in a restaurant was modified to the number of features.</a:t>
            </a:r>
          </a:p>
          <a:p>
            <a:r>
              <a:rPr lang="en-US" dirty="0" smtClean="0"/>
              <a:t>After cleaning, data containing 11 columns and about 6000 rows was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restaurants in Delhi-NCR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81" y="1449977"/>
            <a:ext cx="8915400" cy="40981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599012" y="5721532"/>
            <a:ext cx="913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plot above shows that in Delhi-NCR, Casual Dining is the most popular type of restaurant, followed by Fine Dining and Quick Bites.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7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3701"/>
            <a:ext cx="8911687" cy="799741"/>
          </a:xfrm>
        </p:spPr>
        <p:txBody>
          <a:bodyPr/>
          <a:lstStyle/>
          <a:p>
            <a:r>
              <a:rPr lang="en-US" b="1" dirty="0"/>
              <a:t>Popular cuisines in </a:t>
            </a:r>
            <a:r>
              <a:rPr lang="en-US" b="1" dirty="0" smtClean="0"/>
              <a:t>Delhi-NCR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08" y="993442"/>
            <a:ext cx="8672341" cy="39841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05408" y="5247032"/>
            <a:ext cx="879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world cloud shows that North Indian cuisine is preferred by the people in the region. Delhi-NCR is a region in the northern part of India, hence the liking for North Indian food seems apt. </a:t>
            </a:r>
            <a:endParaRPr lang="en-US" dirty="0" smtClean="0"/>
          </a:p>
          <a:p>
            <a:r>
              <a:rPr lang="en-US" dirty="0" smtClean="0"/>
              <a:t>Fast </a:t>
            </a:r>
            <a:r>
              <a:rPr lang="en-US" dirty="0"/>
              <a:t>Food and Indian Chinese are other cuisines which are preferred by the people, which means that many restaurants provide these cuisines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4659"/>
            <a:ext cx="8911687" cy="695238"/>
          </a:xfrm>
        </p:spPr>
        <p:txBody>
          <a:bodyPr/>
          <a:lstStyle/>
          <a:p>
            <a:r>
              <a:rPr lang="en-US" b="1" dirty="0"/>
              <a:t>Locations and respective footfalls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809897"/>
            <a:ext cx="7938343" cy="37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43200" y="4872446"/>
            <a:ext cx="9248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can be seen from the map, there is only one ‘Red’ marker, which is for the locality – Connaught Place. On further analysis, it was found that Connaught Place has more than 13,00,000 recorded footfalls. This means that people tend to go to Connaught Place a lot as compared to other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9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79973"/>
            <a:ext cx="8911687" cy="812804"/>
          </a:xfrm>
        </p:spPr>
        <p:txBody>
          <a:bodyPr/>
          <a:lstStyle/>
          <a:p>
            <a:r>
              <a:rPr lang="en-US" b="1" dirty="0"/>
              <a:t>Locations with </a:t>
            </a:r>
            <a:r>
              <a:rPr lang="en-US" b="1" dirty="0" smtClean="0"/>
              <a:t>high </a:t>
            </a:r>
            <a:r>
              <a:rPr lang="en-US" b="1" dirty="0"/>
              <a:t>rated restaurants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36" y="874894"/>
            <a:ext cx="8113487" cy="37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30137" y="4976949"/>
            <a:ext cx="902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map, it can be inferred that in regions in and around southern part of Delhi, there restaurants are have high average ratings and a lot of ‘Purple’ marker can be seen crowding the space. The southern part of Delhi has low number of low rated restaurant localities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0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32224"/>
            <a:ext cx="8911687" cy="708301"/>
          </a:xfrm>
        </p:spPr>
        <p:txBody>
          <a:bodyPr/>
          <a:lstStyle/>
          <a:p>
            <a:r>
              <a:rPr lang="en-US" b="1" dirty="0"/>
              <a:t>Impact of Cost on 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138017"/>
            <a:ext cx="8915400" cy="36435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89212" y="5081451"/>
            <a:ext cx="9010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looking at the box plot it can be inferred that the ideal range of cost is between 1000-2000 as the ratings have increased till that point and as the cost increased beyond 2000 for two, the ratings have seen a decline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3035"/>
            <a:ext cx="8911687" cy="708301"/>
          </a:xfrm>
        </p:spPr>
        <p:txBody>
          <a:bodyPr/>
          <a:lstStyle/>
          <a:p>
            <a:r>
              <a:rPr lang="en-US" b="1" dirty="0"/>
              <a:t>Relation between features and footfall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901336"/>
            <a:ext cx="8915400" cy="35248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51" y="4914094"/>
            <a:ext cx="7286897" cy="28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9326" y="4598126"/>
            <a:ext cx="7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statistics for the parameter </a:t>
            </a:r>
            <a:r>
              <a:rPr lang="en-US" dirty="0" smtClean="0"/>
              <a:t>are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9212" y="5295264"/>
            <a:ext cx="928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both </a:t>
            </a:r>
            <a:r>
              <a:rPr lang="en-US" dirty="0" smtClean="0"/>
              <a:t>the chart </a:t>
            </a:r>
            <a:r>
              <a:rPr lang="en-US" dirty="0"/>
              <a:t>and the value of correlation coefficient, it can be inferred that there is no strong correlation between the two parameters, but the p-value is less than 0.01, therefore, relation between the two cannot be disregarded altogether. Hence, number of features play a limited role in attracting customers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78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1092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Bradley Hand ITC</vt:lpstr>
      <vt:lpstr>Century Gothic</vt:lpstr>
      <vt:lpstr>Wingdings 3</vt:lpstr>
      <vt:lpstr>Wisp</vt:lpstr>
      <vt:lpstr>Restaurant Location Analysis</vt:lpstr>
      <vt:lpstr>Business Problem</vt:lpstr>
      <vt:lpstr>Data Acquisition and cleaning</vt:lpstr>
      <vt:lpstr>Types of restaurants in Delhi-NCR </vt:lpstr>
      <vt:lpstr>Popular cuisines in Delhi-NCR</vt:lpstr>
      <vt:lpstr>Locations and respective footfalls</vt:lpstr>
      <vt:lpstr>Locations with high rated restaurants</vt:lpstr>
      <vt:lpstr>Impact of Cost on Ratings</vt:lpstr>
      <vt:lpstr>Relation between features and footfall</vt:lpstr>
      <vt:lpstr>Clustering and Further Analysis - Forming Clusters</vt:lpstr>
      <vt:lpstr>Clustering and Further Analysis -Dominant restaurant types in densely populated cluster </vt:lpstr>
      <vt:lpstr>Clustering and Further Analysis -Locations with highest number of restaurant in identified restaurant types</vt:lpstr>
      <vt:lpstr>Clustering and Further Analysis -Type of restaurants are common in identified locations</vt:lpstr>
      <vt:lpstr>Clustering and Further Analysis -A different case – Connaught Place</vt:lpstr>
      <vt:lpstr>Conclusions and Discussions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Location Analysis</dc:title>
  <dc:creator>Divyanshi Paliwal</dc:creator>
  <cp:lastModifiedBy>Divyanshi Paliwal</cp:lastModifiedBy>
  <cp:revision>5</cp:revision>
  <dcterms:created xsi:type="dcterms:W3CDTF">2019-09-30T19:31:11Z</dcterms:created>
  <dcterms:modified xsi:type="dcterms:W3CDTF">2019-09-30T20:09:25Z</dcterms:modified>
</cp:coreProperties>
</file>