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
      <p:font typeface="Lato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Nhn3t2O7BJ6ACEJzvhnaK9m0Q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atoBlac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4806665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4806665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48066659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48066659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48066659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48066659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3f939c00e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3f939c00e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8b8d9765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38b8d9765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38b8d9765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38b8d9765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38b8d976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38b8d976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8066659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48066659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 name="Google Shape;11;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 name="Google Shape;12;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 name="Google Shape;13;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70" name="Shape 70"/>
        <p:cNvGrpSpPr/>
        <p:nvPr/>
      </p:nvGrpSpPr>
      <p:grpSpPr>
        <a:xfrm>
          <a:off x="0" y="0"/>
          <a:ext cx="0" cy="0"/>
          <a:chOff x="0" y="0"/>
          <a:chExt cx="0" cy="0"/>
        </a:xfrm>
      </p:grpSpPr>
      <p:sp>
        <p:nvSpPr>
          <p:cNvPr id="71" name="Google Shape;71;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2" name="Google Shape;72;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3" name="Google Shape;73;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4" name="Google Shape;74;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5" name="Google Shape;7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6" name="Google Shape;7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7" name="Shape 77"/>
        <p:cNvGrpSpPr/>
        <p:nvPr/>
      </p:nvGrpSpPr>
      <p:grpSpPr>
        <a:xfrm>
          <a:off x="0" y="0"/>
          <a:ext cx="0" cy="0"/>
          <a:chOff x="0" y="0"/>
          <a:chExt cx="0" cy="0"/>
        </a:xfrm>
      </p:grpSpPr>
      <p:sp>
        <p:nvSpPr>
          <p:cNvPr id="78" name="Google Shape;78;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9" name="Google Shape;79;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80" name="Google Shape;80;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1" name="Google Shape;81;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2" name="Google Shape;82;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3" name="Google Shape;83;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4" name="Shape 84"/>
        <p:cNvGrpSpPr/>
        <p:nvPr/>
      </p:nvGrpSpPr>
      <p:grpSpPr>
        <a:xfrm>
          <a:off x="0" y="0"/>
          <a:ext cx="0" cy="0"/>
          <a:chOff x="0" y="0"/>
          <a:chExt cx="0" cy="0"/>
        </a:xfrm>
      </p:grpSpPr>
      <p:sp>
        <p:nvSpPr>
          <p:cNvPr id="85" name="Google Shape;85;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6" name="Google Shape;86;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7" name="Google Shape;87;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8" name="Google Shape;88;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9" name="Shape 89"/>
        <p:cNvGrpSpPr/>
        <p:nvPr/>
      </p:nvGrpSpPr>
      <p:grpSpPr>
        <a:xfrm>
          <a:off x="0" y="0"/>
          <a:ext cx="0" cy="0"/>
          <a:chOff x="0" y="0"/>
          <a:chExt cx="0" cy="0"/>
        </a:xfrm>
      </p:grpSpPr>
      <p:sp>
        <p:nvSpPr>
          <p:cNvPr id="90" name="Google Shape;90;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1" name="Google Shape;91;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2" name="Google Shape;92;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3" name="Google Shape;93;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4" name="Google Shape;94;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5" name="Shape 95"/>
        <p:cNvGrpSpPr/>
        <p:nvPr/>
      </p:nvGrpSpPr>
      <p:grpSpPr>
        <a:xfrm>
          <a:off x="0" y="0"/>
          <a:ext cx="0" cy="0"/>
          <a:chOff x="0" y="0"/>
          <a:chExt cx="0" cy="0"/>
        </a:xfrm>
      </p:grpSpPr>
      <p:sp>
        <p:nvSpPr>
          <p:cNvPr id="96" name="Google Shape;96;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7" name="Google Shape;97;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8" name="Google Shape;98;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9" name="Google Shape;99;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0" name="Google Shape;10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1" name="Shape 101"/>
        <p:cNvGrpSpPr/>
        <p:nvPr/>
      </p:nvGrpSpPr>
      <p:grpSpPr>
        <a:xfrm>
          <a:off x="0" y="0"/>
          <a:ext cx="0" cy="0"/>
          <a:chOff x="0" y="0"/>
          <a:chExt cx="0" cy="0"/>
        </a:xfrm>
      </p:grpSpPr>
      <p:sp>
        <p:nvSpPr>
          <p:cNvPr id="102" name="Google Shape;102;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3" name="Google Shape;103;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4" name="Shape 104"/>
        <p:cNvGrpSpPr/>
        <p:nvPr/>
      </p:nvGrpSpPr>
      <p:grpSpPr>
        <a:xfrm>
          <a:off x="0" y="0"/>
          <a:ext cx="0" cy="0"/>
          <a:chOff x="0" y="0"/>
          <a:chExt cx="0" cy="0"/>
        </a:xfrm>
      </p:grpSpPr>
      <p:sp>
        <p:nvSpPr>
          <p:cNvPr id="105" name="Google Shape;105;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7" name="Google Shape;107;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8" name="Google Shape;108;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9" name="Google Shape;109;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0" name="Google Shape;110;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1" name="Shape 111"/>
        <p:cNvGrpSpPr/>
        <p:nvPr/>
      </p:nvGrpSpPr>
      <p:grpSpPr>
        <a:xfrm>
          <a:off x="0" y="0"/>
          <a:ext cx="0" cy="0"/>
          <a:chOff x="0" y="0"/>
          <a:chExt cx="0" cy="0"/>
        </a:xfrm>
      </p:grpSpPr>
      <p:sp>
        <p:nvSpPr>
          <p:cNvPr id="112" name="Google Shape;112;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4" name="Google Shape;114;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5" name="Google Shape;115;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6" name="Google Shape;116;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7" name="Google Shape;117;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8" name="Shape 118"/>
        <p:cNvGrpSpPr/>
        <p:nvPr/>
      </p:nvGrpSpPr>
      <p:grpSpPr>
        <a:xfrm>
          <a:off x="0" y="0"/>
          <a:ext cx="0" cy="0"/>
          <a:chOff x="0" y="0"/>
          <a:chExt cx="0" cy="0"/>
        </a:xfrm>
      </p:grpSpPr>
      <p:sp>
        <p:nvSpPr>
          <p:cNvPr id="119" name="Google Shape;119;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1" name="Google Shape;121;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2" name="Google Shape;122;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3" name="Google Shape;123;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4" name="Google Shape;124;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5" name="Shape 125"/>
        <p:cNvGrpSpPr/>
        <p:nvPr/>
      </p:nvGrpSpPr>
      <p:grpSpPr>
        <a:xfrm>
          <a:off x="0" y="0"/>
          <a:ext cx="0" cy="0"/>
          <a:chOff x="0" y="0"/>
          <a:chExt cx="0" cy="0"/>
        </a:xfrm>
      </p:grpSpPr>
      <p:sp>
        <p:nvSpPr>
          <p:cNvPr id="126" name="Google Shape;126;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8" name="Google Shape;128;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9" name="Google Shape;129;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0" name="Google Shape;130;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1" name="Google Shape;131;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id="15" name="Google Shape;15;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6" name="Google Shape;16;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8" name="Google Shape;18;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2" name="Shape 132"/>
        <p:cNvGrpSpPr/>
        <p:nvPr/>
      </p:nvGrpSpPr>
      <p:grpSpPr>
        <a:xfrm>
          <a:off x="0" y="0"/>
          <a:ext cx="0" cy="0"/>
          <a:chOff x="0" y="0"/>
          <a:chExt cx="0" cy="0"/>
        </a:xfrm>
      </p:grpSpPr>
      <p:pic>
        <p:nvPicPr>
          <p:cNvPr id="133" name="Google Shape;133;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4" name="Google Shape;134;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5" name="Google Shape;135;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6" name="Google Shape;136;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8" name="Google Shape;138;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9" name="Shape 139"/>
        <p:cNvGrpSpPr/>
        <p:nvPr/>
      </p:nvGrpSpPr>
      <p:grpSpPr>
        <a:xfrm>
          <a:off x="0" y="0"/>
          <a:ext cx="0" cy="0"/>
          <a:chOff x="0" y="0"/>
          <a:chExt cx="0" cy="0"/>
        </a:xfrm>
      </p:grpSpPr>
      <p:pic>
        <p:nvPicPr>
          <p:cNvPr id="140" name="Google Shape;140;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1" name="Google Shape;14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2" name="Google Shape;14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3" name="Google Shape;143;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5" name="Google Shape;145;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9" name="Google Shape;149;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0" name="Google Shape;15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1" name="Google Shape;151;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2" name="Google Shape;152;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5" name="Google Shape;155;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6" name="Google Shape;156;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7" name="Google Shape;157;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8" name="Shape 158"/>
        <p:cNvGrpSpPr/>
        <p:nvPr/>
      </p:nvGrpSpPr>
      <p:grpSpPr>
        <a:xfrm>
          <a:off x="0" y="0"/>
          <a:ext cx="0" cy="0"/>
          <a:chOff x="0" y="0"/>
          <a:chExt cx="0" cy="0"/>
        </a:xfrm>
      </p:grpSpPr>
      <p:sp>
        <p:nvSpPr>
          <p:cNvPr id="159" name="Google Shape;159;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60" name="Shape 160"/>
        <p:cNvGrpSpPr/>
        <p:nvPr/>
      </p:nvGrpSpPr>
      <p:grpSpPr>
        <a:xfrm>
          <a:off x="0" y="0"/>
          <a:ext cx="0" cy="0"/>
          <a:chOff x="0" y="0"/>
          <a:chExt cx="0" cy="0"/>
        </a:xfrm>
      </p:grpSpPr>
      <p:sp>
        <p:nvSpPr>
          <p:cNvPr id="161" name="Google Shape;16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8" name="Google Shape;168;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9" name="Google Shape;169;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2" name="Google Shape;172;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3" name="Google Shape;173;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4" name="Google Shape;174;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7" name="Shape 177"/>
        <p:cNvGrpSpPr/>
        <p:nvPr/>
      </p:nvGrpSpPr>
      <p:grpSpPr>
        <a:xfrm>
          <a:off x="0" y="0"/>
          <a:ext cx="0" cy="0"/>
          <a:chOff x="0" y="0"/>
          <a:chExt cx="0" cy="0"/>
        </a:xfrm>
      </p:grpSpPr>
      <p:sp>
        <p:nvSpPr>
          <p:cNvPr id="178" name="Google Shape;178;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9" name="Google Shape;179;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9" name="Shape 19"/>
        <p:cNvGrpSpPr/>
        <p:nvPr/>
      </p:nvGrpSpPr>
      <p:grpSpPr>
        <a:xfrm>
          <a:off x="0" y="0"/>
          <a:ext cx="0" cy="0"/>
          <a:chOff x="0" y="0"/>
          <a:chExt cx="0" cy="0"/>
        </a:xfrm>
      </p:grpSpPr>
      <p:sp>
        <p:nvSpPr>
          <p:cNvPr id="20" name="Google Shape;20;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80" name="Shape 180"/>
        <p:cNvGrpSpPr/>
        <p:nvPr/>
      </p:nvGrpSpPr>
      <p:grpSpPr>
        <a:xfrm>
          <a:off x="0" y="0"/>
          <a:ext cx="0" cy="0"/>
          <a:chOff x="0" y="0"/>
          <a:chExt cx="0" cy="0"/>
        </a:xfrm>
      </p:grpSpPr>
      <p:pic>
        <p:nvPicPr>
          <p:cNvPr id="181" name="Google Shape;181;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2" name="Shape 182"/>
        <p:cNvGrpSpPr/>
        <p:nvPr/>
      </p:nvGrpSpPr>
      <p:grpSpPr>
        <a:xfrm>
          <a:off x="0" y="0"/>
          <a:ext cx="0" cy="0"/>
          <a:chOff x="0" y="0"/>
          <a:chExt cx="0" cy="0"/>
        </a:xfrm>
      </p:grpSpPr>
      <p:sp>
        <p:nvSpPr>
          <p:cNvPr id="183" name="Google Shape;18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4" name="Google Shape;18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5" name="Google Shape;185;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6" name="Google Shape;186;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7" name="Google Shape;187;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8" name="Google Shape;188;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9" name="Shape 189"/>
        <p:cNvGrpSpPr/>
        <p:nvPr/>
      </p:nvGrpSpPr>
      <p:grpSpPr>
        <a:xfrm>
          <a:off x="0" y="0"/>
          <a:ext cx="0" cy="0"/>
          <a:chOff x="0" y="0"/>
          <a:chExt cx="0" cy="0"/>
        </a:xfrm>
      </p:grpSpPr>
      <p:sp>
        <p:nvSpPr>
          <p:cNvPr id="190" name="Google Shape;190;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91" name="Google Shape;191;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2" name="Google Shape;192;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3" name="Google Shape;193;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4" name="Google Shape;194;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5" name="Google Shape;195;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6" name="Shape 196"/>
        <p:cNvGrpSpPr/>
        <p:nvPr/>
      </p:nvGrpSpPr>
      <p:grpSpPr>
        <a:xfrm>
          <a:off x="0" y="0"/>
          <a:ext cx="0" cy="0"/>
          <a:chOff x="0" y="0"/>
          <a:chExt cx="0" cy="0"/>
        </a:xfrm>
      </p:grpSpPr>
      <p:sp>
        <p:nvSpPr>
          <p:cNvPr id="197" name="Google Shape;197;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8" name="Google Shape;198;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9" name="Google Shape;199;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0" name="Google Shape;200;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1" name="Google Shape;201;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2" name="Google Shape;20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3" name="Google Shape;203;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4" name="Google Shape;204;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5" name="Google Shape;205;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6" name="Shape 206"/>
        <p:cNvGrpSpPr/>
        <p:nvPr/>
      </p:nvGrpSpPr>
      <p:grpSpPr>
        <a:xfrm>
          <a:off x="0" y="0"/>
          <a:ext cx="0" cy="0"/>
          <a:chOff x="0" y="0"/>
          <a:chExt cx="0" cy="0"/>
        </a:xfrm>
      </p:grpSpPr>
      <p:sp>
        <p:nvSpPr>
          <p:cNvPr id="207" name="Google Shape;207;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8" name="Google Shape;208;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9" name="Google Shape;209;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0" name="Google Shape;210;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1" name="Google Shape;211;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2" name="Google Shape;212;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3" name="Google Shape;213;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5" name="Google Shape;215;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6" name="Google Shape;216;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7" name="Google Shape;217;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8" name="Shape 218"/>
        <p:cNvGrpSpPr/>
        <p:nvPr/>
      </p:nvGrpSpPr>
      <p:grpSpPr>
        <a:xfrm>
          <a:off x="0" y="0"/>
          <a:ext cx="0" cy="0"/>
          <a:chOff x="0" y="0"/>
          <a:chExt cx="0" cy="0"/>
        </a:xfrm>
      </p:grpSpPr>
      <p:sp>
        <p:nvSpPr>
          <p:cNvPr id="219" name="Google Shape;219;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20" name="Google Shape;220;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21" name="Google Shape;221;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2" name="Google Shape;222;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3" name="Google Shape;223;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4" name="Google Shape;224;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5" name="Google Shape;225;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6" name="Google Shape;226;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7" name="Google Shape;227;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8" name="Google Shape;228;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9" name="Google Shape;229;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30" name="Google Shape;230;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31" name="Google Shape;231;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2" name="Shape 232"/>
        <p:cNvGrpSpPr/>
        <p:nvPr/>
      </p:nvGrpSpPr>
      <p:grpSpPr>
        <a:xfrm>
          <a:off x="0" y="0"/>
          <a:ext cx="0" cy="0"/>
          <a:chOff x="0" y="0"/>
          <a:chExt cx="0" cy="0"/>
        </a:xfrm>
      </p:grpSpPr>
      <p:sp>
        <p:nvSpPr>
          <p:cNvPr id="233" name="Google Shape;233;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4" name="Google Shape;234;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5" name="Google Shape;235;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6" name="Google Shape;236;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7" name="Google Shape;237;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8" name="Google Shape;238;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9" name="Google Shape;239;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40" name="Shape 240"/>
        <p:cNvGrpSpPr/>
        <p:nvPr/>
      </p:nvGrpSpPr>
      <p:grpSpPr>
        <a:xfrm>
          <a:off x="0" y="0"/>
          <a:ext cx="0" cy="0"/>
          <a:chOff x="0" y="0"/>
          <a:chExt cx="0" cy="0"/>
        </a:xfrm>
      </p:grpSpPr>
      <p:sp>
        <p:nvSpPr>
          <p:cNvPr id="241" name="Google Shape;241;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2" name="Google Shape;242;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3" name="Google Shape;243;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4" name="Google Shape;244;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5" name="Google Shape;245;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6" name="Google Shape;246;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7" name="Google Shape;247;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8" name="Shape 248"/>
        <p:cNvGrpSpPr/>
        <p:nvPr/>
      </p:nvGrpSpPr>
      <p:grpSpPr>
        <a:xfrm>
          <a:off x="0" y="0"/>
          <a:ext cx="0" cy="0"/>
          <a:chOff x="0" y="0"/>
          <a:chExt cx="0" cy="0"/>
        </a:xfrm>
      </p:grpSpPr>
      <p:sp>
        <p:nvSpPr>
          <p:cNvPr id="249" name="Google Shape;249;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0" name="Google Shape;250;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1" name="Google Shape;251;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2" name="Google Shape;252;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3" name="Google Shape;253;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4" name="Shape 254"/>
        <p:cNvGrpSpPr/>
        <p:nvPr/>
      </p:nvGrpSpPr>
      <p:grpSpPr>
        <a:xfrm>
          <a:off x="0" y="0"/>
          <a:ext cx="0" cy="0"/>
          <a:chOff x="0" y="0"/>
          <a:chExt cx="0" cy="0"/>
        </a:xfrm>
      </p:grpSpPr>
      <p:sp>
        <p:nvSpPr>
          <p:cNvPr id="255" name="Google Shape;255;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6" name="Google Shape;256;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7" name="Google Shape;257;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8" name="Google Shape;258;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9" name="Google Shape;259;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0" name="Google Shape;260;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1" name="Shape 21"/>
        <p:cNvGrpSpPr/>
        <p:nvPr/>
      </p:nvGrpSpPr>
      <p:grpSpPr>
        <a:xfrm>
          <a:off x="0" y="0"/>
          <a:ext cx="0" cy="0"/>
          <a:chOff x="0" y="0"/>
          <a:chExt cx="0" cy="0"/>
        </a:xfrm>
      </p:grpSpPr>
      <p:pic>
        <p:nvPicPr>
          <p:cNvPr id="22" name="Google Shape;22;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61" name="Shape 261"/>
        <p:cNvGrpSpPr/>
        <p:nvPr/>
      </p:nvGrpSpPr>
      <p:grpSpPr>
        <a:xfrm>
          <a:off x="0" y="0"/>
          <a:ext cx="0" cy="0"/>
          <a:chOff x="0" y="0"/>
          <a:chExt cx="0" cy="0"/>
        </a:xfrm>
      </p:grpSpPr>
      <p:sp>
        <p:nvSpPr>
          <p:cNvPr id="262" name="Google Shape;262;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3" name="Google Shape;263;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4" name="Google Shape;264;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5" name="Google Shape;265;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6" name="Google Shape;266;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7" name="Google Shape;267;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8" name="Shape 268"/>
        <p:cNvGrpSpPr/>
        <p:nvPr/>
      </p:nvGrpSpPr>
      <p:grpSpPr>
        <a:xfrm>
          <a:off x="0" y="0"/>
          <a:ext cx="0" cy="0"/>
          <a:chOff x="0" y="0"/>
          <a:chExt cx="0" cy="0"/>
        </a:xfrm>
      </p:grpSpPr>
      <p:sp>
        <p:nvSpPr>
          <p:cNvPr id="269" name="Google Shape;269;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0" name="Google Shape;27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71" name="Google Shape;27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2" name="Shape 272"/>
        <p:cNvGrpSpPr/>
        <p:nvPr/>
      </p:nvGrpSpPr>
      <p:grpSpPr>
        <a:xfrm>
          <a:off x="0" y="0"/>
          <a:ext cx="0" cy="0"/>
          <a:chOff x="0" y="0"/>
          <a:chExt cx="0" cy="0"/>
        </a:xfrm>
      </p:grpSpPr>
      <p:sp>
        <p:nvSpPr>
          <p:cNvPr id="273" name="Google Shape;273;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4" name="Google Shape;274;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5" name="Google Shape;275;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6" name="Shape 276"/>
        <p:cNvGrpSpPr/>
        <p:nvPr/>
      </p:nvGrpSpPr>
      <p:grpSpPr>
        <a:xfrm>
          <a:off x="0" y="0"/>
          <a:ext cx="0" cy="0"/>
          <a:chOff x="0" y="0"/>
          <a:chExt cx="0" cy="0"/>
        </a:xfrm>
      </p:grpSpPr>
      <p:pic>
        <p:nvPicPr>
          <p:cNvPr id="277" name="Google Shape;27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8" name="Shape 278"/>
        <p:cNvGrpSpPr/>
        <p:nvPr/>
      </p:nvGrpSpPr>
      <p:grpSpPr>
        <a:xfrm>
          <a:off x="0" y="0"/>
          <a:ext cx="0" cy="0"/>
          <a:chOff x="0" y="0"/>
          <a:chExt cx="0" cy="0"/>
        </a:xfrm>
      </p:grpSpPr>
      <p:sp>
        <p:nvSpPr>
          <p:cNvPr id="279" name="Google Shape;279;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1" name="Google Shape;281;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2" name="Google Shape;282;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3" name="Google Shape;283;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4" name="Google Shape;284;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5" name="Google Shape;285;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6" name="Shape 286"/>
        <p:cNvGrpSpPr/>
        <p:nvPr/>
      </p:nvGrpSpPr>
      <p:grpSpPr>
        <a:xfrm>
          <a:off x="0" y="0"/>
          <a:ext cx="0" cy="0"/>
          <a:chOff x="0" y="0"/>
          <a:chExt cx="0" cy="0"/>
        </a:xfrm>
      </p:grpSpPr>
      <p:sp>
        <p:nvSpPr>
          <p:cNvPr id="287" name="Google Shape;287;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9" name="Google Shape;289;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0" name="Google Shape;290;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1" name="Google Shape;291;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2" name="Google Shape;292;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3" name="Google Shape;293;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4" name="Shape 294"/>
        <p:cNvGrpSpPr/>
        <p:nvPr/>
      </p:nvGrpSpPr>
      <p:grpSpPr>
        <a:xfrm>
          <a:off x="0" y="0"/>
          <a:ext cx="0" cy="0"/>
          <a:chOff x="0" y="0"/>
          <a:chExt cx="0" cy="0"/>
        </a:xfrm>
      </p:grpSpPr>
      <p:sp>
        <p:nvSpPr>
          <p:cNvPr id="295" name="Google Shape;295;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7" name="Google Shape;297;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8" name="Google Shape;298;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9" name="Google Shape;299;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0" name="Google Shape;300;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01" name="Google Shape;301;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2" name="Shape 302"/>
        <p:cNvGrpSpPr/>
        <p:nvPr/>
      </p:nvGrpSpPr>
      <p:grpSpPr>
        <a:xfrm>
          <a:off x="0" y="0"/>
          <a:ext cx="0" cy="0"/>
          <a:chOff x="0" y="0"/>
          <a:chExt cx="0" cy="0"/>
        </a:xfrm>
      </p:grpSpPr>
      <p:pic>
        <p:nvPicPr>
          <p:cNvPr id="303" name="Google Shape;303;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4" name="Google Shape;304;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5" name="Google Shape;305;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6" name="Google Shape;306;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8" name="Google Shape;308;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9" name="Google Shape;309;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0" name="Shape 310"/>
        <p:cNvGrpSpPr/>
        <p:nvPr/>
      </p:nvGrpSpPr>
      <p:grpSpPr>
        <a:xfrm>
          <a:off x="0" y="0"/>
          <a:ext cx="0" cy="0"/>
          <a:chOff x="0" y="0"/>
          <a:chExt cx="0" cy="0"/>
        </a:xfrm>
      </p:grpSpPr>
      <p:sp>
        <p:nvSpPr>
          <p:cNvPr id="311" name="Google Shape;311;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2" name="Google Shape;312;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3" name="Google Shape;313;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4" name="Google Shape;314;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5" name="Google Shape;315;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6" name="Shape 316"/>
        <p:cNvGrpSpPr/>
        <p:nvPr/>
      </p:nvGrpSpPr>
      <p:grpSpPr>
        <a:xfrm>
          <a:off x="0" y="0"/>
          <a:ext cx="0" cy="0"/>
          <a:chOff x="0" y="0"/>
          <a:chExt cx="0" cy="0"/>
        </a:xfrm>
      </p:grpSpPr>
      <p:pic>
        <p:nvPicPr>
          <p:cNvPr id="317" name="Google Shape;317;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8" name="Google Shape;318;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9" name="Google Shape;319;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20" name="Google Shape;320;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3" name="Shape 23"/>
        <p:cNvGrpSpPr/>
        <p:nvPr/>
      </p:nvGrpSpPr>
      <p:grpSpPr>
        <a:xfrm>
          <a:off x="0" y="0"/>
          <a:ext cx="0" cy="0"/>
          <a:chOff x="0" y="0"/>
          <a:chExt cx="0" cy="0"/>
        </a:xfrm>
      </p:grpSpPr>
      <p:pic>
        <p:nvPicPr>
          <p:cNvPr id="24" name="Google Shape;24;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 name="Google Shape;25;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 name="Google Shape;26;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7" name="Google Shape;27;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8" name="Google Shape;28;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9" name="Google Shape;29;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21" name="Shape 321"/>
        <p:cNvGrpSpPr/>
        <p:nvPr/>
      </p:nvGrpSpPr>
      <p:grpSpPr>
        <a:xfrm>
          <a:off x="0" y="0"/>
          <a:ext cx="0" cy="0"/>
          <a:chOff x="0" y="0"/>
          <a:chExt cx="0" cy="0"/>
        </a:xfrm>
      </p:grpSpPr>
      <p:sp>
        <p:nvSpPr>
          <p:cNvPr id="322" name="Google Shape;322;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3" name="Google Shape;323;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4" name="Shape 324"/>
        <p:cNvGrpSpPr/>
        <p:nvPr/>
      </p:nvGrpSpPr>
      <p:grpSpPr>
        <a:xfrm>
          <a:off x="0" y="0"/>
          <a:ext cx="0" cy="0"/>
          <a:chOff x="0" y="0"/>
          <a:chExt cx="0" cy="0"/>
        </a:xfrm>
      </p:grpSpPr>
      <p:sp>
        <p:nvSpPr>
          <p:cNvPr id="325" name="Google Shape;325;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6" name="Google Shape;326;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7" name="Shape 327"/>
        <p:cNvGrpSpPr/>
        <p:nvPr/>
      </p:nvGrpSpPr>
      <p:grpSpPr>
        <a:xfrm>
          <a:off x="0" y="0"/>
          <a:ext cx="0" cy="0"/>
          <a:chOff x="0" y="0"/>
          <a:chExt cx="0" cy="0"/>
        </a:xfrm>
      </p:grpSpPr>
      <p:sp>
        <p:nvSpPr>
          <p:cNvPr id="328" name="Google Shape;328;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9" name="Google Shape;329;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30" name="Shape 330"/>
        <p:cNvGrpSpPr/>
        <p:nvPr/>
      </p:nvGrpSpPr>
      <p:grpSpPr>
        <a:xfrm>
          <a:off x="0" y="0"/>
          <a:ext cx="0" cy="0"/>
          <a:chOff x="0" y="0"/>
          <a:chExt cx="0" cy="0"/>
        </a:xfrm>
      </p:grpSpPr>
      <p:sp>
        <p:nvSpPr>
          <p:cNvPr id="331" name="Google Shape;331;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2" name="Google Shape;332;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3" name="Shape 333"/>
        <p:cNvGrpSpPr/>
        <p:nvPr/>
      </p:nvGrpSpPr>
      <p:grpSpPr>
        <a:xfrm>
          <a:off x="0" y="0"/>
          <a:ext cx="0" cy="0"/>
          <a:chOff x="0" y="0"/>
          <a:chExt cx="0" cy="0"/>
        </a:xfrm>
      </p:grpSpPr>
      <p:sp>
        <p:nvSpPr>
          <p:cNvPr id="334" name="Google Shape;334;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5" name="Google Shape;335;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30" name="Shape 30"/>
        <p:cNvGrpSpPr/>
        <p:nvPr/>
      </p:nvGrpSpPr>
      <p:grpSpPr>
        <a:xfrm>
          <a:off x="0" y="0"/>
          <a:ext cx="0" cy="0"/>
          <a:chOff x="0" y="0"/>
          <a:chExt cx="0" cy="0"/>
        </a:xfrm>
      </p:grpSpPr>
      <p:pic>
        <p:nvPicPr>
          <p:cNvPr id="31" name="Google Shape;31;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2" name="Google Shape;32;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3" name="Google Shape;33;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 name="Google Shape;34;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5" name="Google Shape;35;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6" name="Google Shape;36;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7" name="Shape 37"/>
        <p:cNvGrpSpPr/>
        <p:nvPr/>
      </p:nvGrpSpPr>
      <p:grpSpPr>
        <a:xfrm>
          <a:off x="0" y="0"/>
          <a:ext cx="0" cy="0"/>
          <a:chOff x="0" y="0"/>
          <a:chExt cx="0" cy="0"/>
        </a:xfrm>
      </p:grpSpPr>
      <p:sp>
        <p:nvSpPr>
          <p:cNvPr id="38" name="Google Shape;38;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9" name="Google Shape;39;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0" name="Google Shape;4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1" name="Google Shape;41;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2" name="Google Shape;42;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3" name="Google Shape;43;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4" name="Google Shape;44;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5" name="Google Shape;45;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6" name="Shape 46"/>
        <p:cNvGrpSpPr/>
        <p:nvPr/>
      </p:nvGrpSpPr>
      <p:grpSpPr>
        <a:xfrm>
          <a:off x="0" y="0"/>
          <a:ext cx="0" cy="0"/>
          <a:chOff x="0" y="0"/>
          <a:chExt cx="0" cy="0"/>
        </a:xfrm>
      </p:grpSpPr>
      <p:sp>
        <p:nvSpPr>
          <p:cNvPr id="47" name="Google Shape;47;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8" name="Google Shape;48;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9" name="Google Shape;49;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0" name="Google Shape;50;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1" name="Google Shape;51;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2" name="Google Shape;52;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3" name="Google Shape;53;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4" name="Google Shape;54;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5" name="Google Shape;55;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6" name="Google Shape;56;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7" name="Shape 57"/>
        <p:cNvGrpSpPr/>
        <p:nvPr/>
      </p:nvGrpSpPr>
      <p:grpSpPr>
        <a:xfrm>
          <a:off x="0" y="0"/>
          <a:ext cx="0" cy="0"/>
          <a:chOff x="0" y="0"/>
          <a:chExt cx="0" cy="0"/>
        </a:xfrm>
      </p:grpSpPr>
      <p:sp>
        <p:nvSpPr>
          <p:cNvPr id="58" name="Google Shape;58;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9" name="Google Shape;59;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0" name="Google Shape;60;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1" name="Google Shape;61;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2" name="Google Shape;62;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3" name="Google Shape;63;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4" name="Google Shape;64;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5" name="Google Shape;65;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6" name="Google Shape;66;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7" name="Google Shape;67;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8" name="Google Shape;68;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9" name="Google Shape;69;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8" name="Google Shape;8;p10"/>
          <p:cNvSpPr txBox="1"/>
          <p:nvPr/>
        </p:nvSpPr>
        <p:spPr>
          <a:xfrm>
            <a:off x="4280662" y="4991100"/>
            <a:ext cx="6111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2" name="Shape 162"/>
        <p:cNvGrpSpPr/>
        <p:nvPr/>
      </p:nvGrpSpPr>
      <p:grpSpPr>
        <a:xfrm>
          <a:off x="0" y="0"/>
          <a:ext cx="0" cy="0"/>
          <a:chOff x="0" y="0"/>
          <a:chExt cx="0" cy="0"/>
        </a:xfrm>
      </p:grpSpPr>
      <p:sp>
        <p:nvSpPr>
          <p:cNvPr id="163" name="Google Shape;16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4" name="Google Shape;16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165" name="Google Shape;165;p12"/>
          <p:cNvSpPr txBox="1"/>
          <p:nvPr/>
        </p:nvSpPr>
        <p:spPr>
          <a:xfrm>
            <a:off x="4280662" y="4991100"/>
            <a:ext cx="611188"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SLB-Private</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3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6"/>
          <p:cNvSpPr txBox="1"/>
          <p:nvPr>
            <p:ph type="title"/>
          </p:nvPr>
        </p:nvSpPr>
        <p:spPr>
          <a:xfrm>
            <a:off x="1971903" y="100154"/>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4000"/>
              <a:t>PLEDGE TO PROGRESS</a:t>
            </a:r>
            <a:br>
              <a:rPr b="0" lang="en" sz="4000"/>
            </a:br>
            <a:r>
              <a:rPr lang="en" sz="4000"/>
              <a:t>Sustainability Hackathon </a:t>
            </a:r>
            <a:endParaRPr sz="4000"/>
          </a:p>
        </p:txBody>
      </p:sp>
      <p:sp>
        <p:nvSpPr>
          <p:cNvPr id="341" name="Google Shape;341;p66"/>
          <p:cNvSpPr txBox="1"/>
          <p:nvPr/>
        </p:nvSpPr>
        <p:spPr>
          <a:xfrm>
            <a:off x="-3574390" y="3103026"/>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342" name="Google Shape;342;p66"/>
          <p:cNvSpPr txBox="1"/>
          <p:nvPr/>
        </p:nvSpPr>
        <p:spPr>
          <a:xfrm>
            <a:off x="190800" y="2281550"/>
            <a:ext cx="87624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rPr>
              <a:t>Your Team Name:</a:t>
            </a:r>
            <a:r>
              <a:rPr b="0" i="0" lang="en" sz="1400" u="none" cap="none" strike="noStrike">
                <a:solidFill>
                  <a:srgbClr val="000000"/>
                </a:solidFill>
                <a:latin typeface="Arial"/>
                <a:ea typeface="Arial"/>
                <a:cs typeface="Arial"/>
                <a:sym typeface="Arial"/>
              </a:rPr>
              <a:t> </a:t>
            </a:r>
            <a:r>
              <a:rPr b="0" i="1" lang="en" sz="1400" u="none" cap="none" strike="noStrike">
                <a:solidFill>
                  <a:srgbClr val="000000"/>
                </a:solidFill>
                <a:latin typeface="Arial"/>
                <a:ea typeface="Arial"/>
                <a:cs typeface="Arial"/>
                <a:sym typeface="Arial"/>
              </a:rPr>
              <a:t>Helix</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rPr>
              <a:t>Your </a:t>
            </a:r>
            <a:r>
              <a:rPr b="1" lang="en"/>
              <a:t>T</a:t>
            </a:r>
            <a:r>
              <a:rPr b="1" i="0" lang="en" sz="1400" u="none" cap="none" strike="noStrike">
                <a:solidFill>
                  <a:srgbClr val="000000"/>
                </a:solidFill>
              </a:rPr>
              <a:t>eam </a:t>
            </a:r>
            <a:r>
              <a:rPr b="1" lang="en"/>
              <a:t>B</a:t>
            </a:r>
            <a:r>
              <a:rPr b="1" i="0" lang="en" sz="1400" u="none" cap="none" strike="noStrike">
                <a:solidFill>
                  <a:srgbClr val="000000"/>
                </a:solidFill>
              </a:rPr>
              <a:t>io:</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rPr i="1" lang="en"/>
              <a:t>Divyanshi, Harshada, Preeti &amp; Snehal, we are passionate engineers who like to explore new technologies, develop </a:t>
            </a:r>
            <a:r>
              <a:rPr i="1" lang="en"/>
              <a:t>quick</a:t>
            </a:r>
            <a:r>
              <a:rPr i="1" lang="en"/>
              <a:t> and useful solutions for improving processes. Participating in hackathons give us opportunities to go beyond our office work and explore new ideas</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rgbClr val="000000"/>
              </a:buClr>
              <a:buSzPts val="1400"/>
              <a:buFont typeface="Arial"/>
              <a:buNone/>
            </a:pPr>
            <a:r>
              <a:rPr b="1" lang="en"/>
              <a:t>Idea Name</a:t>
            </a:r>
            <a:r>
              <a:rPr b="1" lang="en"/>
              <a:t>:</a:t>
            </a:r>
            <a:r>
              <a:rPr lang="en"/>
              <a:t> </a:t>
            </a:r>
            <a:r>
              <a:rPr i="1" lang="en"/>
              <a:t>Green DevOps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rPr>
              <a:t>Date:</a:t>
            </a:r>
            <a:r>
              <a:rPr b="0" i="0" lang="en" sz="1400" u="none" cap="none" strike="noStrike">
                <a:solidFill>
                  <a:srgbClr val="000000"/>
                </a:solidFill>
                <a:latin typeface="Arial"/>
                <a:ea typeface="Arial"/>
                <a:cs typeface="Arial"/>
                <a:sym typeface="Arial"/>
              </a:rPr>
              <a:t> </a:t>
            </a:r>
            <a:r>
              <a:rPr b="0" i="1" lang="en" sz="1400" u="none" cap="none" strike="noStrike">
                <a:solidFill>
                  <a:srgbClr val="000000"/>
                </a:solidFill>
                <a:latin typeface="Arial"/>
                <a:ea typeface="Arial"/>
                <a:cs typeface="Arial"/>
                <a:sym typeface="Arial"/>
              </a:rPr>
              <a:t>24-Apr-2023</a:t>
            </a:r>
            <a:endParaRPr b="0" i="1" sz="1400" u="none" cap="none" strike="noStrike">
              <a:solidFill>
                <a:srgbClr val="000000"/>
              </a:solidFill>
              <a:latin typeface="Arial"/>
              <a:ea typeface="Arial"/>
              <a:cs typeface="Arial"/>
              <a:sym typeface="Arial"/>
            </a:endParaRPr>
          </a:p>
        </p:txBody>
      </p:sp>
      <p:pic>
        <p:nvPicPr>
          <p:cNvPr descr="Icon&#10;&#10;Description automatically generated" id="343" name="Google Shape;343;p66"/>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44" name="Google Shape;344;p66"/>
          <p:cNvPicPr preferRelativeResize="0"/>
          <p:nvPr/>
        </p:nvPicPr>
        <p:blipFill rotWithShape="1">
          <a:blip r:embed="rId4">
            <a:alphaModFix/>
          </a:blip>
          <a:srcRect b="0" l="0" r="0" t="0"/>
          <a:stretch/>
        </p:blipFill>
        <p:spPr>
          <a:xfrm>
            <a:off x="4014035" y="1728321"/>
            <a:ext cx="2057400" cy="438150"/>
          </a:xfrm>
          <a:prstGeom prst="rect">
            <a:avLst/>
          </a:prstGeom>
          <a:noFill/>
          <a:ln>
            <a:noFill/>
          </a:ln>
        </p:spPr>
      </p:pic>
      <p:sp>
        <p:nvSpPr>
          <p:cNvPr id="345" name="Google Shape;345;p66"/>
          <p:cNvSpPr txBox="1"/>
          <p:nvPr/>
        </p:nvSpPr>
        <p:spPr>
          <a:xfrm>
            <a:off x="4363225" y="1358675"/>
            <a:ext cx="1359000" cy="4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Arial"/>
                <a:ea typeface="Arial"/>
                <a:cs typeface="Arial"/>
                <a:sym typeface="Arial"/>
              </a:rPr>
              <a:t>Sponsored By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48066659b0_0_0"/>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Workflows in PowerBi</a:t>
            </a:r>
            <a:endParaRPr/>
          </a:p>
        </p:txBody>
      </p:sp>
      <p:pic>
        <p:nvPicPr>
          <p:cNvPr id="414" name="Google Shape;414;g248066659b0_0_0"/>
          <p:cNvPicPr preferRelativeResize="0"/>
          <p:nvPr/>
        </p:nvPicPr>
        <p:blipFill>
          <a:blip r:embed="rId3">
            <a:alphaModFix/>
          </a:blip>
          <a:stretch>
            <a:fillRect/>
          </a:stretch>
        </p:blipFill>
        <p:spPr>
          <a:xfrm>
            <a:off x="7182237" y="104687"/>
            <a:ext cx="825725" cy="825725"/>
          </a:xfrm>
          <a:prstGeom prst="rect">
            <a:avLst/>
          </a:prstGeom>
          <a:noFill/>
          <a:ln>
            <a:noFill/>
          </a:ln>
        </p:spPr>
      </p:pic>
      <p:pic>
        <p:nvPicPr>
          <p:cNvPr id="415" name="Google Shape;415;g248066659b0_0_0"/>
          <p:cNvPicPr preferRelativeResize="0"/>
          <p:nvPr/>
        </p:nvPicPr>
        <p:blipFill>
          <a:blip r:embed="rId4">
            <a:alphaModFix/>
          </a:blip>
          <a:stretch>
            <a:fillRect/>
          </a:stretch>
        </p:blipFill>
        <p:spPr>
          <a:xfrm>
            <a:off x="787125" y="1155788"/>
            <a:ext cx="7220854" cy="39082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48066659b0_0_13"/>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Workflows in PowerBi</a:t>
            </a:r>
            <a:endParaRPr/>
          </a:p>
          <a:p>
            <a:pPr indent="0" lvl="0" marL="0" rtl="0" algn="l">
              <a:spcBef>
                <a:spcPts val="0"/>
              </a:spcBef>
              <a:spcAft>
                <a:spcPts val="0"/>
              </a:spcAft>
              <a:buNone/>
            </a:pPr>
            <a:r>
              <a:t/>
            </a:r>
            <a:endParaRPr/>
          </a:p>
        </p:txBody>
      </p:sp>
      <p:pic>
        <p:nvPicPr>
          <p:cNvPr id="421" name="Google Shape;421;g248066659b0_0_13"/>
          <p:cNvPicPr preferRelativeResize="0"/>
          <p:nvPr/>
        </p:nvPicPr>
        <p:blipFill>
          <a:blip r:embed="rId3">
            <a:alphaModFix/>
          </a:blip>
          <a:stretch>
            <a:fillRect/>
          </a:stretch>
        </p:blipFill>
        <p:spPr>
          <a:xfrm>
            <a:off x="7182237" y="104687"/>
            <a:ext cx="825725" cy="825725"/>
          </a:xfrm>
          <a:prstGeom prst="rect">
            <a:avLst/>
          </a:prstGeom>
          <a:noFill/>
          <a:ln>
            <a:noFill/>
          </a:ln>
        </p:spPr>
      </p:pic>
      <p:pic>
        <p:nvPicPr>
          <p:cNvPr id="422" name="Google Shape;422;g248066659b0_0_13"/>
          <p:cNvPicPr preferRelativeResize="0"/>
          <p:nvPr/>
        </p:nvPicPr>
        <p:blipFill rotWithShape="1">
          <a:blip r:embed="rId4">
            <a:alphaModFix/>
          </a:blip>
          <a:srcRect b="0" l="119" r="109" t="0"/>
          <a:stretch/>
        </p:blipFill>
        <p:spPr>
          <a:xfrm>
            <a:off x="787125" y="1155788"/>
            <a:ext cx="7220854" cy="39082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48066659b0_0_19"/>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Workflows in PowerBi</a:t>
            </a:r>
            <a:endParaRPr/>
          </a:p>
          <a:p>
            <a:pPr indent="0" lvl="0" marL="0" rtl="0" algn="l">
              <a:spcBef>
                <a:spcPts val="0"/>
              </a:spcBef>
              <a:spcAft>
                <a:spcPts val="0"/>
              </a:spcAft>
              <a:buNone/>
            </a:pPr>
            <a:r>
              <a:t/>
            </a:r>
            <a:endParaRPr/>
          </a:p>
        </p:txBody>
      </p:sp>
      <p:pic>
        <p:nvPicPr>
          <p:cNvPr id="428" name="Google Shape;428;g248066659b0_0_19"/>
          <p:cNvPicPr preferRelativeResize="0"/>
          <p:nvPr/>
        </p:nvPicPr>
        <p:blipFill>
          <a:blip r:embed="rId3">
            <a:alphaModFix/>
          </a:blip>
          <a:stretch>
            <a:fillRect/>
          </a:stretch>
        </p:blipFill>
        <p:spPr>
          <a:xfrm>
            <a:off x="7182237" y="104687"/>
            <a:ext cx="825725" cy="825725"/>
          </a:xfrm>
          <a:prstGeom prst="rect">
            <a:avLst/>
          </a:prstGeom>
          <a:noFill/>
          <a:ln>
            <a:noFill/>
          </a:ln>
        </p:spPr>
      </p:pic>
      <p:pic>
        <p:nvPicPr>
          <p:cNvPr id="429" name="Google Shape;429;g248066659b0_0_19"/>
          <p:cNvPicPr preferRelativeResize="0"/>
          <p:nvPr/>
        </p:nvPicPr>
        <p:blipFill rotWithShape="1">
          <a:blip r:embed="rId4">
            <a:alphaModFix/>
          </a:blip>
          <a:srcRect b="0" l="347" r="347" t="0"/>
          <a:stretch/>
        </p:blipFill>
        <p:spPr>
          <a:xfrm>
            <a:off x="787125" y="1155788"/>
            <a:ext cx="7220854" cy="39082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435" name="Google Shape;435;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Key Differentiators</a:t>
            </a:r>
            <a:endParaRPr b="1">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Contribution to green software development patterns for DevOps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Extensibility to develop monitoring for </a:t>
            </a:r>
            <a:r>
              <a:rPr lang="en">
                <a:solidFill>
                  <a:srgbClr val="222222"/>
                </a:solidFill>
                <a:highlight>
                  <a:srgbClr val="FFFFFF"/>
                </a:highlight>
                <a:latin typeface="Lato"/>
                <a:ea typeface="Lato"/>
                <a:cs typeface="Lato"/>
                <a:sym typeface="Lato"/>
              </a:rPr>
              <a:t>platforms</a:t>
            </a:r>
            <a:r>
              <a:rPr lang="en">
                <a:solidFill>
                  <a:srgbClr val="222222"/>
                </a:solidFill>
                <a:highlight>
                  <a:srgbClr val="FFFFFF"/>
                </a:highlight>
                <a:latin typeface="Lato"/>
                <a:ea typeface="Lato"/>
                <a:cs typeface="Lato"/>
                <a:sym typeface="Lato"/>
              </a:rPr>
              <a:t> other than Azure DevOps (ADO)</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Usage of sustainability manager platform, to define generic activity to map emissions</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rtl="0" algn="l">
              <a:spcBef>
                <a:spcPts val="0"/>
              </a:spcBef>
              <a:spcAft>
                <a:spcPts val="0"/>
              </a:spcAft>
              <a:buClr>
                <a:srgbClr val="000000"/>
              </a:buClr>
              <a:buSzPts val="1400"/>
              <a:buFont typeface="Arial"/>
              <a:buNone/>
            </a:pPr>
            <a:r>
              <a:rPr b="1" lang="en">
                <a:solidFill>
                  <a:srgbClr val="222222"/>
                </a:solidFill>
                <a:highlight>
                  <a:schemeClr val="lt1"/>
                </a:highlight>
                <a:latin typeface="Lato"/>
                <a:ea typeface="Lato"/>
                <a:cs typeface="Lato"/>
                <a:sym typeface="Lato"/>
              </a:rPr>
              <a:t>Adoption Plan</a:t>
            </a:r>
            <a:endParaRPr b="1">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Calculation of CO2 emissions as per builds and deployments running by importing the data into Microsoft Sustainability Manager.</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Plan to release Alpha version to 10 selected users to get feedback (7 DevOps engineers, 3 management representatives) - This version will be deployed on the resources used from Hackathon</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Feedback will be based on Usability of interface and usefulness of insights generated - Incorporate feedback</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For adoption of final version - Publish the version on open source GIT repo with detailed steps for integration and keep it open for community contribution</a:t>
            </a:r>
            <a:endParaRPr>
              <a:solidFill>
                <a:srgbClr val="222222"/>
              </a:solidFill>
              <a:highlight>
                <a:schemeClr val="lt1"/>
              </a:highlight>
              <a:latin typeface="Lato"/>
              <a:ea typeface="Lato"/>
              <a:cs typeface="Lato"/>
              <a:sym typeface="Lato"/>
            </a:endParaRPr>
          </a:p>
          <a:p>
            <a:pPr indent="0" lvl="0" marL="0" rtl="0" algn="l">
              <a:spcBef>
                <a:spcPts val="0"/>
              </a:spcBef>
              <a:spcAft>
                <a:spcPts val="0"/>
              </a:spcAft>
              <a:buClr>
                <a:srgbClr val="000000"/>
              </a:buClr>
              <a:buSzPts val="1400"/>
              <a:buFont typeface="Arial"/>
              <a:buNone/>
            </a:pPr>
            <a:r>
              <a:t/>
            </a:r>
            <a:endParaRPr b="1">
              <a:solidFill>
                <a:srgbClr val="222222"/>
              </a:solidFill>
              <a:highlight>
                <a:schemeClr val="lt1"/>
              </a:highlight>
              <a:latin typeface="Lato"/>
              <a:ea typeface="Lato"/>
              <a:cs typeface="Lato"/>
              <a:sym typeface="Lato"/>
            </a:endParaRPr>
          </a:p>
        </p:txBody>
      </p:sp>
      <p:pic>
        <p:nvPicPr>
          <p:cNvPr descr="Icon&#10;&#10;Description automatically generated" id="436" name="Google Shape;436;p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437" name="Google Shape;437;p7"/>
          <p:cNvPicPr preferRelativeResize="0"/>
          <p:nvPr/>
        </p:nvPicPr>
        <p:blipFill>
          <a:blip r:embed="rId4">
            <a:alphaModFix/>
          </a:blip>
          <a:stretch>
            <a:fillRect/>
          </a:stretch>
        </p:blipFill>
        <p:spPr>
          <a:xfrm>
            <a:off x="4839150" y="102513"/>
            <a:ext cx="830075" cy="83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9"/>
          <p:cNvSpPr txBox="1"/>
          <p:nvPr>
            <p:ph idx="1" type="subTitle"/>
          </p:nvPr>
        </p:nvSpPr>
        <p:spPr>
          <a:xfrm>
            <a:off x="2193750" y="1802775"/>
            <a:ext cx="1728300" cy="465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63636"/>
              <a:buNone/>
            </a:pPr>
            <a:r>
              <a:rPr lang="en" sz="1100"/>
              <a:t>          Divyanshi Mangal</a:t>
            </a:r>
            <a:endParaRPr sz="1100"/>
          </a:p>
          <a:p>
            <a:pPr indent="0" lvl="0" marL="0" rtl="0" algn="l">
              <a:lnSpc>
                <a:spcPct val="150000"/>
              </a:lnSpc>
              <a:spcBef>
                <a:spcPts val="0"/>
              </a:spcBef>
              <a:spcAft>
                <a:spcPts val="1600"/>
              </a:spcAft>
              <a:buSzPct val="163636"/>
              <a:buNone/>
            </a:pPr>
            <a:r>
              <a:rPr lang="en" sz="1100"/>
              <a:t>    Software Developer,SLB</a:t>
            </a:r>
            <a:endParaRPr sz="1100"/>
          </a:p>
        </p:txBody>
      </p:sp>
      <p:pic>
        <p:nvPicPr>
          <p:cNvPr descr="Icon&#10;&#10;Description automatically generated" id="443" name="Google Shape;443;p9"/>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44" name="Google Shape;444;p9"/>
          <p:cNvSpPr txBox="1"/>
          <p:nvPr/>
        </p:nvSpPr>
        <p:spPr>
          <a:xfrm>
            <a:off x="3220575" y="4561563"/>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22222"/>
                </a:solidFill>
                <a:highlight>
                  <a:schemeClr val="lt1"/>
                </a:highlight>
                <a:latin typeface="Lato"/>
                <a:ea typeface="Lato"/>
                <a:cs typeface="Lato"/>
                <a:sym typeface="Lato"/>
              </a:rPr>
              <a:t>Build carbon-aware projects</a:t>
            </a:r>
            <a:endParaRPr/>
          </a:p>
        </p:txBody>
      </p:sp>
      <p:pic>
        <p:nvPicPr>
          <p:cNvPr id="445" name="Google Shape;445;p9"/>
          <p:cNvPicPr preferRelativeResize="0"/>
          <p:nvPr/>
        </p:nvPicPr>
        <p:blipFill>
          <a:blip r:embed="rId4">
            <a:alphaModFix/>
          </a:blip>
          <a:stretch>
            <a:fillRect/>
          </a:stretch>
        </p:blipFill>
        <p:spPr>
          <a:xfrm>
            <a:off x="796125" y="2737775"/>
            <a:ext cx="1328200" cy="1249225"/>
          </a:xfrm>
          <a:prstGeom prst="rect">
            <a:avLst/>
          </a:prstGeom>
          <a:noFill/>
          <a:ln>
            <a:noFill/>
          </a:ln>
        </p:spPr>
      </p:pic>
      <p:pic>
        <p:nvPicPr>
          <p:cNvPr id="446" name="Google Shape;446;p9"/>
          <p:cNvPicPr preferRelativeResize="0"/>
          <p:nvPr/>
        </p:nvPicPr>
        <p:blipFill>
          <a:blip r:embed="rId5">
            <a:alphaModFix/>
          </a:blip>
          <a:stretch>
            <a:fillRect/>
          </a:stretch>
        </p:blipFill>
        <p:spPr>
          <a:xfrm>
            <a:off x="2292275" y="454425"/>
            <a:ext cx="1372975" cy="1295275"/>
          </a:xfrm>
          <a:prstGeom prst="rect">
            <a:avLst/>
          </a:prstGeom>
          <a:noFill/>
          <a:ln>
            <a:noFill/>
          </a:ln>
        </p:spPr>
      </p:pic>
      <p:pic>
        <p:nvPicPr>
          <p:cNvPr id="447" name="Google Shape;447;p9"/>
          <p:cNvPicPr preferRelativeResize="0"/>
          <p:nvPr/>
        </p:nvPicPr>
        <p:blipFill rotWithShape="1">
          <a:blip r:embed="rId6">
            <a:alphaModFix/>
          </a:blip>
          <a:srcRect b="-3648" l="0" r="-4047" t="0"/>
          <a:stretch/>
        </p:blipFill>
        <p:spPr>
          <a:xfrm>
            <a:off x="6814575" y="2640350"/>
            <a:ext cx="1328200" cy="1295275"/>
          </a:xfrm>
          <a:prstGeom prst="rect">
            <a:avLst/>
          </a:prstGeom>
          <a:noFill/>
          <a:ln>
            <a:noFill/>
          </a:ln>
        </p:spPr>
      </p:pic>
      <p:pic>
        <p:nvPicPr>
          <p:cNvPr id="448" name="Google Shape;448;p9"/>
          <p:cNvPicPr preferRelativeResize="0"/>
          <p:nvPr/>
        </p:nvPicPr>
        <p:blipFill>
          <a:blip r:embed="rId7">
            <a:alphaModFix/>
          </a:blip>
          <a:stretch>
            <a:fillRect/>
          </a:stretch>
        </p:blipFill>
        <p:spPr>
          <a:xfrm>
            <a:off x="5969375" y="488175"/>
            <a:ext cx="1441976" cy="1395075"/>
          </a:xfrm>
          <a:prstGeom prst="rect">
            <a:avLst/>
          </a:prstGeom>
          <a:noFill/>
          <a:ln>
            <a:noFill/>
          </a:ln>
        </p:spPr>
      </p:pic>
      <p:sp>
        <p:nvSpPr>
          <p:cNvPr id="449" name="Google Shape;449;p9"/>
          <p:cNvSpPr txBox="1"/>
          <p:nvPr/>
        </p:nvSpPr>
        <p:spPr>
          <a:xfrm>
            <a:off x="5851800" y="1817625"/>
            <a:ext cx="1620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        </a:t>
            </a:r>
            <a:r>
              <a:rPr lang="en" sz="1000">
                <a:solidFill>
                  <a:schemeClr val="lt1"/>
                </a:solidFill>
                <a:latin typeface="Lato"/>
                <a:ea typeface="Lato"/>
                <a:cs typeface="Lato"/>
                <a:sym typeface="Lato"/>
              </a:rPr>
              <a:t>Harshada Modak</a:t>
            </a:r>
            <a:endParaRPr sz="1000">
              <a:solidFill>
                <a:schemeClr val="lt1"/>
              </a:solidFill>
              <a:latin typeface="Lato"/>
              <a:ea typeface="Lato"/>
              <a:cs typeface="Lato"/>
              <a:sym typeface="Lato"/>
            </a:endParaRPr>
          </a:p>
          <a:p>
            <a:pPr indent="0" lvl="0" marL="0" rtl="0" algn="l">
              <a:lnSpc>
                <a:spcPct val="150000"/>
              </a:lnSpc>
              <a:spcBef>
                <a:spcPts val="0"/>
              </a:spcBef>
              <a:spcAft>
                <a:spcPts val="1600"/>
              </a:spcAft>
              <a:buNone/>
            </a:pPr>
            <a:r>
              <a:rPr lang="en" sz="1000">
                <a:solidFill>
                  <a:schemeClr val="lt1"/>
                </a:solidFill>
                <a:latin typeface="Lato"/>
                <a:ea typeface="Lato"/>
                <a:cs typeface="Lato"/>
                <a:sym typeface="Lato"/>
              </a:rPr>
              <a:t>    Project Manager,SLB</a:t>
            </a:r>
            <a:endParaRPr sz="1000"/>
          </a:p>
        </p:txBody>
      </p:sp>
      <p:sp>
        <p:nvSpPr>
          <p:cNvPr id="450" name="Google Shape;450;p9"/>
          <p:cNvSpPr txBox="1"/>
          <p:nvPr/>
        </p:nvSpPr>
        <p:spPr>
          <a:xfrm>
            <a:off x="297000" y="4054975"/>
            <a:ext cx="1964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                       </a:t>
            </a:r>
            <a:r>
              <a:rPr lang="en" sz="1000">
                <a:solidFill>
                  <a:schemeClr val="lt1"/>
                </a:solidFill>
                <a:latin typeface="Lato"/>
                <a:ea typeface="Lato"/>
                <a:cs typeface="Lato"/>
                <a:sym typeface="Lato"/>
              </a:rPr>
              <a:t>Preeti Solanki</a:t>
            </a:r>
            <a:endParaRPr sz="1000">
              <a:solidFill>
                <a:schemeClr val="lt1"/>
              </a:solidFill>
              <a:latin typeface="Lato"/>
              <a:ea typeface="Lato"/>
              <a:cs typeface="Lato"/>
              <a:sym typeface="Lato"/>
            </a:endParaRPr>
          </a:p>
          <a:p>
            <a:pPr indent="0" lvl="0" marL="0" rtl="0" algn="l">
              <a:lnSpc>
                <a:spcPct val="150000"/>
              </a:lnSpc>
              <a:spcBef>
                <a:spcPts val="0"/>
              </a:spcBef>
              <a:spcAft>
                <a:spcPts val="1600"/>
              </a:spcAft>
              <a:buNone/>
            </a:pPr>
            <a:r>
              <a:rPr lang="en" sz="1000">
                <a:solidFill>
                  <a:schemeClr val="lt1"/>
                </a:solidFill>
                <a:latin typeface="Lato"/>
                <a:ea typeface="Lato"/>
                <a:cs typeface="Lato"/>
                <a:sym typeface="Lato"/>
              </a:rPr>
              <a:t>    QA AUtomation Engineer ,SLB</a:t>
            </a:r>
            <a:endParaRPr sz="1300"/>
          </a:p>
        </p:txBody>
      </p:sp>
      <p:sp>
        <p:nvSpPr>
          <p:cNvPr id="451" name="Google Shape;451;p9"/>
          <p:cNvSpPr txBox="1"/>
          <p:nvPr/>
        </p:nvSpPr>
        <p:spPr>
          <a:xfrm>
            <a:off x="6642000" y="3987000"/>
            <a:ext cx="1856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 </a:t>
            </a:r>
            <a:r>
              <a:rPr lang="en" sz="1000">
                <a:solidFill>
                  <a:schemeClr val="lt1"/>
                </a:solidFill>
                <a:latin typeface="Lato"/>
                <a:ea typeface="Lato"/>
                <a:cs typeface="Lato"/>
                <a:sym typeface="Lato"/>
              </a:rPr>
              <a:t>Snehal Jagtap</a:t>
            </a:r>
            <a:endParaRPr sz="1000">
              <a:solidFill>
                <a:schemeClr val="lt1"/>
              </a:solidFill>
              <a:latin typeface="Lato"/>
              <a:ea typeface="Lato"/>
              <a:cs typeface="Lato"/>
              <a:sym typeface="Lato"/>
            </a:endParaRPr>
          </a:p>
          <a:p>
            <a:pPr indent="0" lvl="0" marL="0" rtl="0" algn="l">
              <a:lnSpc>
                <a:spcPct val="150000"/>
              </a:lnSpc>
              <a:spcBef>
                <a:spcPts val="0"/>
              </a:spcBef>
              <a:spcAft>
                <a:spcPts val="1600"/>
              </a:spcAft>
              <a:buNone/>
            </a:pPr>
            <a:r>
              <a:rPr lang="en" sz="1000">
                <a:solidFill>
                  <a:schemeClr val="lt1"/>
                </a:solidFill>
                <a:latin typeface="Lato"/>
                <a:ea typeface="Lato"/>
                <a:cs typeface="Lato"/>
                <a:sym typeface="Lato"/>
              </a:rPr>
              <a:t>    Project </a:t>
            </a:r>
            <a:r>
              <a:rPr lang="en" sz="1000">
                <a:solidFill>
                  <a:schemeClr val="lt1"/>
                </a:solidFill>
                <a:latin typeface="Lato"/>
                <a:ea typeface="Lato"/>
                <a:cs typeface="Lato"/>
                <a:sym typeface="Lato"/>
              </a:rPr>
              <a:t>Architect</a:t>
            </a:r>
            <a:r>
              <a:rPr lang="en" sz="1000">
                <a:solidFill>
                  <a:schemeClr val="lt1"/>
                </a:solidFill>
                <a:latin typeface="Lato"/>
                <a:ea typeface="Lato"/>
                <a:cs typeface="Lato"/>
                <a:sym typeface="Lato"/>
              </a:rPr>
              <a:t>, SLB</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3f939c00e9_0_0"/>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DevOps in SDLC</a:t>
            </a:r>
            <a:endParaRPr sz="2000"/>
          </a:p>
        </p:txBody>
      </p:sp>
      <p:pic>
        <p:nvPicPr>
          <p:cNvPr descr="Icon&#10;&#10;Description automatically generated" id="457" name="Google Shape;457;g23f939c00e9_0_0"/>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458" name="Google Shape;458;g23f939c00e9_0_0"/>
          <p:cNvPicPr preferRelativeResize="0"/>
          <p:nvPr/>
        </p:nvPicPr>
        <p:blipFill>
          <a:blip r:embed="rId4">
            <a:alphaModFix/>
          </a:blip>
          <a:stretch>
            <a:fillRect/>
          </a:stretch>
        </p:blipFill>
        <p:spPr>
          <a:xfrm>
            <a:off x="3610400" y="0"/>
            <a:ext cx="781050" cy="781050"/>
          </a:xfrm>
          <a:prstGeom prst="rect">
            <a:avLst/>
          </a:prstGeom>
          <a:noFill/>
          <a:ln>
            <a:noFill/>
          </a:ln>
        </p:spPr>
      </p:pic>
      <p:grpSp>
        <p:nvGrpSpPr>
          <p:cNvPr id="459" name="Google Shape;459;g23f939c00e9_0_0"/>
          <p:cNvGrpSpPr/>
          <p:nvPr/>
        </p:nvGrpSpPr>
        <p:grpSpPr>
          <a:xfrm>
            <a:off x="0" y="1189989"/>
            <a:ext cx="2214700" cy="3217636"/>
            <a:chOff x="0" y="1189989"/>
            <a:chExt cx="2214700" cy="3217636"/>
          </a:xfrm>
        </p:grpSpPr>
        <p:sp>
          <p:nvSpPr>
            <p:cNvPr id="460" name="Google Shape;460;g23f939c00e9_0_0"/>
            <p:cNvSpPr/>
            <p:nvPr/>
          </p:nvSpPr>
          <p:spPr>
            <a:xfrm>
              <a:off x="0" y="1189989"/>
              <a:ext cx="22146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Plan</a:t>
              </a:r>
              <a:endParaRPr>
                <a:solidFill>
                  <a:srgbClr val="FFFFFF"/>
                </a:solidFill>
                <a:latin typeface="Roboto"/>
                <a:ea typeface="Roboto"/>
                <a:cs typeface="Roboto"/>
                <a:sym typeface="Roboto"/>
              </a:endParaRPr>
            </a:p>
          </p:txBody>
        </p:sp>
        <p:sp>
          <p:nvSpPr>
            <p:cNvPr id="461" name="Google Shape;461;g23f939c00e9_0_0"/>
            <p:cNvSpPr txBox="1"/>
            <p:nvPr/>
          </p:nvSpPr>
          <p:spPr>
            <a:xfrm>
              <a:off x="77500" y="2057125"/>
              <a:ext cx="2137200" cy="23505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Plan features</a:t>
              </a:r>
              <a:endParaRPr sz="900">
                <a:latin typeface="Roboto"/>
                <a:ea typeface="Roboto"/>
                <a:cs typeface="Roboto"/>
                <a:sym typeface="Roboto"/>
              </a:endParaRPr>
            </a:p>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Track requirements</a:t>
              </a:r>
              <a:endParaRPr sz="900">
                <a:latin typeface="Roboto"/>
                <a:ea typeface="Roboto"/>
                <a:cs typeface="Roboto"/>
                <a:sym typeface="Roboto"/>
              </a:endParaRPr>
            </a:p>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Track sprint and iteration plans</a:t>
              </a:r>
              <a:endParaRPr sz="900">
                <a:latin typeface="Roboto"/>
                <a:ea typeface="Roboto"/>
                <a:cs typeface="Roboto"/>
                <a:sym typeface="Roboto"/>
              </a:endParaRPr>
            </a:p>
          </p:txBody>
        </p:sp>
      </p:grpSp>
      <p:grpSp>
        <p:nvGrpSpPr>
          <p:cNvPr id="462" name="Google Shape;462;g23f939c00e9_0_0"/>
          <p:cNvGrpSpPr/>
          <p:nvPr/>
        </p:nvGrpSpPr>
        <p:grpSpPr>
          <a:xfrm>
            <a:off x="1838325" y="1189775"/>
            <a:ext cx="2064000" cy="3217850"/>
            <a:chOff x="1838325" y="1189775"/>
            <a:chExt cx="2064000" cy="3217850"/>
          </a:xfrm>
        </p:grpSpPr>
        <p:sp>
          <p:nvSpPr>
            <p:cNvPr id="463" name="Google Shape;463;g23f939c00e9_0_0"/>
            <p:cNvSpPr/>
            <p:nvPr/>
          </p:nvSpPr>
          <p:spPr>
            <a:xfrm>
              <a:off x="1838325" y="1189775"/>
              <a:ext cx="2064000" cy="669000"/>
            </a:xfrm>
            <a:prstGeom prst="chevron">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Build</a:t>
              </a:r>
              <a:endParaRPr>
                <a:solidFill>
                  <a:srgbClr val="FFFFFF"/>
                </a:solidFill>
                <a:latin typeface="Roboto"/>
                <a:ea typeface="Roboto"/>
                <a:cs typeface="Roboto"/>
                <a:sym typeface="Roboto"/>
              </a:endParaRPr>
            </a:p>
          </p:txBody>
        </p:sp>
        <p:sp>
          <p:nvSpPr>
            <p:cNvPr id="464" name="Google Shape;464;g23f939c00e9_0_0"/>
            <p:cNvSpPr txBox="1"/>
            <p:nvPr/>
          </p:nvSpPr>
          <p:spPr>
            <a:xfrm>
              <a:off x="2017250" y="2057125"/>
              <a:ext cx="1822800" cy="23505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Build code</a:t>
              </a:r>
              <a:endParaRPr sz="900">
                <a:latin typeface="Roboto"/>
                <a:ea typeface="Roboto"/>
                <a:cs typeface="Roboto"/>
                <a:sym typeface="Roboto"/>
              </a:endParaRPr>
            </a:p>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Run unit test cases</a:t>
              </a:r>
              <a:endParaRPr sz="900">
                <a:latin typeface="Roboto"/>
                <a:ea typeface="Roboto"/>
                <a:cs typeface="Roboto"/>
                <a:sym typeface="Roboto"/>
              </a:endParaRPr>
            </a:p>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Create deployment image </a:t>
              </a:r>
              <a:endParaRPr sz="900">
                <a:latin typeface="Roboto"/>
                <a:ea typeface="Roboto"/>
                <a:cs typeface="Roboto"/>
                <a:sym typeface="Roboto"/>
              </a:endParaRPr>
            </a:p>
          </p:txBody>
        </p:sp>
      </p:grpSp>
      <p:grpSp>
        <p:nvGrpSpPr>
          <p:cNvPr id="465" name="Google Shape;465;g23f939c00e9_0_0"/>
          <p:cNvGrpSpPr/>
          <p:nvPr/>
        </p:nvGrpSpPr>
        <p:grpSpPr>
          <a:xfrm>
            <a:off x="3516750" y="1189775"/>
            <a:ext cx="2064000" cy="3217850"/>
            <a:chOff x="3516750" y="1189775"/>
            <a:chExt cx="2064000" cy="3217850"/>
          </a:xfrm>
        </p:grpSpPr>
        <p:sp>
          <p:nvSpPr>
            <p:cNvPr id="466" name="Google Shape;466;g23f939c00e9_0_0"/>
            <p:cNvSpPr/>
            <p:nvPr/>
          </p:nvSpPr>
          <p:spPr>
            <a:xfrm>
              <a:off x="3516750" y="1189775"/>
              <a:ext cx="20640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Scan</a:t>
              </a:r>
              <a:endParaRPr>
                <a:solidFill>
                  <a:srgbClr val="FFFFFF"/>
                </a:solidFill>
                <a:latin typeface="Roboto"/>
                <a:ea typeface="Roboto"/>
                <a:cs typeface="Roboto"/>
                <a:sym typeface="Roboto"/>
              </a:endParaRPr>
            </a:p>
          </p:txBody>
        </p:sp>
        <p:sp>
          <p:nvSpPr>
            <p:cNvPr id="467" name="Google Shape;467;g23f939c00e9_0_0"/>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Code coverage reports</a:t>
              </a:r>
              <a:endParaRPr sz="900">
                <a:latin typeface="Roboto"/>
                <a:ea typeface="Roboto"/>
                <a:cs typeface="Roboto"/>
                <a:sym typeface="Roboto"/>
              </a:endParaRPr>
            </a:p>
            <a:p>
              <a:pPr indent="-285750" lvl="0" marL="457200" rtl="0" algn="l">
                <a:lnSpc>
                  <a:spcPct val="115000"/>
                </a:lnSpc>
                <a:spcBef>
                  <a:spcPts val="0"/>
                </a:spcBef>
                <a:spcAft>
                  <a:spcPts val="0"/>
                </a:spcAft>
                <a:buSzPts val="900"/>
                <a:buFont typeface="Roboto"/>
                <a:buChar char="●"/>
              </a:pPr>
              <a:r>
                <a:rPr lang="en" sz="900">
                  <a:latin typeface="Roboto"/>
                  <a:ea typeface="Roboto"/>
                  <a:cs typeface="Roboto"/>
                  <a:sym typeface="Roboto"/>
                </a:rPr>
                <a:t>Run security scans</a:t>
              </a:r>
              <a:endParaRPr sz="1100">
                <a:latin typeface="Roboto"/>
                <a:ea typeface="Roboto"/>
                <a:cs typeface="Roboto"/>
                <a:sym typeface="Roboto"/>
              </a:endParaRPr>
            </a:p>
          </p:txBody>
        </p:sp>
      </p:grpSp>
      <p:grpSp>
        <p:nvGrpSpPr>
          <p:cNvPr id="468" name="Google Shape;468;g23f939c00e9_0_0"/>
          <p:cNvGrpSpPr/>
          <p:nvPr/>
        </p:nvGrpSpPr>
        <p:grpSpPr>
          <a:xfrm>
            <a:off x="6874025" y="1189775"/>
            <a:ext cx="2064000" cy="3217850"/>
            <a:chOff x="6874025" y="1189775"/>
            <a:chExt cx="2064000" cy="3217850"/>
          </a:xfrm>
        </p:grpSpPr>
        <p:sp>
          <p:nvSpPr>
            <p:cNvPr id="469" name="Google Shape;469;g23f939c00e9_0_0"/>
            <p:cNvSpPr/>
            <p:nvPr/>
          </p:nvSpPr>
          <p:spPr>
            <a:xfrm>
              <a:off x="6874025" y="1189775"/>
              <a:ext cx="20640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Validate</a:t>
              </a:r>
              <a:endParaRPr>
                <a:solidFill>
                  <a:srgbClr val="FFFFFF"/>
                </a:solidFill>
                <a:latin typeface="Roboto"/>
                <a:ea typeface="Roboto"/>
                <a:cs typeface="Roboto"/>
                <a:sym typeface="Roboto"/>
              </a:endParaRPr>
            </a:p>
          </p:txBody>
        </p:sp>
        <p:sp>
          <p:nvSpPr>
            <p:cNvPr id="470" name="Google Shape;470;g23f939c00e9_0_0"/>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grpSp>
        <p:nvGrpSpPr>
          <p:cNvPr id="471" name="Google Shape;471;g23f939c00e9_0_0"/>
          <p:cNvGrpSpPr/>
          <p:nvPr/>
        </p:nvGrpSpPr>
        <p:grpSpPr>
          <a:xfrm>
            <a:off x="5195350" y="1189775"/>
            <a:ext cx="2064000" cy="3217850"/>
            <a:chOff x="5195350" y="1189775"/>
            <a:chExt cx="2064000" cy="3217850"/>
          </a:xfrm>
        </p:grpSpPr>
        <p:sp>
          <p:nvSpPr>
            <p:cNvPr id="472" name="Google Shape;472;g23f939c00e9_0_0"/>
            <p:cNvSpPr/>
            <p:nvPr/>
          </p:nvSpPr>
          <p:spPr>
            <a:xfrm>
              <a:off x="5195350" y="1189775"/>
              <a:ext cx="2064000" cy="669000"/>
            </a:xfrm>
            <a:prstGeom prst="chevron">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Deploy</a:t>
              </a:r>
              <a:endParaRPr>
                <a:solidFill>
                  <a:srgbClr val="FFFFFF"/>
                </a:solidFill>
                <a:latin typeface="Roboto"/>
                <a:ea typeface="Roboto"/>
                <a:cs typeface="Roboto"/>
                <a:sym typeface="Roboto"/>
              </a:endParaRPr>
            </a:p>
          </p:txBody>
        </p:sp>
        <p:sp>
          <p:nvSpPr>
            <p:cNvPr id="473" name="Google Shape;473;g23f939c00e9_0_0"/>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38b8d9765c_1_0"/>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51" name="Google Shape;351;g238b8d9765c_1_0"/>
          <p:cNvSpPr txBox="1"/>
          <p:nvPr/>
        </p:nvSpPr>
        <p:spPr>
          <a:xfrm>
            <a:off x="515325" y="761025"/>
            <a:ext cx="8238600" cy="388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
                <a:solidFill>
                  <a:srgbClr val="980000"/>
                </a:solidFill>
                <a:highlight>
                  <a:srgbClr val="FFFFFF"/>
                </a:highlight>
                <a:latin typeface="Lato"/>
                <a:ea typeface="Lato"/>
                <a:cs typeface="Lato"/>
                <a:sym typeface="Lato"/>
              </a:rPr>
              <a:t>DevOps Process can cause significant emissions in software development processes, which users are unaware of. The solution will monitor, estimate emissions and suggest actions to improve inefficiencies in process and reduce emissions.</a:t>
            </a:r>
            <a:endParaRPr b="1" i="1" sz="1400" u="none" cap="none" strike="noStrike">
              <a:solidFill>
                <a:srgbClr val="980000"/>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298450" lvl="0" marL="457200" rtl="0" algn="l">
              <a:lnSpc>
                <a:spcPct val="115000"/>
              </a:lnSpc>
              <a:spcBef>
                <a:spcPts val="1200"/>
              </a:spcBef>
              <a:spcAft>
                <a:spcPts val="0"/>
              </a:spcAft>
              <a:buClr>
                <a:srgbClr val="222222"/>
              </a:buClr>
              <a:buSzPts val="1100"/>
              <a:buFont typeface="Lato"/>
              <a:buChar char="●"/>
            </a:pPr>
            <a:r>
              <a:rPr lang="en" sz="1100">
                <a:solidFill>
                  <a:srgbClr val="222222"/>
                </a:solidFill>
                <a:highlight>
                  <a:srgbClr val="FFFFFF"/>
                </a:highlight>
                <a:latin typeface="Lato"/>
                <a:ea typeface="Lato"/>
                <a:cs typeface="Lato"/>
                <a:sym typeface="Lato"/>
              </a:rPr>
              <a:t>With the new era of fast paced development introduced with DevOps concepts we are trying to go to market with new feature as soon as possible. </a:t>
            </a:r>
            <a:endParaRPr sz="1100">
              <a:solidFill>
                <a:srgbClr val="222222"/>
              </a:solidFill>
              <a:highlight>
                <a:srgbClr val="FFFFFF"/>
              </a:highlight>
              <a:latin typeface="Lato"/>
              <a:ea typeface="Lato"/>
              <a:cs typeface="Lato"/>
              <a:sym typeface="Lato"/>
            </a:endParaRPr>
          </a:p>
          <a:p>
            <a:pPr indent="-298450" lvl="0" marL="457200" rtl="0" algn="l">
              <a:lnSpc>
                <a:spcPct val="115000"/>
              </a:lnSpc>
              <a:spcBef>
                <a:spcPts val="0"/>
              </a:spcBef>
              <a:spcAft>
                <a:spcPts val="0"/>
              </a:spcAft>
              <a:buClr>
                <a:srgbClr val="222222"/>
              </a:buClr>
              <a:buSzPts val="1100"/>
              <a:buFont typeface="Lato"/>
              <a:buChar char="●"/>
            </a:pPr>
            <a:r>
              <a:rPr lang="en" sz="1100">
                <a:solidFill>
                  <a:srgbClr val="222222"/>
                </a:solidFill>
                <a:highlight>
                  <a:srgbClr val="FFFFFF"/>
                </a:highlight>
                <a:latin typeface="Lato"/>
                <a:ea typeface="Lato"/>
                <a:cs typeface="Lato"/>
                <a:sym typeface="Lato"/>
              </a:rPr>
              <a:t>To ensure this the tools provide unlimited resources to DevOps engineers. As these resources are running as black box, DevOps engineers are unaware of emissions and scope for reduction. </a:t>
            </a:r>
            <a:endParaRPr sz="1100">
              <a:solidFill>
                <a:srgbClr val="222222"/>
              </a:solidFill>
              <a:highlight>
                <a:srgbClr val="FFFFFF"/>
              </a:highlight>
              <a:latin typeface="Lato"/>
              <a:ea typeface="Lato"/>
              <a:cs typeface="Lato"/>
              <a:sym typeface="Lato"/>
            </a:endParaRPr>
          </a:p>
          <a:p>
            <a:pPr indent="-298450" lvl="0" marL="457200" rtl="0" algn="l">
              <a:lnSpc>
                <a:spcPct val="115000"/>
              </a:lnSpc>
              <a:spcBef>
                <a:spcPts val="0"/>
              </a:spcBef>
              <a:spcAft>
                <a:spcPts val="0"/>
              </a:spcAft>
              <a:buClr>
                <a:srgbClr val="222222"/>
              </a:buClr>
              <a:buSzPts val="1100"/>
              <a:buFont typeface="Lato"/>
              <a:buChar char="●"/>
            </a:pPr>
            <a:r>
              <a:rPr lang="en" sz="1100">
                <a:solidFill>
                  <a:srgbClr val="222222"/>
                </a:solidFill>
                <a:highlight>
                  <a:srgbClr val="FFFFFF"/>
                </a:highlight>
                <a:latin typeface="Lato"/>
                <a:ea typeface="Lato"/>
                <a:cs typeface="Lato"/>
                <a:sym typeface="Lato"/>
              </a:rPr>
              <a:t>During our research with the currently available tools there are multiple tools around development and design patterns, runtime software optimizations for reducing emissions. AI/ML workloads but limited focus on the DevOps practices. </a:t>
            </a:r>
            <a:endParaRPr sz="1100">
              <a:solidFill>
                <a:srgbClr val="222222"/>
              </a:solidFill>
              <a:highlight>
                <a:srgbClr val="FFFFFF"/>
              </a:highlight>
              <a:latin typeface="Lato"/>
              <a:ea typeface="Lato"/>
              <a:cs typeface="Lato"/>
              <a:sym typeface="Lato"/>
            </a:endParaRPr>
          </a:p>
          <a:p>
            <a:pPr indent="-298450" lvl="0" marL="457200" rtl="0" algn="l">
              <a:lnSpc>
                <a:spcPct val="115000"/>
              </a:lnSpc>
              <a:spcBef>
                <a:spcPts val="0"/>
              </a:spcBef>
              <a:spcAft>
                <a:spcPts val="0"/>
              </a:spcAft>
              <a:buClr>
                <a:srgbClr val="222222"/>
              </a:buClr>
              <a:buSzPts val="1100"/>
              <a:buFont typeface="Lato"/>
              <a:buChar char="●"/>
            </a:pPr>
            <a:r>
              <a:rPr lang="en" sz="1100">
                <a:solidFill>
                  <a:srgbClr val="222222"/>
                </a:solidFill>
                <a:highlight>
                  <a:srgbClr val="FFFFFF"/>
                </a:highlight>
                <a:latin typeface="Lato"/>
                <a:ea typeface="Lato"/>
                <a:cs typeface="Lato"/>
                <a:sym typeface="Lato"/>
              </a:rPr>
              <a:t>The idea is to ensure all personas (DevOps engineers, Release Engineers, Management, Business) involved in this process are aware of total emissions, inefficiencies in processes if any. Later on provide advice to these personas of how to transform the process green.</a:t>
            </a:r>
            <a:endParaRPr sz="1100">
              <a:solidFill>
                <a:srgbClr val="222222"/>
              </a:solidFill>
              <a:highlight>
                <a:srgbClr val="FFFFFF"/>
              </a:highlight>
              <a:latin typeface="Lato"/>
              <a:ea typeface="Lato"/>
              <a:cs typeface="Lato"/>
              <a:sym typeface="Lato"/>
            </a:endParaRPr>
          </a:p>
          <a:p>
            <a:pPr indent="0" lvl="0" marL="457200" rtl="0" algn="l">
              <a:lnSpc>
                <a:spcPct val="115000"/>
              </a:lnSpc>
              <a:spcBef>
                <a:spcPts val="1200"/>
              </a:spcBef>
              <a:spcAft>
                <a:spcPts val="0"/>
              </a:spcAft>
              <a:buNone/>
            </a:pPr>
            <a:r>
              <a:t/>
            </a:r>
            <a:endParaRPr sz="1100">
              <a:solidFill>
                <a:srgbClr val="222222"/>
              </a:solidFill>
              <a:highlight>
                <a:srgbClr val="FFFFFF"/>
              </a:highlight>
              <a:latin typeface="Lato"/>
              <a:ea typeface="Lato"/>
              <a:cs typeface="Lato"/>
              <a:sym typeface="Lato"/>
            </a:endParaRPr>
          </a:p>
          <a:p>
            <a:pPr indent="457200" lvl="0" marL="2286000" marR="0" rtl="0" algn="l">
              <a:lnSpc>
                <a:spcPct val="100000"/>
              </a:lnSpc>
              <a:spcBef>
                <a:spcPts val="1200"/>
              </a:spcBef>
              <a:spcAft>
                <a:spcPts val="0"/>
              </a:spcAft>
              <a:buClr>
                <a:srgbClr val="000000"/>
              </a:buClr>
              <a:buSzPts val="1400"/>
              <a:buFont typeface="Arial"/>
              <a:buNone/>
            </a:pPr>
            <a:r>
              <a:rPr b="1" i="1" lang="en">
                <a:solidFill>
                  <a:srgbClr val="38761D"/>
                </a:solidFill>
                <a:highlight>
                  <a:srgbClr val="FFFFFF"/>
                </a:highlight>
                <a:latin typeface="Lato"/>
                <a:ea typeface="Lato"/>
                <a:cs typeface="Lato"/>
                <a:sym typeface="Lato"/>
              </a:rPr>
              <a:t>A Step Towards Greener Choices</a:t>
            </a:r>
            <a:endParaRPr b="1" i="1" sz="1400" u="none" cap="none" strike="noStrike">
              <a:solidFill>
                <a:srgbClr val="38761D"/>
              </a:solidFill>
              <a:highlight>
                <a:srgbClr val="FFFFFF"/>
              </a:highlight>
              <a:latin typeface="Lato"/>
              <a:ea typeface="Lato"/>
              <a:cs typeface="Lato"/>
              <a:sym typeface="Lato"/>
            </a:endParaRPr>
          </a:p>
        </p:txBody>
      </p:sp>
      <p:pic>
        <p:nvPicPr>
          <p:cNvPr descr="Icon&#10;&#10;Description automatically generated" id="352" name="Google Shape;352;g238b8d9765c_1_0"/>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53" name="Google Shape;353;g238b8d9765c_1_0"/>
          <p:cNvPicPr preferRelativeResize="0"/>
          <p:nvPr/>
        </p:nvPicPr>
        <p:blipFill>
          <a:blip r:embed="rId4">
            <a:alphaModFix/>
          </a:blip>
          <a:stretch>
            <a:fillRect/>
          </a:stretch>
        </p:blipFill>
        <p:spPr>
          <a:xfrm>
            <a:off x="2898750" y="0"/>
            <a:ext cx="781050" cy="78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9" name="Google Shape;359;p3"/>
          <p:cNvSpPr txBox="1"/>
          <p:nvPr/>
        </p:nvSpPr>
        <p:spPr>
          <a:xfrm>
            <a:off x="515325" y="91115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DevOps Engineers</a:t>
            </a:r>
            <a:r>
              <a:rPr b="0" i="0" lang="en" sz="1400" u="none" cap="none" strike="noStrike">
                <a:solidFill>
                  <a:srgbClr val="222222"/>
                </a:solidFill>
                <a:highlight>
                  <a:srgbClr val="FFFFFF"/>
                </a:highlight>
                <a:latin typeface="Lato"/>
                <a:ea typeface="Lato"/>
                <a:cs typeface="Lato"/>
                <a:sym typeface="Lato"/>
              </a:rPr>
              <a:t>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 </a:t>
            </a:r>
            <a:r>
              <a:rPr lang="en">
                <a:solidFill>
                  <a:srgbClr val="222222"/>
                </a:solidFill>
                <a:highlight>
                  <a:srgbClr val="FFFFFF"/>
                </a:highlight>
                <a:latin typeface="Lato"/>
                <a:ea typeface="Lato"/>
                <a:cs typeface="Lato"/>
                <a:sym typeface="Lato"/>
              </a:rPr>
              <a:t>Unaware of emissions from different SDLC processes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Best practices for sustainable DevOps process</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Management Team</a:t>
            </a:r>
            <a:r>
              <a:rPr lang="en">
                <a:solidFill>
                  <a:srgbClr val="222222"/>
                </a:solidFill>
                <a:highlight>
                  <a:srgbClr val="FFFFFF"/>
                </a:highlight>
                <a:latin typeface="Lato"/>
                <a:ea typeface="Lato"/>
                <a:cs typeface="Lato"/>
                <a:sym typeface="Lato"/>
              </a:rPr>
              <a:t>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Understand and report the emissions, actions taken, it is currently hard to capture </a:t>
            </a:r>
            <a:r>
              <a:rPr lang="en">
                <a:solidFill>
                  <a:srgbClr val="222222"/>
                </a:solidFill>
                <a:highlight>
                  <a:srgbClr val="FFFFFF"/>
                </a:highlight>
                <a:latin typeface="Lato"/>
                <a:ea typeface="Lato"/>
                <a:cs typeface="Lato"/>
                <a:sym typeface="Lato"/>
              </a:rPr>
              <a:t>consolidated</a:t>
            </a:r>
            <a:r>
              <a:rPr lang="en">
                <a:solidFill>
                  <a:srgbClr val="222222"/>
                </a:solidFill>
                <a:highlight>
                  <a:srgbClr val="FFFFFF"/>
                </a:highlight>
                <a:latin typeface="Lato"/>
                <a:ea typeface="Lato"/>
                <a:cs typeface="Lato"/>
                <a:sym typeface="Lato"/>
              </a:rPr>
              <a:t> information from the SDLC processes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Management team has sustainability targets to fulfill, understanding targets and progress is difficult due to unavailability of monitoring system</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pic>
        <p:nvPicPr>
          <p:cNvPr descr="Icon&#10;&#10;Description automatically generated" id="360" name="Google Shape;360;p3"/>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61" name="Google Shape;361;p3"/>
          <p:cNvPicPr preferRelativeResize="0"/>
          <p:nvPr/>
        </p:nvPicPr>
        <p:blipFill>
          <a:blip r:embed="rId4">
            <a:alphaModFix/>
          </a:blip>
          <a:stretch>
            <a:fillRect/>
          </a:stretch>
        </p:blipFill>
        <p:spPr>
          <a:xfrm>
            <a:off x="3860750" y="159562"/>
            <a:ext cx="715975" cy="71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There are multiple initiative to define best practices from sustainable DevOps process.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 features which are missing are for quantification of the emissions and impact of implementing best practices.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There are few tools available for automating process using ChatGPT/AI etc. but these processes </a:t>
            </a:r>
            <a:r>
              <a:rPr lang="en">
                <a:solidFill>
                  <a:srgbClr val="222222"/>
                </a:solidFill>
                <a:highlight>
                  <a:srgbClr val="FFFFFF"/>
                </a:highlight>
                <a:latin typeface="Lato"/>
                <a:ea typeface="Lato"/>
                <a:cs typeface="Lato"/>
                <a:sym typeface="Lato"/>
              </a:rPr>
              <a:t>inherently</a:t>
            </a:r>
            <a:r>
              <a:rPr lang="en">
                <a:solidFill>
                  <a:srgbClr val="222222"/>
                </a:solidFill>
                <a:highlight>
                  <a:srgbClr val="FFFFFF"/>
                </a:highlight>
                <a:latin typeface="Lato"/>
                <a:ea typeface="Lato"/>
                <a:cs typeface="Lato"/>
                <a:sym typeface="Lato"/>
              </a:rPr>
              <a:t> cause more emissions so our approach is keep it simple and improve.</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367" name="Google Shape;367;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pic>
        <p:nvPicPr>
          <p:cNvPr descr="Icon&#10;&#10;Description automatically generated" id="368" name="Google Shape;368;p4"/>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69" name="Google Shape;369;p4"/>
          <p:cNvPicPr preferRelativeResize="0"/>
          <p:nvPr/>
        </p:nvPicPr>
        <p:blipFill>
          <a:blip r:embed="rId4">
            <a:alphaModFix/>
          </a:blip>
          <a:stretch>
            <a:fillRect/>
          </a:stretch>
        </p:blipFill>
        <p:spPr>
          <a:xfrm>
            <a:off x="2298900" y="188925"/>
            <a:ext cx="647700" cy="65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
          <p:cNvSpPr txBox="1"/>
          <p:nvPr>
            <p:ph type="title"/>
          </p:nvPr>
        </p:nvSpPr>
        <p:spPr>
          <a:xfrm>
            <a:off x="60029" y="14812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75" name="Google Shape;375;p5"/>
          <p:cNvSpPr txBox="1"/>
          <p:nvPr>
            <p:ph type="title"/>
          </p:nvPr>
        </p:nvSpPr>
        <p:spPr>
          <a:xfrm>
            <a:off x="140075" y="809000"/>
            <a:ext cx="8280000" cy="31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used</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chemeClr val="lt1"/>
                </a:highlight>
              </a:rPr>
              <a:t>Azure DevOps</a:t>
            </a:r>
            <a:r>
              <a:rPr b="0" lang="en" sz="1400">
                <a:solidFill>
                  <a:srgbClr val="4A4548"/>
                </a:solidFill>
                <a:highlight>
                  <a:schemeClr val="lt1"/>
                </a:highlight>
              </a:rPr>
              <a:t> for planning, collaborating, version control, Azure Boards for project management, </a:t>
            </a:r>
            <a:r>
              <a:rPr lang="en" sz="1400">
                <a:solidFill>
                  <a:srgbClr val="4A4548"/>
                </a:solidFill>
                <a:highlight>
                  <a:schemeClr val="lt1"/>
                </a:highlight>
              </a:rPr>
              <a:t>Azure Pipelines </a:t>
            </a:r>
            <a:r>
              <a:rPr b="0" lang="en" sz="1400">
                <a:solidFill>
                  <a:srgbClr val="4A4548"/>
                </a:solidFill>
                <a:highlight>
                  <a:schemeClr val="lt1"/>
                </a:highlight>
              </a:rPr>
              <a:t>for getting the build and deployment details..</a:t>
            </a:r>
            <a:endParaRPr b="0" sz="1400">
              <a:solidFill>
                <a:srgbClr val="4A4548"/>
              </a:solidFill>
              <a:highlight>
                <a:schemeClr val="lt1"/>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chemeClr val="lt1"/>
                </a:highlight>
              </a:rPr>
              <a:t>PowerBi </a:t>
            </a:r>
            <a:r>
              <a:rPr b="0" lang="en" sz="1400">
                <a:solidFill>
                  <a:srgbClr val="4A4548"/>
                </a:solidFill>
                <a:highlight>
                  <a:schemeClr val="lt1"/>
                </a:highlight>
              </a:rPr>
              <a:t>dashboard to generate reports and insights on the builds, overview, deployments per week, time to repair, and duration distribution (Screenshots in next slides)</a:t>
            </a:r>
            <a:endParaRPr b="0" sz="1400">
              <a:solidFill>
                <a:srgbClr val="4A4548"/>
              </a:solidFill>
              <a:highlight>
                <a:schemeClr val="lt1"/>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Sustainability Manager</a:t>
            </a:r>
            <a:r>
              <a:rPr b="0" lang="en" sz="1400">
                <a:solidFill>
                  <a:srgbClr val="4A4548"/>
                </a:solidFill>
                <a:highlight>
                  <a:srgbClr val="FFFFFF"/>
                </a:highlight>
              </a:rPr>
              <a:t> to monitor, reporting, and management of sustainability data</a:t>
            </a:r>
            <a:endParaRPr b="0" sz="1400">
              <a:solidFill>
                <a:srgbClr val="4A4548"/>
              </a:solidFill>
              <a:highlight>
                <a:srgbClr val="FFFFFF"/>
              </a:highlight>
            </a:endParaRPr>
          </a:p>
          <a:p>
            <a:pPr indent="0" lvl="0" marL="0" rtl="0" algn="l">
              <a:spcBef>
                <a:spcPts val="0"/>
              </a:spcBef>
              <a:spcAft>
                <a:spcPts val="0"/>
              </a:spcAft>
              <a:buNone/>
            </a:pPr>
            <a:r>
              <a:t/>
            </a:r>
            <a:endParaRPr b="0" sz="1400">
              <a:solidFill>
                <a:srgbClr val="4A4548"/>
              </a:solidFill>
              <a:highlight>
                <a:schemeClr val="lt1"/>
              </a:highlight>
            </a:endParaRPr>
          </a:p>
          <a:p>
            <a:pPr indent="0" lvl="0" marL="0" rtl="0" algn="l">
              <a:spcBef>
                <a:spcPts val="0"/>
              </a:spcBef>
              <a:spcAft>
                <a:spcPts val="0"/>
              </a:spcAft>
              <a:buNone/>
            </a:pPr>
            <a:r>
              <a:rPr lang="en" sz="1400">
                <a:solidFill>
                  <a:srgbClr val="4A4548"/>
                </a:solidFill>
                <a:highlight>
                  <a:schemeClr val="lt1"/>
                </a:highlight>
              </a:rPr>
              <a:t>Future enhancements</a:t>
            </a:r>
            <a:endParaRPr sz="1400">
              <a:solidFill>
                <a:srgbClr val="4A4548"/>
              </a:solidFill>
              <a:highlight>
                <a:schemeClr val="lt1"/>
              </a:highlight>
            </a:endParaRPr>
          </a:p>
          <a:p>
            <a:pPr indent="0" lvl="0" marL="0" rtl="0" algn="l">
              <a:spcBef>
                <a:spcPts val="0"/>
              </a:spcBef>
              <a:spcAft>
                <a:spcPts val="0"/>
              </a:spcAft>
              <a:buNone/>
            </a:pPr>
            <a:r>
              <a:rPr b="0" lang="en" sz="1400">
                <a:solidFill>
                  <a:srgbClr val="4A4548"/>
                </a:solidFill>
                <a:highlight>
                  <a:schemeClr val="lt1"/>
                </a:highlight>
              </a:rPr>
              <a:t>This tool is extensible to use -</a:t>
            </a:r>
            <a:endParaRPr b="0" sz="1400">
              <a:solidFill>
                <a:srgbClr val="4A4548"/>
              </a:solidFill>
              <a:highlight>
                <a:schemeClr val="lt1"/>
              </a:highlight>
            </a:endParaRPr>
          </a:p>
          <a:p>
            <a:pPr indent="0" lvl="0" marL="0" rtl="0" algn="l">
              <a:spcBef>
                <a:spcPts val="0"/>
              </a:spcBef>
              <a:spcAft>
                <a:spcPts val="0"/>
              </a:spcAft>
              <a:buNone/>
            </a:pPr>
            <a:r>
              <a:t/>
            </a:r>
            <a:endParaRPr b="0" sz="1400">
              <a:solidFill>
                <a:srgbClr val="4A4548"/>
              </a:solidFill>
              <a:highlight>
                <a:schemeClr val="lt1"/>
              </a:highlight>
            </a:endParaRPr>
          </a:p>
          <a:p>
            <a:pPr indent="-317500" lvl="0" marL="457200" rtl="0" algn="l">
              <a:spcBef>
                <a:spcPts val="0"/>
              </a:spcBef>
              <a:spcAft>
                <a:spcPts val="0"/>
              </a:spcAft>
              <a:buClr>
                <a:srgbClr val="4A4548"/>
              </a:buClr>
              <a:buSzPts val="1400"/>
              <a:buChar char="-"/>
            </a:pPr>
            <a:r>
              <a:rPr lang="en" sz="1400">
                <a:solidFill>
                  <a:srgbClr val="4A4548"/>
                </a:solidFill>
                <a:highlight>
                  <a:schemeClr val="lt1"/>
                </a:highlight>
              </a:rPr>
              <a:t>PowerApps </a:t>
            </a:r>
            <a:r>
              <a:rPr b="0" lang="en" sz="1400">
                <a:solidFill>
                  <a:srgbClr val="4A4548"/>
                </a:solidFill>
                <a:highlight>
                  <a:schemeClr val="lt1"/>
                </a:highlight>
              </a:rPr>
              <a:t>To create apps and workflows on top of existing dataset.</a:t>
            </a:r>
            <a:endParaRPr b="0" sz="1400">
              <a:solidFill>
                <a:srgbClr val="4A4548"/>
              </a:solidFill>
              <a:highlight>
                <a:schemeClr val="lt1"/>
              </a:highlight>
            </a:endParaRPr>
          </a:p>
          <a:p>
            <a:pPr indent="-317500" lvl="0" marL="457200" rtl="0" algn="l">
              <a:spcBef>
                <a:spcPts val="0"/>
              </a:spcBef>
              <a:spcAft>
                <a:spcPts val="0"/>
              </a:spcAft>
              <a:buClr>
                <a:srgbClr val="4A4548"/>
              </a:buClr>
              <a:buSzPts val="1400"/>
              <a:buChar char="-"/>
            </a:pPr>
            <a:r>
              <a:rPr lang="en" sz="1400">
                <a:solidFill>
                  <a:srgbClr val="4A4548"/>
                </a:solidFill>
                <a:highlight>
                  <a:schemeClr val="lt1"/>
                </a:highlight>
              </a:rPr>
              <a:t>Dataverse </a:t>
            </a:r>
            <a:r>
              <a:rPr b="0" lang="en" sz="1400">
                <a:solidFill>
                  <a:srgbClr val="4A4548"/>
                </a:solidFill>
                <a:highlight>
                  <a:schemeClr val="lt1"/>
                </a:highlight>
              </a:rPr>
              <a:t>can be leveraged to store data</a:t>
            </a:r>
            <a:endParaRPr b="0" sz="1400">
              <a:solidFill>
                <a:srgbClr val="4A4548"/>
              </a:solidFill>
              <a:highlight>
                <a:schemeClr val="lt1"/>
              </a:highlight>
            </a:endParaRPr>
          </a:p>
          <a:p>
            <a:pPr indent="-317500" lvl="0" marL="457200" rtl="0" algn="l">
              <a:spcBef>
                <a:spcPts val="0"/>
              </a:spcBef>
              <a:spcAft>
                <a:spcPts val="0"/>
              </a:spcAft>
              <a:buClr>
                <a:srgbClr val="4A4548"/>
              </a:buClr>
              <a:buSzPts val="1400"/>
              <a:buChar char="-"/>
            </a:pPr>
            <a:r>
              <a:rPr lang="en" sz="1400">
                <a:solidFill>
                  <a:srgbClr val="4A4548"/>
                </a:solidFill>
                <a:highlight>
                  <a:schemeClr val="lt1"/>
                </a:highlight>
              </a:rPr>
              <a:t>Azure Monitor</a:t>
            </a:r>
            <a:r>
              <a:rPr b="0" lang="en" sz="1400">
                <a:solidFill>
                  <a:srgbClr val="4A4548"/>
                </a:solidFill>
                <a:highlight>
                  <a:schemeClr val="lt1"/>
                </a:highlight>
              </a:rPr>
              <a:t> to monitor the performance and usage of the extension</a:t>
            </a:r>
            <a:endParaRPr b="0" sz="1400">
              <a:solidFill>
                <a:srgbClr val="4A4548"/>
              </a:solidFill>
              <a:highlight>
                <a:schemeClr val="lt1"/>
              </a:highlight>
            </a:endParaRPr>
          </a:p>
        </p:txBody>
      </p:sp>
      <p:pic>
        <p:nvPicPr>
          <p:cNvPr descr="Icon&#10;&#10;Description automatically generated" id="376" name="Google Shape;376;p5"/>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77" name="Google Shape;377;p5"/>
          <p:cNvPicPr preferRelativeResize="0"/>
          <p:nvPr/>
        </p:nvPicPr>
        <p:blipFill>
          <a:blip r:embed="rId4">
            <a:alphaModFix/>
          </a:blip>
          <a:stretch>
            <a:fillRect/>
          </a:stretch>
        </p:blipFill>
        <p:spPr>
          <a:xfrm>
            <a:off x="2404350" y="106813"/>
            <a:ext cx="658625" cy="65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Proposed Solution</a:t>
            </a:r>
            <a:endParaRPr sz="2000"/>
          </a:p>
        </p:txBody>
      </p:sp>
      <p:pic>
        <p:nvPicPr>
          <p:cNvPr descr="Icon&#10;&#10;Description automatically generated" id="383" name="Google Shape;383;p6"/>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84" name="Google Shape;384;p6"/>
          <p:cNvSpPr txBox="1"/>
          <p:nvPr/>
        </p:nvSpPr>
        <p:spPr>
          <a:xfrm>
            <a:off x="170100" y="900600"/>
            <a:ext cx="8327700" cy="460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M</a:t>
            </a:r>
            <a:r>
              <a:rPr lang="en"/>
              <a:t>apping of the practices following with develop, build, deploy</a:t>
            </a:r>
            <a:endParaRPr/>
          </a:p>
          <a:p>
            <a:pPr indent="-317500" lvl="0" marL="457200" rtl="0" algn="l">
              <a:lnSpc>
                <a:spcPct val="115000"/>
              </a:lnSpc>
              <a:spcBef>
                <a:spcPts val="0"/>
              </a:spcBef>
              <a:spcAft>
                <a:spcPts val="0"/>
              </a:spcAft>
              <a:buSzPts val="1400"/>
              <a:buChar char="●"/>
            </a:pPr>
            <a:r>
              <a:rPr lang="en"/>
              <a:t>Define activities and approach to measure the emissions</a:t>
            </a:r>
            <a:endParaRPr/>
          </a:p>
          <a:p>
            <a:pPr indent="-317500" lvl="0" marL="457200" rtl="0" algn="l">
              <a:lnSpc>
                <a:spcPct val="115000"/>
              </a:lnSpc>
              <a:spcBef>
                <a:spcPts val="0"/>
              </a:spcBef>
              <a:spcAft>
                <a:spcPts val="0"/>
              </a:spcAft>
              <a:buSzPts val="1400"/>
              <a:buChar char="●"/>
            </a:pPr>
            <a:r>
              <a:rPr lang="en"/>
              <a:t>Identify patterns for efficient DevOps processes</a:t>
            </a:r>
            <a:endParaRPr/>
          </a:p>
          <a:p>
            <a:pPr indent="-317500" lvl="0" marL="457200" rtl="0" algn="l">
              <a:lnSpc>
                <a:spcPct val="115000"/>
              </a:lnSpc>
              <a:spcBef>
                <a:spcPts val="0"/>
              </a:spcBef>
              <a:spcAft>
                <a:spcPts val="0"/>
              </a:spcAft>
              <a:buSzPts val="1400"/>
              <a:buChar char="●"/>
            </a:pPr>
            <a:r>
              <a:rPr lang="en"/>
              <a:t>Implement these patterns to provide suggestions to the users</a:t>
            </a:r>
            <a:endParaRPr/>
          </a:p>
          <a:p>
            <a:pPr indent="-317500" lvl="0" marL="457200" rtl="0" algn="l">
              <a:lnSpc>
                <a:spcPct val="115000"/>
              </a:lnSpc>
              <a:spcBef>
                <a:spcPts val="0"/>
              </a:spcBef>
              <a:spcAft>
                <a:spcPts val="0"/>
              </a:spcAft>
              <a:buSzPts val="1400"/>
              <a:buChar char="●"/>
            </a:pPr>
            <a:r>
              <a:rPr lang="en"/>
              <a:t>Monitor the emissions on dashboards to measure and take appropriate action on the same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 </a:t>
            </a:r>
            <a:endParaRPr/>
          </a:p>
          <a:p>
            <a:pPr indent="0" lvl="0" marL="0" rtl="0" algn="l">
              <a:lnSpc>
                <a:spcPct val="115000"/>
              </a:lnSpc>
              <a:spcBef>
                <a:spcPts val="1200"/>
              </a:spcBef>
              <a:spcAft>
                <a:spcPts val="1200"/>
              </a:spcAft>
              <a:buNone/>
            </a:pPr>
            <a:r>
              <a:t/>
            </a:r>
            <a:endParaRPr/>
          </a:p>
        </p:txBody>
      </p:sp>
      <p:pic>
        <p:nvPicPr>
          <p:cNvPr id="385" name="Google Shape;385;p6"/>
          <p:cNvPicPr preferRelativeResize="0"/>
          <p:nvPr/>
        </p:nvPicPr>
        <p:blipFill>
          <a:blip r:embed="rId4">
            <a:alphaModFix/>
          </a:blip>
          <a:stretch>
            <a:fillRect/>
          </a:stretch>
        </p:blipFill>
        <p:spPr>
          <a:xfrm>
            <a:off x="1969850" y="2524325"/>
            <a:ext cx="5581250" cy="2281125"/>
          </a:xfrm>
          <a:prstGeom prst="rect">
            <a:avLst/>
          </a:prstGeom>
          <a:noFill/>
          <a:ln>
            <a:noFill/>
          </a:ln>
        </p:spPr>
      </p:pic>
      <p:pic>
        <p:nvPicPr>
          <p:cNvPr id="386" name="Google Shape;386;p6"/>
          <p:cNvPicPr preferRelativeResize="0"/>
          <p:nvPr/>
        </p:nvPicPr>
        <p:blipFill>
          <a:blip r:embed="rId5">
            <a:alphaModFix/>
          </a:blip>
          <a:stretch>
            <a:fillRect/>
          </a:stretch>
        </p:blipFill>
        <p:spPr>
          <a:xfrm>
            <a:off x="2839675" y="188925"/>
            <a:ext cx="647700" cy="65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38b8d9765c_1_10"/>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Scope of POC</a:t>
            </a:r>
            <a:endParaRPr/>
          </a:p>
        </p:txBody>
      </p:sp>
      <p:sp>
        <p:nvSpPr>
          <p:cNvPr id="392" name="Google Shape;392;g238b8d9765c_1_10"/>
          <p:cNvSpPr txBox="1"/>
          <p:nvPr/>
        </p:nvSpPr>
        <p:spPr>
          <a:xfrm>
            <a:off x="170125" y="1110775"/>
            <a:ext cx="8733000" cy="404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Develop an application to fetch details from ADO – like code change in pr, code changes from last merge, retention policies, active branches, test executed, scans executed, idle agents</a:t>
            </a:r>
            <a:endParaRPr/>
          </a:p>
          <a:p>
            <a:pPr indent="-317500" lvl="0" marL="457200" rtl="0" algn="l">
              <a:lnSpc>
                <a:spcPct val="115000"/>
              </a:lnSpc>
              <a:spcBef>
                <a:spcPts val="0"/>
              </a:spcBef>
              <a:spcAft>
                <a:spcPts val="0"/>
              </a:spcAft>
              <a:buSzPts val="1400"/>
              <a:buChar char="●"/>
            </a:pPr>
            <a:r>
              <a:rPr lang="en"/>
              <a:t>Define activities in MSFT sustainability manager</a:t>
            </a:r>
            <a:endParaRPr/>
          </a:p>
          <a:p>
            <a:pPr indent="-317500" lvl="0" marL="457200" rtl="0" algn="l">
              <a:lnSpc>
                <a:spcPct val="115000"/>
              </a:lnSpc>
              <a:spcBef>
                <a:spcPts val="0"/>
              </a:spcBef>
              <a:spcAft>
                <a:spcPts val="0"/>
              </a:spcAft>
              <a:buSzPts val="1400"/>
              <a:buChar char="●"/>
            </a:pPr>
            <a:r>
              <a:rPr lang="en"/>
              <a:t>Ingest the collected data from ADO monitoring app to MSFT sustainability platform</a:t>
            </a:r>
            <a:endParaRPr/>
          </a:p>
          <a:p>
            <a:pPr indent="-317500" lvl="0" marL="457200" rtl="0" algn="l">
              <a:lnSpc>
                <a:spcPct val="115000"/>
              </a:lnSpc>
              <a:spcBef>
                <a:spcPts val="0"/>
              </a:spcBef>
              <a:spcAft>
                <a:spcPts val="0"/>
              </a:spcAft>
              <a:buSzPts val="1400"/>
              <a:buChar char="●"/>
            </a:pPr>
            <a:r>
              <a:rPr lang="en"/>
              <a:t>Visualize emissions, savings</a:t>
            </a:r>
            <a:endParaRPr/>
          </a:p>
          <a:p>
            <a:pPr indent="-317500" lvl="0" marL="457200" rtl="0" algn="l">
              <a:lnSpc>
                <a:spcPct val="115000"/>
              </a:lnSpc>
              <a:spcBef>
                <a:spcPts val="0"/>
              </a:spcBef>
              <a:spcAft>
                <a:spcPts val="0"/>
              </a:spcAft>
              <a:buSzPts val="1400"/>
              <a:buChar char="●"/>
            </a:pPr>
            <a:r>
              <a:rPr lang="en"/>
              <a:t>Provide recommendations to reduce emissions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pic>
        <p:nvPicPr>
          <p:cNvPr id="393" name="Google Shape;393;g238b8d9765c_1_10"/>
          <p:cNvPicPr preferRelativeResize="0"/>
          <p:nvPr/>
        </p:nvPicPr>
        <p:blipFill>
          <a:blip r:embed="rId3">
            <a:alphaModFix/>
          </a:blip>
          <a:stretch>
            <a:fillRect/>
          </a:stretch>
        </p:blipFill>
        <p:spPr>
          <a:xfrm>
            <a:off x="1320550" y="2680575"/>
            <a:ext cx="5985300" cy="2309725"/>
          </a:xfrm>
          <a:prstGeom prst="rect">
            <a:avLst/>
          </a:prstGeom>
          <a:noFill/>
          <a:ln>
            <a:noFill/>
          </a:ln>
        </p:spPr>
      </p:pic>
      <p:pic>
        <p:nvPicPr>
          <p:cNvPr id="394" name="Google Shape;394;g238b8d9765c_1_10"/>
          <p:cNvPicPr preferRelativeResize="0"/>
          <p:nvPr/>
        </p:nvPicPr>
        <p:blipFill>
          <a:blip r:embed="rId4">
            <a:alphaModFix/>
          </a:blip>
          <a:stretch>
            <a:fillRect/>
          </a:stretch>
        </p:blipFill>
        <p:spPr>
          <a:xfrm>
            <a:off x="4856300" y="120063"/>
            <a:ext cx="794975" cy="79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38b8d9765c_1_15"/>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Wireframes</a:t>
            </a:r>
            <a:endParaRPr/>
          </a:p>
        </p:txBody>
      </p:sp>
      <p:pic>
        <p:nvPicPr>
          <p:cNvPr id="400" name="Google Shape;400;g238b8d9765c_1_15"/>
          <p:cNvPicPr preferRelativeResize="0"/>
          <p:nvPr/>
        </p:nvPicPr>
        <p:blipFill>
          <a:blip r:embed="rId3">
            <a:alphaModFix/>
          </a:blip>
          <a:stretch>
            <a:fillRect/>
          </a:stretch>
        </p:blipFill>
        <p:spPr>
          <a:xfrm>
            <a:off x="421063" y="851125"/>
            <a:ext cx="8301866" cy="4033151"/>
          </a:xfrm>
          <a:prstGeom prst="rect">
            <a:avLst/>
          </a:prstGeom>
          <a:noFill/>
          <a:ln>
            <a:noFill/>
          </a:ln>
        </p:spPr>
      </p:pic>
      <p:pic>
        <p:nvPicPr>
          <p:cNvPr id="401" name="Google Shape;401;g238b8d9765c_1_15"/>
          <p:cNvPicPr preferRelativeResize="0"/>
          <p:nvPr/>
        </p:nvPicPr>
        <p:blipFill>
          <a:blip r:embed="rId4">
            <a:alphaModFix/>
          </a:blip>
          <a:stretch>
            <a:fillRect/>
          </a:stretch>
        </p:blipFill>
        <p:spPr>
          <a:xfrm>
            <a:off x="4159137" y="104687"/>
            <a:ext cx="825725" cy="82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48066659b0_0_7"/>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Workflows in PowerBi</a:t>
            </a:r>
            <a:endParaRPr/>
          </a:p>
          <a:p>
            <a:pPr indent="0" lvl="0" marL="0" rtl="0" algn="l">
              <a:spcBef>
                <a:spcPts val="0"/>
              </a:spcBef>
              <a:spcAft>
                <a:spcPts val="0"/>
              </a:spcAft>
              <a:buNone/>
            </a:pPr>
            <a:r>
              <a:t/>
            </a:r>
            <a:endParaRPr/>
          </a:p>
        </p:txBody>
      </p:sp>
      <p:pic>
        <p:nvPicPr>
          <p:cNvPr id="407" name="Google Shape;407;g248066659b0_0_7"/>
          <p:cNvPicPr preferRelativeResize="0"/>
          <p:nvPr/>
        </p:nvPicPr>
        <p:blipFill>
          <a:blip r:embed="rId3">
            <a:alphaModFix/>
          </a:blip>
          <a:stretch>
            <a:fillRect/>
          </a:stretch>
        </p:blipFill>
        <p:spPr>
          <a:xfrm>
            <a:off x="7182237" y="104687"/>
            <a:ext cx="825725" cy="825725"/>
          </a:xfrm>
          <a:prstGeom prst="rect">
            <a:avLst/>
          </a:prstGeom>
          <a:noFill/>
          <a:ln>
            <a:noFill/>
          </a:ln>
        </p:spPr>
      </p:pic>
      <p:pic>
        <p:nvPicPr>
          <p:cNvPr id="408" name="Google Shape;408;g248066659b0_0_7"/>
          <p:cNvPicPr preferRelativeResize="0"/>
          <p:nvPr/>
        </p:nvPicPr>
        <p:blipFill rotWithShape="1">
          <a:blip r:embed="rId4">
            <a:alphaModFix/>
          </a:blip>
          <a:srcRect b="0" l="465" r="455" t="0"/>
          <a:stretch/>
        </p:blipFill>
        <p:spPr>
          <a:xfrm>
            <a:off x="787125" y="1155788"/>
            <a:ext cx="7220854" cy="39082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Harshada Modak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TI Template:3\TI Template:3</vt:lpwstr>
  </property>
  <property fmtid="{D5CDD505-2E9C-101B-9397-08002B2CF9AE}" pid="3" name="ClassificationContentMarkingFooterText">
    <vt:lpwstr>SLB-Private</vt:lpwstr>
  </property>
</Properties>
</file>