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8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603"/>
  </p:normalViewPr>
  <p:slideViewPr>
    <p:cSldViewPr snapToGrid="0">
      <p:cViewPr varScale="1">
        <p:scale>
          <a:sx n="102" d="100"/>
          <a:sy n="10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-5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AD0F9-269D-4C57-9B3E-93D023DE06F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1F0B70-10EF-47FF-B14D-3F59E04E89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 dirty="0"/>
            <a:t>Designed for:</a:t>
          </a:r>
          <a:endParaRPr lang="en-US" dirty="0"/>
        </a:p>
      </dgm:t>
    </dgm:pt>
    <dgm:pt modelId="{E5100F05-22A9-4CE7-90A0-2D682EF218F2}" type="parTrans" cxnId="{1AF52B2A-223C-47D5-8D4F-7A46BA33D301}">
      <dgm:prSet/>
      <dgm:spPr/>
      <dgm:t>
        <a:bodyPr/>
        <a:lstStyle/>
        <a:p>
          <a:endParaRPr lang="en-US"/>
        </a:p>
      </dgm:t>
    </dgm:pt>
    <dgm:pt modelId="{5C635CA8-9518-499F-90DF-FC52E03DCBDC}" type="sibTrans" cxnId="{1AF52B2A-223C-47D5-8D4F-7A46BA33D301}">
      <dgm:prSet/>
      <dgm:spPr/>
      <dgm:t>
        <a:bodyPr/>
        <a:lstStyle/>
        <a:p>
          <a:endParaRPr lang="en-US"/>
        </a:p>
      </dgm:t>
    </dgm:pt>
    <dgm:pt modelId="{76B28C4C-8993-4006-BEC9-7551F8D185C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High accuracy</a:t>
          </a:r>
          <a:endParaRPr lang="en-US"/>
        </a:p>
      </dgm:t>
    </dgm:pt>
    <dgm:pt modelId="{031F97AF-F9CF-4A12-B36C-13CF38D0A5B3}" type="parTrans" cxnId="{866473D1-2837-49D1-B5CD-4B7B140E9C34}">
      <dgm:prSet/>
      <dgm:spPr/>
      <dgm:t>
        <a:bodyPr/>
        <a:lstStyle/>
        <a:p>
          <a:endParaRPr lang="en-US"/>
        </a:p>
      </dgm:t>
    </dgm:pt>
    <dgm:pt modelId="{01A31FF8-B78C-4F8A-9F60-BC4189637BD6}" type="sibTrans" cxnId="{866473D1-2837-49D1-B5CD-4B7B140E9C34}">
      <dgm:prSet/>
      <dgm:spPr/>
      <dgm:t>
        <a:bodyPr/>
        <a:lstStyle/>
        <a:p>
          <a:endParaRPr lang="en-US"/>
        </a:p>
      </dgm:t>
    </dgm:pt>
    <dgm:pt modelId="{21ECFA6F-8A1C-4F62-BBD9-DD1EED05D6B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Speed (parallel processing)</a:t>
          </a:r>
          <a:endParaRPr lang="en-US"/>
        </a:p>
      </dgm:t>
    </dgm:pt>
    <dgm:pt modelId="{B4B80386-6C4F-41ED-895B-5B366C6B496F}" type="parTrans" cxnId="{2029ED43-DFBF-4032-AFF4-7BA3726D47AF}">
      <dgm:prSet/>
      <dgm:spPr/>
      <dgm:t>
        <a:bodyPr/>
        <a:lstStyle/>
        <a:p>
          <a:endParaRPr lang="en-US"/>
        </a:p>
      </dgm:t>
    </dgm:pt>
    <dgm:pt modelId="{575A30FC-E5E6-4A86-BB74-9D4BBCAABE63}" type="sibTrans" cxnId="{2029ED43-DFBF-4032-AFF4-7BA3726D47AF}">
      <dgm:prSet/>
      <dgm:spPr/>
      <dgm:t>
        <a:bodyPr/>
        <a:lstStyle/>
        <a:p>
          <a:endParaRPr lang="en-US"/>
        </a:p>
      </dgm:t>
    </dgm:pt>
    <dgm:pt modelId="{05FBC371-95E6-44DE-AA39-7027EDF6738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Scalability (big data, sparse data)</a:t>
          </a:r>
          <a:endParaRPr lang="en-US"/>
        </a:p>
      </dgm:t>
    </dgm:pt>
    <dgm:pt modelId="{39794892-20FB-45EA-AA3F-64E9728DFBD0}" type="parTrans" cxnId="{3876102D-3F65-4076-9C3C-B6D3E57F0DF3}">
      <dgm:prSet/>
      <dgm:spPr/>
      <dgm:t>
        <a:bodyPr/>
        <a:lstStyle/>
        <a:p>
          <a:endParaRPr lang="en-US"/>
        </a:p>
      </dgm:t>
    </dgm:pt>
    <dgm:pt modelId="{CDABB4AB-D4AF-4D92-90A1-0EB289E1DF74}" type="sibTrans" cxnId="{3876102D-3F65-4076-9C3C-B6D3E57F0DF3}">
      <dgm:prSet/>
      <dgm:spPr/>
      <dgm:t>
        <a:bodyPr/>
        <a:lstStyle/>
        <a:p>
          <a:endParaRPr lang="en-US"/>
        </a:p>
      </dgm:t>
    </dgm:pt>
    <dgm:pt modelId="{3BBA7033-8D82-42D0-99E8-A66D94F419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Widely used in:</a:t>
          </a:r>
          <a:endParaRPr lang="en-US"/>
        </a:p>
      </dgm:t>
    </dgm:pt>
    <dgm:pt modelId="{3BF3C85E-4A5C-4C7A-817D-BE23BC3FBB5F}" type="parTrans" cxnId="{AC151764-5AB6-40FA-8D09-08E6DC139996}">
      <dgm:prSet/>
      <dgm:spPr/>
      <dgm:t>
        <a:bodyPr/>
        <a:lstStyle/>
        <a:p>
          <a:endParaRPr lang="en-US"/>
        </a:p>
      </dgm:t>
    </dgm:pt>
    <dgm:pt modelId="{19E7A4D5-0AEC-48B7-B285-87AFBC9A0B56}" type="sibTrans" cxnId="{AC151764-5AB6-40FA-8D09-08E6DC139996}">
      <dgm:prSet/>
      <dgm:spPr/>
      <dgm:t>
        <a:bodyPr/>
        <a:lstStyle/>
        <a:p>
          <a:endParaRPr lang="en-US"/>
        </a:p>
      </dgm:t>
    </dgm:pt>
    <dgm:pt modelId="{280EFAB8-832D-4340-B8C6-35956DC57FA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Kaggle competitions</a:t>
          </a:r>
          <a:endParaRPr lang="en-US"/>
        </a:p>
      </dgm:t>
    </dgm:pt>
    <dgm:pt modelId="{399BD89C-E489-4B9C-A5D4-86E5A9AFEA4D}" type="parTrans" cxnId="{B5939D84-5342-480F-B1A7-513BA80AFD72}">
      <dgm:prSet/>
      <dgm:spPr/>
      <dgm:t>
        <a:bodyPr/>
        <a:lstStyle/>
        <a:p>
          <a:endParaRPr lang="en-US"/>
        </a:p>
      </dgm:t>
    </dgm:pt>
    <dgm:pt modelId="{B07D8D19-2C91-40CB-948E-C2956DC7E4FE}" type="sibTrans" cxnId="{B5939D84-5342-480F-B1A7-513BA80AFD72}">
      <dgm:prSet/>
      <dgm:spPr/>
      <dgm:t>
        <a:bodyPr/>
        <a:lstStyle/>
        <a:p>
          <a:endParaRPr lang="en-US"/>
        </a:p>
      </dgm:t>
    </dgm:pt>
    <dgm:pt modelId="{1F05FC01-6B6F-4AB9-84C8-2CB256519A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Fraud detection, ad click-through rate, bioinformatics, etc.</a:t>
          </a:r>
          <a:endParaRPr lang="en-US"/>
        </a:p>
      </dgm:t>
    </dgm:pt>
    <dgm:pt modelId="{EEA32884-72AC-4B62-8E96-0C77D9E80E51}" type="parTrans" cxnId="{EE55F2DC-0D9E-407F-86E2-B4EC0C7094BB}">
      <dgm:prSet/>
      <dgm:spPr/>
      <dgm:t>
        <a:bodyPr/>
        <a:lstStyle/>
        <a:p>
          <a:endParaRPr lang="en-US"/>
        </a:p>
      </dgm:t>
    </dgm:pt>
    <dgm:pt modelId="{40194914-4DD0-4A1A-9EFE-D16D665B1934}" type="sibTrans" cxnId="{EE55F2DC-0D9E-407F-86E2-B4EC0C7094BB}">
      <dgm:prSet/>
      <dgm:spPr/>
      <dgm:t>
        <a:bodyPr/>
        <a:lstStyle/>
        <a:p>
          <a:endParaRPr lang="en-US"/>
        </a:p>
      </dgm:t>
    </dgm:pt>
    <dgm:pt modelId="{1E78B2A0-D0A8-4B01-895A-A5C775EFB629}" type="pres">
      <dgm:prSet presAssocID="{BBAAD0F9-269D-4C57-9B3E-93D023DE06FD}" presName="root" presStyleCnt="0">
        <dgm:presLayoutVars>
          <dgm:dir/>
          <dgm:resizeHandles val="exact"/>
        </dgm:presLayoutVars>
      </dgm:prSet>
      <dgm:spPr/>
    </dgm:pt>
    <dgm:pt modelId="{7947472A-7237-446B-91F1-4FEEE1C8E2ED}" type="pres">
      <dgm:prSet presAssocID="{661F0B70-10EF-47FF-B14D-3F59E04E8915}" presName="compNode" presStyleCnt="0"/>
      <dgm:spPr/>
    </dgm:pt>
    <dgm:pt modelId="{31F5CE74-CBA3-4A28-845A-813E94C27D69}" type="pres">
      <dgm:prSet presAssocID="{661F0B70-10EF-47FF-B14D-3F59E04E89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52EA08C-E92D-42B9-835A-54EE593549DA}" type="pres">
      <dgm:prSet presAssocID="{661F0B70-10EF-47FF-B14D-3F59E04E8915}" presName="iconSpace" presStyleCnt="0"/>
      <dgm:spPr/>
    </dgm:pt>
    <dgm:pt modelId="{F961B21F-CA78-48DE-840A-003F4CC4EDB5}" type="pres">
      <dgm:prSet presAssocID="{661F0B70-10EF-47FF-B14D-3F59E04E8915}" presName="parTx" presStyleLbl="revTx" presStyleIdx="0" presStyleCnt="4">
        <dgm:presLayoutVars>
          <dgm:chMax val="0"/>
          <dgm:chPref val="0"/>
        </dgm:presLayoutVars>
      </dgm:prSet>
      <dgm:spPr/>
    </dgm:pt>
    <dgm:pt modelId="{868ACDA3-EC99-4A95-8D31-FC24F6BC29C9}" type="pres">
      <dgm:prSet presAssocID="{661F0B70-10EF-47FF-B14D-3F59E04E8915}" presName="txSpace" presStyleCnt="0"/>
      <dgm:spPr/>
    </dgm:pt>
    <dgm:pt modelId="{322D0D92-AE57-4BA5-9C68-D5CDD6B26B91}" type="pres">
      <dgm:prSet presAssocID="{661F0B70-10EF-47FF-B14D-3F59E04E8915}" presName="desTx" presStyleLbl="revTx" presStyleIdx="1" presStyleCnt="4">
        <dgm:presLayoutVars/>
      </dgm:prSet>
      <dgm:spPr/>
    </dgm:pt>
    <dgm:pt modelId="{68708044-FA8F-48BB-AD55-C186ADCA58B8}" type="pres">
      <dgm:prSet presAssocID="{5C635CA8-9518-499F-90DF-FC52E03DCBDC}" presName="sibTrans" presStyleCnt="0"/>
      <dgm:spPr/>
    </dgm:pt>
    <dgm:pt modelId="{30A32BA1-5972-4F7C-902E-4CC3A5D9E965}" type="pres">
      <dgm:prSet presAssocID="{3BBA7033-8D82-42D0-99E8-A66D94F41908}" presName="compNode" presStyleCnt="0"/>
      <dgm:spPr/>
    </dgm:pt>
    <dgm:pt modelId="{51158D49-7D36-40DB-B4EB-6379B77C35A4}" type="pres">
      <dgm:prSet presAssocID="{3BBA7033-8D82-42D0-99E8-A66D94F419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CC6031-58B8-4A73-B5FE-062C0A011A98}" type="pres">
      <dgm:prSet presAssocID="{3BBA7033-8D82-42D0-99E8-A66D94F41908}" presName="iconSpace" presStyleCnt="0"/>
      <dgm:spPr/>
    </dgm:pt>
    <dgm:pt modelId="{794447F8-01A4-4C6A-AF1E-2E1D5F905C9D}" type="pres">
      <dgm:prSet presAssocID="{3BBA7033-8D82-42D0-99E8-A66D94F41908}" presName="parTx" presStyleLbl="revTx" presStyleIdx="2" presStyleCnt="4">
        <dgm:presLayoutVars>
          <dgm:chMax val="0"/>
          <dgm:chPref val="0"/>
        </dgm:presLayoutVars>
      </dgm:prSet>
      <dgm:spPr/>
    </dgm:pt>
    <dgm:pt modelId="{42D90C79-A865-485D-BB9A-CFBE0079CF98}" type="pres">
      <dgm:prSet presAssocID="{3BBA7033-8D82-42D0-99E8-A66D94F41908}" presName="txSpace" presStyleCnt="0"/>
      <dgm:spPr/>
    </dgm:pt>
    <dgm:pt modelId="{00095436-062A-4DB0-BC47-0E40D47C9FA0}" type="pres">
      <dgm:prSet presAssocID="{3BBA7033-8D82-42D0-99E8-A66D94F41908}" presName="desTx" presStyleLbl="revTx" presStyleIdx="3" presStyleCnt="4">
        <dgm:presLayoutVars/>
      </dgm:prSet>
      <dgm:spPr/>
    </dgm:pt>
  </dgm:ptLst>
  <dgm:cxnLst>
    <dgm:cxn modelId="{19150D03-1C89-9340-891E-ABD709F87A7B}" type="presOf" srcId="{76B28C4C-8993-4006-BEC9-7551F8D185C9}" destId="{322D0D92-AE57-4BA5-9C68-D5CDD6B26B91}" srcOrd="0" destOrd="0" presId="urn:microsoft.com/office/officeart/2018/5/layout/CenteredIconLabelDescriptionList"/>
    <dgm:cxn modelId="{6AD92007-FA23-E141-BB95-D2E43112EAEC}" type="presOf" srcId="{05FBC371-95E6-44DE-AA39-7027EDF6738A}" destId="{322D0D92-AE57-4BA5-9C68-D5CDD6B26B91}" srcOrd="0" destOrd="2" presId="urn:microsoft.com/office/officeart/2018/5/layout/CenteredIconLabelDescriptionList"/>
    <dgm:cxn modelId="{1AF52B2A-223C-47D5-8D4F-7A46BA33D301}" srcId="{BBAAD0F9-269D-4C57-9B3E-93D023DE06FD}" destId="{661F0B70-10EF-47FF-B14D-3F59E04E8915}" srcOrd="0" destOrd="0" parTransId="{E5100F05-22A9-4CE7-90A0-2D682EF218F2}" sibTransId="{5C635CA8-9518-499F-90DF-FC52E03DCBDC}"/>
    <dgm:cxn modelId="{3876102D-3F65-4076-9C3C-B6D3E57F0DF3}" srcId="{661F0B70-10EF-47FF-B14D-3F59E04E8915}" destId="{05FBC371-95E6-44DE-AA39-7027EDF6738A}" srcOrd="2" destOrd="0" parTransId="{39794892-20FB-45EA-AA3F-64E9728DFBD0}" sibTransId="{CDABB4AB-D4AF-4D92-90A1-0EB289E1DF74}"/>
    <dgm:cxn modelId="{2DA00A35-3946-EC4A-95EC-6DD002C0E5C0}" type="presOf" srcId="{BBAAD0F9-269D-4C57-9B3E-93D023DE06FD}" destId="{1E78B2A0-D0A8-4B01-895A-A5C775EFB629}" srcOrd="0" destOrd="0" presId="urn:microsoft.com/office/officeart/2018/5/layout/CenteredIconLabelDescriptionList"/>
    <dgm:cxn modelId="{2029ED43-DFBF-4032-AFF4-7BA3726D47AF}" srcId="{661F0B70-10EF-47FF-B14D-3F59E04E8915}" destId="{21ECFA6F-8A1C-4F62-BBD9-DD1EED05D6BD}" srcOrd="1" destOrd="0" parTransId="{B4B80386-6C4F-41ED-895B-5B366C6B496F}" sibTransId="{575A30FC-E5E6-4A86-BB74-9D4BBCAABE63}"/>
    <dgm:cxn modelId="{F744A251-D61C-6442-BEFB-D8543F392445}" type="presOf" srcId="{3BBA7033-8D82-42D0-99E8-A66D94F41908}" destId="{794447F8-01A4-4C6A-AF1E-2E1D5F905C9D}" srcOrd="0" destOrd="0" presId="urn:microsoft.com/office/officeart/2018/5/layout/CenteredIconLabelDescriptionList"/>
    <dgm:cxn modelId="{AC151764-5AB6-40FA-8D09-08E6DC139996}" srcId="{BBAAD0F9-269D-4C57-9B3E-93D023DE06FD}" destId="{3BBA7033-8D82-42D0-99E8-A66D94F41908}" srcOrd="1" destOrd="0" parTransId="{3BF3C85E-4A5C-4C7A-817D-BE23BC3FBB5F}" sibTransId="{19E7A4D5-0AEC-48B7-B285-87AFBC9A0B56}"/>
    <dgm:cxn modelId="{9F191673-488D-7B42-8D66-8806B441ED52}" type="presOf" srcId="{280EFAB8-832D-4340-B8C6-35956DC57FA4}" destId="{00095436-062A-4DB0-BC47-0E40D47C9FA0}" srcOrd="0" destOrd="0" presId="urn:microsoft.com/office/officeart/2018/5/layout/CenteredIconLabelDescriptionList"/>
    <dgm:cxn modelId="{B5939D84-5342-480F-B1A7-513BA80AFD72}" srcId="{3BBA7033-8D82-42D0-99E8-A66D94F41908}" destId="{280EFAB8-832D-4340-B8C6-35956DC57FA4}" srcOrd="0" destOrd="0" parTransId="{399BD89C-E489-4B9C-A5D4-86E5A9AFEA4D}" sibTransId="{B07D8D19-2C91-40CB-948E-C2956DC7E4FE}"/>
    <dgm:cxn modelId="{7BF6B88D-D6A0-4B4D-B660-B92F054647C4}" type="presOf" srcId="{1F05FC01-6B6F-4AB9-84C8-2CB256519AA0}" destId="{00095436-062A-4DB0-BC47-0E40D47C9FA0}" srcOrd="0" destOrd="1" presId="urn:microsoft.com/office/officeart/2018/5/layout/CenteredIconLabelDescriptionList"/>
    <dgm:cxn modelId="{4FCC56A0-A084-F241-809D-618B68D08943}" type="presOf" srcId="{661F0B70-10EF-47FF-B14D-3F59E04E8915}" destId="{F961B21F-CA78-48DE-840A-003F4CC4EDB5}" srcOrd="0" destOrd="0" presId="urn:microsoft.com/office/officeart/2018/5/layout/CenteredIconLabelDescriptionList"/>
    <dgm:cxn modelId="{FAA86EB9-56EE-CF43-B4C2-7B4868D44588}" type="presOf" srcId="{21ECFA6F-8A1C-4F62-BBD9-DD1EED05D6BD}" destId="{322D0D92-AE57-4BA5-9C68-D5CDD6B26B91}" srcOrd="0" destOrd="1" presId="urn:microsoft.com/office/officeart/2018/5/layout/CenteredIconLabelDescriptionList"/>
    <dgm:cxn modelId="{866473D1-2837-49D1-B5CD-4B7B140E9C34}" srcId="{661F0B70-10EF-47FF-B14D-3F59E04E8915}" destId="{76B28C4C-8993-4006-BEC9-7551F8D185C9}" srcOrd="0" destOrd="0" parTransId="{031F97AF-F9CF-4A12-B36C-13CF38D0A5B3}" sibTransId="{01A31FF8-B78C-4F8A-9F60-BC4189637BD6}"/>
    <dgm:cxn modelId="{EE55F2DC-0D9E-407F-86E2-B4EC0C7094BB}" srcId="{3BBA7033-8D82-42D0-99E8-A66D94F41908}" destId="{1F05FC01-6B6F-4AB9-84C8-2CB256519AA0}" srcOrd="1" destOrd="0" parTransId="{EEA32884-72AC-4B62-8E96-0C77D9E80E51}" sibTransId="{40194914-4DD0-4A1A-9EFE-D16D665B1934}"/>
    <dgm:cxn modelId="{3250127C-DAAA-504C-A395-BE4B22D0D269}" type="presParOf" srcId="{1E78B2A0-D0A8-4B01-895A-A5C775EFB629}" destId="{7947472A-7237-446B-91F1-4FEEE1C8E2ED}" srcOrd="0" destOrd="0" presId="urn:microsoft.com/office/officeart/2018/5/layout/CenteredIconLabelDescriptionList"/>
    <dgm:cxn modelId="{D005CF2E-7E37-7D4E-9241-91AE8CEBC698}" type="presParOf" srcId="{7947472A-7237-446B-91F1-4FEEE1C8E2ED}" destId="{31F5CE74-CBA3-4A28-845A-813E94C27D69}" srcOrd="0" destOrd="0" presId="urn:microsoft.com/office/officeart/2018/5/layout/CenteredIconLabelDescriptionList"/>
    <dgm:cxn modelId="{FDCAA3FD-4EC8-0440-9A87-EF5181BAE44F}" type="presParOf" srcId="{7947472A-7237-446B-91F1-4FEEE1C8E2ED}" destId="{A52EA08C-E92D-42B9-835A-54EE593549DA}" srcOrd="1" destOrd="0" presId="urn:microsoft.com/office/officeart/2018/5/layout/CenteredIconLabelDescriptionList"/>
    <dgm:cxn modelId="{CA3931C8-EC8F-4744-BB6A-4DA9CFD564DE}" type="presParOf" srcId="{7947472A-7237-446B-91F1-4FEEE1C8E2ED}" destId="{F961B21F-CA78-48DE-840A-003F4CC4EDB5}" srcOrd="2" destOrd="0" presId="urn:microsoft.com/office/officeart/2018/5/layout/CenteredIconLabelDescriptionList"/>
    <dgm:cxn modelId="{F5EE934A-8EEF-1B48-A977-1897F70DB0A6}" type="presParOf" srcId="{7947472A-7237-446B-91F1-4FEEE1C8E2ED}" destId="{868ACDA3-EC99-4A95-8D31-FC24F6BC29C9}" srcOrd="3" destOrd="0" presId="urn:microsoft.com/office/officeart/2018/5/layout/CenteredIconLabelDescriptionList"/>
    <dgm:cxn modelId="{BC9A2A21-5661-2444-97D4-DF71D47A4514}" type="presParOf" srcId="{7947472A-7237-446B-91F1-4FEEE1C8E2ED}" destId="{322D0D92-AE57-4BA5-9C68-D5CDD6B26B91}" srcOrd="4" destOrd="0" presId="urn:microsoft.com/office/officeart/2018/5/layout/CenteredIconLabelDescriptionList"/>
    <dgm:cxn modelId="{1AC32D76-ABE0-2243-9138-69A4EE1EB02C}" type="presParOf" srcId="{1E78B2A0-D0A8-4B01-895A-A5C775EFB629}" destId="{68708044-FA8F-48BB-AD55-C186ADCA58B8}" srcOrd="1" destOrd="0" presId="urn:microsoft.com/office/officeart/2018/5/layout/CenteredIconLabelDescriptionList"/>
    <dgm:cxn modelId="{82BEC534-2BAF-484C-83A4-FC3F39877756}" type="presParOf" srcId="{1E78B2A0-D0A8-4B01-895A-A5C775EFB629}" destId="{30A32BA1-5972-4F7C-902E-4CC3A5D9E965}" srcOrd="2" destOrd="0" presId="urn:microsoft.com/office/officeart/2018/5/layout/CenteredIconLabelDescriptionList"/>
    <dgm:cxn modelId="{FB313BC8-6A73-854D-A3FC-9FC6346D941C}" type="presParOf" srcId="{30A32BA1-5972-4F7C-902E-4CC3A5D9E965}" destId="{51158D49-7D36-40DB-B4EB-6379B77C35A4}" srcOrd="0" destOrd="0" presId="urn:microsoft.com/office/officeart/2018/5/layout/CenteredIconLabelDescriptionList"/>
    <dgm:cxn modelId="{C6DA74A3-5E05-6641-864B-5008AAE2C5EC}" type="presParOf" srcId="{30A32BA1-5972-4F7C-902E-4CC3A5D9E965}" destId="{4ACC6031-58B8-4A73-B5FE-062C0A011A98}" srcOrd="1" destOrd="0" presId="urn:microsoft.com/office/officeart/2018/5/layout/CenteredIconLabelDescriptionList"/>
    <dgm:cxn modelId="{BFFF8548-E0D3-1E4F-AC2A-D378F9DFD425}" type="presParOf" srcId="{30A32BA1-5972-4F7C-902E-4CC3A5D9E965}" destId="{794447F8-01A4-4C6A-AF1E-2E1D5F905C9D}" srcOrd="2" destOrd="0" presId="urn:microsoft.com/office/officeart/2018/5/layout/CenteredIconLabelDescriptionList"/>
    <dgm:cxn modelId="{1DB2298F-96E9-2647-82BA-A63504827339}" type="presParOf" srcId="{30A32BA1-5972-4F7C-902E-4CC3A5D9E965}" destId="{42D90C79-A865-485D-BB9A-CFBE0079CF98}" srcOrd="3" destOrd="0" presId="urn:microsoft.com/office/officeart/2018/5/layout/CenteredIconLabelDescriptionList"/>
    <dgm:cxn modelId="{6E94EA24-E2A0-2240-9C5A-F49792C44D3D}" type="presParOf" srcId="{30A32BA1-5972-4F7C-902E-4CC3A5D9E965}" destId="{00095436-062A-4DB0-BC47-0E40D47C9FA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7F603-B7EF-4CD7-B09B-8103D71168E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C8C38A-9819-4262-97D7-0F531E8D3E9E}">
      <dgm:prSet/>
      <dgm:spPr/>
      <dgm:t>
        <a:bodyPr/>
        <a:lstStyle/>
        <a:p>
          <a:r>
            <a:rPr lang="en-CA"/>
            <a:t>🧪 Dataset: sklearn.datasets.load_breast_cancer</a:t>
          </a:r>
          <a:br>
            <a:rPr lang="en-CA"/>
          </a:br>
          <a:endParaRPr lang="en-US"/>
        </a:p>
      </dgm:t>
    </dgm:pt>
    <dgm:pt modelId="{ADBF3E1A-313C-40C1-94E6-EA52507767FC}" type="parTrans" cxnId="{0EDAFD49-758E-436B-B0B4-B734146D6B73}">
      <dgm:prSet/>
      <dgm:spPr/>
      <dgm:t>
        <a:bodyPr/>
        <a:lstStyle/>
        <a:p>
          <a:endParaRPr lang="en-US"/>
        </a:p>
      </dgm:t>
    </dgm:pt>
    <dgm:pt modelId="{C8D94821-36EB-4A8D-A059-C0F9D348B5F5}" type="sibTrans" cxnId="{0EDAFD49-758E-436B-B0B4-B734146D6B73}">
      <dgm:prSet/>
      <dgm:spPr/>
      <dgm:t>
        <a:bodyPr/>
        <a:lstStyle/>
        <a:p>
          <a:endParaRPr lang="en-US"/>
        </a:p>
      </dgm:t>
    </dgm:pt>
    <dgm:pt modelId="{C50FD40B-1C74-4476-8558-5033B02579D3}">
      <dgm:prSet/>
      <dgm:spPr/>
      <dgm:t>
        <a:bodyPr/>
        <a:lstStyle/>
        <a:p>
          <a:r>
            <a:rPr lang="en-CA"/>
            <a:t>✅ Balanced binary classification</a:t>
          </a:r>
          <a:br>
            <a:rPr lang="en-CA"/>
          </a:br>
          <a:endParaRPr lang="en-US"/>
        </a:p>
      </dgm:t>
    </dgm:pt>
    <dgm:pt modelId="{29403025-A6E6-4920-999D-1112A19287D1}" type="parTrans" cxnId="{D0048676-A72F-4902-8B25-A54DD06C0539}">
      <dgm:prSet/>
      <dgm:spPr/>
      <dgm:t>
        <a:bodyPr/>
        <a:lstStyle/>
        <a:p>
          <a:endParaRPr lang="en-US"/>
        </a:p>
      </dgm:t>
    </dgm:pt>
    <dgm:pt modelId="{EE39C9DD-8C0D-464F-ABD9-ACEF679A3225}" type="sibTrans" cxnId="{D0048676-A72F-4902-8B25-A54DD06C0539}">
      <dgm:prSet/>
      <dgm:spPr/>
      <dgm:t>
        <a:bodyPr/>
        <a:lstStyle/>
        <a:p>
          <a:endParaRPr lang="en-US"/>
        </a:p>
      </dgm:t>
    </dgm:pt>
    <dgm:pt modelId="{4247E380-8D8F-4A91-B028-6CA5A59C7D22}">
      <dgm:prSet/>
      <dgm:spPr/>
      <dgm:t>
        <a:bodyPr/>
        <a:lstStyle/>
        <a:p>
          <a:r>
            <a:rPr lang="en-CA" dirty="0"/>
            <a:t>✅ No missing values (</a:t>
          </a:r>
          <a:r>
            <a:rPr lang="en-CA" dirty="0" err="1"/>
            <a:t>XGBoost</a:t>
          </a:r>
          <a:r>
            <a:rPr lang="en-CA" dirty="0"/>
            <a:t> handles if there </a:t>
          </a:r>
          <a:r>
            <a:rPr lang="en-CA"/>
            <a:t>are)</a:t>
          </a:r>
          <a:endParaRPr lang="en-US" dirty="0"/>
        </a:p>
      </dgm:t>
    </dgm:pt>
    <dgm:pt modelId="{ADB8B019-3F77-4F9B-BBCC-03B5871B6A55}" type="parTrans" cxnId="{B6DEC03C-6F09-4062-9C33-E8E2C5DF2884}">
      <dgm:prSet/>
      <dgm:spPr/>
      <dgm:t>
        <a:bodyPr/>
        <a:lstStyle/>
        <a:p>
          <a:endParaRPr lang="en-US"/>
        </a:p>
      </dgm:t>
    </dgm:pt>
    <dgm:pt modelId="{914802C9-671B-4ABB-A863-AA4CF464A44E}" type="sibTrans" cxnId="{B6DEC03C-6F09-4062-9C33-E8E2C5DF2884}">
      <dgm:prSet/>
      <dgm:spPr/>
      <dgm:t>
        <a:bodyPr/>
        <a:lstStyle/>
        <a:p>
          <a:endParaRPr lang="en-US"/>
        </a:p>
      </dgm:t>
    </dgm:pt>
    <dgm:pt modelId="{6E7EE4F5-5FFF-4308-B4A2-1522172EE2AC}">
      <dgm:prSet/>
      <dgm:spPr/>
      <dgm:t>
        <a:bodyPr/>
        <a:lstStyle/>
        <a:p>
          <a:r>
            <a:rPr lang="en-CA"/>
            <a:t>No scaling needed</a:t>
          </a:r>
          <a:endParaRPr lang="en-US"/>
        </a:p>
      </dgm:t>
    </dgm:pt>
    <dgm:pt modelId="{BB14ADBF-2A84-4C83-89F7-3475E4799569}" type="parTrans" cxnId="{BE39DB20-BD8D-46F1-9E23-CDEB5F1EEC48}">
      <dgm:prSet/>
      <dgm:spPr/>
      <dgm:t>
        <a:bodyPr/>
        <a:lstStyle/>
        <a:p>
          <a:endParaRPr lang="en-US"/>
        </a:p>
      </dgm:t>
    </dgm:pt>
    <dgm:pt modelId="{D2033B79-FF3A-43A1-BCB1-A56415333785}" type="sibTrans" cxnId="{BE39DB20-BD8D-46F1-9E23-CDEB5F1EEC48}">
      <dgm:prSet/>
      <dgm:spPr/>
      <dgm:t>
        <a:bodyPr/>
        <a:lstStyle/>
        <a:p>
          <a:endParaRPr lang="en-US"/>
        </a:p>
      </dgm:t>
    </dgm:pt>
    <dgm:pt modelId="{C7061372-0F65-4FCC-A84A-FEA5D4A4432A}">
      <dgm:prSet/>
      <dgm:spPr/>
      <dgm:t>
        <a:bodyPr/>
        <a:lstStyle/>
        <a:p>
          <a:r>
            <a:rPr lang="en-CA"/>
            <a:t>Default train/test split (80/20)</a:t>
          </a:r>
          <a:endParaRPr lang="en-US"/>
        </a:p>
      </dgm:t>
    </dgm:pt>
    <dgm:pt modelId="{7F117C9D-64E4-456D-8DE7-F05B79A74F02}" type="parTrans" cxnId="{6121859C-59C7-4CAA-97C6-9CAF2F2A1260}">
      <dgm:prSet/>
      <dgm:spPr/>
      <dgm:t>
        <a:bodyPr/>
        <a:lstStyle/>
        <a:p>
          <a:endParaRPr lang="en-US"/>
        </a:p>
      </dgm:t>
    </dgm:pt>
    <dgm:pt modelId="{F6C3EB4C-C512-45D4-BF2B-782891FCA2C7}" type="sibTrans" cxnId="{6121859C-59C7-4CAA-97C6-9CAF2F2A1260}">
      <dgm:prSet/>
      <dgm:spPr/>
      <dgm:t>
        <a:bodyPr/>
        <a:lstStyle/>
        <a:p>
          <a:endParaRPr lang="en-US"/>
        </a:p>
      </dgm:t>
    </dgm:pt>
    <dgm:pt modelId="{7C441693-447D-4971-8F73-0BE1BA516F42}">
      <dgm:prSet/>
      <dgm:spPr/>
      <dgm:t>
        <a:bodyPr/>
        <a:lstStyle/>
        <a:p>
          <a:r>
            <a:rPr lang="en-CA"/>
            <a:t>Evaluation: Accuracy + F1 + ROC-AUC</a:t>
          </a:r>
          <a:endParaRPr lang="en-US"/>
        </a:p>
      </dgm:t>
    </dgm:pt>
    <dgm:pt modelId="{6A12A183-92A8-433E-A22F-9B0E9B01ACBC}" type="parTrans" cxnId="{E62CAA79-9343-438F-842A-435E0C94E28D}">
      <dgm:prSet/>
      <dgm:spPr/>
      <dgm:t>
        <a:bodyPr/>
        <a:lstStyle/>
        <a:p>
          <a:endParaRPr lang="en-US"/>
        </a:p>
      </dgm:t>
    </dgm:pt>
    <dgm:pt modelId="{ED9CF86E-AF05-4BD1-BD12-356C0ACBA858}" type="sibTrans" cxnId="{E62CAA79-9343-438F-842A-435E0C94E28D}">
      <dgm:prSet/>
      <dgm:spPr/>
      <dgm:t>
        <a:bodyPr/>
        <a:lstStyle/>
        <a:p>
          <a:endParaRPr lang="en-US"/>
        </a:p>
      </dgm:t>
    </dgm:pt>
    <dgm:pt modelId="{6C46FBD4-2B0B-41E3-9669-15BD963058A8}">
      <dgm:prSet/>
      <dgm:spPr/>
      <dgm:t>
        <a:bodyPr/>
        <a:lstStyle/>
        <a:p>
          <a:r>
            <a:rPr lang="en-CA" dirty="0"/>
            <a:t>🔧 </a:t>
          </a:r>
          <a:r>
            <a:rPr lang="en-CA" b="1" dirty="0"/>
            <a:t>Transformations</a:t>
          </a:r>
          <a:r>
            <a:rPr lang="en-CA" dirty="0"/>
            <a:t>:</a:t>
          </a:r>
          <a:endParaRPr lang="en-US" dirty="0"/>
        </a:p>
      </dgm:t>
    </dgm:pt>
    <dgm:pt modelId="{51CA8CBF-5A99-4391-BF80-5E65013800BE}" type="sibTrans" cxnId="{01F92C26-4814-44F6-8A12-C296A7767D96}">
      <dgm:prSet/>
      <dgm:spPr/>
      <dgm:t>
        <a:bodyPr/>
        <a:lstStyle/>
        <a:p>
          <a:endParaRPr lang="en-US"/>
        </a:p>
      </dgm:t>
    </dgm:pt>
    <dgm:pt modelId="{CBB11E8F-9572-4D64-9D01-922D3187CD13}" type="parTrans" cxnId="{01F92C26-4814-44F6-8A12-C296A7767D96}">
      <dgm:prSet/>
      <dgm:spPr/>
      <dgm:t>
        <a:bodyPr/>
        <a:lstStyle/>
        <a:p>
          <a:endParaRPr lang="en-US"/>
        </a:p>
      </dgm:t>
    </dgm:pt>
    <dgm:pt modelId="{5320C05D-82EA-944E-9500-A179522A4E35}" type="pres">
      <dgm:prSet presAssocID="{A687F603-B7EF-4CD7-B09B-8103D71168E0}" presName="vert0" presStyleCnt="0">
        <dgm:presLayoutVars>
          <dgm:dir/>
          <dgm:animOne val="branch"/>
          <dgm:animLvl val="lvl"/>
        </dgm:presLayoutVars>
      </dgm:prSet>
      <dgm:spPr/>
    </dgm:pt>
    <dgm:pt modelId="{7289E4EC-D311-8E42-A68C-5F80BC7F56B1}" type="pres">
      <dgm:prSet presAssocID="{7EC8C38A-9819-4262-97D7-0F531E8D3E9E}" presName="thickLine" presStyleLbl="alignNode1" presStyleIdx="0" presStyleCnt="7"/>
      <dgm:spPr/>
    </dgm:pt>
    <dgm:pt modelId="{60990E9E-B5CD-334F-90F7-DFF0792B6CB9}" type="pres">
      <dgm:prSet presAssocID="{7EC8C38A-9819-4262-97D7-0F531E8D3E9E}" presName="horz1" presStyleCnt="0"/>
      <dgm:spPr/>
    </dgm:pt>
    <dgm:pt modelId="{5D1D23D1-79B0-CD4F-8782-11766CE8707B}" type="pres">
      <dgm:prSet presAssocID="{7EC8C38A-9819-4262-97D7-0F531E8D3E9E}" presName="tx1" presStyleLbl="revTx" presStyleIdx="0" presStyleCnt="7"/>
      <dgm:spPr/>
    </dgm:pt>
    <dgm:pt modelId="{0AB5C7E4-4052-A74B-AF44-1013B33963DF}" type="pres">
      <dgm:prSet presAssocID="{7EC8C38A-9819-4262-97D7-0F531E8D3E9E}" presName="vert1" presStyleCnt="0"/>
      <dgm:spPr/>
    </dgm:pt>
    <dgm:pt modelId="{EE095A8A-7492-8743-8379-70C9E0EC153A}" type="pres">
      <dgm:prSet presAssocID="{C50FD40B-1C74-4476-8558-5033B02579D3}" presName="thickLine" presStyleLbl="alignNode1" presStyleIdx="1" presStyleCnt="7"/>
      <dgm:spPr/>
    </dgm:pt>
    <dgm:pt modelId="{7F8F40FA-E16D-C846-A6A0-D430B345A903}" type="pres">
      <dgm:prSet presAssocID="{C50FD40B-1C74-4476-8558-5033B02579D3}" presName="horz1" presStyleCnt="0"/>
      <dgm:spPr/>
    </dgm:pt>
    <dgm:pt modelId="{B7F52859-FA16-474D-8BB9-C45015433886}" type="pres">
      <dgm:prSet presAssocID="{C50FD40B-1C74-4476-8558-5033B02579D3}" presName="tx1" presStyleLbl="revTx" presStyleIdx="1" presStyleCnt="7"/>
      <dgm:spPr/>
    </dgm:pt>
    <dgm:pt modelId="{9B133050-D8CB-3B4E-B76E-4AD7F2CEE4B3}" type="pres">
      <dgm:prSet presAssocID="{C50FD40B-1C74-4476-8558-5033B02579D3}" presName="vert1" presStyleCnt="0"/>
      <dgm:spPr/>
    </dgm:pt>
    <dgm:pt modelId="{56A9C8EF-154E-8343-99A5-BC1401FE295B}" type="pres">
      <dgm:prSet presAssocID="{4247E380-8D8F-4A91-B028-6CA5A59C7D22}" presName="thickLine" presStyleLbl="alignNode1" presStyleIdx="2" presStyleCnt="7"/>
      <dgm:spPr/>
    </dgm:pt>
    <dgm:pt modelId="{0271D037-95E8-B74D-AA3B-ACC51EC64A86}" type="pres">
      <dgm:prSet presAssocID="{4247E380-8D8F-4A91-B028-6CA5A59C7D22}" presName="horz1" presStyleCnt="0"/>
      <dgm:spPr/>
    </dgm:pt>
    <dgm:pt modelId="{4631672B-2122-D54E-9185-4219B93C24F9}" type="pres">
      <dgm:prSet presAssocID="{4247E380-8D8F-4A91-B028-6CA5A59C7D22}" presName="tx1" presStyleLbl="revTx" presStyleIdx="2" presStyleCnt="7"/>
      <dgm:spPr/>
    </dgm:pt>
    <dgm:pt modelId="{0FFB9ECD-63A7-D148-86FD-C6AB3938C0D5}" type="pres">
      <dgm:prSet presAssocID="{4247E380-8D8F-4A91-B028-6CA5A59C7D22}" presName="vert1" presStyleCnt="0"/>
      <dgm:spPr/>
    </dgm:pt>
    <dgm:pt modelId="{C1772A3D-6C99-B241-92B7-2F85DD40B1F1}" type="pres">
      <dgm:prSet presAssocID="{6C46FBD4-2B0B-41E3-9669-15BD963058A8}" presName="thickLine" presStyleLbl="alignNode1" presStyleIdx="3" presStyleCnt="7"/>
      <dgm:spPr/>
    </dgm:pt>
    <dgm:pt modelId="{293D4CF7-9337-1540-8102-FFA10CEFD698}" type="pres">
      <dgm:prSet presAssocID="{6C46FBD4-2B0B-41E3-9669-15BD963058A8}" presName="horz1" presStyleCnt="0"/>
      <dgm:spPr/>
    </dgm:pt>
    <dgm:pt modelId="{DDC7AE80-7A79-1A4D-942A-886E086DBBC1}" type="pres">
      <dgm:prSet presAssocID="{6C46FBD4-2B0B-41E3-9669-15BD963058A8}" presName="tx1" presStyleLbl="revTx" presStyleIdx="3" presStyleCnt="7"/>
      <dgm:spPr/>
    </dgm:pt>
    <dgm:pt modelId="{E7F75E20-E5AC-624E-BF7B-4C2452D20F87}" type="pres">
      <dgm:prSet presAssocID="{6C46FBD4-2B0B-41E3-9669-15BD963058A8}" presName="vert1" presStyleCnt="0"/>
      <dgm:spPr/>
    </dgm:pt>
    <dgm:pt modelId="{479D08F7-08A3-5D40-8F81-AA17AC8B644D}" type="pres">
      <dgm:prSet presAssocID="{6E7EE4F5-5FFF-4308-B4A2-1522172EE2AC}" presName="thickLine" presStyleLbl="alignNode1" presStyleIdx="4" presStyleCnt="7"/>
      <dgm:spPr/>
    </dgm:pt>
    <dgm:pt modelId="{4E0C7A19-D6AD-0449-8DAF-CA8A48328265}" type="pres">
      <dgm:prSet presAssocID="{6E7EE4F5-5FFF-4308-B4A2-1522172EE2AC}" presName="horz1" presStyleCnt="0"/>
      <dgm:spPr/>
    </dgm:pt>
    <dgm:pt modelId="{CCA2242C-C40B-244C-9D47-A08FBCC842F9}" type="pres">
      <dgm:prSet presAssocID="{6E7EE4F5-5FFF-4308-B4A2-1522172EE2AC}" presName="tx1" presStyleLbl="revTx" presStyleIdx="4" presStyleCnt="7"/>
      <dgm:spPr/>
    </dgm:pt>
    <dgm:pt modelId="{49287CF0-74E5-1942-83A2-53B9DD4B8D5D}" type="pres">
      <dgm:prSet presAssocID="{6E7EE4F5-5FFF-4308-B4A2-1522172EE2AC}" presName="vert1" presStyleCnt="0"/>
      <dgm:spPr/>
    </dgm:pt>
    <dgm:pt modelId="{9B57D342-2888-3E47-B826-25B6E2C0BE9E}" type="pres">
      <dgm:prSet presAssocID="{C7061372-0F65-4FCC-A84A-FEA5D4A4432A}" presName="thickLine" presStyleLbl="alignNode1" presStyleIdx="5" presStyleCnt="7"/>
      <dgm:spPr/>
    </dgm:pt>
    <dgm:pt modelId="{9C5D3247-2C85-1C43-B77A-6687E14CE01B}" type="pres">
      <dgm:prSet presAssocID="{C7061372-0F65-4FCC-A84A-FEA5D4A4432A}" presName="horz1" presStyleCnt="0"/>
      <dgm:spPr/>
    </dgm:pt>
    <dgm:pt modelId="{98CCFBAD-BD91-8345-9372-134DBA4715F5}" type="pres">
      <dgm:prSet presAssocID="{C7061372-0F65-4FCC-A84A-FEA5D4A4432A}" presName="tx1" presStyleLbl="revTx" presStyleIdx="5" presStyleCnt="7"/>
      <dgm:spPr/>
    </dgm:pt>
    <dgm:pt modelId="{40FE054B-87E9-A94B-9CA6-60B97ABB3D5F}" type="pres">
      <dgm:prSet presAssocID="{C7061372-0F65-4FCC-A84A-FEA5D4A4432A}" presName="vert1" presStyleCnt="0"/>
      <dgm:spPr/>
    </dgm:pt>
    <dgm:pt modelId="{88195AF1-482B-574A-B9F4-F07463F5C1EF}" type="pres">
      <dgm:prSet presAssocID="{7C441693-447D-4971-8F73-0BE1BA516F42}" presName="thickLine" presStyleLbl="alignNode1" presStyleIdx="6" presStyleCnt="7"/>
      <dgm:spPr/>
    </dgm:pt>
    <dgm:pt modelId="{2DCF248A-8CDE-E646-BD55-B432B3811402}" type="pres">
      <dgm:prSet presAssocID="{7C441693-447D-4971-8F73-0BE1BA516F42}" presName="horz1" presStyleCnt="0"/>
      <dgm:spPr/>
    </dgm:pt>
    <dgm:pt modelId="{D6B31228-B280-8B4C-A84D-0F67CE0B1B7C}" type="pres">
      <dgm:prSet presAssocID="{7C441693-447D-4971-8F73-0BE1BA516F42}" presName="tx1" presStyleLbl="revTx" presStyleIdx="6" presStyleCnt="7"/>
      <dgm:spPr/>
    </dgm:pt>
    <dgm:pt modelId="{412EE842-B0FE-3E41-8C99-12C3667BFFBA}" type="pres">
      <dgm:prSet presAssocID="{7C441693-447D-4971-8F73-0BE1BA516F42}" presName="vert1" presStyleCnt="0"/>
      <dgm:spPr/>
    </dgm:pt>
  </dgm:ptLst>
  <dgm:cxnLst>
    <dgm:cxn modelId="{DEF63304-5107-554C-A984-33B0D270A942}" type="presOf" srcId="{7C441693-447D-4971-8F73-0BE1BA516F42}" destId="{D6B31228-B280-8B4C-A84D-0F67CE0B1B7C}" srcOrd="0" destOrd="0" presId="urn:microsoft.com/office/officeart/2008/layout/LinedList"/>
    <dgm:cxn modelId="{57061205-A50C-8746-89EC-6FC610423390}" type="presOf" srcId="{C7061372-0F65-4FCC-A84A-FEA5D4A4432A}" destId="{98CCFBAD-BD91-8345-9372-134DBA4715F5}" srcOrd="0" destOrd="0" presId="urn:microsoft.com/office/officeart/2008/layout/LinedList"/>
    <dgm:cxn modelId="{EAB1CF16-8102-E142-9BDA-036A08EDC9FE}" type="presOf" srcId="{6C46FBD4-2B0B-41E3-9669-15BD963058A8}" destId="{DDC7AE80-7A79-1A4D-942A-886E086DBBC1}" srcOrd="0" destOrd="0" presId="urn:microsoft.com/office/officeart/2008/layout/LinedList"/>
    <dgm:cxn modelId="{85974E17-5190-5849-90A7-13EEBE51BE8A}" type="presOf" srcId="{C50FD40B-1C74-4476-8558-5033B02579D3}" destId="{B7F52859-FA16-474D-8BB9-C45015433886}" srcOrd="0" destOrd="0" presId="urn:microsoft.com/office/officeart/2008/layout/LinedList"/>
    <dgm:cxn modelId="{BE39DB20-BD8D-46F1-9E23-CDEB5F1EEC48}" srcId="{A687F603-B7EF-4CD7-B09B-8103D71168E0}" destId="{6E7EE4F5-5FFF-4308-B4A2-1522172EE2AC}" srcOrd="4" destOrd="0" parTransId="{BB14ADBF-2A84-4C83-89F7-3475E4799569}" sibTransId="{D2033B79-FF3A-43A1-BCB1-A56415333785}"/>
    <dgm:cxn modelId="{01F92C26-4814-44F6-8A12-C296A7767D96}" srcId="{A687F603-B7EF-4CD7-B09B-8103D71168E0}" destId="{6C46FBD4-2B0B-41E3-9669-15BD963058A8}" srcOrd="3" destOrd="0" parTransId="{CBB11E8F-9572-4D64-9D01-922D3187CD13}" sibTransId="{51CA8CBF-5A99-4391-BF80-5E65013800BE}"/>
    <dgm:cxn modelId="{B6DEC03C-6F09-4062-9C33-E8E2C5DF2884}" srcId="{A687F603-B7EF-4CD7-B09B-8103D71168E0}" destId="{4247E380-8D8F-4A91-B028-6CA5A59C7D22}" srcOrd="2" destOrd="0" parTransId="{ADB8B019-3F77-4F9B-BBCC-03B5871B6A55}" sibTransId="{914802C9-671B-4ABB-A863-AA4CF464A44E}"/>
    <dgm:cxn modelId="{0EDAFD49-758E-436B-B0B4-B734146D6B73}" srcId="{A687F603-B7EF-4CD7-B09B-8103D71168E0}" destId="{7EC8C38A-9819-4262-97D7-0F531E8D3E9E}" srcOrd="0" destOrd="0" parTransId="{ADBF3E1A-313C-40C1-94E6-EA52507767FC}" sibTransId="{C8D94821-36EB-4A8D-A059-C0F9D348B5F5}"/>
    <dgm:cxn modelId="{DCDB7150-08F4-AD48-AD86-F9DF24B620C3}" type="presOf" srcId="{4247E380-8D8F-4A91-B028-6CA5A59C7D22}" destId="{4631672B-2122-D54E-9185-4219B93C24F9}" srcOrd="0" destOrd="0" presId="urn:microsoft.com/office/officeart/2008/layout/LinedList"/>
    <dgm:cxn modelId="{D0048676-A72F-4902-8B25-A54DD06C0539}" srcId="{A687F603-B7EF-4CD7-B09B-8103D71168E0}" destId="{C50FD40B-1C74-4476-8558-5033B02579D3}" srcOrd="1" destOrd="0" parTransId="{29403025-A6E6-4920-999D-1112A19287D1}" sibTransId="{EE39C9DD-8C0D-464F-ABD9-ACEF679A3225}"/>
    <dgm:cxn modelId="{E62CAA79-9343-438F-842A-435E0C94E28D}" srcId="{A687F603-B7EF-4CD7-B09B-8103D71168E0}" destId="{7C441693-447D-4971-8F73-0BE1BA516F42}" srcOrd="6" destOrd="0" parTransId="{6A12A183-92A8-433E-A22F-9B0E9B01ACBC}" sibTransId="{ED9CF86E-AF05-4BD1-BD12-356C0ACBA858}"/>
    <dgm:cxn modelId="{1CA6F28C-E379-A240-83B7-DA1FF41106E8}" type="presOf" srcId="{6E7EE4F5-5FFF-4308-B4A2-1522172EE2AC}" destId="{CCA2242C-C40B-244C-9D47-A08FBCC842F9}" srcOrd="0" destOrd="0" presId="urn:microsoft.com/office/officeart/2008/layout/LinedList"/>
    <dgm:cxn modelId="{6121859C-59C7-4CAA-97C6-9CAF2F2A1260}" srcId="{A687F603-B7EF-4CD7-B09B-8103D71168E0}" destId="{C7061372-0F65-4FCC-A84A-FEA5D4A4432A}" srcOrd="5" destOrd="0" parTransId="{7F117C9D-64E4-456D-8DE7-F05B79A74F02}" sibTransId="{F6C3EB4C-C512-45D4-BF2B-782891FCA2C7}"/>
    <dgm:cxn modelId="{8A3C8DD0-6909-4B45-AC7A-4D958F22AFC7}" type="presOf" srcId="{7EC8C38A-9819-4262-97D7-0F531E8D3E9E}" destId="{5D1D23D1-79B0-CD4F-8782-11766CE8707B}" srcOrd="0" destOrd="0" presId="urn:microsoft.com/office/officeart/2008/layout/LinedList"/>
    <dgm:cxn modelId="{3EDD21DD-77A3-A74A-9D75-C0053594D4F9}" type="presOf" srcId="{A687F603-B7EF-4CD7-B09B-8103D71168E0}" destId="{5320C05D-82EA-944E-9500-A179522A4E35}" srcOrd="0" destOrd="0" presId="urn:microsoft.com/office/officeart/2008/layout/LinedList"/>
    <dgm:cxn modelId="{4A2BEE37-7D33-1E4D-9292-1FE9E64E79FB}" type="presParOf" srcId="{5320C05D-82EA-944E-9500-A179522A4E35}" destId="{7289E4EC-D311-8E42-A68C-5F80BC7F56B1}" srcOrd="0" destOrd="0" presId="urn:microsoft.com/office/officeart/2008/layout/LinedList"/>
    <dgm:cxn modelId="{6833355E-1B71-5D4B-918D-55C8BEF8C585}" type="presParOf" srcId="{5320C05D-82EA-944E-9500-A179522A4E35}" destId="{60990E9E-B5CD-334F-90F7-DFF0792B6CB9}" srcOrd="1" destOrd="0" presId="urn:microsoft.com/office/officeart/2008/layout/LinedList"/>
    <dgm:cxn modelId="{A48EA48E-B3DB-C54E-8BEC-DDA909D96EFB}" type="presParOf" srcId="{60990E9E-B5CD-334F-90F7-DFF0792B6CB9}" destId="{5D1D23D1-79B0-CD4F-8782-11766CE8707B}" srcOrd="0" destOrd="0" presId="urn:microsoft.com/office/officeart/2008/layout/LinedList"/>
    <dgm:cxn modelId="{41638A49-EC5A-6941-893B-856116C0002F}" type="presParOf" srcId="{60990E9E-B5CD-334F-90F7-DFF0792B6CB9}" destId="{0AB5C7E4-4052-A74B-AF44-1013B33963DF}" srcOrd="1" destOrd="0" presId="urn:microsoft.com/office/officeart/2008/layout/LinedList"/>
    <dgm:cxn modelId="{D8976B34-2771-B946-819D-CE725CAA9CCB}" type="presParOf" srcId="{5320C05D-82EA-944E-9500-A179522A4E35}" destId="{EE095A8A-7492-8743-8379-70C9E0EC153A}" srcOrd="2" destOrd="0" presId="urn:microsoft.com/office/officeart/2008/layout/LinedList"/>
    <dgm:cxn modelId="{8E8AADFB-4D01-5F4A-A3A0-44BE5F5AD55B}" type="presParOf" srcId="{5320C05D-82EA-944E-9500-A179522A4E35}" destId="{7F8F40FA-E16D-C846-A6A0-D430B345A903}" srcOrd="3" destOrd="0" presId="urn:microsoft.com/office/officeart/2008/layout/LinedList"/>
    <dgm:cxn modelId="{B8835BA4-1FFF-C14A-8007-FFB062EBBB77}" type="presParOf" srcId="{7F8F40FA-E16D-C846-A6A0-D430B345A903}" destId="{B7F52859-FA16-474D-8BB9-C45015433886}" srcOrd="0" destOrd="0" presId="urn:microsoft.com/office/officeart/2008/layout/LinedList"/>
    <dgm:cxn modelId="{F8F5CE01-D139-BF44-B450-45F0B9B0554E}" type="presParOf" srcId="{7F8F40FA-E16D-C846-A6A0-D430B345A903}" destId="{9B133050-D8CB-3B4E-B76E-4AD7F2CEE4B3}" srcOrd="1" destOrd="0" presId="urn:microsoft.com/office/officeart/2008/layout/LinedList"/>
    <dgm:cxn modelId="{5399F808-DFFF-1443-A097-198B54C22F31}" type="presParOf" srcId="{5320C05D-82EA-944E-9500-A179522A4E35}" destId="{56A9C8EF-154E-8343-99A5-BC1401FE295B}" srcOrd="4" destOrd="0" presId="urn:microsoft.com/office/officeart/2008/layout/LinedList"/>
    <dgm:cxn modelId="{E6F513B5-ADC3-8842-8597-4D7C0A57943C}" type="presParOf" srcId="{5320C05D-82EA-944E-9500-A179522A4E35}" destId="{0271D037-95E8-B74D-AA3B-ACC51EC64A86}" srcOrd="5" destOrd="0" presId="urn:microsoft.com/office/officeart/2008/layout/LinedList"/>
    <dgm:cxn modelId="{3D5D7974-C41E-B24E-B541-3D76432C8AFF}" type="presParOf" srcId="{0271D037-95E8-B74D-AA3B-ACC51EC64A86}" destId="{4631672B-2122-D54E-9185-4219B93C24F9}" srcOrd="0" destOrd="0" presId="urn:microsoft.com/office/officeart/2008/layout/LinedList"/>
    <dgm:cxn modelId="{38925AAD-C2DC-0B42-8A08-E95E2ED9DB3E}" type="presParOf" srcId="{0271D037-95E8-B74D-AA3B-ACC51EC64A86}" destId="{0FFB9ECD-63A7-D148-86FD-C6AB3938C0D5}" srcOrd="1" destOrd="0" presId="urn:microsoft.com/office/officeart/2008/layout/LinedList"/>
    <dgm:cxn modelId="{2054D5AE-30A6-D742-AEAF-BF35303B6816}" type="presParOf" srcId="{5320C05D-82EA-944E-9500-A179522A4E35}" destId="{C1772A3D-6C99-B241-92B7-2F85DD40B1F1}" srcOrd="6" destOrd="0" presId="urn:microsoft.com/office/officeart/2008/layout/LinedList"/>
    <dgm:cxn modelId="{C81C920A-1ACC-C646-9172-4996DF9FCBF4}" type="presParOf" srcId="{5320C05D-82EA-944E-9500-A179522A4E35}" destId="{293D4CF7-9337-1540-8102-FFA10CEFD698}" srcOrd="7" destOrd="0" presId="urn:microsoft.com/office/officeart/2008/layout/LinedList"/>
    <dgm:cxn modelId="{8C10A8F4-F5DB-464B-A0F2-E1E59FA2C8E9}" type="presParOf" srcId="{293D4CF7-9337-1540-8102-FFA10CEFD698}" destId="{DDC7AE80-7A79-1A4D-942A-886E086DBBC1}" srcOrd="0" destOrd="0" presId="urn:microsoft.com/office/officeart/2008/layout/LinedList"/>
    <dgm:cxn modelId="{4AAC9895-4E0B-B742-AF05-508BFEB323AF}" type="presParOf" srcId="{293D4CF7-9337-1540-8102-FFA10CEFD698}" destId="{E7F75E20-E5AC-624E-BF7B-4C2452D20F87}" srcOrd="1" destOrd="0" presId="urn:microsoft.com/office/officeart/2008/layout/LinedList"/>
    <dgm:cxn modelId="{F1764ECD-24A8-3146-BB9E-3850921585D3}" type="presParOf" srcId="{5320C05D-82EA-944E-9500-A179522A4E35}" destId="{479D08F7-08A3-5D40-8F81-AA17AC8B644D}" srcOrd="8" destOrd="0" presId="urn:microsoft.com/office/officeart/2008/layout/LinedList"/>
    <dgm:cxn modelId="{7C4C041B-5C6B-9343-A823-B421D21EE7C6}" type="presParOf" srcId="{5320C05D-82EA-944E-9500-A179522A4E35}" destId="{4E0C7A19-D6AD-0449-8DAF-CA8A48328265}" srcOrd="9" destOrd="0" presId="urn:microsoft.com/office/officeart/2008/layout/LinedList"/>
    <dgm:cxn modelId="{04B84D85-7624-5F4D-B516-E06494559385}" type="presParOf" srcId="{4E0C7A19-D6AD-0449-8DAF-CA8A48328265}" destId="{CCA2242C-C40B-244C-9D47-A08FBCC842F9}" srcOrd="0" destOrd="0" presId="urn:microsoft.com/office/officeart/2008/layout/LinedList"/>
    <dgm:cxn modelId="{5C8A4005-3310-2C44-BA25-DD7ADA33DC6F}" type="presParOf" srcId="{4E0C7A19-D6AD-0449-8DAF-CA8A48328265}" destId="{49287CF0-74E5-1942-83A2-53B9DD4B8D5D}" srcOrd="1" destOrd="0" presId="urn:microsoft.com/office/officeart/2008/layout/LinedList"/>
    <dgm:cxn modelId="{2DAE8E1B-09EB-A347-BCB0-B2C0062C5845}" type="presParOf" srcId="{5320C05D-82EA-944E-9500-A179522A4E35}" destId="{9B57D342-2888-3E47-B826-25B6E2C0BE9E}" srcOrd="10" destOrd="0" presId="urn:microsoft.com/office/officeart/2008/layout/LinedList"/>
    <dgm:cxn modelId="{AD9BA240-C19B-1647-9183-E4BB146C107E}" type="presParOf" srcId="{5320C05D-82EA-944E-9500-A179522A4E35}" destId="{9C5D3247-2C85-1C43-B77A-6687E14CE01B}" srcOrd="11" destOrd="0" presId="urn:microsoft.com/office/officeart/2008/layout/LinedList"/>
    <dgm:cxn modelId="{9D2DE3C3-2D3A-9149-B11E-E37072662EAC}" type="presParOf" srcId="{9C5D3247-2C85-1C43-B77A-6687E14CE01B}" destId="{98CCFBAD-BD91-8345-9372-134DBA4715F5}" srcOrd="0" destOrd="0" presId="urn:microsoft.com/office/officeart/2008/layout/LinedList"/>
    <dgm:cxn modelId="{D4CEF473-BD70-0448-A25A-05BC24CAF5AC}" type="presParOf" srcId="{9C5D3247-2C85-1C43-B77A-6687E14CE01B}" destId="{40FE054B-87E9-A94B-9CA6-60B97ABB3D5F}" srcOrd="1" destOrd="0" presId="urn:microsoft.com/office/officeart/2008/layout/LinedList"/>
    <dgm:cxn modelId="{39DB0859-AEE5-8245-ABA5-D243D98348BD}" type="presParOf" srcId="{5320C05D-82EA-944E-9500-A179522A4E35}" destId="{88195AF1-482B-574A-B9F4-F07463F5C1EF}" srcOrd="12" destOrd="0" presId="urn:microsoft.com/office/officeart/2008/layout/LinedList"/>
    <dgm:cxn modelId="{BEDA1585-8E8E-EE4F-8664-9CE711E42F66}" type="presParOf" srcId="{5320C05D-82EA-944E-9500-A179522A4E35}" destId="{2DCF248A-8CDE-E646-BD55-B432B3811402}" srcOrd="13" destOrd="0" presId="urn:microsoft.com/office/officeart/2008/layout/LinedList"/>
    <dgm:cxn modelId="{81EAC5AE-157C-EB49-95A6-28CAB06838FA}" type="presParOf" srcId="{2DCF248A-8CDE-E646-BD55-B432B3811402}" destId="{D6B31228-B280-8B4C-A84D-0F67CE0B1B7C}" srcOrd="0" destOrd="0" presId="urn:microsoft.com/office/officeart/2008/layout/LinedList"/>
    <dgm:cxn modelId="{BCB58C5C-D680-8148-95CF-2E00E6941338}" type="presParOf" srcId="{2DCF248A-8CDE-E646-BD55-B432B3811402}" destId="{412EE842-B0FE-3E41-8C99-12C3667BFF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DF7744-9D3B-413F-B160-B7082FD060A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5D5A23-E8AB-4822-9DC1-690A4C2C8F44}">
      <dgm:prSet/>
      <dgm:spPr/>
      <dgm:t>
        <a:bodyPr/>
        <a:lstStyle/>
        <a:p>
          <a:r>
            <a:rPr lang="en-CA"/>
            <a:t>⚖️ </a:t>
          </a:r>
          <a:r>
            <a:rPr lang="en-CA" b="1"/>
            <a:t>Limitations</a:t>
          </a:r>
          <a:r>
            <a:rPr lang="en-CA"/>
            <a:t>:</a:t>
          </a:r>
          <a:endParaRPr lang="en-US"/>
        </a:p>
      </dgm:t>
    </dgm:pt>
    <dgm:pt modelId="{1A9DC363-44BA-4642-A582-22B1F3792E83}" type="parTrans" cxnId="{693D4958-C718-4AF2-B31F-B1A1280FEE9A}">
      <dgm:prSet/>
      <dgm:spPr/>
      <dgm:t>
        <a:bodyPr/>
        <a:lstStyle/>
        <a:p>
          <a:endParaRPr lang="en-US"/>
        </a:p>
      </dgm:t>
    </dgm:pt>
    <dgm:pt modelId="{5416CEC4-97F1-4876-9AC9-0F702EEA1D96}" type="sibTrans" cxnId="{693D4958-C718-4AF2-B31F-B1A1280FEE9A}">
      <dgm:prSet/>
      <dgm:spPr/>
      <dgm:t>
        <a:bodyPr/>
        <a:lstStyle/>
        <a:p>
          <a:endParaRPr lang="en-US"/>
        </a:p>
      </dgm:t>
    </dgm:pt>
    <dgm:pt modelId="{E8C4E238-B42F-4627-8AB4-1D80B00E4B98}">
      <dgm:prSet/>
      <dgm:spPr/>
      <dgm:t>
        <a:bodyPr/>
        <a:lstStyle/>
        <a:p>
          <a:r>
            <a:rPr lang="en-CA" dirty="0"/>
            <a:t>Hyperparameter tuning can be compute-heavy</a:t>
          </a:r>
          <a:endParaRPr lang="en-US" dirty="0"/>
        </a:p>
      </dgm:t>
    </dgm:pt>
    <dgm:pt modelId="{10B7B5CF-4304-43DC-AC66-9BF475B6921E}" type="parTrans" cxnId="{CB7D3689-2EC9-4B4F-8110-55ABF509B16F}">
      <dgm:prSet/>
      <dgm:spPr/>
      <dgm:t>
        <a:bodyPr/>
        <a:lstStyle/>
        <a:p>
          <a:endParaRPr lang="en-US"/>
        </a:p>
      </dgm:t>
    </dgm:pt>
    <dgm:pt modelId="{6E52561E-FDA1-4068-BFD6-A1CF79E848CA}" type="sibTrans" cxnId="{CB7D3689-2EC9-4B4F-8110-55ABF509B16F}">
      <dgm:prSet/>
      <dgm:spPr/>
      <dgm:t>
        <a:bodyPr/>
        <a:lstStyle/>
        <a:p>
          <a:endParaRPr lang="en-US"/>
        </a:p>
      </dgm:t>
    </dgm:pt>
    <dgm:pt modelId="{88D40727-3BF4-42A4-A85F-A2CC9401D6D4}">
      <dgm:prSet/>
      <dgm:spPr/>
      <dgm:t>
        <a:bodyPr/>
        <a:lstStyle/>
        <a:p>
          <a:r>
            <a:rPr lang="en-CA"/>
            <a:t>Interpretability lower than simpler models</a:t>
          </a:r>
          <a:endParaRPr lang="en-US"/>
        </a:p>
      </dgm:t>
    </dgm:pt>
    <dgm:pt modelId="{5E16ED67-CCD4-46DA-B023-79FA4A950FCE}" type="parTrans" cxnId="{12493111-563C-4F3C-BD9E-E81D80661B8B}">
      <dgm:prSet/>
      <dgm:spPr/>
      <dgm:t>
        <a:bodyPr/>
        <a:lstStyle/>
        <a:p>
          <a:endParaRPr lang="en-US"/>
        </a:p>
      </dgm:t>
    </dgm:pt>
    <dgm:pt modelId="{7C44DCC6-D62F-4589-A9D0-F44507B662CF}" type="sibTrans" cxnId="{12493111-563C-4F3C-BD9E-E81D80661B8B}">
      <dgm:prSet/>
      <dgm:spPr/>
      <dgm:t>
        <a:bodyPr/>
        <a:lstStyle/>
        <a:p>
          <a:endParaRPr lang="en-US"/>
        </a:p>
      </dgm:t>
    </dgm:pt>
    <dgm:pt modelId="{9149D574-19FD-8C4B-A9AB-0E35FC407DFD}" type="pres">
      <dgm:prSet presAssocID="{08DF7744-9D3B-413F-B160-B7082FD060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492C8B-8426-1E4A-9B4B-C759040D7542}" type="pres">
      <dgm:prSet presAssocID="{A35D5A23-E8AB-4822-9DC1-690A4C2C8F44}" presName="hierRoot1" presStyleCnt="0"/>
      <dgm:spPr/>
    </dgm:pt>
    <dgm:pt modelId="{FE9116C7-068F-6744-8446-FEF151AB3881}" type="pres">
      <dgm:prSet presAssocID="{A35D5A23-E8AB-4822-9DC1-690A4C2C8F44}" presName="composite" presStyleCnt="0"/>
      <dgm:spPr/>
    </dgm:pt>
    <dgm:pt modelId="{77699CC5-B291-FB44-B273-DFA1D231DD7B}" type="pres">
      <dgm:prSet presAssocID="{A35D5A23-E8AB-4822-9DC1-690A4C2C8F44}" presName="background" presStyleLbl="node0" presStyleIdx="0" presStyleCnt="3"/>
      <dgm:spPr/>
    </dgm:pt>
    <dgm:pt modelId="{D8FF63AD-3056-124C-A2E2-00D8F26822A8}" type="pres">
      <dgm:prSet presAssocID="{A35D5A23-E8AB-4822-9DC1-690A4C2C8F44}" presName="text" presStyleLbl="fgAcc0" presStyleIdx="0" presStyleCnt="3">
        <dgm:presLayoutVars>
          <dgm:chPref val="3"/>
        </dgm:presLayoutVars>
      </dgm:prSet>
      <dgm:spPr/>
    </dgm:pt>
    <dgm:pt modelId="{E4736183-2A77-E141-A519-14D37A1728AC}" type="pres">
      <dgm:prSet presAssocID="{A35D5A23-E8AB-4822-9DC1-690A4C2C8F44}" presName="hierChild2" presStyleCnt="0"/>
      <dgm:spPr/>
    </dgm:pt>
    <dgm:pt modelId="{D632720C-0166-5B4A-9C3A-F1276A5B2474}" type="pres">
      <dgm:prSet presAssocID="{E8C4E238-B42F-4627-8AB4-1D80B00E4B98}" presName="hierRoot1" presStyleCnt="0"/>
      <dgm:spPr/>
    </dgm:pt>
    <dgm:pt modelId="{20ED6ED6-9AC6-A945-A258-DD874B9DCB83}" type="pres">
      <dgm:prSet presAssocID="{E8C4E238-B42F-4627-8AB4-1D80B00E4B98}" presName="composite" presStyleCnt="0"/>
      <dgm:spPr/>
    </dgm:pt>
    <dgm:pt modelId="{D6608872-F18C-C04B-97D0-C8E381822E56}" type="pres">
      <dgm:prSet presAssocID="{E8C4E238-B42F-4627-8AB4-1D80B00E4B98}" presName="background" presStyleLbl="node0" presStyleIdx="1" presStyleCnt="3"/>
      <dgm:spPr/>
    </dgm:pt>
    <dgm:pt modelId="{AFA0A5E3-3D47-F84A-B047-8FD0C665F907}" type="pres">
      <dgm:prSet presAssocID="{E8C4E238-B42F-4627-8AB4-1D80B00E4B98}" presName="text" presStyleLbl="fgAcc0" presStyleIdx="1" presStyleCnt="3">
        <dgm:presLayoutVars>
          <dgm:chPref val="3"/>
        </dgm:presLayoutVars>
      </dgm:prSet>
      <dgm:spPr/>
    </dgm:pt>
    <dgm:pt modelId="{7185F3FE-46DC-A542-A84B-556077B1120D}" type="pres">
      <dgm:prSet presAssocID="{E8C4E238-B42F-4627-8AB4-1D80B00E4B98}" presName="hierChild2" presStyleCnt="0"/>
      <dgm:spPr/>
    </dgm:pt>
    <dgm:pt modelId="{6C47A821-F350-9C41-BC59-F121F748809F}" type="pres">
      <dgm:prSet presAssocID="{88D40727-3BF4-42A4-A85F-A2CC9401D6D4}" presName="hierRoot1" presStyleCnt="0"/>
      <dgm:spPr/>
    </dgm:pt>
    <dgm:pt modelId="{4CCF0B5E-2CA6-DD48-9469-A0828AEFEF77}" type="pres">
      <dgm:prSet presAssocID="{88D40727-3BF4-42A4-A85F-A2CC9401D6D4}" presName="composite" presStyleCnt="0"/>
      <dgm:spPr/>
    </dgm:pt>
    <dgm:pt modelId="{76E8566E-DC84-D441-BD01-D91349433945}" type="pres">
      <dgm:prSet presAssocID="{88D40727-3BF4-42A4-A85F-A2CC9401D6D4}" presName="background" presStyleLbl="node0" presStyleIdx="2" presStyleCnt="3"/>
      <dgm:spPr/>
    </dgm:pt>
    <dgm:pt modelId="{B0772363-4127-6A40-9279-D5FE38B01371}" type="pres">
      <dgm:prSet presAssocID="{88D40727-3BF4-42A4-A85F-A2CC9401D6D4}" presName="text" presStyleLbl="fgAcc0" presStyleIdx="2" presStyleCnt="3">
        <dgm:presLayoutVars>
          <dgm:chPref val="3"/>
        </dgm:presLayoutVars>
      </dgm:prSet>
      <dgm:spPr/>
    </dgm:pt>
    <dgm:pt modelId="{E2479DAE-159B-D042-8E5B-08DBCB48779A}" type="pres">
      <dgm:prSet presAssocID="{88D40727-3BF4-42A4-A85F-A2CC9401D6D4}" presName="hierChild2" presStyleCnt="0"/>
      <dgm:spPr/>
    </dgm:pt>
  </dgm:ptLst>
  <dgm:cxnLst>
    <dgm:cxn modelId="{12493111-563C-4F3C-BD9E-E81D80661B8B}" srcId="{08DF7744-9D3B-413F-B160-B7082FD060A7}" destId="{88D40727-3BF4-42A4-A85F-A2CC9401D6D4}" srcOrd="2" destOrd="0" parTransId="{5E16ED67-CCD4-46DA-B023-79FA4A950FCE}" sibTransId="{7C44DCC6-D62F-4589-A9D0-F44507B662CF}"/>
    <dgm:cxn modelId="{D8D50C1A-2A6E-4441-83B8-70CE9380BE3C}" type="presOf" srcId="{E8C4E238-B42F-4627-8AB4-1D80B00E4B98}" destId="{AFA0A5E3-3D47-F84A-B047-8FD0C665F907}" srcOrd="0" destOrd="0" presId="urn:microsoft.com/office/officeart/2005/8/layout/hierarchy1"/>
    <dgm:cxn modelId="{1B126528-6807-7140-87EA-FE26C91B119D}" type="presOf" srcId="{08DF7744-9D3B-413F-B160-B7082FD060A7}" destId="{9149D574-19FD-8C4B-A9AB-0E35FC407DFD}" srcOrd="0" destOrd="0" presId="urn:microsoft.com/office/officeart/2005/8/layout/hierarchy1"/>
    <dgm:cxn modelId="{693D4958-C718-4AF2-B31F-B1A1280FEE9A}" srcId="{08DF7744-9D3B-413F-B160-B7082FD060A7}" destId="{A35D5A23-E8AB-4822-9DC1-690A4C2C8F44}" srcOrd="0" destOrd="0" parTransId="{1A9DC363-44BA-4642-A582-22B1F3792E83}" sibTransId="{5416CEC4-97F1-4876-9AC9-0F702EEA1D96}"/>
    <dgm:cxn modelId="{F811DA6E-CF13-3847-A645-AC239C1C2827}" type="presOf" srcId="{A35D5A23-E8AB-4822-9DC1-690A4C2C8F44}" destId="{D8FF63AD-3056-124C-A2E2-00D8F26822A8}" srcOrd="0" destOrd="0" presId="urn:microsoft.com/office/officeart/2005/8/layout/hierarchy1"/>
    <dgm:cxn modelId="{CB7D3689-2EC9-4B4F-8110-55ABF509B16F}" srcId="{08DF7744-9D3B-413F-B160-B7082FD060A7}" destId="{E8C4E238-B42F-4627-8AB4-1D80B00E4B98}" srcOrd="1" destOrd="0" parTransId="{10B7B5CF-4304-43DC-AC66-9BF475B6921E}" sibTransId="{6E52561E-FDA1-4068-BFD6-A1CF79E848CA}"/>
    <dgm:cxn modelId="{1007C6F6-6E87-F847-A6F7-62471A0BD243}" type="presOf" srcId="{88D40727-3BF4-42A4-A85F-A2CC9401D6D4}" destId="{B0772363-4127-6A40-9279-D5FE38B01371}" srcOrd="0" destOrd="0" presId="urn:microsoft.com/office/officeart/2005/8/layout/hierarchy1"/>
    <dgm:cxn modelId="{9FBC7A04-7282-A04D-AFD1-AD98D096E592}" type="presParOf" srcId="{9149D574-19FD-8C4B-A9AB-0E35FC407DFD}" destId="{5D492C8B-8426-1E4A-9B4B-C759040D7542}" srcOrd="0" destOrd="0" presId="urn:microsoft.com/office/officeart/2005/8/layout/hierarchy1"/>
    <dgm:cxn modelId="{D0E40102-E5EC-314A-82C2-4C665189A45B}" type="presParOf" srcId="{5D492C8B-8426-1E4A-9B4B-C759040D7542}" destId="{FE9116C7-068F-6744-8446-FEF151AB3881}" srcOrd="0" destOrd="0" presId="urn:microsoft.com/office/officeart/2005/8/layout/hierarchy1"/>
    <dgm:cxn modelId="{EA6BB9C2-53C2-D74C-8214-E859A800C8B3}" type="presParOf" srcId="{FE9116C7-068F-6744-8446-FEF151AB3881}" destId="{77699CC5-B291-FB44-B273-DFA1D231DD7B}" srcOrd="0" destOrd="0" presId="urn:microsoft.com/office/officeart/2005/8/layout/hierarchy1"/>
    <dgm:cxn modelId="{B041841A-43A0-2245-9508-5FCEAFF2F757}" type="presParOf" srcId="{FE9116C7-068F-6744-8446-FEF151AB3881}" destId="{D8FF63AD-3056-124C-A2E2-00D8F26822A8}" srcOrd="1" destOrd="0" presId="urn:microsoft.com/office/officeart/2005/8/layout/hierarchy1"/>
    <dgm:cxn modelId="{744E50D9-7CFF-5D40-ABA0-193211529EAE}" type="presParOf" srcId="{5D492C8B-8426-1E4A-9B4B-C759040D7542}" destId="{E4736183-2A77-E141-A519-14D37A1728AC}" srcOrd="1" destOrd="0" presId="urn:microsoft.com/office/officeart/2005/8/layout/hierarchy1"/>
    <dgm:cxn modelId="{C514A3B8-AA4C-2F4A-BED6-28A0781F8A86}" type="presParOf" srcId="{9149D574-19FD-8C4B-A9AB-0E35FC407DFD}" destId="{D632720C-0166-5B4A-9C3A-F1276A5B2474}" srcOrd="1" destOrd="0" presId="urn:microsoft.com/office/officeart/2005/8/layout/hierarchy1"/>
    <dgm:cxn modelId="{967CDB41-BDD6-0342-9766-C939691AAE94}" type="presParOf" srcId="{D632720C-0166-5B4A-9C3A-F1276A5B2474}" destId="{20ED6ED6-9AC6-A945-A258-DD874B9DCB83}" srcOrd="0" destOrd="0" presId="urn:microsoft.com/office/officeart/2005/8/layout/hierarchy1"/>
    <dgm:cxn modelId="{72173612-EF7C-8749-BE71-9B00ABA83958}" type="presParOf" srcId="{20ED6ED6-9AC6-A945-A258-DD874B9DCB83}" destId="{D6608872-F18C-C04B-97D0-C8E381822E56}" srcOrd="0" destOrd="0" presId="urn:microsoft.com/office/officeart/2005/8/layout/hierarchy1"/>
    <dgm:cxn modelId="{C2C7F1AA-3D73-FA44-9ECF-A82D928C7B72}" type="presParOf" srcId="{20ED6ED6-9AC6-A945-A258-DD874B9DCB83}" destId="{AFA0A5E3-3D47-F84A-B047-8FD0C665F907}" srcOrd="1" destOrd="0" presId="urn:microsoft.com/office/officeart/2005/8/layout/hierarchy1"/>
    <dgm:cxn modelId="{04FAB08B-28C4-6D48-8CE1-0F64B91E1557}" type="presParOf" srcId="{D632720C-0166-5B4A-9C3A-F1276A5B2474}" destId="{7185F3FE-46DC-A542-A84B-556077B1120D}" srcOrd="1" destOrd="0" presId="urn:microsoft.com/office/officeart/2005/8/layout/hierarchy1"/>
    <dgm:cxn modelId="{4CFE7CD8-7D6E-5C48-871E-AB0FF28F2734}" type="presParOf" srcId="{9149D574-19FD-8C4B-A9AB-0E35FC407DFD}" destId="{6C47A821-F350-9C41-BC59-F121F748809F}" srcOrd="2" destOrd="0" presId="urn:microsoft.com/office/officeart/2005/8/layout/hierarchy1"/>
    <dgm:cxn modelId="{4FFC4F02-9520-FD4C-B987-813B719B28F4}" type="presParOf" srcId="{6C47A821-F350-9C41-BC59-F121F748809F}" destId="{4CCF0B5E-2CA6-DD48-9469-A0828AEFEF77}" srcOrd="0" destOrd="0" presId="urn:microsoft.com/office/officeart/2005/8/layout/hierarchy1"/>
    <dgm:cxn modelId="{834F4404-E551-2C4F-A4AA-1191C1926FEF}" type="presParOf" srcId="{4CCF0B5E-2CA6-DD48-9469-A0828AEFEF77}" destId="{76E8566E-DC84-D441-BD01-D91349433945}" srcOrd="0" destOrd="0" presId="urn:microsoft.com/office/officeart/2005/8/layout/hierarchy1"/>
    <dgm:cxn modelId="{219ED9FC-58E8-284E-BBBF-8445FA65A9E1}" type="presParOf" srcId="{4CCF0B5E-2CA6-DD48-9469-A0828AEFEF77}" destId="{B0772363-4127-6A40-9279-D5FE38B01371}" srcOrd="1" destOrd="0" presId="urn:microsoft.com/office/officeart/2005/8/layout/hierarchy1"/>
    <dgm:cxn modelId="{482F9B46-AD8A-3649-9014-DE6CEAF49637}" type="presParOf" srcId="{6C47A821-F350-9C41-BC59-F121F748809F}" destId="{E2479DAE-159B-D042-8E5B-08DBCB4877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5CE74-CBA3-4A28-845A-813E94C27D69}">
      <dsp:nvSpPr>
        <dsp:cNvPr id="0" name=""/>
        <dsp:cNvSpPr/>
      </dsp:nvSpPr>
      <dsp:spPr>
        <a:xfrm>
          <a:off x="1873675" y="34538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1B21F-CA78-48DE-840A-003F4CC4EDB5}">
      <dsp:nvSpPr>
        <dsp:cNvPr id="0" name=""/>
        <dsp:cNvSpPr/>
      </dsp:nvSpPr>
      <dsp:spPr>
        <a:xfrm>
          <a:off x="469675" y="20025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b="1" kern="1200" dirty="0"/>
            <a:t>Designed for:</a:t>
          </a:r>
          <a:endParaRPr lang="en-US" sz="3600" kern="1200" dirty="0"/>
        </a:p>
      </dsp:txBody>
      <dsp:txXfrm>
        <a:off x="469675" y="2002541"/>
        <a:ext cx="4320000" cy="648000"/>
      </dsp:txXfrm>
    </dsp:sp>
    <dsp:sp modelId="{322D0D92-AE57-4BA5-9C68-D5CDD6B26B91}">
      <dsp:nvSpPr>
        <dsp:cNvPr id="0" name=""/>
        <dsp:cNvSpPr/>
      </dsp:nvSpPr>
      <dsp:spPr>
        <a:xfrm>
          <a:off x="469675" y="2718054"/>
          <a:ext cx="4320000" cy="100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High accuracy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Speed (parallel processing)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Scalability (big data, sparse data)</a:t>
          </a:r>
          <a:endParaRPr lang="en-US" sz="1700" kern="1200"/>
        </a:p>
      </dsp:txBody>
      <dsp:txXfrm>
        <a:off x="469675" y="2718054"/>
        <a:ext cx="4320000" cy="1002987"/>
      </dsp:txXfrm>
    </dsp:sp>
    <dsp:sp modelId="{51158D49-7D36-40DB-B4EB-6379B77C35A4}">
      <dsp:nvSpPr>
        <dsp:cNvPr id="0" name=""/>
        <dsp:cNvSpPr/>
      </dsp:nvSpPr>
      <dsp:spPr>
        <a:xfrm>
          <a:off x="6949675" y="34538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447F8-01A4-4C6A-AF1E-2E1D5F905C9D}">
      <dsp:nvSpPr>
        <dsp:cNvPr id="0" name=""/>
        <dsp:cNvSpPr/>
      </dsp:nvSpPr>
      <dsp:spPr>
        <a:xfrm>
          <a:off x="5545675" y="20025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Widely used in:</a:t>
          </a:r>
          <a:endParaRPr lang="en-US" sz="3600" kern="1200"/>
        </a:p>
      </dsp:txBody>
      <dsp:txXfrm>
        <a:off x="5545675" y="2002541"/>
        <a:ext cx="4320000" cy="648000"/>
      </dsp:txXfrm>
    </dsp:sp>
    <dsp:sp modelId="{00095436-062A-4DB0-BC47-0E40D47C9FA0}">
      <dsp:nvSpPr>
        <dsp:cNvPr id="0" name=""/>
        <dsp:cNvSpPr/>
      </dsp:nvSpPr>
      <dsp:spPr>
        <a:xfrm>
          <a:off x="5545675" y="2718054"/>
          <a:ext cx="4320000" cy="100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Kaggle competitions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Fraud detection, ad click-through rate, bioinformatics, etc.</a:t>
          </a:r>
          <a:endParaRPr lang="en-US" sz="1700" kern="1200"/>
        </a:p>
      </dsp:txBody>
      <dsp:txXfrm>
        <a:off x="5545675" y="2718054"/>
        <a:ext cx="4320000" cy="1002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9E4EC-D311-8E42-A68C-5F80BC7F56B1}">
      <dsp:nvSpPr>
        <dsp:cNvPr id="0" name=""/>
        <dsp:cNvSpPr/>
      </dsp:nvSpPr>
      <dsp:spPr>
        <a:xfrm>
          <a:off x="0" y="582"/>
          <a:ext cx="75362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D23D1-79B0-CD4F-8782-11766CE8707B}">
      <dsp:nvSpPr>
        <dsp:cNvPr id="0" name=""/>
        <dsp:cNvSpPr/>
      </dsp:nvSpPr>
      <dsp:spPr>
        <a:xfrm>
          <a:off x="0" y="582"/>
          <a:ext cx="7536203" cy="68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🧪 Dataset: sklearn.datasets.load_breast_cancer</a:t>
          </a:r>
          <a:br>
            <a:rPr lang="en-CA" sz="1800" kern="1200"/>
          </a:br>
          <a:endParaRPr lang="en-US" sz="1800" kern="1200"/>
        </a:p>
      </dsp:txBody>
      <dsp:txXfrm>
        <a:off x="0" y="582"/>
        <a:ext cx="7536203" cy="681092"/>
      </dsp:txXfrm>
    </dsp:sp>
    <dsp:sp modelId="{EE095A8A-7492-8743-8379-70C9E0EC153A}">
      <dsp:nvSpPr>
        <dsp:cNvPr id="0" name=""/>
        <dsp:cNvSpPr/>
      </dsp:nvSpPr>
      <dsp:spPr>
        <a:xfrm>
          <a:off x="0" y="681674"/>
          <a:ext cx="7536203" cy="0"/>
        </a:xfrm>
        <a:prstGeom prst="line">
          <a:avLst/>
        </a:prstGeom>
        <a:solidFill>
          <a:schemeClr val="accent5">
            <a:hueOff val="1519055"/>
            <a:satOff val="-684"/>
            <a:lumOff val="-849"/>
            <a:alphaOff val="0"/>
          </a:schemeClr>
        </a:solidFill>
        <a:ln w="12700" cap="flat" cmpd="sng" algn="ctr">
          <a:solidFill>
            <a:schemeClr val="accent5">
              <a:hueOff val="1519055"/>
              <a:satOff val="-684"/>
              <a:lumOff val="-8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52859-FA16-474D-8BB9-C45015433886}">
      <dsp:nvSpPr>
        <dsp:cNvPr id="0" name=""/>
        <dsp:cNvSpPr/>
      </dsp:nvSpPr>
      <dsp:spPr>
        <a:xfrm>
          <a:off x="0" y="681674"/>
          <a:ext cx="7536203" cy="68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✅ Balanced binary classification</a:t>
          </a:r>
          <a:br>
            <a:rPr lang="en-CA" sz="1800" kern="1200"/>
          </a:br>
          <a:endParaRPr lang="en-US" sz="1800" kern="1200"/>
        </a:p>
      </dsp:txBody>
      <dsp:txXfrm>
        <a:off x="0" y="681674"/>
        <a:ext cx="7536203" cy="681092"/>
      </dsp:txXfrm>
    </dsp:sp>
    <dsp:sp modelId="{56A9C8EF-154E-8343-99A5-BC1401FE295B}">
      <dsp:nvSpPr>
        <dsp:cNvPr id="0" name=""/>
        <dsp:cNvSpPr/>
      </dsp:nvSpPr>
      <dsp:spPr>
        <a:xfrm>
          <a:off x="0" y="1362767"/>
          <a:ext cx="7536203" cy="0"/>
        </a:xfrm>
        <a:prstGeom prst="line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accent5">
              <a:hueOff val="3038109"/>
              <a:satOff val="-1368"/>
              <a:lumOff val="-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1672B-2122-D54E-9185-4219B93C24F9}">
      <dsp:nvSpPr>
        <dsp:cNvPr id="0" name=""/>
        <dsp:cNvSpPr/>
      </dsp:nvSpPr>
      <dsp:spPr>
        <a:xfrm>
          <a:off x="0" y="1362767"/>
          <a:ext cx="7536203" cy="68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✅ No missing values (</a:t>
          </a:r>
          <a:r>
            <a:rPr lang="en-CA" sz="1800" kern="1200" dirty="0" err="1"/>
            <a:t>XGBoost</a:t>
          </a:r>
          <a:r>
            <a:rPr lang="en-CA" sz="1800" kern="1200" dirty="0"/>
            <a:t> handles if there </a:t>
          </a:r>
          <a:r>
            <a:rPr lang="en-CA" sz="1800" kern="1200"/>
            <a:t>are)</a:t>
          </a:r>
          <a:endParaRPr lang="en-US" sz="1800" kern="1200" dirty="0"/>
        </a:p>
      </dsp:txBody>
      <dsp:txXfrm>
        <a:off x="0" y="1362767"/>
        <a:ext cx="7536203" cy="681092"/>
      </dsp:txXfrm>
    </dsp:sp>
    <dsp:sp modelId="{C1772A3D-6C99-B241-92B7-2F85DD40B1F1}">
      <dsp:nvSpPr>
        <dsp:cNvPr id="0" name=""/>
        <dsp:cNvSpPr/>
      </dsp:nvSpPr>
      <dsp:spPr>
        <a:xfrm>
          <a:off x="0" y="2043860"/>
          <a:ext cx="7536203" cy="0"/>
        </a:xfrm>
        <a:prstGeom prst="line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accent5">
              <a:hueOff val="4557164"/>
              <a:satOff val="-2052"/>
              <a:lumOff val="-2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7AE80-7A79-1A4D-942A-886E086DBBC1}">
      <dsp:nvSpPr>
        <dsp:cNvPr id="0" name=""/>
        <dsp:cNvSpPr/>
      </dsp:nvSpPr>
      <dsp:spPr>
        <a:xfrm>
          <a:off x="0" y="2043860"/>
          <a:ext cx="7536203" cy="68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🔧 </a:t>
          </a:r>
          <a:r>
            <a:rPr lang="en-CA" sz="1800" b="1" kern="1200" dirty="0"/>
            <a:t>Transformations</a:t>
          </a:r>
          <a:r>
            <a:rPr lang="en-CA" sz="1800" kern="1200" dirty="0"/>
            <a:t>:</a:t>
          </a:r>
          <a:endParaRPr lang="en-US" sz="1800" kern="1200" dirty="0"/>
        </a:p>
      </dsp:txBody>
      <dsp:txXfrm>
        <a:off x="0" y="2043860"/>
        <a:ext cx="7536203" cy="681092"/>
      </dsp:txXfrm>
    </dsp:sp>
    <dsp:sp modelId="{479D08F7-08A3-5D40-8F81-AA17AC8B644D}">
      <dsp:nvSpPr>
        <dsp:cNvPr id="0" name=""/>
        <dsp:cNvSpPr/>
      </dsp:nvSpPr>
      <dsp:spPr>
        <a:xfrm>
          <a:off x="0" y="2724953"/>
          <a:ext cx="7536203" cy="0"/>
        </a:xfrm>
        <a:prstGeom prst="line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accent5">
              <a:hueOff val="6076219"/>
              <a:satOff val="-2736"/>
              <a:lumOff val="-3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2242C-C40B-244C-9D47-A08FBCC842F9}">
      <dsp:nvSpPr>
        <dsp:cNvPr id="0" name=""/>
        <dsp:cNvSpPr/>
      </dsp:nvSpPr>
      <dsp:spPr>
        <a:xfrm>
          <a:off x="0" y="2724953"/>
          <a:ext cx="7536203" cy="68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No scaling needed</a:t>
          </a:r>
          <a:endParaRPr lang="en-US" sz="1800" kern="1200"/>
        </a:p>
      </dsp:txBody>
      <dsp:txXfrm>
        <a:off x="0" y="2724953"/>
        <a:ext cx="7536203" cy="681092"/>
      </dsp:txXfrm>
    </dsp:sp>
    <dsp:sp modelId="{9B57D342-2888-3E47-B826-25B6E2C0BE9E}">
      <dsp:nvSpPr>
        <dsp:cNvPr id="0" name=""/>
        <dsp:cNvSpPr/>
      </dsp:nvSpPr>
      <dsp:spPr>
        <a:xfrm>
          <a:off x="0" y="3406046"/>
          <a:ext cx="7536203" cy="0"/>
        </a:xfrm>
        <a:prstGeom prst="line">
          <a:avLst/>
        </a:prstGeom>
        <a:solidFill>
          <a:schemeClr val="accent5">
            <a:hueOff val="7595273"/>
            <a:satOff val="-3420"/>
            <a:lumOff val="-4247"/>
            <a:alphaOff val="0"/>
          </a:schemeClr>
        </a:solidFill>
        <a:ln w="12700" cap="flat" cmpd="sng" algn="ctr">
          <a:solidFill>
            <a:schemeClr val="accent5">
              <a:hueOff val="7595273"/>
              <a:satOff val="-3420"/>
              <a:lumOff val="-4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FBAD-BD91-8345-9372-134DBA4715F5}">
      <dsp:nvSpPr>
        <dsp:cNvPr id="0" name=""/>
        <dsp:cNvSpPr/>
      </dsp:nvSpPr>
      <dsp:spPr>
        <a:xfrm>
          <a:off x="0" y="3406046"/>
          <a:ext cx="7536203" cy="68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Default train/test split (80/20)</a:t>
          </a:r>
          <a:endParaRPr lang="en-US" sz="1800" kern="1200"/>
        </a:p>
      </dsp:txBody>
      <dsp:txXfrm>
        <a:off x="0" y="3406046"/>
        <a:ext cx="7536203" cy="681092"/>
      </dsp:txXfrm>
    </dsp:sp>
    <dsp:sp modelId="{88195AF1-482B-574A-B9F4-F07463F5C1EF}">
      <dsp:nvSpPr>
        <dsp:cNvPr id="0" name=""/>
        <dsp:cNvSpPr/>
      </dsp:nvSpPr>
      <dsp:spPr>
        <a:xfrm>
          <a:off x="0" y="4087139"/>
          <a:ext cx="7536203" cy="0"/>
        </a:xfrm>
        <a:prstGeom prst="line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accent5">
              <a:hueOff val="9114327"/>
              <a:satOff val="-4104"/>
              <a:lumOff val="-50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31228-B280-8B4C-A84D-0F67CE0B1B7C}">
      <dsp:nvSpPr>
        <dsp:cNvPr id="0" name=""/>
        <dsp:cNvSpPr/>
      </dsp:nvSpPr>
      <dsp:spPr>
        <a:xfrm>
          <a:off x="0" y="4087139"/>
          <a:ext cx="7536203" cy="68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Evaluation: Accuracy + F1 + ROC-AUC</a:t>
          </a:r>
          <a:endParaRPr lang="en-US" sz="1800" kern="1200"/>
        </a:p>
      </dsp:txBody>
      <dsp:txXfrm>
        <a:off x="0" y="4087139"/>
        <a:ext cx="7536203" cy="681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99CC5-B291-FB44-B273-DFA1D231DD7B}">
      <dsp:nvSpPr>
        <dsp:cNvPr id="0" name=""/>
        <dsp:cNvSpPr/>
      </dsp:nvSpPr>
      <dsp:spPr>
        <a:xfrm>
          <a:off x="0" y="856793"/>
          <a:ext cx="2018972" cy="1282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63AD-3056-124C-A2E2-00D8F26822A8}">
      <dsp:nvSpPr>
        <dsp:cNvPr id="0" name=""/>
        <dsp:cNvSpPr/>
      </dsp:nvSpPr>
      <dsp:spPr>
        <a:xfrm>
          <a:off x="224330" y="1069907"/>
          <a:ext cx="2018972" cy="1282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⚖️ </a:t>
          </a:r>
          <a:r>
            <a:rPr lang="en-CA" sz="1800" b="1" kern="1200"/>
            <a:t>Limitations</a:t>
          </a:r>
          <a:r>
            <a:rPr lang="en-CA" sz="1800" kern="1200"/>
            <a:t>:</a:t>
          </a:r>
          <a:endParaRPr lang="en-US" sz="1800" kern="1200"/>
        </a:p>
      </dsp:txBody>
      <dsp:txXfrm>
        <a:off x="261880" y="1107457"/>
        <a:ext cx="1943872" cy="1206947"/>
      </dsp:txXfrm>
    </dsp:sp>
    <dsp:sp modelId="{D6608872-F18C-C04B-97D0-C8E381822E56}">
      <dsp:nvSpPr>
        <dsp:cNvPr id="0" name=""/>
        <dsp:cNvSpPr/>
      </dsp:nvSpPr>
      <dsp:spPr>
        <a:xfrm>
          <a:off x="2467633" y="856793"/>
          <a:ext cx="2018972" cy="1282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0A5E3-3D47-F84A-B047-8FD0C665F907}">
      <dsp:nvSpPr>
        <dsp:cNvPr id="0" name=""/>
        <dsp:cNvSpPr/>
      </dsp:nvSpPr>
      <dsp:spPr>
        <a:xfrm>
          <a:off x="2691963" y="1069907"/>
          <a:ext cx="2018972" cy="1282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Hyperparameter tuning can be compute-heavy</a:t>
          </a:r>
          <a:endParaRPr lang="en-US" sz="1800" kern="1200" dirty="0"/>
        </a:p>
      </dsp:txBody>
      <dsp:txXfrm>
        <a:off x="2729513" y="1107457"/>
        <a:ext cx="1943872" cy="1206947"/>
      </dsp:txXfrm>
    </dsp:sp>
    <dsp:sp modelId="{76E8566E-DC84-D441-BD01-D91349433945}">
      <dsp:nvSpPr>
        <dsp:cNvPr id="0" name=""/>
        <dsp:cNvSpPr/>
      </dsp:nvSpPr>
      <dsp:spPr>
        <a:xfrm>
          <a:off x="4935266" y="856793"/>
          <a:ext cx="2018972" cy="1282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72363-4127-6A40-9279-D5FE38B01371}">
      <dsp:nvSpPr>
        <dsp:cNvPr id="0" name=""/>
        <dsp:cNvSpPr/>
      </dsp:nvSpPr>
      <dsp:spPr>
        <a:xfrm>
          <a:off x="5159597" y="1069907"/>
          <a:ext cx="2018972" cy="1282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Interpretability lower than simpler models</a:t>
          </a:r>
          <a:endParaRPr lang="en-US" sz="1800" kern="1200"/>
        </a:p>
      </dsp:txBody>
      <dsp:txXfrm>
        <a:off x="5197147" y="1107457"/>
        <a:ext cx="1943872" cy="1206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BE083-6097-2A40-877A-8FE784D9E3A6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3F18-7410-634B-96F7-2954C886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Speaker Notes:</a:t>
            </a:r>
            <a:br>
              <a:rPr lang="en-CA" dirty="0"/>
            </a:br>
            <a:r>
              <a:rPr lang="en-CA" dirty="0"/>
              <a:t>Good [morning/afternoon], everyone.</a:t>
            </a:r>
          </a:p>
          <a:p>
            <a:r>
              <a:rPr lang="en-CA" dirty="0"/>
              <a:t>Today, our group—Divyanshi, Arif </a:t>
            </a:r>
            <a:r>
              <a:rPr lang="en-CA" dirty="0" err="1"/>
              <a:t>Elshafea</a:t>
            </a:r>
            <a:r>
              <a:rPr lang="en-CA" dirty="0"/>
              <a:t>, and Rabiya Malik—will be presenting our Capstone Project on </a:t>
            </a:r>
            <a:r>
              <a:rPr lang="en-CA" b="1" dirty="0" err="1"/>
              <a:t>XGBoost</a:t>
            </a:r>
            <a:r>
              <a:rPr lang="en-CA" dirty="0"/>
              <a:t>, a highly optimized and scalable boosting algorithm.</a:t>
            </a:r>
          </a:p>
          <a:p>
            <a:r>
              <a:rPr lang="en-CA" dirty="0" err="1"/>
              <a:t>XGBoost</a:t>
            </a:r>
            <a:r>
              <a:rPr lang="en-CA" dirty="0"/>
              <a:t> is widely used in both academia and industry because of its speed, accuracy, and versatility, especially when working with structured or tabular data.</a:t>
            </a:r>
          </a:p>
          <a:p>
            <a:r>
              <a:rPr lang="en-CA" dirty="0"/>
              <a:t>This project is part of the Machine Learning (RNA) course, under the guidance of our instructor, Caryn </a:t>
            </a:r>
            <a:r>
              <a:rPr lang="en-CA" dirty="0" err="1"/>
              <a:t>Geady</a:t>
            </a:r>
            <a:r>
              <a:rPr lang="en-CA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3F18-7410-634B-96F7-2954C886A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Speaker Notes:</a:t>
            </a:r>
            <a:br>
              <a:rPr lang="en-CA" dirty="0"/>
            </a:br>
            <a:r>
              <a:rPr lang="en-CA" dirty="0"/>
              <a:t>So, what exactly is </a:t>
            </a:r>
            <a:r>
              <a:rPr lang="en-CA" dirty="0" err="1"/>
              <a:t>XGBoost</a:t>
            </a:r>
            <a:r>
              <a:rPr lang="en-CA" dirty="0"/>
              <a:t>?</a:t>
            </a:r>
          </a:p>
          <a:p>
            <a:r>
              <a:rPr lang="en-CA" dirty="0" err="1"/>
              <a:t>XGBoost</a:t>
            </a:r>
            <a:r>
              <a:rPr lang="en-CA" dirty="0"/>
              <a:t> stands for </a:t>
            </a:r>
            <a:r>
              <a:rPr lang="en-CA" b="1" dirty="0"/>
              <a:t>Extreme Gradient Boosting</a:t>
            </a:r>
            <a:r>
              <a:rPr lang="en-CA" dirty="0"/>
              <a:t>. It is an </a:t>
            </a:r>
            <a:r>
              <a:rPr lang="en-CA" b="1" dirty="0"/>
              <a:t>ensemble learning method</a:t>
            </a:r>
            <a:r>
              <a:rPr lang="en-CA" dirty="0"/>
              <a:t>—specifically, a boosting technique.</a:t>
            </a:r>
          </a:p>
          <a:p>
            <a:r>
              <a:rPr lang="en-CA" dirty="0"/>
              <a:t>Unlike bagging methods that train models independently and average the results, </a:t>
            </a:r>
            <a:r>
              <a:rPr lang="en-CA" b="1" dirty="0"/>
              <a:t>boosting builds models sequentially</a:t>
            </a:r>
            <a:r>
              <a:rPr lang="en-CA" dirty="0"/>
              <a:t>, where each new model tries to correct the errors made by the previous ones.</a:t>
            </a:r>
          </a:p>
          <a:p>
            <a:r>
              <a:rPr lang="en-CA" dirty="0" err="1"/>
              <a:t>XGBoost</a:t>
            </a:r>
            <a:r>
              <a:rPr lang="en-CA" dirty="0"/>
              <a:t> also adds performance improvements such as regularization, parallelization, and tree pruning, which make it not only accurate but also efficient.</a:t>
            </a:r>
          </a:p>
          <a:p>
            <a:r>
              <a:rPr lang="en-CA" dirty="0"/>
              <a:t>It’s especially powerful for classification and regression problems involving structured datasets.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3F18-7410-634B-96F7-2954C886A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4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Speaker Notes:</a:t>
            </a:r>
            <a:br>
              <a:rPr lang="en-CA" dirty="0"/>
            </a:br>
            <a:r>
              <a:rPr lang="en-CA" dirty="0"/>
              <a:t>This slide compares two ensemble methods: </a:t>
            </a:r>
            <a:r>
              <a:rPr lang="en-CA" b="1" dirty="0"/>
              <a:t>Bagging</a:t>
            </a:r>
            <a:r>
              <a:rPr lang="en-CA" dirty="0"/>
              <a:t> and </a:t>
            </a:r>
            <a:r>
              <a:rPr lang="en-CA" b="1" dirty="0"/>
              <a:t>Boosting</a:t>
            </a:r>
            <a:r>
              <a:rPr lang="en-CA" dirty="0"/>
              <a:t>.</a:t>
            </a:r>
          </a:p>
          <a:p>
            <a:r>
              <a:rPr lang="en-CA" dirty="0"/>
              <a:t>On the left, we have </a:t>
            </a:r>
            <a:r>
              <a:rPr lang="en-CA" b="1" dirty="0"/>
              <a:t>Bagging</a:t>
            </a:r>
            <a:r>
              <a:rPr lang="en-CA" dirty="0"/>
              <a:t>, with Random Forest as a popular example. Bagging builds many trees </a:t>
            </a:r>
            <a:r>
              <a:rPr lang="en-CA" b="1" dirty="0"/>
              <a:t>in parallel</a:t>
            </a:r>
            <a:r>
              <a:rPr lang="en-CA" dirty="0"/>
              <a:t> and averages their predictions. It reduces </a:t>
            </a:r>
            <a:r>
              <a:rPr lang="en-CA" b="1" dirty="0"/>
              <a:t>variance</a:t>
            </a:r>
            <a:r>
              <a:rPr lang="en-CA" dirty="0"/>
              <a:t> and helps avoid overfitting.</a:t>
            </a:r>
          </a:p>
          <a:p>
            <a:r>
              <a:rPr lang="en-CA" dirty="0"/>
              <a:t>On the right, </a:t>
            </a:r>
            <a:r>
              <a:rPr lang="en-CA" b="1" dirty="0"/>
              <a:t>Boosting</a:t>
            </a:r>
            <a:r>
              <a:rPr lang="en-CA" dirty="0"/>
              <a:t>—and specifically </a:t>
            </a:r>
            <a:r>
              <a:rPr lang="en-CA" dirty="0" err="1"/>
              <a:t>XGBoost</a:t>
            </a:r>
            <a:r>
              <a:rPr lang="en-CA" dirty="0"/>
              <a:t>—builds trees </a:t>
            </a:r>
            <a:r>
              <a:rPr lang="en-CA" b="1" dirty="0"/>
              <a:t>sequentially</a:t>
            </a:r>
            <a:r>
              <a:rPr lang="en-CA" dirty="0"/>
              <a:t>, with each tree learning from the mistakes of the previous one. This reduces </a:t>
            </a:r>
            <a:r>
              <a:rPr lang="en-CA" b="1" dirty="0"/>
              <a:t>bias</a:t>
            </a:r>
            <a:r>
              <a:rPr lang="en-CA" dirty="0"/>
              <a:t> and often leads to better generalization.</a:t>
            </a:r>
          </a:p>
          <a:p>
            <a:r>
              <a:rPr lang="en-CA" dirty="0"/>
              <a:t>Also, unlike bagging where all trees vote equally, in boosting the trees are </a:t>
            </a:r>
            <a:r>
              <a:rPr lang="en-CA" b="1" dirty="0"/>
              <a:t>weighted</a:t>
            </a:r>
            <a:r>
              <a:rPr lang="en-CA" dirty="0"/>
              <a:t> based on their performance.</a:t>
            </a:r>
          </a:p>
          <a:p>
            <a:r>
              <a:rPr lang="en-CA" dirty="0"/>
              <a:t>That’s why boosting is often better when you need strong performance from relatively simple base learners.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3F18-7410-634B-96F7-2954C886A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Let's dive into how </a:t>
            </a:r>
            <a:r>
              <a:rPr lang="en-CA" dirty="0" err="1"/>
              <a:t>XGBoost</a:t>
            </a:r>
            <a:r>
              <a:rPr lang="en-CA" dirty="0"/>
              <a:t> works.</a:t>
            </a:r>
          </a:p>
          <a:p>
            <a:r>
              <a:rPr lang="en-CA" dirty="0"/>
              <a:t>First, a quick recap of gradient boosting: it trains models iteratively, each time fitting to the </a:t>
            </a:r>
            <a:r>
              <a:rPr lang="en-CA" b="1" dirty="0"/>
              <a:t>residuals</a:t>
            </a:r>
            <a:r>
              <a:rPr lang="en-CA" dirty="0"/>
              <a:t>, or errors, from the previous model.</a:t>
            </a:r>
          </a:p>
          <a:p>
            <a:r>
              <a:rPr lang="en-CA" dirty="0"/>
              <a:t>The goal is to minimize a </a:t>
            </a:r>
            <a:r>
              <a:rPr lang="en-CA" b="1" dirty="0"/>
              <a:t>loss function</a:t>
            </a:r>
            <a:r>
              <a:rPr lang="en-CA" dirty="0"/>
              <a:t>—such as log loss or mean squared error—plus a </a:t>
            </a:r>
            <a:r>
              <a:rPr lang="en-CA" b="1" dirty="0"/>
              <a:t>regularization term</a:t>
            </a:r>
            <a:r>
              <a:rPr lang="en-CA" dirty="0"/>
              <a:t>.</a:t>
            </a:r>
          </a:p>
          <a:p>
            <a:r>
              <a:rPr lang="en-CA" dirty="0"/>
              <a:t>What makes </a:t>
            </a:r>
            <a:r>
              <a:rPr lang="en-CA" dirty="0" err="1"/>
              <a:t>XGBoost</a:t>
            </a:r>
            <a:r>
              <a:rPr lang="en-CA" dirty="0"/>
              <a:t> different is that it improves this process in several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adds </a:t>
            </a:r>
            <a:r>
              <a:rPr lang="en-CA" b="1" dirty="0"/>
              <a:t>regularized loss</a:t>
            </a:r>
            <a:r>
              <a:rPr lang="en-CA" dirty="0"/>
              <a:t>, which improves generalization and reduces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uses </a:t>
            </a:r>
            <a:r>
              <a:rPr lang="en-CA" b="1" dirty="0"/>
              <a:t>tree pruning</a:t>
            </a:r>
            <a:r>
              <a:rPr lang="en-CA" dirty="0"/>
              <a:t> to remove splits that don't improve performance, making it more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also introduces </a:t>
            </a:r>
            <a:r>
              <a:rPr lang="en-CA" b="1" dirty="0"/>
              <a:t>shrinkage</a:t>
            </a:r>
            <a:r>
              <a:rPr lang="en-CA" dirty="0"/>
              <a:t>, also known as the learning rate, which slows down the training to prevent overfitting and improve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3F18-7410-634B-96F7-2954C886A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Building on the previous slide, here we highlight </a:t>
            </a:r>
            <a:r>
              <a:rPr lang="en-CA" dirty="0" err="1"/>
              <a:t>XGBoost’s</a:t>
            </a:r>
            <a:r>
              <a:rPr lang="en-CA" dirty="0"/>
              <a:t> unique innovations.</a:t>
            </a:r>
          </a:p>
          <a:p>
            <a:r>
              <a:rPr lang="en-CA" dirty="0"/>
              <a:t>One of the biggest is its ability to handle </a:t>
            </a:r>
            <a:r>
              <a:rPr lang="en-CA" b="1" dirty="0"/>
              <a:t>sparse data</a:t>
            </a:r>
            <a:r>
              <a:rPr lang="en-CA" dirty="0"/>
              <a:t> efficiently using a sparsity-aware algorithm.</a:t>
            </a:r>
          </a:p>
          <a:p>
            <a:r>
              <a:rPr lang="en-CA" dirty="0"/>
              <a:t>It also supports </a:t>
            </a:r>
            <a:r>
              <a:rPr lang="en-CA" b="1" dirty="0"/>
              <a:t>parallel computation</a:t>
            </a:r>
            <a:r>
              <a:rPr lang="en-CA" dirty="0"/>
              <a:t>, making it very fast—especially important when working with large datasets.</a:t>
            </a:r>
          </a:p>
          <a:p>
            <a:r>
              <a:rPr lang="en-CA" dirty="0" err="1"/>
              <a:t>XGBoost</a:t>
            </a:r>
            <a:r>
              <a:rPr lang="en-CA" dirty="0"/>
              <a:t> also uses </a:t>
            </a:r>
            <a:r>
              <a:rPr lang="en-CA" b="1" dirty="0"/>
              <a:t>cache-aware access patterns</a:t>
            </a:r>
            <a:r>
              <a:rPr lang="en-CA" dirty="0"/>
              <a:t> and hardware optimization, which speed up model training.</a:t>
            </a:r>
          </a:p>
          <a:p>
            <a:r>
              <a:rPr lang="en-CA" dirty="0"/>
              <a:t>Another important feature is </a:t>
            </a:r>
            <a:r>
              <a:rPr lang="en-CA" b="1" dirty="0"/>
              <a:t>regularization</a:t>
            </a:r>
            <a:r>
              <a:rPr lang="en-CA" dirty="0"/>
              <a:t>, which isn’t found in some earlier gradient boosting frameworks. This penalizes complex models to reduce overfitting.</a:t>
            </a:r>
          </a:p>
          <a:p>
            <a:r>
              <a:rPr lang="en-CA" dirty="0"/>
              <a:t>Overall, these innovations make </a:t>
            </a:r>
            <a:r>
              <a:rPr lang="en-CA" dirty="0" err="1"/>
              <a:t>XGBoost</a:t>
            </a:r>
            <a:r>
              <a:rPr lang="en-CA" dirty="0"/>
              <a:t> both faster and more accurate than traditional gradient boosting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3F18-7410-634B-96F7-2954C886A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4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3F18-7410-634B-96F7-2954C886A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9C720-F20E-A115-6ED0-51C41766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XGBoost</a:t>
            </a:r>
            <a:r>
              <a:rPr lang="en-CA" sz="2000" dirty="0">
                <a:effectLst/>
              </a:rPr>
              <a:t> </a:t>
            </a:r>
            <a:br>
              <a:rPr lang="en-CA" sz="2000" dirty="0">
                <a:effectLst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An Optimized Boosting Algorithm</a:t>
            </a:r>
            <a:r>
              <a:rPr lang="en-CA" sz="2000" dirty="0">
                <a:effectLst/>
              </a:rPr>
              <a:t>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B165E-EA67-4DF5-B580-47321A5B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sz="1050" dirty="0"/>
              <a:t>Presented by Divyanshi, Arif </a:t>
            </a:r>
            <a:r>
              <a:rPr lang="en-US" sz="1050" dirty="0" err="1"/>
              <a:t>Elshafea</a:t>
            </a:r>
            <a:r>
              <a:rPr lang="en-US" sz="1050" dirty="0"/>
              <a:t> </a:t>
            </a:r>
            <a:r>
              <a:rPr lang="en-US" sz="1050"/>
              <a:t>and Rabiya Malik</a:t>
            </a:r>
            <a:endParaRPr lang="en-US" sz="1050" dirty="0"/>
          </a:p>
          <a:p>
            <a:pPr algn="l"/>
            <a:r>
              <a:rPr lang="en-CA" sz="1050" dirty="0"/>
              <a:t>Course: Machine Learning (RNA)</a:t>
            </a:r>
            <a:br>
              <a:rPr lang="en-CA" sz="1050" dirty="0"/>
            </a:br>
            <a:r>
              <a:rPr lang="en-CA" sz="1050" dirty="0"/>
              <a:t>Instructor: Caryn </a:t>
            </a:r>
            <a:r>
              <a:rPr lang="en-CA" sz="1050" dirty="0" err="1"/>
              <a:t>Geady</a:t>
            </a:r>
            <a:endParaRPr lang="en-CA" sz="1050" dirty="0"/>
          </a:p>
          <a:p>
            <a:pPr algn="l"/>
            <a:r>
              <a:rPr lang="en-CA" sz="1050" dirty="0"/>
              <a:t>July 24, 2025</a:t>
            </a:r>
            <a:endParaRPr lang="en-US" sz="1050" dirty="0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714B7877-D50C-BE18-827B-A95C3B78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74" r="13739" b="-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4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3CDBA-A48C-0907-61D9-9AADBD3D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CA" sz="2500" b="1"/>
              <a:t>Assumptions &amp; Transformations</a:t>
            </a:r>
            <a:br>
              <a:rPr lang="en-CA" sz="2500" b="1"/>
            </a:br>
            <a:endParaRPr lang="en-US" sz="25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93F9153-B1FD-F755-F91A-0F176F8E5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125577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27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A0CE0-0B6F-CA57-64DD-41F489B8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Summary &amp; Takeaways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5DEDD-C240-D4D9-FCCE-53AC24234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041783"/>
              </p:ext>
            </p:extLst>
          </p:nvPr>
        </p:nvGraphicFramePr>
        <p:xfrm>
          <a:off x="1673882" y="1824625"/>
          <a:ext cx="7178570" cy="320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C3D2E1-6E69-4027-77CF-4A2C571CC930}"/>
              </a:ext>
            </a:extLst>
          </p:cNvPr>
          <p:cNvSpPr txBox="1"/>
          <p:nvPr/>
        </p:nvSpPr>
        <p:spPr>
          <a:xfrm>
            <a:off x="1514856" y="11147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✅ </a:t>
            </a:r>
            <a:r>
              <a:rPr lang="en-CA" sz="1800" dirty="0" err="1"/>
              <a:t>XGBoost</a:t>
            </a:r>
            <a:r>
              <a:rPr lang="en-CA" sz="1800" dirty="0"/>
              <a:t>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Fast, scalable, and regularized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Works well on structured/tabular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Less prone to overfitting than traditional decision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83D94-6263-A9C3-A9E3-C3F36E32F1A9}"/>
              </a:ext>
            </a:extLst>
          </p:cNvPr>
          <p:cNvSpPr txBox="1"/>
          <p:nvPr/>
        </p:nvSpPr>
        <p:spPr>
          <a:xfrm>
            <a:off x="1514856" y="4710208"/>
            <a:ext cx="843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🌐 </a:t>
            </a:r>
            <a:r>
              <a:rPr lang="en-CA" sz="1800" i="1" dirty="0"/>
              <a:t>Real-world use</a:t>
            </a:r>
            <a:r>
              <a:rPr lang="en-CA" sz="1800" dirty="0"/>
              <a:t>: Used in bioinformatics, customer churn, anomaly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EC56D26A-02C2-E572-DF1C-94708057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65726-9A37-D050-3941-0AE2824B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D3E64-C6DD-D644-F635-232E1C9C94E3}"/>
              </a:ext>
            </a:extLst>
          </p:cNvPr>
          <p:cNvSpPr txBox="1"/>
          <p:nvPr/>
        </p:nvSpPr>
        <p:spPr>
          <a:xfrm>
            <a:off x="626916" y="5428229"/>
            <a:ext cx="4506066" cy="89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🤖 </a:t>
            </a:r>
            <a:r>
              <a:rPr lang="en-US" i="1">
                <a:solidFill>
                  <a:srgbClr val="FFFFFF"/>
                </a:solidFill>
              </a:rPr>
              <a:t>“If your data is tabular, use XGBoost.”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1513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7A221-9725-663E-0BA1-AA2A39D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What is </a:t>
            </a:r>
            <a:r>
              <a:rPr lang="en-US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XGBoost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?</a:t>
            </a:r>
            <a:r>
              <a:rPr lang="en-CA" dirty="0">
                <a:effectLst/>
              </a:rPr>
              <a:t>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17F34-6F38-56AE-48EE-1EE6DD25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358640"/>
              </p:ext>
            </p:extLst>
          </p:nvPr>
        </p:nvGraphicFramePr>
        <p:xfrm>
          <a:off x="928325" y="2680357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EE9E17-403D-822D-D01B-2EE8210E2022}"/>
              </a:ext>
            </a:extLst>
          </p:cNvPr>
          <p:cNvSpPr txBox="1"/>
          <p:nvPr/>
        </p:nvSpPr>
        <p:spPr>
          <a:xfrm>
            <a:off x="6856611" y="1490874"/>
            <a:ext cx="34405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 err="1"/>
              <a:t>XGBoost</a:t>
            </a:r>
            <a:r>
              <a:rPr lang="en-CA" b="1" dirty="0"/>
              <a:t> = Extreme Gradient Boosting</a:t>
            </a:r>
            <a:endParaRPr lang="en-CA" dirty="0"/>
          </a:p>
          <a:p>
            <a:pPr algn="ctr"/>
            <a:r>
              <a:rPr lang="en-CA" dirty="0"/>
              <a:t>Ensemble method: Builds trees sequentially to correct past errors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A095A7-D14A-F1A6-342D-0DD5DD7C9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24" y="1395668"/>
            <a:ext cx="5662541" cy="317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ECF2B-474F-065B-7D62-3E918FC49F00}"/>
              </a:ext>
            </a:extLst>
          </p:cNvPr>
          <p:cNvSpPr txBox="1"/>
          <p:nvPr/>
        </p:nvSpPr>
        <p:spPr>
          <a:xfrm>
            <a:off x="1175248" y="4341168"/>
            <a:ext cx="5681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medium.com</a:t>
            </a:r>
            <a:r>
              <a:rPr lang="en-US" sz="900" dirty="0"/>
              <a:t>/@</a:t>
            </a:r>
            <a:r>
              <a:rPr lang="en-US" sz="900" dirty="0" err="1"/>
              <a:t>techynilesh</a:t>
            </a:r>
            <a:r>
              <a:rPr lang="en-US" sz="900" dirty="0"/>
              <a:t>/xgboost-algorithm-explained-in-less-than-5-minutes-b561dcc1ccee</a:t>
            </a:r>
          </a:p>
        </p:txBody>
      </p:sp>
    </p:spTree>
    <p:extLst>
      <p:ext uri="{BB962C8B-B14F-4D97-AF65-F5344CB8AC3E}">
        <p14:creationId xmlns:p14="http://schemas.microsoft.com/office/powerpoint/2010/main" val="178266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CD59064A-7BD3-673D-2606-9507EFB48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5136B-1F30-88CC-8617-83BB198F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0" y="5358268"/>
            <a:ext cx="7204271" cy="10947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Boosting vs. Bagging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pic>
        <p:nvPicPr>
          <p:cNvPr id="3074" name="Picture 2" descr="XGBoost: A BOOSTING Ensemble. Does it really work as the name… | by Rishabh  Kesarwani | AlmaBetter | Medium">
            <a:extLst>
              <a:ext uri="{FF2B5EF4-FFF2-40B4-BE49-F238E27FC236}">
                <a16:creationId xmlns:a16="http://schemas.microsoft.com/office/drawing/2014/main" id="{F2896107-8B99-3DD7-C4CF-E4FB27572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850" b="-2"/>
          <a:stretch/>
        </p:blipFill>
        <p:spPr bwMode="auto">
          <a:xfrm>
            <a:off x="213328" y="511867"/>
            <a:ext cx="7460973" cy="46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8B9C-6784-7D59-5018-00C625BD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975" y="418916"/>
            <a:ext cx="3434399" cy="60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/>
              <a:t>Visual Comparison</a:t>
            </a:r>
            <a:br>
              <a:rPr lang="en-CA" sz="1800"/>
            </a:br>
            <a:r>
              <a:rPr lang="en-CA" sz="1800"/>
              <a:t>🟦 </a:t>
            </a:r>
            <a:r>
              <a:rPr lang="en-CA" sz="1800" i="1"/>
              <a:t>Bagging (Random Forest)</a:t>
            </a:r>
            <a:endParaRPr lang="en-CA" sz="180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Trains trees in parallel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Reduces </a:t>
            </a:r>
            <a:r>
              <a:rPr lang="en-CA" sz="1800" b="1" dirty="0"/>
              <a:t>variance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Each tree has equal vote</a:t>
            </a:r>
          </a:p>
          <a:p>
            <a:pPr marL="0" indent="0">
              <a:buNone/>
            </a:pPr>
            <a:r>
              <a:rPr lang="en-CA" sz="1800" dirty="0"/>
              <a:t>🟥 </a:t>
            </a:r>
            <a:r>
              <a:rPr lang="en-CA" sz="1800" i="1" dirty="0"/>
              <a:t>Boosting (</a:t>
            </a:r>
            <a:r>
              <a:rPr lang="en-CA" sz="1800" i="1" dirty="0" err="1"/>
              <a:t>XGBoost</a:t>
            </a:r>
            <a:r>
              <a:rPr lang="en-CA" sz="1800" i="1" dirty="0"/>
              <a:t>)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Trains trees </a:t>
            </a:r>
            <a:r>
              <a:rPr lang="en-CA" sz="1800" b="1" dirty="0"/>
              <a:t>sequentially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Reduces </a:t>
            </a:r>
            <a:r>
              <a:rPr lang="en-CA" sz="1800" b="1" dirty="0"/>
              <a:t>bias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Later trees correct previous mistakes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Weighted vote</a:t>
            </a:r>
          </a:p>
          <a:p>
            <a:r>
              <a:rPr lang="en-CA" sz="1800" dirty="0"/>
              <a:t>📌 </a:t>
            </a:r>
            <a:r>
              <a:rPr lang="en-CA" sz="1800" i="1" dirty="0"/>
              <a:t>Boosting = Sequential + Weighted + Lower Bias</a:t>
            </a:r>
            <a:endParaRPr lang="en-CA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DC979-144D-C96F-4664-07394A0E7CBD}"/>
              </a:ext>
            </a:extLst>
          </p:cNvPr>
          <p:cNvSpPr txBox="1"/>
          <p:nvPr/>
        </p:nvSpPr>
        <p:spPr>
          <a:xfrm>
            <a:off x="213328" y="5032004"/>
            <a:ext cx="4398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medium.com</a:t>
            </a:r>
            <a:r>
              <a:rPr lang="en-US" sz="900" dirty="0"/>
              <a:t>/</a:t>
            </a:r>
            <a:r>
              <a:rPr lang="en-US" sz="900" dirty="0" err="1"/>
              <a:t>almabetter</a:t>
            </a:r>
            <a:r>
              <a:rPr lang="en-US" sz="900" dirty="0"/>
              <a:t>/xgboost-a-boosting-ensemble-b273a71de7a8</a:t>
            </a:r>
          </a:p>
        </p:txBody>
      </p:sp>
    </p:spTree>
    <p:extLst>
      <p:ext uri="{BB962C8B-B14F-4D97-AF65-F5344CB8AC3E}">
        <p14:creationId xmlns:p14="http://schemas.microsoft.com/office/powerpoint/2010/main" val="188793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86857-4C24-BA17-8D5B-84ACB2F8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How </a:t>
            </a:r>
            <a:r>
              <a:rPr lang="en-US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XGBoost</a:t>
            </a:r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Works – Part 1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CFE506B3-873B-8B0E-FBB2-350D07D6A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679" y="2951104"/>
            <a:ext cx="3333077" cy="3333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F768-A747-25C1-11F1-7B5D805D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771" y="1364310"/>
            <a:ext cx="5546770" cy="4129379"/>
          </a:xfrm>
        </p:spPr>
        <p:txBody>
          <a:bodyPr anchor="t">
            <a:normAutofit/>
          </a:bodyPr>
          <a:lstStyle/>
          <a:p>
            <a:r>
              <a:rPr lang="en-CA" sz="1800" b="1" dirty="0"/>
              <a:t>Gradient Boosting Recap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Trees trained iteratively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At each step, new tree fits residuals (errors)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Objective = Loss Function + Regularization</a:t>
            </a:r>
          </a:p>
          <a:p>
            <a:r>
              <a:rPr lang="en-CA" sz="1800" b="1" dirty="0" err="1"/>
              <a:t>XGBoost</a:t>
            </a:r>
            <a:r>
              <a:rPr lang="en-CA" sz="1800" b="1" dirty="0"/>
              <a:t> Additions: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Regularized loss = better generalization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Tree pruning for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Shrinkage = learning rate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589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D0387-66C1-DE1B-D9A4-47EF68371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13A8-6633-0F28-52D4-1C076709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</a:t>
            </a:r>
            <a:r>
              <a:rPr lang="en-US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XGBoost</a:t>
            </a: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Works </a:t>
            </a:r>
            <a:r>
              <a:rPr lang="en-US" dirty="0"/>
              <a:t>– Part 2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B19556-9532-85D3-23F6-2333C7FC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XGBoost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Innovations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AAB230-1B05-8E12-62A8-EF34AAD34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10858"/>
              </p:ext>
            </p:extLst>
          </p:nvPr>
        </p:nvGraphicFramePr>
        <p:xfrm>
          <a:off x="5691261" y="1875379"/>
          <a:ext cx="5837781" cy="332635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816319">
                  <a:extLst>
                    <a:ext uri="{9D8B030D-6E8A-4147-A177-3AD203B41FA5}">
                      <a16:colId xmlns:a16="http://schemas.microsoft.com/office/drawing/2014/main" val="804281413"/>
                    </a:ext>
                  </a:extLst>
                </a:gridCol>
                <a:gridCol w="3021462">
                  <a:extLst>
                    <a:ext uri="{9D8B030D-6E8A-4147-A177-3AD203B41FA5}">
                      <a16:colId xmlns:a16="http://schemas.microsoft.com/office/drawing/2014/main" val="1929968515"/>
                    </a:ext>
                  </a:extLst>
                </a:gridCol>
              </a:tblGrid>
              <a:tr h="517874"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142233" marR="109410" marT="109410" marB="1094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142233" marR="109410" marT="109410" marB="1094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57515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💡 L1 &amp; L2 Regularization</a:t>
                      </a:r>
                    </a:p>
                  </a:txBody>
                  <a:tcPr marL="142233" marR="109410" marT="109410" marB="1094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Prevents overfitting</a:t>
                      </a:r>
                    </a:p>
                  </a:txBody>
                  <a:tcPr marL="142233" marR="109410" marT="109410" marB="1094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97387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⚡ Parallel Tree Building</a:t>
                      </a:r>
                    </a:p>
                  </a:txBody>
                  <a:tcPr marL="142233" marR="109410" marT="109410" marB="1094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Speeds up training</a:t>
                      </a:r>
                    </a:p>
                  </a:txBody>
                  <a:tcPr marL="142233" marR="109410" marT="109410" marB="1094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71236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🔍 Sparsity Aware</a:t>
                      </a:r>
                    </a:p>
                  </a:txBody>
                  <a:tcPr marL="142233" marR="109410" marT="109410" marB="1094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Handles missing values</a:t>
                      </a:r>
                    </a:p>
                  </a:txBody>
                  <a:tcPr marL="142233" marR="109410" marT="109410" marB="1094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359856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📊 Quantile Sketch</a:t>
                      </a:r>
                    </a:p>
                  </a:txBody>
                  <a:tcPr marL="142233" marR="109410" marT="109410" marB="1094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Fast split finding</a:t>
                      </a:r>
                    </a:p>
                  </a:txBody>
                  <a:tcPr marL="142233" marR="109410" marT="109410" marB="1094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47639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🛑 Early Stopping</a:t>
                      </a:r>
                    </a:p>
                  </a:txBody>
                  <a:tcPr marL="142233" marR="109410" marT="109410" marB="1094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Prevents unnecessary trees</a:t>
                      </a:r>
                    </a:p>
                  </a:txBody>
                  <a:tcPr marL="142233" marR="109410" marT="109410" marB="1094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31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22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2F694-7A98-FA04-2E81-011FB39A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896" y="1129554"/>
            <a:ext cx="4361688" cy="3475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effectLst/>
              </a:rPr>
              <a:t>Python Code Walkthrough </a:t>
            </a:r>
            <a:endParaRPr lang="en-US" sz="500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6A9271B-E9FE-A5AC-56D2-C5611E542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7146" r="15862" b="1873"/>
          <a:stretch/>
        </p:blipFill>
        <p:spPr>
          <a:xfrm>
            <a:off x="20" y="4604789"/>
            <a:ext cx="7168876" cy="2124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28EBD-ACB1-3393-A688-2CAC2E62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29" y="103398"/>
            <a:ext cx="7172325" cy="429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40D432-04E5-5F7F-D3D6-145839770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348" y="4740001"/>
            <a:ext cx="4394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E37E9F-0D7B-3A32-831F-F60BBD6B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4E45C-9624-2132-4615-440A0C72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069848"/>
            <a:ext cx="4916424" cy="135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&amp; Output Interpretation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B967-BDDD-D18F-4D9C-306F1B870CA2}"/>
              </a:ext>
            </a:extLst>
          </p:cNvPr>
          <p:cNvSpPr txBox="1"/>
          <p:nvPr/>
        </p:nvSpPr>
        <p:spPr>
          <a:xfrm>
            <a:off x="1172509" y="2510288"/>
            <a:ext cx="4916424" cy="345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📊 Helps explain which features drive the predictions (e.g., mean radius, texture)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BF659-F9DB-2162-D574-756AD51F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07" y="1701533"/>
            <a:ext cx="4332204" cy="345493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8FE99-9817-E00A-9A55-71BD15C19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6640" y="4023833"/>
            <a:ext cx="4088161" cy="9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68DB70D-AC37-F4B2-AE26-FA3AFB22C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ACD51-D4AE-15A7-FB35-07A202AE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586882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Model Performance Visualizations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3EF489-448E-368A-013B-093DCFB2D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586882" cy="4096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ROC Curve: </a:t>
            </a:r>
            <a:r>
              <a:rPr lang="en-CA" sz="1800" i="1" dirty="0"/>
              <a:t>Model achieves high AUC, indicating strong discrimination power.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Confusion Matrix: </a:t>
            </a:r>
            <a:r>
              <a:rPr lang="en-CA" sz="1800" i="1" dirty="0"/>
              <a:t>Only 2 false negatives; sensitivity is high.</a:t>
            </a:r>
            <a:endParaRPr lang="en-CA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B913B-FC91-02AD-1412-F94E02BF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" r="2024" b="2"/>
          <a:stretch/>
        </p:blipFill>
        <p:spPr>
          <a:xfrm>
            <a:off x="5465809" y="10"/>
            <a:ext cx="3302994" cy="3405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FA36A-F368-A282-C24E-733B2751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04" r="2159" b="2"/>
          <a:stretch/>
        </p:blipFill>
        <p:spPr>
          <a:xfrm>
            <a:off x="8492843" y="13865"/>
            <a:ext cx="3699164" cy="340548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32A7-2ED7-99E5-DED7-B68CDD0A1E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22032"/>
          <a:stretch/>
        </p:blipFill>
        <p:spPr>
          <a:xfrm>
            <a:off x="5590497" y="3456073"/>
            <a:ext cx="6573789" cy="34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BC95B-1B93-F47B-ED84-188ABFFB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XGBoost vs Random Forest 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AF32FEC-EAC6-4632-0427-1A704426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Visual Comparison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Include ROC curves side by side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Use same train/test split for fairness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Key Insight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XGBoost offers higher accuracy + better generalization on this dataset.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1F0362-9FC1-89FB-A199-65464AA12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59358"/>
              </p:ext>
            </p:extLst>
          </p:nvPr>
        </p:nvGraphicFramePr>
        <p:xfrm>
          <a:off x="5691261" y="1470806"/>
          <a:ext cx="5837781" cy="39163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5909">
                  <a:extLst>
                    <a:ext uri="{9D8B030D-6E8A-4147-A177-3AD203B41FA5}">
                      <a16:colId xmlns:a16="http://schemas.microsoft.com/office/drawing/2014/main" val="3676500315"/>
                    </a:ext>
                  </a:extLst>
                </a:gridCol>
                <a:gridCol w="1927120">
                  <a:extLst>
                    <a:ext uri="{9D8B030D-6E8A-4147-A177-3AD203B41FA5}">
                      <a16:colId xmlns:a16="http://schemas.microsoft.com/office/drawing/2014/main" val="2321426484"/>
                    </a:ext>
                  </a:extLst>
                </a:gridCol>
                <a:gridCol w="1794752">
                  <a:extLst>
                    <a:ext uri="{9D8B030D-6E8A-4147-A177-3AD203B41FA5}">
                      <a16:colId xmlns:a16="http://schemas.microsoft.com/office/drawing/2014/main" val="3134499497"/>
                    </a:ext>
                  </a:extLst>
                </a:gridCol>
              </a:tblGrid>
              <a:tr h="9582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Metric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873373"/>
                  </a:ext>
                </a:extLst>
              </a:tr>
              <a:tr h="6666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96.5%</a:t>
                      </a:r>
                      <a:endParaRPr lang="en-CA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94.1%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06937"/>
                  </a:ext>
                </a:extLst>
              </a:tr>
              <a:tr h="6666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Training Time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Faster</a:t>
                      </a:r>
                      <a:endParaRPr lang="en-CA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Slower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5706"/>
                  </a:ext>
                </a:extLst>
              </a:tr>
              <a:tr h="6666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Overfitting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Less prone</a:t>
                      </a:r>
                      <a:endParaRPr lang="en-CA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More likely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17956"/>
                  </a:ext>
                </a:extLst>
              </a:tr>
              <a:tr h="9582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Feature Importance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Built-in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Built-in</a:t>
                      </a:r>
                    </a:p>
                  </a:txBody>
                  <a:tcPr marL="312478" marR="162488" marT="162488" marB="1624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18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26129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1033</Words>
  <Application>Microsoft Macintosh PowerPoint</Application>
  <PresentationFormat>Widescreen</PresentationFormat>
  <Paragraphs>128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Cambria</vt:lpstr>
      <vt:lpstr>Neue Haas Grotesk Text Pro</vt:lpstr>
      <vt:lpstr>VanillaVTI</vt:lpstr>
      <vt:lpstr>XGBoost  An Optimized Boosting Algorithm </vt:lpstr>
      <vt:lpstr>What is XGBoost? </vt:lpstr>
      <vt:lpstr>Boosting vs. Bagging </vt:lpstr>
      <vt:lpstr>How XGBoost Works – Part 1 </vt:lpstr>
      <vt:lpstr>How XGBoost Works – Part 2</vt:lpstr>
      <vt:lpstr>Python Code Walkthrough </vt:lpstr>
      <vt:lpstr>Feature Importance &amp; Output Interpretation</vt:lpstr>
      <vt:lpstr>Model Performance Visualizations</vt:lpstr>
      <vt:lpstr>XGBoost vs Random Forest </vt:lpstr>
      <vt:lpstr>Assumptions &amp; Transformations </vt:lpstr>
      <vt:lpstr>Summary &amp; Takeaways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Divyanshi Divyanshi</dc:creator>
  <cp:lastModifiedBy>Divyanshi Divyanshi</cp:lastModifiedBy>
  <cp:revision>36</cp:revision>
  <dcterms:created xsi:type="dcterms:W3CDTF">2025-07-24T01:18:48Z</dcterms:created>
  <dcterms:modified xsi:type="dcterms:W3CDTF">2025-07-24T16:23:59Z</dcterms:modified>
</cp:coreProperties>
</file>