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6" r:id="rId6"/>
    <p:sldId id="277" r:id="rId7"/>
    <p:sldId id="278" r:id="rId8"/>
    <p:sldId id="279" r:id="rId9"/>
    <p:sldId id="280" r:id="rId10"/>
    <p:sldId id="281" r:id="rId11"/>
    <p:sldId id="283" r:id="rId12"/>
    <p:sldId id="282" r:id="rId13"/>
    <p:sldId id="287" r:id="rId14"/>
    <p:sldId id="288" r:id="rId15"/>
    <p:sldId id="289" r:id="rId16"/>
    <p:sldId id="290" r:id="rId17"/>
    <p:sldId id="291"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9" d="100"/>
          <a:sy n="89" d="100"/>
        </p:scale>
        <p:origin x="466"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9/24/2024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9/24/2024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9/24/2024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3" Type="http://schemas.openxmlformats.org/officeDocument/2006/relationships/image" Target="../media/image40.svg"/><Relationship Id="rId7" Type="http://schemas.openxmlformats.org/officeDocument/2006/relationships/image" Target="../media/image44.sv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sv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 Type="http://schemas.openxmlformats.org/officeDocument/2006/relationships/notesSlide" Target="../notesSlides/notesSlide6.xml"/><Relationship Id="rId16" Type="http://schemas.openxmlformats.org/officeDocument/2006/relationships/image" Target="../media/image29.svg"/><Relationship Id="rId20" Type="http://schemas.openxmlformats.org/officeDocument/2006/relationships/image" Target="../media/image33.sv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19" Type="http://schemas.openxmlformats.org/officeDocument/2006/relationships/image" Target="../media/image32.pn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 Id="rId22" Type="http://schemas.openxmlformats.org/officeDocument/2006/relationships/image" Target="../media/image3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78942" y="2692839"/>
            <a:ext cx="10708257" cy="332399"/>
          </a:xfrm>
        </p:spPr>
        <p:txBody>
          <a:bodyPr wrap="square" lIns="0" tIns="0" rIns="0" bIns="0" anchor="t">
            <a:spAutoFit/>
          </a:bodyPr>
          <a:lstStyle/>
          <a:p>
            <a:r>
              <a:rPr lang="en-US" sz="2400" dirty="0">
                <a:solidFill>
                  <a:schemeClr val="bg1"/>
                </a:solidFill>
              </a:rPr>
              <a:t>KULTUREHIRE </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C31806CC-EDAC-A559-2054-AB086296E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673" y="2594995"/>
            <a:ext cx="629729" cy="494981"/>
          </a:xfrm>
          <a:prstGeom prst="rect">
            <a:avLst/>
          </a:prstGeom>
        </p:spPr>
      </p:pic>
      <p:sp>
        <p:nvSpPr>
          <p:cNvPr id="11" name="TextBox 10">
            <a:extLst>
              <a:ext uri="{FF2B5EF4-FFF2-40B4-BE49-F238E27FC236}">
                <a16:creationId xmlns:a16="http://schemas.microsoft.com/office/drawing/2014/main" id="{2905E43C-0D58-8E4F-3105-0AE3201D1149}"/>
              </a:ext>
            </a:extLst>
          </p:cNvPr>
          <p:cNvSpPr txBox="1"/>
          <p:nvPr/>
        </p:nvSpPr>
        <p:spPr>
          <a:xfrm>
            <a:off x="2967486" y="3649694"/>
            <a:ext cx="6469812" cy="1077218"/>
          </a:xfrm>
          <a:prstGeom prst="rect">
            <a:avLst/>
          </a:prstGeom>
          <a:noFill/>
        </p:spPr>
        <p:txBody>
          <a:bodyPr wrap="square" rtlCol="0">
            <a:spAutoFit/>
          </a:bodyPr>
          <a:lstStyle/>
          <a:p>
            <a:r>
              <a:rPr lang="en-IN" sz="3600" b="1" dirty="0">
                <a:solidFill>
                  <a:srgbClr val="FFC000"/>
                </a:solidFill>
              </a:rPr>
              <a:t>CAREER ASPIRATION OF GENZ</a:t>
            </a:r>
          </a:p>
          <a:p>
            <a:r>
              <a:rPr lang="en-IN" sz="2800" dirty="0">
                <a:solidFill>
                  <a:schemeClr val="bg1">
                    <a:lumMod val="95000"/>
                  </a:schemeClr>
                </a:solidFill>
              </a:rPr>
              <a:t>          A data driven case study</a:t>
            </a:r>
          </a:p>
        </p:txBody>
      </p:sp>
      <p:sp>
        <p:nvSpPr>
          <p:cNvPr id="12" name="TextBox 11">
            <a:extLst>
              <a:ext uri="{FF2B5EF4-FFF2-40B4-BE49-F238E27FC236}">
                <a16:creationId xmlns:a16="http://schemas.microsoft.com/office/drawing/2014/main" id="{BBEDFF65-07E3-0456-E6D7-4DB03DCA868A}"/>
              </a:ext>
            </a:extLst>
          </p:cNvPr>
          <p:cNvSpPr txBox="1"/>
          <p:nvPr/>
        </p:nvSpPr>
        <p:spPr>
          <a:xfrm>
            <a:off x="4239883" y="4982036"/>
            <a:ext cx="3532518" cy="369332"/>
          </a:xfrm>
          <a:prstGeom prst="rect">
            <a:avLst/>
          </a:prstGeom>
          <a:noFill/>
        </p:spPr>
        <p:txBody>
          <a:bodyPr wrap="square" rtlCol="0">
            <a:spAutoFit/>
          </a:bodyPr>
          <a:lstStyle/>
          <a:p>
            <a:r>
              <a:rPr lang="en-IN" b="1" dirty="0">
                <a:solidFill>
                  <a:schemeClr val="bg2">
                    <a:lumMod val="90000"/>
                  </a:schemeClr>
                </a:solidFill>
              </a:rPr>
              <a:t>Presented by- Divyanshi Srivastava</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Rectangle: Rounded Corners 2">
            <a:extLst>
              <a:ext uri="{FF2B5EF4-FFF2-40B4-BE49-F238E27FC236}">
                <a16:creationId xmlns:a16="http://schemas.microsoft.com/office/drawing/2014/main" id="{15188B53-C8F2-3264-837F-4E5018A136D1}"/>
              </a:ext>
            </a:extLst>
          </p:cNvPr>
          <p:cNvSpPr/>
          <p:nvPr/>
        </p:nvSpPr>
        <p:spPr>
          <a:xfrm>
            <a:off x="2641121" y="81451"/>
            <a:ext cx="7185803"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MISSION ASPIRATION DASHBOARD</a:t>
            </a:r>
          </a:p>
        </p:txBody>
      </p:sp>
      <p:pic>
        <p:nvPicPr>
          <p:cNvPr id="5" name="Picture 4">
            <a:extLst>
              <a:ext uri="{FF2B5EF4-FFF2-40B4-BE49-F238E27FC236}">
                <a16:creationId xmlns:a16="http://schemas.microsoft.com/office/drawing/2014/main" id="{19D24F37-1814-575B-E0EF-639E58431AF2}"/>
              </a:ext>
            </a:extLst>
          </p:cNvPr>
          <p:cNvPicPr/>
          <p:nvPr/>
        </p:nvPicPr>
        <p:blipFill>
          <a:blip r:embed="rId3"/>
          <a:stretch>
            <a:fillRect/>
          </a:stretch>
        </p:blipFill>
        <p:spPr>
          <a:xfrm>
            <a:off x="2562045" y="1067899"/>
            <a:ext cx="7332453" cy="5708650"/>
          </a:xfrm>
          <a:prstGeom prst="rect">
            <a:avLst/>
          </a:prstGeom>
        </p:spPr>
      </p:pic>
    </p:spTree>
    <p:extLst>
      <p:ext uri="{BB962C8B-B14F-4D97-AF65-F5344CB8AC3E}">
        <p14:creationId xmlns:p14="http://schemas.microsoft.com/office/powerpoint/2010/main" val="227547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67D2-25A5-3D38-5BA4-345100D017FC}"/>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74EB402D-7D83-8E14-1162-9AE74AF89EB5}"/>
              </a:ext>
              <a:ext uri="{C183D7F6-B498-43B3-948B-1728B52AA6E4}">
                <adec:decorative xmlns:adec="http://schemas.microsoft.com/office/drawing/2017/decorative" val="1"/>
              </a:ext>
            </a:extLst>
          </p:cNvPr>
          <p:cNvCxnSpPr>
            <a:cxnSpLocks/>
          </p:cNvCxnSpPr>
          <p:nvPr/>
        </p:nvCxnSpPr>
        <p:spPr>
          <a:xfrm>
            <a:off x="0" y="35899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373D9E2-B7D8-5FAE-6F4A-5D3ADDCC7982}"/>
              </a:ext>
              <a:ext uri="{C183D7F6-B498-43B3-948B-1728B52AA6E4}">
                <adec:decorative xmlns:adec="http://schemas.microsoft.com/office/drawing/2017/decorative" val="1"/>
              </a:ext>
            </a:extLst>
          </p:cNvPr>
          <p:cNvCxnSpPr>
            <a:cxnSpLocks/>
          </p:cNvCxnSpPr>
          <p:nvPr/>
        </p:nvCxnSpPr>
        <p:spPr>
          <a:xfrm flipH="1">
            <a:off x="8367623" y="358996"/>
            <a:ext cx="382437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0A69F2E-7254-016E-C66B-E2BD68124390}"/>
              </a:ext>
            </a:extLst>
          </p:cNvPr>
          <p:cNvSpPr txBox="1"/>
          <p:nvPr/>
        </p:nvSpPr>
        <p:spPr>
          <a:xfrm>
            <a:off x="2043112" y="578298"/>
            <a:ext cx="7789653" cy="1200329"/>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dirty="0"/>
              <a:t>This section outlines key strategies for aligning organizational practices with Gen Z’s career aspirations. Recommendations include enhancing training programs, adopting flexible work policies, and fostering a positive work environment to attract and retain top Gen Z talent effectively.</a:t>
            </a:r>
            <a:endParaRPr lang="en-IN" dirty="0"/>
          </a:p>
        </p:txBody>
      </p:sp>
      <p:sp>
        <p:nvSpPr>
          <p:cNvPr id="11" name="Rectangle: Rounded Corners 10">
            <a:extLst>
              <a:ext uri="{FF2B5EF4-FFF2-40B4-BE49-F238E27FC236}">
                <a16:creationId xmlns:a16="http://schemas.microsoft.com/office/drawing/2014/main" id="{581F0AF1-29BD-67B8-7CFA-1F441754BEF5}"/>
              </a:ext>
            </a:extLst>
          </p:cNvPr>
          <p:cNvSpPr/>
          <p:nvPr/>
        </p:nvSpPr>
        <p:spPr>
          <a:xfrm>
            <a:off x="395377" y="2391876"/>
            <a:ext cx="2803585" cy="7512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schemeClr val="bg1"/>
                </a:solidFill>
              </a:rPr>
              <a:t>INVEST IN DIVERSE TRAINING PROGRAM</a:t>
            </a:r>
          </a:p>
        </p:txBody>
      </p:sp>
      <p:sp>
        <p:nvSpPr>
          <p:cNvPr id="13" name="Hexagon 12">
            <a:extLst>
              <a:ext uri="{FF2B5EF4-FFF2-40B4-BE49-F238E27FC236}">
                <a16:creationId xmlns:a16="http://schemas.microsoft.com/office/drawing/2014/main" id="{21143775-483D-78B3-9825-09F1E169289D}"/>
              </a:ext>
            </a:extLst>
          </p:cNvPr>
          <p:cNvSpPr/>
          <p:nvPr/>
        </p:nvSpPr>
        <p:spPr>
          <a:xfrm>
            <a:off x="3704727" y="2211429"/>
            <a:ext cx="4082568" cy="2544792"/>
          </a:xfrm>
          <a:prstGeom prst="hexagon">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90EDEA88-4927-6D4D-9D26-D8A750C6AF53}"/>
              </a:ext>
            </a:extLst>
          </p:cNvPr>
          <p:cNvSpPr/>
          <p:nvPr/>
        </p:nvSpPr>
        <p:spPr>
          <a:xfrm>
            <a:off x="8358996" y="2471077"/>
            <a:ext cx="2803585" cy="7512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schemeClr val="bg1"/>
                </a:solidFill>
              </a:rPr>
              <a:t>Enhance Skills Development Initiatives</a:t>
            </a:r>
          </a:p>
        </p:txBody>
      </p:sp>
      <p:sp>
        <p:nvSpPr>
          <p:cNvPr id="17" name="Rectangle: Rounded Corners 16">
            <a:extLst>
              <a:ext uri="{FF2B5EF4-FFF2-40B4-BE49-F238E27FC236}">
                <a16:creationId xmlns:a16="http://schemas.microsoft.com/office/drawing/2014/main" id="{E1A8A047-AE3F-F6EF-6661-6D7561B3EF93}"/>
              </a:ext>
            </a:extLst>
          </p:cNvPr>
          <p:cNvSpPr/>
          <p:nvPr/>
        </p:nvSpPr>
        <p:spPr>
          <a:xfrm>
            <a:off x="8822112" y="3633689"/>
            <a:ext cx="2803585" cy="751280"/>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bg1"/>
                </a:solidFill>
              </a:rPr>
              <a:t>Align Company Mission with Employee Values</a:t>
            </a:r>
            <a:endParaRPr lang="en-IN" b="1" dirty="0">
              <a:solidFill>
                <a:schemeClr val="bg1"/>
              </a:solidFill>
            </a:endParaRPr>
          </a:p>
        </p:txBody>
      </p:sp>
      <p:sp>
        <p:nvSpPr>
          <p:cNvPr id="18" name="Rectangle: Rounded Corners 17">
            <a:extLst>
              <a:ext uri="{FF2B5EF4-FFF2-40B4-BE49-F238E27FC236}">
                <a16:creationId xmlns:a16="http://schemas.microsoft.com/office/drawing/2014/main" id="{3A4CB5AD-8A3B-60D8-9177-268BDCE51FF4}"/>
              </a:ext>
            </a:extLst>
          </p:cNvPr>
          <p:cNvSpPr/>
          <p:nvPr/>
        </p:nvSpPr>
        <p:spPr>
          <a:xfrm>
            <a:off x="109987" y="3468854"/>
            <a:ext cx="2803585" cy="7512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b="1" dirty="0">
                <a:solidFill>
                  <a:schemeClr val="bg1"/>
                </a:solidFill>
              </a:rPr>
              <a:t>Cultivate a Positive Organizational Culture</a:t>
            </a:r>
            <a:endParaRPr lang="en-IN" b="1" dirty="0">
              <a:solidFill>
                <a:schemeClr val="bg1"/>
              </a:solidFill>
            </a:endParaRPr>
          </a:p>
        </p:txBody>
      </p:sp>
      <p:sp>
        <p:nvSpPr>
          <p:cNvPr id="19" name="Rectangle: Rounded Corners 18">
            <a:extLst>
              <a:ext uri="{FF2B5EF4-FFF2-40B4-BE49-F238E27FC236}">
                <a16:creationId xmlns:a16="http://schemas.microsoft.com/office/drawing/2014/main" id="{2E291415-4987-2202-2D1C-009287599647}"/>
              </a:ext>
            </a:extLst>
          </p:cNvPr>
          <p:cNvSpPr/>
          <p:nvPr/>
        </p:nvSpPr>
        <p:spPr>
          <a:xfrm>
            <a:off x="542745" y="4640229"/>
            <a:ext cx="2803585" cy="7512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schemeClr val="bg1"/>
                </a:solidFill>
              </a:rPr>
              <a:t>Implement Flexible Work Policies</a:t>
            </a:r>
          </a:p>
        </p:txBody>
      </p:sp>
      <p:sp>
        <p:nvSpPr>
          <p:cNvPr id="20" name="Rectangle: Rounded Corners 19">
            <a:extLst>
              <a:ext uri="{FF2B5EF4-FFF2-40B4-BE49-F238E27FC236}">
                <a16:creationId xmlns:a16="http://schemas.microsoft.com/office/drawing/2014/main" id="{E0251695-D417-3B44-9C3F-5316BBF5C324}"/>
              </a:ext>
            </a:extLst>
          </p:cNvPr>
          <p:cNvSpPr/>
          <p:nvPr/>
        </p:nvSpPr>
        <p:spPr>
          <a:xfrm>
            <a:off x="8596223" y="4640229"/>
            <a:ext cx="2803585" cy="7512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schemeClr val="bg1"/>
                </a:solidFill>
              </a:rPr>
              <a:t>Develop Effective Management Training</a:t>
            </a:r>
          </a:p>
        </p:txBody>
      </p:sp>
      <p:cxnSp>
        <p:nvCxnSpPr>
          <p:cNvPr id="22" name="Connector: Curved 21">
            <a:extLst>
              <a:ext uri="{FF2B5EF4-FFF2-40B4-BE49-F238E27FC236}">
                <a16:creationId xmlns:a16="http://schemas.microsoft.com/office/drawing/2014/main" id="{DA51F5E1-3586-2938-FFF0-8BD0537B2966}"/>
              </a:ext>
            </a:extLst>
          </p:cNvPr>
          <p:cNvCxnSpPr>
            <a:cxnSpLocks/>
            <a:stCxn id="47" idx="0"/>
            <a:endCxn id="14" idx="0"/>
          </p:cNvCxnSpPr>
          <p:nvPr/>
        </p:nvCxnSpPr>
        <p:spPr>
          <a:xfrm rot="16200000" flipH="1">
            <a:off x="8076935" y="787223"/>
            <a:ext cx="427261" cy="2940446"/>
          </a:xfrm>
          <a:prstGeom prst="curvedConnector3">
            <a:avLst>
              <a:gd name="adj1" fmla="val -5350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Curved 25">
            <a:extLst>
              <a:ext uri="{FF2B5EF4-FFF2-40B4-BE49-F238E27FC236}">
                <a16:creationId xmlns:a16="http://schemas.microsoft.com/office/drawing/2014/main" id="{20493B30-B8CC-F83E-0819-4F9C93EBF9AC}"/>
              </a:ext>
            </a:extLst>
          </p:cNvPr>
          <p:cNvCxnSpPr>
            <a:cxnSpLocks/>
            <a:stCxn id="13" idx="4"/>
            <a:endCxn id="11" idx="0"/>
          </p:cNvCxnSpPr>
          <p:nvPr/>
        </p:nvCxnSpPr>
        <p:spPr>
          <a:xfrm rot="16200000" flipH="1" flipV="1">
            <a:off x="2978825" y="1029775"/>
            <a:ext cx="180446" cy="2543755"/>
          </a:xfrm>
          <a:prstGeom prst="curvedConnector3">
            <a:avLst>
              <a:gd name="adj1" fmla="val -12668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Curved 28">
            <a:extLst>
              <a:ext uri="{FF2B5EF4-FFF2-40B4-BE49-F238E27FC236}">
                <a16:creationId xmlns:a16="http://schemas.microsoft.com/office/drawing/2014/main" id="{F43626C1-D0A7-E20B-5951-E9097841BD2F}"/>
              </a:ext>
            </a:extLst>
          </p:cNvPr>
          <p:cNvCxnSpPr>
            <a:cxnSpLocks/>
            <a:endCxn id="18" idx="3"/>
          </p:cNvCxnSpPr>
          <p:nvPr/>
        </p:nvCxnSpPr>
        <p:spPr>
          <a:xfrm rot="10800000" flipV="1">
            <a:off x="2913572" y="3277722"/>
            <a:ext cx="2118704" cy="566772"/>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Connector: Curved 31">
            <a:extLst>
              <a:ext uri="{FF2B5EF4-FFF2-40B4-BE49-F238E27FC236}">
                <a16:creationId xmlns:a16="http://schemas.microsoft.com/office/drawing/2014/main" id="{2CCAE5D2-023D-1A63-98E9-F5DEABFC4953}"/>
              </a:ext>
            </a:extLst>
          </p:cNvPr>
          <p:cNvCxnSpPr>
            <a:cxnSpLocks/>
            <a:stCxn id="118" idx="2"/>
            <a:endCxn id="19" idx="2"/>
          </p:cNvCxnSpPr>
          <p:nvPr/>
        </p:nvCxnSpPr>
        <p:spPr>
          <a:xfrm rot="5400000">
            <a:off x="3100117" y="3916550"/>
            <a:ext cx="319380" cy="2630538"/>
          </a:xfrm>
          <a:prstGeom prst="curvedConnector3">
            <a:avLst>
              <a:gd name="adj1" fmla="val 171576"/>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Connector: Curved 34">
            <a:extLst>
              <a:ext uri="{FF2B5EF4-FFF2-40B4-BE49-F238E27FC236}">
                <a16:creationId xmlns:a16="http://schemas.microsoft.com/office/drawing/2014/main" id="{2BB4EEC1-6E86-63E6-F5C0-E4E3D0534D21}"/>
              </a:ext>
            </a:extLst>
          </p:cNvPr>
          <p:cNvCxnSpPr>
            <a:cxnSpLocks/>
            <a:stCxn id="13" idx="1"/>
            <a:endCxn id="20" idx="2"/>
          </p:cNvCxnSpPr>
          <p:nvPr/>
        </p:nvCxnSpPr>
        <p:spPr>
          <a:xfrm rot="16200000" flipH="1">
            <a:off x="8256912" y="3650404"/>
            <a:ext cx="635289" cy="2846919"/>
          </a:xfrm>
          <a:prstGeom prst="curvedConnector3">
            <a:avLst>
              <a:gd name="adj1" fmla="val 135984"/>
            </a:avLst>
          </a:prstGeom>
          <a:ln>
            <a:tailEnd type="triangle"/>
          </a:ln>
        </p:spPr>
        <p:style>
          <a:lnRef idx="3">
            <a:schemeClr val="accent4"/>
          </a:lnRef>
          <a:fillRef idx="0">
            <a:schemeClr val="accent4"/>
          </a:fillRef>
          <a:effectRef idx="2">
            <a:schemeClr val="accent4"/>
          </a:effectRef>
          <a:fontRef idx="minor">
            <a:schemeClr val="tx1"/>
          </a:fontRef>
        </p:style>
      </p:cxnSp>
      <p:pic>
        <p:nvPicPr>
          <p:cNvPr id="47" name="Graphic 46" descr="Books with solid fill">
            <a:extLst>
              <a:ext uri="{FF2B5EF4-FFF2-40B4-BE49-F238E27FC236}">
                <a16:creationId xmlns:a16="http://schemas.microsoft.com/office/drawing/2014/main" id="{27E0C10F-A867-BD76-ED9C-F6C9A00209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48483" y="2043816"/>
            <a:ext cx="1143720" cy="1143720"/>
          </a:xfrm>
          <a:prstGeom prst="rect">
            <a:avLst/>
          </a:prstGeom>
        </p:spPr>
      </p:pic>
      <p:pic>
        <p:nvPicPr>
          <p:cNvPr id="49" name="Graphic 48" descr="Database with solid fill">
            <a:extLst>
              <a:ext uri="{FF2B5EF4-FFF2-40B4-BE49-F238E27FC236}">
                <a16:creationId xmlns:a16="http://schemas.microsoft.com/office/drawing/2014/main" id="{BB9D3970-560F-8E64-FF1A-9D350F8A7D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16987" y="1972247"/>
            <a:ext cx="1215289" cy="1215289"/>
          </a:xfrm>
          <a:prstGeom prst="rect">
            <a:avLst/>
          </a:prstGeom>
        </p:spPr>
      </p:pic>
      <p:pic>
        <p:nvPicPr>
          <p:cNvPr id="51" name="Graphic 50" descr="Business Growth with solid fill">
            <a:extLst>
              <a:ext uri="{FF2B5EF4-FFF2-40B4-BE49-F238E27FC236}">
                <a16:creationId xmlns:a16="http://schemas.microsoft.com/office/drawing/2014/main" id="{BE361CAB-22CD-CF17-D2F1-FC92943C1D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77402" y="3938409"/>
            <a:ext cx="1257717" cy="1150104"/>
          </a:xfrm>
          <a:prstGeom prst="rect">
            <a:avLst/>
          </a:prstGeom>
        </p:spPr>
      </p:pic>
      <p:pic>
        <p:nvPicPr>
          <p:cNvPr id="68" name="Graphic 67" descr="Connections with solid fill">
            <a:extLst>
              <a:ext uri="{FF2B5EF4-FFF2-40B4-BE49-F238E27FC236}">
                <a16:creationId xmlns:a16="http://schemas.microsoft.com/office/drawing/2014/main" id="{033F76D6-3AC7-7CBF-0598-0D0820A471C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63366" y="3141292"/>
            <a:ext cx="914400" cy="914400"/>
          </a:xfrm>
          <a:prstGeom prst="rect">
            <a:avLst/>
          </a:prstGeom>
        </p:spPr>
      </p:pic>
      <p:cxnSp>
        <p:nvCxnSpPr>
          <p:cNvPr id="70" name="Connector: Curved 69">
            <a:extLst>
              <a:ext uri="{FF2B5EF4-FFF2-40B4-BE49-F238E27FC236}">
                <a16:creationId xmlns:a16="http://schemas.microsoft.com/office/drawing/2014/main" id="{2BDB0F1C-E069-E518-400A-98F55D8EEE96}"/>
              </a:ext>
            </a:extLst>
          </p:cNvPr>
          <p:cNvCxnSpPr>
            <a:cxnSpLocks/>
            <a:stCxn id="68" idx="3"/>
            <a:endCxn id="17" idx="1"/>
          </p:cNvCxnSpPr>
          <p:nvPr/>
        </p:nvCxnSpPr>
        <p:spPr>
          <a:xfrm>
            <a:off x="7177766" y="3598492"/>
            <a:ext cx="1644346" cy="410837"/>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pic>
        <p:nvPicPr>
          <p:cNvPr id="80" name="Graphic 79" descr="Clapping hands with solid fill">
            <a:extLst>
              <a:ext uri="{FF2B5EF4-FFF2-40B4-BE49-F238E27FC236}">
                <a16:creationId xmlns:a16="http://schemas.microsoft.com/office/drawing/2014/main" id="{7E2B14E8-5783-4403-A6BD-F782AF3731B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8013" y="3024009"/>
            <a:ext cx="914400" cy="914400"/>
          </a:xfrm>
          <a:prstGeom prst="rect">
            <a:avLst/>
          </a:prstGeom>
        </p:spPr>
      </p:pic>
      <p:pic>
        <p:nvPicPr>
          <p:cNvPr id="118" name="Graphic 117" descr="Atom with solid fill">
            <a:extLst>
              <a:ext uri="{FF2B5EF4-FFF2-40B4-BE49-F238E27FC236}">
                <a16:creationId xmlns:a16="http://schemas.microsoft.com/office/drawing/2014/main" id="{F248499B-2A74-6046-0AB6-D251CF12BF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117876" y="4157729"/>
            <a:ext cx="914400" cy="914400"/>
          </a:xfrm>
          <a:prstGeom prst="rect">
            <a:avLst/>
          </a:prstGeom>
        </p:spPr>
      </p:pic>
    </p:spTree>
    <p:extLst>
      <p:ext uri="{BB962C8B-B14F-4D97-AF65-F5344CB8AC3E}">
        <p14:creationId xmlns:p14="http://schemas.microsoft.com/office/powerpoint/2010/main" val="155906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3C96-7E43-29C4-33FF-1225FE1DEFB8}"/>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CHALLENGES FACED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49B164B2-BA3C-542E-4D15-FCCE8B95E50F}"/>
              </a:ext>
              <a:ext uri="{C183D7F6-B498-43B3-948B-1728B52AA6E4}">
                <adec:decorative xmlns:adec="http://schemas.microsoft.com/office/drawing/2017/decorative" val="1"/>
              </a:ext>
            </a:extLst>
          </p:cNvPr>
          <p:cNvCxnSpPr>
            <a:cxnSpLocks/>
          </p:cNvCxnSpPr>
          <p:nvPr/>
        </p:nvCxnSpPr>
        <p:spPr>
          <a:xfrm>
            <a:off x="0" y="35899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AAE9F3-85D1-A28B-CF6A-8CF497DD6840}"/>
              </a:ext>
              <a:ext uri="{C183D7F6-B498-43B3-948B-1728B52AA6E4}">
                <adec:decorative xmlns:adec="http://schemas.microsoft.com/office/drawing/2017/decorative" val="1"/>
              </a:ext>
            </a:extLst>
          </p:cNvPr>
          <p:cNvCxnSpPr>
            <a:cxnSpLocks/>
          </p:cNvCxnSpPr>
          <p:nvPr/>
        </p:nvCxnSpPr>
        <p:spPr>
          <a:xfrm flipH="1">
            <a:off x="8367623" y="358996"/>
            <a:ext cx="382437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DFE8428-C1C1-0D32-2132-0F1B106A7CCB}"/>
              </a:ext>
            </a:extLst>
          </p:cNvPr>
          <p:cNvSpPr txBox="1"/>
          <p:nvPr/>
        </p:nvSpPr>
        <p:spPr>
          <a:xfrm>
            <a:off x="228600" y="805425"/>
            <a:ext cx="11734800" cy="120032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a:t>This section highlights the primary obstacles encountered throughout the project. Key challenges included the complexities of survey creation and distribution, ensuring the accuracy and relevance of data collected. Data cleaning and standardization presented additional difficulties, requiring meticulous efforts to harmonize and validate diverse data sources. Addressing these challenges was crucial for ensuring the reliability and quality of the final analysis</a:t>
            </a:r>
            <a:endParaRPr lang="en-IN" dirty="0"/>
          </a:p>
        </p:txBody>
      </p:sp>
      <p:sp>
        <p:nvSpPr>
          <p:cNvPr id="7" name="Rectangle: Diagonal Corners Rounded 6">
            <a:extLst>
              <a:ext uri="{FF2B5EF4-FFF2-40B4-BE49-F238E27FC236}">
                <a16:creationId xmlns:a16="http://schemas.microsoft.com/office/drawing/2014/main" id="{491F5D86-E09D-4120-2964-76B580666098}"/>
              </a:ext>
            </a:extLst>
          </p:cNvPr>
          <p:cNvSpPr/>
          <p:nvPr/>
        </p:nvSpPr>
        <p:spPr>
          <a:xfrm>
            <a:off x="621102" y="2294626"/>
            <a:ext cx="11214340" cy="914400"/>
          </a:xfrm>
          <a:prstGeom prst="round2Diag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u="sng" dirty="0"/>
              <a:t>Survey Creation and Distribution</a:t>
            </a:r>
            <a:r>
              <a:rPr lang="en-US" dirty="0"/>
              <a:t>: Developing a comprehensive survey to capture relevant data while ensuring high response rates and addressing diverse demographics.</a:t>
            </a:r>
            <a:endParaRPr lang="en-IN" dirty="0"/>
          </a:p>
        </p:txBody>
      </p:sp>
      <p:sp>
        <p:nvSpPr>
          <p:cNvPr id="8" name="Rectangle: Diagonal Corners Rounded 7">
            <a:extLst>
              <a:ext uri="{FF2B5EF4-FFF2-40B4-BE49-F238E27FC236}">
                <a16:creationId xmlns:a16="http://schemas.microsoft.com/office/drawing/2014/main" id="{D6B5DF1B-AC25-2E2A-931C-850D6B082F2C}"/>
              </a:ext>
            </a:extLst>
          </p:cNvPr>
          <p:cNvSpPr/>
          <p:nvPr/>
        </p:nvSpPr>
        <p:spPr>
          <a:xfrm>
            <a:off x="549215" y="3429000"/>
            <a:ext cx="11214340" cy="914400"/>
          </a:xfrm>
          <a:prstGeom prst="round2Diag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u="sng" dirty="0"/>
              <a:t>Data Cleaning and Standardization</a:t>
            </a:r>
            <a:r>
              <a:rPr lang="en-US" dirty="0"/>
              <a:t>: Handling inconsistencies, missing values, and standardizing data formats to ensure accuracy and reliability.</a:t>
            </a:r>
            <a:endParaRPr lang="en-IN" dirty="0"/>
          </a:p>
        </p:txBody>
      </p:sp>
      <p:sp>
        <p:nvSpPr>
          <p:cNvPr id="9" name="Rectangle: Diagonal Corners Rounded 8">
            <a:extLst>
              <a:ext uri="{FF2B5EF4-FFF2-40B4-BE49-F238E27FC236}">
                <a16:creationId xmlns:a16="http://schemas.microsoft.com/office/drawing/2014/main" id="{DCE7D21E-6FFD-B861-70F3-FDE7F411E228}"/>
              </a:ext>
            </a:extLst>
          </p:cNvPr>
          <p:cNvSpPr/>
          <p:nvPr/>
        </p:nvSpPr>
        <p:spPr>
          <a:xfrm>
            <a:off x="549215" y="4657304"/>
            <a:ext cx="11214340" cy="914400"/>
          </a:xfrm>
          <a:prstGeom prst="round2Diag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u="sng" dirty="0"/>
              <a:t>Technology and Tool Limitations</a:t>
            </a:r>
            <a:r>
              <a:rPr lang="en-US" dirty="0"/>
              <a:t>: Navigating limitations of tools and technologies, including data integration issues and ensuring the quality of data for effective analysis and visualization.</a:t>
            </a:r>
            <a:endParaRPr lang="en-IN" dirty="0"/>
          </a:p>
        </p:txBody>
      </p:sp>
      <p:sp>
        <p:nvSpPr>
          <p:cNvPr id="10" name="Oval 9">
            <a:extLst>
              <a:ext uri="{FF2B5EF4-FFF2-40B4-BE49-F238E27FC236}">
                <a16:creationId xmlns:a16="http://schemas.microsoft.com/office/drawing/2014/main" id="{09FCAF71-3285-623F-45E9-ADE74D2CCD7B}"/>
              </a:ext>
            </a:extLst>
          </p:cNvPr>
          <p:cNvSpPr/>
          <p:nvPr/>
        </p:nvSpPr>
        <p:spPr>
          <a:xfrm>
            <a:off x="120769" y="2307386"/>
            <a:ext cx="736121" cy="7010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solidFill>
                  <a:schemeClr val="bg1"/>
                </a:solidFill>
              </a:rPr>
              <a:t>1</a:t>
            </a:r>
          </a:p>
        </p:txBody>
      </p:sp>
      <p:sp>
        <p:nvSpPr>
          <p:cNvPr id="11" name="Oval 10">
            <a:extLst>
              <a:ext uri="{FF2B5EF4-FFF2-40B4-BE49-F238E27FC236}">
                <a16:creationId xmlns:a16="http://schemas.microsoft.com/office/drawing/2014/main" id="{DBE1ADD9-93BB-BBEA-BA73-90DB74E9D1C7}"/>
              </a:ext>
            </a:extLst>
          </p:cNvPr>
          <p:cNvSpPr/>
          <p:nvPr/>
        </p:nvSpPr>
        <p:spPr>
          <a:xfrm>
            <a:off x="-20129" y="4704862"/>
            <a:ext cx="736121" cy="7010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solidFill>
                  <a:schemeClr val="bg1"/>
                </a:solidFill>
              </a:rPr>
              <a:t>3</a:t>
            </a:r>
          </a:p>
        </p:txBody>
      </p:sp>
      <p:sp>
        <p:nvSpPr>
          <p:cNvPr id="12" name="Oval 11">
            <a:extLst>
              <a:ext uri="{FF2B5EF4-FFF2-40B4-BE49-F238E27FC236}">
                <a16:creationId xmlns:a16="http://schemas.microsoft.com/office/drawing/2014/main" id="{7D183EB3-0493-0815-D463-58BFA0DD7EFC}"/>
              </a:ext>
            </a:extLst>
          </p:cNvPr>
          <p:cNvSpPr/>
          <p:nvPr/>
        </p:nvSpPr>
        <p:spPr>
          <a:xfrm>
            <a:off x="60384" y="3535690"/>
            <a:ext cx="736121" cy="70102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a:solidFill>
                  <a:schemeClr val="bg1"/>
                </a:solidFill>
              </a:rPr>
              <a:t>2</a:t>
            </a:r>
          </a:p>
        </p:txBody>
      </p:sp>
    </p:spTree>
    <p:extLst>
      <p:ext uri="{BB962C8B-B14F-4D97-AF65-F5344CB8AC3E}">
        <p14:creationId xmlns:p14="http://schemas.microsoft.com/office/powerpoint/2010/main" val="230346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496A-45BF-224D-76DE-AA04EC53C741}"/>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FINDINGS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6C9CBD02-E355-773C-D101-5D13769A6B19}"/>
              </a:ext>
              <a:ext uri="{C183D7F6-B498-43B3-948B-1728B52AA6E4}">
                <adec:decorative xmlns:adec="http://schemas.microsoft.com/office/drawing/2017/decorative" val="1"/>
              </a:ext>
            </a:extLst>
          </p:cNvPr>
          <p:cNvCxnSpPr>
            <a:cxnSpLocks/>
          </p:cNvCxnSpPr>
          <p:nvPr/>
        </p:nvCxnSpPr>
        <p:spPr>
          <a:xfrm>
            <a:off x="0" y="35899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2EDAB63-59EE-8AC8-0533-119346ECA1CE}"/>
              </a:ext>
              <a:ext uri="{C183D7F6-B498-43B3-948B-1728B52AA6E4}">
                <adec:decorative xmlns:adec="http://schemas.microsoft.com/office/drawing/2017/decorative" val="1"/>
              </a:ext>
            </a:extLst>
          </p:cNvPr>
          <p:cNvCxnSpPr>
            <a:cxnSpLocks/>
          </p:cNvCxnSpPr>
          <p:nvPr/>
        </p:nvCxnSpPr>
        <p:spPr>
          <a:xfrm flipH="1">
            <a:off x="8367623" y="358996"/>
            <a:ext cx="382437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D93F7F8C-AF4B-4E08-89BA-765726F95B9F}"/>
              </a:ext>
            </a:extLst>
          </p:cNvPr>
          <p:cNvSpPr/>
          <p:nvPr/>
        </p:nvSpPr>
        <p:spPr>
          <a:xfrm>
            <a:off x="1570010" y="939201"/>
            <a:ext cx="3950896" cy="23560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0" lvl="0" indent="0" algn="just">
              <a:lnSpc>
                <a:spcPts val="2367"/>
              </a:lnSpc>
              <a:spcBef>
                <a:spcPct val="0"/>
              </a:spcBef>
            </a:pPr>
            <a:r>
              <a:rPr lang="en-US" sz="1800" b="1" u="sng" spc="28" dirty="0">
                <a:solidFill>
                  <a:srgbClr val="EFEFEF"/>
                </a:solidFill>
                <a:latin typeface="TT Hoves Bold"/>
                <a:ea typeface="TT Hoves Bold"/>
                <a:cs typeface="TT Hoves Bold"/>
                <a:sym typeface="TT Hoves Bold"/>
              </a:rPr>
              <a:t>Fast-Tracked Career Growth</a:t>
            </a:r>
            <a:r>
              <a:rPr lang="en-US" sz="1800" b="1" spc="28" dirty="0">
                <a:solidFill>
                  <a:srgbClr val="EFEFEF"/>
                </a:solidFill>
                <a:latin typeface="TT Hoves Bold"/>
                <a:ea typeface="TT Hoves Bold"/>
                <a:cs typeface="TT Hoves Bold"/>
                <a:sym typeface="TT Hoves Bold"/>
              </a:rPr>
              <a:t>: Gen Z has high expectations for rapid professional development and significant salary increases within the first few years of their career.</a:t>
            </a:r>
          </a:p>
        </p:txBody>
      </p:sp>
      <p:sp>
        <p:nvSpPr>
          <p:cNvPr id="9" name="Rectangle: Rounded Corners 8">
            <a:extLst>
              <a:ext uri="{FF2B5EF4-FFF2-40B4-BE49-F238E27FC236}">
                <a16:creationId xmlns:a16="http://schemas.microsoft.com/office/drawing/2014/main" id="{C71EB08E-DC60-2937-EA4E-D62880F5D19C}"/>
              </a:ext>
            </a:extLst>
          </p:cNvPr>
          <p:cNvSpPr/>
          <p:nvPr/>
        </p:nvSpPr>
        <p:spPr>
          <a:xfrm>
            <a:off x="6501442" y="939201"/>
            <a:ext cx="3634595" cy="23560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800" b="1" u="sng" spc="28" dirty="0">
                <a:solidFill>
                  <a:srgbClr val="EFEFEF"/>
                </a:solidFill>
                <a:latin typeface="TT Hoves Bold"/>
                <a:ea typeface="TT Hoves Bold"/>
                <a:cs typeface="TT Hoves Bold"/>
                <a:sym typeface="TT Hoves Bold"/>
              </a:rPr>
              <a:t>Purpose Over Pay</a:t>
            </a:r>
            <a:r>
              <a:rPr lang="en-US" sz="1800" b="1" spc="28" dirty="0">
                <a:solidFill>
                  <a:srgbClr val="EFEFEF"/>
                </a:solidFill>
                <a:latin typeface="TT Hoves Bold"/>
                <a:ea typeface="TT Hoves Bold"/>
                <a:cs typeface="TT Hoves Bold"/>
                <a:sym typeface="TT Hoves Bold"/>
              </a:rPr>
              <a:t>: Gen Z prioritizes meaningful work, choosing employers whose missions align with their personal values over high-paying jobs without purpose.</a:t>
            </a:r>
          </a:p>
        </p:txBody>
      </p:sp>
      <p:sp>
        <p:nvSpPr>
          <p:cNvPr id="10" name="Rectangle: Rounded Corners 9">
            <a:extLst>
              <a:ext uri="{FF2B5EF4-FFF2-40B4-BE49-F238E27FC236}">
                <a16:creationId xmlns:a16="http://schemas.microsoft.com/office/drawing/2014/main" id="{43BD619E-C720-91BD-90DE-C90F20E6EEDD}"/>
              </a:ext>
            </a:extLst>
          </p:cNvPr>
          <p:cNvSpPr/>
          <p:nvPr/>
        </p:nvSpPr>
        <p:spPr>
          <a:xfrm>
            <a:off x="3956652" y="3576009"/>
            <a:ext cx="3950896" cy="235609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just">
              <a:lnSpc>
                <a:spcPts val="2367"/>
              </a:lnSpc>
              <a:spcBef>
                <a:spcPct val="0"/>
              </a:spcBef>
            </a:pPr>
            <a:r>
              <a:rPr lang="en-US" sz="1800" b="1" u="sng" spc="28" dirty="0">
                <a:solidFill>
                  <a:srgbClr val="EFEFEF"/>
                </a:solidFill>
                <a:latin typeface="TT Hoves Bold"/>
                <a:ea typeface="TT Hoves Bold"/>
                <a:cs typeface="TT Hoves Bold"/>
                <a:sym typeface="TT Hoves Bold"/>
              </a:rPr>
              <a:t>Flexibility is Non-Negotiable</a:t>
            </a:r>
            <a:r>
              <a:rPr lang="en-US" sz="1800" b="1" spc="28" dirty="0">
                <a:solidFill>
                  <a:srgbClr val="EFEFEF"/>
                </a:solidFill>
                <a:latin typeface="TT Hoves Bold"/>
                <a:ea typeface="TT Hoves Bold"/>
                <a:cs typeface="TT Hoves Bold"/>
                <a:sym typeface="TT Hoves Bold"/>
              </a:rPr>
              <a:t>: Flexible work environments, particularly remote and hybrid options, are essential for attracting and retaining Gen Z talent.</a:t>
            </a:r>
          </a:p>
        </p:txBody>
      </p:sp>
      <p:sp>
        <p:nvSpPr>
          <p:cNvPr id="11" name="Oval 10">
            <a:extLst>
              <a:ext uri="{FF2B5EF4-FFF2-40B4-BE49-F238E27FC236}">
                <a16:creationId xmlns:a16="http://schemas.microsoft.com/office/drawing/2014/main" id="{D4F51E8E-DDF6-A087-7B26-10592242F0A2}"/>
              </a:ext>
            </a:extLst>
          </p:cNvPr>
          <p:cNvSpPr/>
          <p:nvPr/>
        </p:nvSpPr>
        <p:spPr>
          <a:xfrm>
            <a:off x="998510" y="482001"/>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a:solidFill>
                  <a:schemeClr val="bg1"/>
                </a:solidFill>
              </a:rPr>
              <a:t>1</a:t>
            </a:r>
          </a:p>
        </p:txBody>
      </p:sp>
      <p:sp>
        <p:nvSpPr>
          <p:cNvPr id="12" name="Oval 11">
            <a:extLst>
              <a:ext uri="{FF2B5EF4-FFF2-40B4-BE49-F238E27FC236}">
                <a16:creationId xmlns:a16="http://schemas.microsoft.com/office/drawing/2014/main" id="{3AD681A8-937D-153A-9E8F-E052FB126B7D}"/>
              </a:ext>
            </a:extLst>
          </p:cNvPr>
          <p:cNvSpPr/>
          <p:nvPr/>
        </p:nvSpPr>
        <p:spPr>
          <a:xfrm>
            <a:off x="5956542" y="606452"/>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a:solidFill>
                  <a:schemeClr val="bg1"/>
                </a:solidFill>
              </a:rPr>
              <a:t>2</a:t>
            </a:r>
          </a:p>
        </p:txBody>
      </p:sp>
      <p:sp>
        <p:nvSpPr>
          <p:cNvPr id="13" name="Oval 12">
            <a:extLst>
              <a:ext uri="{FF2B5EF4-FFF2-40B4-BE49-F238E27FC236}">
                <a16:creationId xmlns:a16="http://schemas.microsoft.com/office/drawing/2014/main" id="{74B85EC2-9817-FF0F-8F86-1408CB9FA4D7}"/>
              </a:ext>
            </a:extLst>
          </p:cNvPr>
          <p:cNvSpPr/>
          <p:nvPr/>
        </p:nvSpPr>
        <p:spPr>
          <a:xfrm>
            <a:off x="3290261" y="3306520"/>
            <a:ext cx="914400" cy="914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solidFill>
                  <a:schemeClr val="bg1"/>
                </a:solidFill>
              </a:rPr>
              <a:t>3</a:t>
            </a:r>
          </a:p>
        </p:txBody>
      </p:sp>
    </p:spTree>
    <p:extLst>
      <p:ext uri="{BB962C8B-B14F-4D97-AF65-F5344CB8AC3E}">
        <p14:creationId xmlns:p14="http://schemas.microsoft.com/office/powerpoint/2010/main" val="180152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6865-4B82-E9FF-4F92-265B0B2C0390}"/>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TAKEAWAY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97602AC8-A1EA-342B-13D6-D46AFCAE3F9E}"/>
              </a:ext>
              <a:ext uri="{C183D7F6-B498-43B3-948B-1728B52AA6E4}">
                <adec:decorative xmlns:adec="http://schemas.microsoft.com/office/drawing/2017/decorative" val="1"/>
              </a:ext>
            </a:extLst>
          </p:cNvPr>
          <p:cNvCxnSpPr>
            <a:cxnSpLocks/>
          </p:cNvCxnSpPr>
          <p:nvPr/>
        </p:nvCxnSpPr>
        <p:spPr>
          <a:xfrm>
            <a:off x="0" y="35899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D294B4F-AE57-F6CA-C5EE-0E1F02EEBBB1}"/>
              </a:ext>
              <a:ext uri="{C183D7F6-B498-43B3-948B-1728B52AA6E4}">
                <adec:decorative xmlns:adec="http://schemas.microsoft.com/office/drawing/2017/decorative" val="1"/>
              </a:ext>
            </a:extLst>
          </p:cNvPr>
          <p:cNvCxnSpPr>
            <a:cxnSpLocks/>
          </p:cNvCxnSpPr>
          <p:nvPr/>
        </p:nvCxnSpPr>
        <p:spPr>
          <a:xfrm flipH="1">
            <a:off x="8367623" y="358996"/>
            <a:ext cx="382437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B0B59F3-2862-6BF8-4186-9D6B5FEEFBC2}"/>
              </a:ext>
            </a:extLst>
          </p:cNvPr>
          <p:cNvSpPr/>
          <p:nvPr/>
        </p:nvSpPr>
        <p:spPr>
          <a:xfrm>
            <a:off x="1450675" y="966097"/>
            <a:ext cx="9290649" cy="20259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t>This project provides an in-depth analysis of Generation Z’s career aspirations, highlighting key insights into their preferences and expectations. Through a data-driven approach, we identified critical factors influencing Gen Z’s career choices, including the significance of meaningful work, flexible work environments, and effective management. The comprehensive findings reveal that Gen Z values alignment between personal values and company missions, prefers diverse learning opportunities, and seeks a positive organizational culture.</a:t>
            </a:r>
            <a:endParaRPr lang="en-IN" dirty="0"/>
          </a:p>
        </p:txBody>
      </p:sp>
      <p:sp>
        <p:nvSpPr>
          <p:cNvPr id="6" name="Rectangle: Rounded Corners 5">
            <a:extLst>
              <a:ext uri="{FF2B5EF4-FFF2-40B4-BE49-F238E27FC236}">
                <a16:creationId xmlns:a16="http://schemas.microsoft.com/office/drawing/2014/main" id="{B606BCEF-27CB-5DC1-EEB9-27AF0EE4889B}"/>
              </a:ext>
            </a:extLst>
          </p:cNvPr>
          <p:cNvSpPr/>
          <p:nvPr/>
        </p:nvSpPr>
        <p:spPr>
          <a:xfrm>
            <a:off x="1450675" y="3197463"/>
            <a:ext cx="9290649" cy="202592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The recommendations derived from this study offer actionable strategies for employers to attract, retain, and engage Gen Z talent. By implementing flexible work policies, investing in diverse training programs, and cultivating a supportive work environment, organizations can better align with Gen Z’s needs and drive long-term success. This project underscores the importance of understanding and adapting to the evolving career aspirations of the new workforce to ensure a competitive edge in today’s dynamic job market.</a:t>
            </a:r>
            <a:endParaRPr lang="en-IN" dirty="0"/>
          </a:p>
        </p:txBody>
      </p:sp>
    </p:spTree>
    <p:extLst>
      <p:ext uri="{BB962C8B-B14F-4D97-AF65-F5344CB8AC3E}">
        <p14:creationId xmlns:p14="http://schemas.microsoft.com/office/powerpoint/2010/main" val="283494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4" name="Rectangle: Rounded Corners 3">
            <a:extLst>
              <a:ext uri="{FF2B5EF4-FFF2-40B4-BE49-F238E27FC236}">
                <a16:creationId xmlns:a16="http://schemas.microsoft.com/office/drawing/2014/main" id="{7B942983-3BD5-5331-3B7C-4A67D68A221B}"/>
              </a:ext>
            </a:extLst>
          </p:cNvPr>
          <p:cNvSpPr/>
          <p:nvPr/>
        </p:nvSpPr>
        <p:spPr>
          <a:xfrm>
            <a:off x="7776167" y="4914618"/>
            <a:ext cx="4204486" cy="36032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    divyanshisrivastava161101@gmail.com</a:t>
            </a:r>
          </a:p>
        </p:txBody>
      </p:sp>
      <p:sp>
        <p:nvSpPr>
          <p:cNvPr id="5" name="Rectangle: Rounded Corners 4">
            <a:extLst>
              <a:ext uri="{FF2B5EF4-FFF2-40B4-BE49-F238E27FC236}">
                <a16:creationId xmlns:a16="http://schemas.microsoft.com/office/drawing/2014/main" id="{0B08F547-0B31-90F5-2942-843CE104D4E2}"/>
              </a:ext>
            </a:extLst>
          </p:cNvPr>
          <p:cNvSpPr/>
          <p:nvPr/>
        </p:nvSpPr>
        <p:spPr>
          <a:xfrm>
            <a:off x="7524016" y="4532219"/>
            <a:ext cx="2913945" cy="235948"/>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      DIVYANSHI SRIVASTAVA</a:t>
            </a:r>
          </a:p>
        </p:txBody>
      </p:sp>
      <p:pic>
        <p:nvPicPr>
          <p:cNvPr id="10" name="Graphic 9" descr="Envelope with solid fill">
            <a:extLst>
              <a:ext uri="{FF2B5EF4-FFF2-40B4-BE49-F238E27FC236}">
                <a16:creationId xmlns:a16="http://schemas.microsoft.com/office/drawing/2014/main" id="{0B3511A2-3576-28F6-EAA8-86338E11D3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8368" y="4884855"/>
            <a:ext cx="457200" cy="457200"/>
          </a:xfrm>
          <a:prstGeom prst="rect">
            <a:avLst/>
          </a:prstGeom>
        </p:spPr>
      </p:pic>
      <p:pic>
        <p:nvPicPr>
          <p:cNvPr id="16" name="Graphic 15" descr="Female Profile with solid fill">
            <a:extLst>
              <a:ext uri="{FF2B5EF4-FFF2-40B4-BE49-F238E27FC236}">
                <a16:creationId xmlns:a16="http://schemas.microsoft.com/office/drawing/2014/main" id="{3C4B663E-C130-A04F-89C7-8FF032CDF0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3000" y="4470225"/>
            <a:ext cx="353744" cy="353744"/>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5486" y="16346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409124" y="1036894"/>
            <a:ext cx="4296873"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DASHBOARDS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147011" y="94100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1056746" y="5259353"/>
            <a:ext cx="4196436" cy="7888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TOOLS AND TECHNOLOGY UTILIZED</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622493" y="5161364"/>
            <a:ext cx="939800" cy="93221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1098105" y="4103514"/>
            <a:ext cx="415507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METHODOLOGY</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579121" y="398315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992216" y="1121746"/>
            <a:ext cx="4075360"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817104" y="95789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177821" y="2116503"/>
            <a:ext cx="407536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OBJECTIVE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647700" y="19843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129793" y="3066332"/>
            <a:ext cx="4113852"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STATEMENT</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647700" y="296693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939325" y="228727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849494" y="428680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p>
        </p:txBody>
      </p:sp>
      <p:sp>
        <p:nvSpPr>
          <p:cNvPr id="3" name="Rectangle: Rounded Corners 2">
            <a:extLst>
              <a:ext uri="{FF2B5EF4-FFF2-40B4-BE49-F238E27FC236}">
                <a16:creationId xmlns:a16="http://schemas.microsoft.com/office/drawing/2014/main" id="{1400B633-98E3-FE0C-A513-F6F47D73C49B}"/>
              </a:ext>
              <a:ext uri="{C183D7F6-B498-43B3-948B-1728B52AA6E4}">
                <adec:decorative xmlns:adec="http://schemas.microsoft.com/office/drawing/2017/decorative" val="1"/>
              </a:ext>
            </a:extLst>
          </p:cNvPr>
          <p:cNvSpPr/>
          <p:nvPr/>
        </p:nvSpPr>
        <p:spPr>
          <a:xfrm>
            <a:off x="6496588" y="2045512"/>
            <a:ext cx="420940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RECOMMENDATIONS</a:t>
            </a:r>
          </a:p>
        </p:txBody>
      </p:sp>
      <p:sp>
        <p:nvSpPr>
          <p:cNvPr id="5" name="Oval 4">
            <a:extLst>
              <a:ext uri="{FF2B5EF4-FFF2-40B4-BE49-F238E27FC236}">
                <a16:creationId xmlns:a16="http://schemas.microsoft.com/office/drawing/2014/main" id="{B5F84D67-2586-C3C5-03BE-212EF8B91D5C}"/>
              </a:ext>
              <a:ext uri="{C183D7F6-B498-43B3-948B-1728B52AA6E4}">
                <adec:decorative xmlns:adec="http://schemas.microsoft.com/office/drawing/2017/decorative" val="1"/>
              </a:ext>
            </a:extLst>
          </p:cNvPr>
          <p:cNvSpPr/>
          <p:nvPr/>
        </p:nvSpPr>
        <p:spPr>
          <a:xfrm>
            <a:off x="6192258" y="1968017"/>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C2669C7-74A0-6B2C-4BD2-9C9408B93035}"/>
              </a:ext>
              <a:ext uri="{C183D7F6-B498-43B3-948B-1728B52AA6E4}">
                <adec:decorative xmlns:adec="http://schemas.microsoft.com/office/drawing/2017/decorative" val="1"/>
              </a:ext>
            </a:extLst>
          </p:cNvPr>
          <p:cNvSpPr/>
          <p:nvPr/>
        </p:nvSpPr>
        <p:spPr>
          <a:xfrm>
            <a:off x="6488112" y="3119710"/>
            <a:ext cx="421788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CHALLENGE FACED</a:t>
            </a:r>
          </a:p>
        </p:txBody>
      </p:sp>
      <p:sp>
        <p:nvSpPr>
          <p:cNvPr id="7" name="Oval 6">
            <a:extLst>
              <a:ext uri="{FF2B5EF4-FFF2-40B4-BE49-F238E27FC236}">
                <a16:creationId xmlns:a16="http://schemas.microsoft.com/office/drawing/2014/main" id="{279DD9AD-A4F3-C66D-5992-B4D28476850D}"/>
              </a:ext>
              <a:ext uri="{C183D7F6-B498-43B3-948B-1728B52AA6E4}">
                <adec:decorative xmlns:adec="http://schemas.microsoft.com/office/drawing/2017/decorative" val="1"/>
              </a:ext>
            </a:extLst>
          </p:cNvPr>
          <p:cNvSpPr/>
          <p:nvPr/>
        </p:nvSpPr>
        <p:spPr>
          <a:xfrm>
            <a:off x="6167970" y="304188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57BE95CF-97AB-02A0-7E70-E35E47AF133B}"/>
              </a:ext>
              <a:ext uri="{C183D7F6-B498-43B3-948B-1728B52AA6E4}">
                <adec:decorative xmlns:adec="http://schemas.microsoft.com/office/drawing/2017/decorative" val="1"/>
              </a:ext>
            </a:extLst>
          </p:cNvPr>
          <p:cNvSpPr/>
          <p:nvPr/>
        </p:nvSpPr>
        <p:spPr>
          <a:xfrm>
            <a:off x="6488112" y="4233437"/>
            <a:ext cx="4168237"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KEY FINDINGS</a:t>
            </a:r>
          </a:p>
        </p:txBody>
      </p:sp>
      <p:sp>
        <p:nvSpPr>
          <p:cNvPr id="10" name="Oval 9">
            <a:extLst>
              <a:ext uri="{FF2B5EF4-FFF2-40B4-BE49-F238E27FC236}">
                <a16:creationId xmlns:a16="http://schemas.microsoft.com/office/drawing/2014/main" id="{3F886D69-8486-932A-4BA0-F943DBFD3278}"/>
              </a:ext>
              <a:ext uri="{C183D7F6-B498-43B3-948B-1728B52AA6E4}">
                <adec:decorative xmlns:adec="http://schemas.microsoft.com/office/drawing/2017/decorative" val="1"/>
              </a:ext>
            </a:extLst>
          </p:cNvPr>
          <p:cNvSpPr/>
          <p:nvPr/>
        </p:nvSpPr>
        <p:spPr>
          <a:xfrm>
            <a:off x="6092856" y="413555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EDA31EA6-EB62-B968-857F-735D816D581A}"/>
              </a:ext>
              <a:ext uri="{C183D7F6-B498-43B3-948B-1728B52AA6E4}">
                <adec:decorative xmlns:adec="http://schemas.microsoft.com/office/drawing/2017/decorative" val="1"/>
              </a:ext>
            </a:extLst>
          </p:cNvPr>
          <p:cNvSpPr/>
          <p:nvPr/>
        </p:nvSpPr>
        <p:spPr>
          <a:xfrm>
            <a:off x="6537760" y="5173455"/>
            <a:ext cx="416823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KEY TAKEAWAY</a:t>
            </a:r>
          </a:p>
        </p:txBody>
      </p:sp>
      <p:sp>
        <p:nvSpPr>
          <p:cNvPr id="18" name="Oval 17">
            <a:extLst>
              <a:ext uri="{FF2B5EF4-FFF2-40B4-BE49-F238E27FC236}">
                <a16:creationId xmlns:a16="http://schemas.microsoft.com/office/drawing/2014/main" id="{34BFDED2-AFA0-BD64-0640-2706B40BBE4D}"/>
              </a:ext>
              <a:ext uri="{C183D7F6-B498-43B3-948B-1728B52AA6E4}">
                <adec:decorative xmlns:adec="http://schemas.microsoft.com/office/drawing/2017/decorative" val="1"/>
              </a:ext>
            </a:extLst>
          </p:cNvPr>
          <p:cNvSpPr/>
          <p:nvPr/>
        </p:nvSpPr>
        <p:spPr>
          <a:xfrm>
            <a:off x="6192258" y="512830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Graphic 42" descr="Clipboard with solid fill">
            <a:extLst>
              <a:ext uri="{FF2B5EF4-FFF2-40B4-BE49-F238E27FC236}">
                <a16:creationId xmlns:a16="http://schemas.microsoft.com/office/drawing/2014/main" id="{6F29530A-683B-491F-EC98-23E4ED9611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8389" y="1191952"/>
            <a:ext cx="504331" cy="504331"/>
          </a:xfrm>
          <a:prstGeom prst="rect">
            <a:avLst/>
          </a:prstGeom>
        </p:spPr>
      </p:pic>
      <p:sp>
        <p:nvSpPr>
          <p:cNvPr id="44" name="Freeform 1676" descr="Icon of check box. ">
            <a:extLst>
              <a:ext uri="{FF2B5EF4-FFF2-40B4-BE49-F238E27FC236}">
                <a16:creationId xmlns:a16="http://schemas.microsoft.com/office/drawing/2014/main" id="{F56C35DD-5322-FE0A-0744-9CA971D66973}"/>
              </a:ext>
            </a:extLst>
          </p:cNvPr>
          <p:cNvSpPr>
            <a:spLocks noEditPoints="1"/>
          </p:cNvSpPr>
          <p:nvPr/>
        </p:nvSpPr>
        <p:spPr bwMode="auto">
          <a:xfrm>
            <a:off x="6444032" y="229744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p>
        </p:txBody>
      </p:sp>
      <p:pic>
        <p:nvPicPr>
          <p:cNvPr id="46" name="Graphic 45" descr="Head with gears with solid fill">
            <a:extLst>
              <a:ext uri="{FF2B5EF4-FFF2-40B4-BE49-F238E27FC236}">
                <a16:creationId xmlns:a16="http://schemas.microsoft.com/office/drawing/2014/main" id="{6BB60F55-0B81-46BF-5E89-F703245B0B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0953" y="3117978"/>
            <a:ext cx="657679" cy="657679"/>
          </a:xfrm>
          <a:prstGeom prst="rect">
            <a:avLst/>
          </a:prstGeom>
        </p:spPr>
      </p:pic>
      <p:pic>
        <p:nvPicPr>
          <p:cNvPr id="48" name="Graphic 47" descr="Internet with solid fill">
            <a:extLst>
              <a:ext uri="{FF2B5EF4-FFF2-40B4-BE49-F238E27FC236}">
                <a16:creationId xmlns:a16="http://schemas.microsoft.com/office/drawing/2014/main" id="{2C50119C-C0FD-0FC2-6265-C2E06776CC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144" y="5289958"/>
            <a:ext cx="616497" cy="616497"/>
          </a:xfrm>
          <a:prstGeom prst="rect">
            <a:avLst/>
          </a:prstGeom>
        </p:spPr>
      </p:pic>
      <p:pic>
        <p:nvPicPr>
          <p:cNvPr id="50" name="Graphic 49" descr="Bar chart with solid fill">
            <a:extLst>
              <a:ext uri="{FF2B5EF4-FFF2-40B4-BE49-F238E27FC236}">
                <a16:creationId xmlns:a16="http://schemas.microsoft.com/office/drawing/2014/main" id="{BF207009-AE3D-E604-1E1B-1A3E0BF2A6B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24676" y="1036462"/>
            <a:ext cx="626388" cy="626388"/>
          </a:xfrm>
          <a:prstGeom prst="rect">
            <a:avLst/>
          </a:prstGeom>
        </p:spPr>
      </p:pic>
      <p:pic>
        <p:nvPicPr>
          <p:cNvPr id="52" name="Graphic 51" descr="Network with solid fill">
            <a:extLst>
              <a:ext uri="{FF2B5EF4-FFF2-40B4-BE49-F238E27FC236}">
                <a16:creationId xmlns:a16="http://schemas.microsoft.com/office/drawing/2014/main" id="{ED755099-29B5-A009-B5E2-8D538C55BF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13311" y="3230390"/>
            <a:ext cx="521898" cy="521898"/>
          </a:xfrm>
          <a:prstGeom prst="rect">
            <a:avLst/>
          </a:prstGeom>
        </p:spPr>
      </p:pic>
      <p:pic>
        <p:nvPicPr>
          <p:cNvPr id="56" name="Graphic 55" descr="Handshake with solid fill">
            <a:extLst>
              <a:ext uri="{FF2B5EF4-FFF2-40B4-BE49-F238E27FC236}">
                <a16:creationId xmlns:a16="http://schemas.microsoft.com/office/drawing/2014/main" id="{7B7A02EC-A70B-7B0D-520B-D3D52B67988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91659" y="5258483"/>
            <a:ext cx="740997" cy="740997"/>
          </a:xfrm>
          <a:prstGeom prst="rect">
            <a:avLst/>
          </a:prstGeom>
        </p:spPr>
      </p:pic>
      <p:pic>
        <p:nvPicPr>
          <p:cNvPr id="58" name="Graphic 57" descr="Magnifying glass with solid fill">
            <a:extLst>
              <a:ext uri="{FF2B5EF4-FFF2-40B4-BE49-F238E27FC236}">
                <a16:creationId xmlns:a16="http://schemas.microsoft.com/office/drawing/2014/main" id="{B508A93D-9EC4-5C86-DB0C-BA88268453B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243816" y="4302120"/>
            <a:ext cx="660888" cy="660888"/>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7F68C77B-645A-111B-6F07-A89DF546BBCD}"/>
              </a:ext>
            </a:extLst>
          </p:cNvPr>
          <p:cNvSpPr txBox="1"/>
          <p:nvPr/>
        </p:nvSpPr>
        <p:spPr>
          <a:xfrm>
            <a:off x="2078966" y="966097"/>
            <a:ext cx="7824159" cy="2585323"/>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endParaRPr lang="en-IN" sz="1800" dirty="0">
              <a:effectLst/>
              <a:latin typeface="Segoe UI" panose="020B0502040204020203" pitchFamily="34" charset="0"/>
              <a:ea typeface="Calibri" panose="020F0502020204030204" pitchFamily="34" charset="0"/>
            </a:endParaRPr>
          </a:p>
          <a:p>
            <a:pPr algn="ctr"/>
            <a:r>
              <a:rPr lang="en-IN" sz="1800" dirty="0">
                <a:effectLst/>
                <a:latin typeface="Segoe UI" panose="020B0502040204020203" pitchFamily="34" charset="0"/>
                <a:ea typeface="Calibri" panose="020F0502020204030204" pitchFamily="34" charset="0"/>
              </a:rPr>
              <a:t>The working generations refer to the various cohorts of people who are actively participating in the workforce at different periods in the history and different industrial revolutions. These generations are defined based on the different clusters of the year range in which these individuals were born and drive the technological experiences during their formative years and brings their unique prospective, values and work culture to the workplace. </a:t>
            </a:r>
          </a:p>
          <a:p>
            <a:pPr algn="ctr"/>
            <a:endParaRPr lang="en-IN" dirty="0">
              <a:latin typeface="Segoe UI" panose="020B0502040204020203" pitchFamily="34" charset="0"/>
              <a:ea typeface="Calibri" panose="020F0502020204030204" pitchFamily="34" charset="0"/>
            </a:endParaRPr>
          </a:p>
          <a:p>
            <a:endParaRPr lang="en-IN" dirty="0"/>
          </a:p>
        </p:txBody>
      </p:sp>
      <p:sp>
        <p:nvSpPr>
          <p:cNvPr id="5" name="TextBox 4">
            <a:extLst>
              <a:ext uri="{FF2B5EF4-FFF2-40B4-BE49-F238E27FC236}">
                <a16:creationId xmlns:a16="http://schemas.microsoft.com/office/drawing/2014/main" id="{94E9D266-F2B2-D4DB-CB38-E080FC552C2C}"/>
              </a:ext>
            </a:extLst>
          </p:cNvPr>
          <p:cNvSpPr txBox="1"/>
          <p:nvPr/>
        </p:nvSpPr>
        <p:spPr>
          <a:xfrm>
            <a:off x="2078965" y="3724683"/>
            <a:ext cx="7824159" cy="286232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endParaRPr lang="en-IN" sz="1800" dirty="0">
              <a:effectLst/>
              <a:latin typeface="Segoe UI" panose="020B0502040204020203" pitchFamily="34" charset="0"/>
              <a:ea typeface="Calibri" panose="020F0502020204030204" pitchFamily="34" charset="0"/>
            </a:endParaRPr>
          </a:p>
          <a:p>
            <a:pPr algn="ctr"/>
            <a:r>
              <a:rPr lang="en-IN" sz="1800" dirty="0">
                <a:solidFill>
                  <a:schemeClr val="bg1"/>
                </a:solidFill>
                <a:effectLst/>
                <a:latin typeface="Segoe UI" panose="020B0502040204020203" pitchFamily="34" charset="0"/>
                <a:ea typeface="Times New Roman" panose="02020603050405020304" pitchFamily="18" charset="0"/>
              </a:rPr>
              <a:t>The exact timeline of when these carrier aspirations and views emerged for Generation-Z is not known properly but it can be assumed that these tendencies have been shaping up over the past few years, especially after the Covid-19 the biggest disaster of 21st century. This has completely changed the mindset of Gen-Z and make them more focused on their work-life balance and their way of living.</a:t>
            </a:r>
            <a:endParaRPr lang="en-IN" sz="1800" dirty="0">
              <a:solidFill>
                <a:schemeClr val="bg1"/>
              </a:solidFill>
              <a:effectLst/>
              <a:latin typeface="Times New Roman" panose="02020603050405020304" pitchFamily="18" charset="0"/>
              <a:ea typeface="Times New Roman" panose="02020603050405020304" pitchFamily="18" charset="0"/>
            </a:endParaRPr>
          </a:p>
          <a:p>
            <a:pPr algn="ctr"/>
            <a:r>
              <a:rPr lang="en-IN" sz="1800" dirty="0">
                <a:effectLst/>
                <a:latin typeface="Segoe UI" panose="020B0502040204020203" pitchFamily="34" charset="0"/>
                <a:ea typeface="Calibri" panose="020F0502020204030204" pitchFamily="34" charset="0"/>
              </a:rPr>
              <a:t> </a:t>
            </a:r>
          </a:p>
          <a:p>
            <a:pPr algn="ctr"/>
            <a:endParaRPr lang="en-IN" dirty="0">
              <a:latin typeface="Segoe UI" panose="020B0502040204020203"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OBJECTIVE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2" name="TextBox 1">
            <a:extLst>
              <a:ext uri="{FF2B5EF4-FFF2-40B4-BE49-F238E27FC236}">
                <a16:creationId xmlns:a16="http://schemas.microsoft.com/office/drawing/2014/main" id="{F6549EC6-DE58-6D19-4E1C-A2B92FE15EEE}"/>
              </a:ext>
            </a:extLst>
          </p:cNvPr>
          <p:cNvSpPr txBox="1"/>
          <p:nvPr/>
        </p:nvSpPr>
        <p:spPr>
          <a:xfrm>
            <a:off x="1050131" y="880397"/>
            <a:ext cx="9810750" cy="120032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This project aims to uncover Generation Z’s career aspirations, including their goals and preferences. It seeks to bridge the skills gap between Gen Z and employers, provide actionable recommendations for improving recruitment strategies, and address the challenges posed by technological advancements in the job market.</a:t>
            </a:r>
            <a:endParaRPr lang="en-IN" dirty="0"/>
          </a:p>
        </p:txBody>
      </p:sp>
      <p:sp>
        <p:nvSpPr>
          <p:cNvPr id="9" name="TextBox 8">
            <a:extLst>
              <a:ext uri="{FF2B5EF4-FFF2-40B4-BE49-F238E27FC236}">
                <a16:creationId xmlns:a16="http://schemas.microsoft.com/office/drawing/2014/main" id="{A3F5EF3A-591D-DAF4-C9D0-0BB7C005BA85}"/>
              </a:ext>
            </a:extLst>
          </p:cNvPr>
          <p:cNvSpPr txBox="1"/>
          <p:nvPr/>
        </p:nvSpPr>
        <p:spPr>
          <a:xfrm>
            <a:off x="1050131" y="2614976"/>
            <a:ext cx="4019550" cy="14773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t>Analyze career aspirations, work preferences, education</a:t>
            </a:r>
          </a:p>
          <a:p>
            <a:r>
              <a:rPr lang="en-US" dirty="0"/>
              <a:t>abroad, salary expectations of </a:t>
            </a:r>
            <a:r>
              <a:rPr lang="en-US" dirty="0" err="1"/>
              <a:t>GenZ</a:t>
            </a:r>
            <a:r>
              <a:rPr lang="en-US" dirty="0"/>
              <a:t>.</a:t>
            </a:r>
          </a:p>
          <a:p>
            <a:endParaRPr lang="en-US" dirty="0"/>
          </a:p>
          <a:p>
            <a:endParaRPr lang="en-IN" dirty="0"/>
          </a:p>
        </p:txBody>
      </p:sp>
      <p:sp>
        <p:nvSpPr>
          <p:cNvPr id="12" name="TextBox 11">
            <a:extLst>
              <a:ext uri="{FF2B5EF4-FFF2-40B4-BE49-F238E27FC236}">
                <a16:creationId xmlns:a16="http://schemas.microsoft.com/office/drawing/2014/main" id="{A0254EC0-31DF-EDAD-31D4-E4EA67693128}"/>
              </a:ext>
            </a:extLst>
          </p:cNvPr>
          <p:cNvSpPr txBox="1"/>
          <p:nvPr/>
        </p:nvSpPr>
        <p:spPr>
          <a:xfrm>
            <a:off x="6597369" y="2562436"/>
            <a:ext cx="4174331" cy="14773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t>Identify key factors influencing their career choices,</a:t>
            </a:r>
          </a:p>
          <a:p>
            <a:r>
              <a:rPr lang="en-US" dirty="0"/>
              <a:t>including education, work environment, and salary</a:t>
            </a:r>
          </a:p>
          <a:p>
            <a:r>
              <a:rPr lang="en-US" dirty="0"/>
              <a:t>expectations.</a:t>
            </a:r>
          </a:p>
        </p:txBody>
      </p:sp>
      <p:sp>
        <p:nvSpPr>
          <p:cNvPr id="15" name="TextBox 14">
            <a:extLst>
              <a:ext uri="{FF2B5EF4-FFF2-40B4-BE49-F238E27FC236}">
                <a16:creationId xmlns:a16="http://schemas.microsoft.com/office/drawing/2014/main" id="{478D3B3A-17FF-9315-5F32-BF7427EDD33F}"/>
              </a:ext>
            </a:extLst>
          </p:cNvPr>
          <p:cNvSpPr txBox="1"/>
          <p:nvPr/>
        </p:nvSpPr>
        <p:spPr>
          <a:xfrm>
            <a:off x="3824624" y="4297120"/>
            <a:ext cx="4019550" cy="14773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t>Understand how Gen Z aligns their professional goals with personal values like social impact and work-life</a:t>
            </a:r>
          </a:p>
          <a:p>
            <a:r>
              <a:rPr lang="en-US" dirty="0"/>
              <a:t>balance.</a:t>
            </a:r>
          </a:p>
          <a:p>
            <a:endParaRPr lang="en-IN" dirty="0"/>
          </a:p>
        </p:txBody>
      </p:sp>
      <p:sp>
        <p:nvSpPr>
          <p:cNvPr id="22" name="Oval 21">
            <a:extLst>
              <a:ext uri="{FF2B5EF4-FFF2-40B4-BE49-F238E27FC236}">
                <a16:creationId xmlns:a16="http://schemas.microsoft.com/office/drawing/2014/main" id="{62338E88-C02A-EBC7-28C0-5953585078B7}"/>
              </a:ext>
            </a:extLst>
          </p:cNvPr>
          <p:cNvSpPr/>
          <p:nvPr/>
        </p:nvSpPr>
        <p:spPr>
          <a:xfrm>
            <a:off x="145366" y="2682343"/>
            <a:ext cx="976087" cy="104022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4000" b="1" dirty="0"/>
              <a:t>1</a:t>
            </a:r>
          </a:p>
        </p:txBody>
      </p:sp>
      <p:sp>
        <p:nvSpPr>
          <p:cNvPr id="23" name="Oval 22">
            <a:extLst>
              <a:ext uri="{FF2B5EF4-FFF2-40B4-BE49-F238E27FC236}">
                <a16:creationId xmlns:a16="http://schemas.microsoft.com/office/drawing/2014/main" id="{4E1BCA83-AB3D-C6F9-F76B-66E616C11852}"/>
              </a:ext>
            </a:extLst>
          </p:cNvPr>
          <p:cNvSpPr/>
          <p:nvPr/>
        </p:nvSpPr>
        <p:spPr>
          <a:xfrm>
            <a:off x="5709042" y="2599943"/>
            <a:ext cx="976087" cy="1040224"/>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4000" b="1" dirty="0"/>
              <a:t>2</a:t>
            </a:r>
          </a:p>
        </p:txBody>
      </p:sp>
      <p:sp>
        <p:nvSpPr>
          <p:cNvPr id="24" name="Oval 23">
            <a:extLst>
              <a:ext uri="{FF2B5EF4-FFF2-40B4-BE49-F238E27FC236}">
                <a16:creationId xmlns:a16="http://schemas.microsoft.com/office/drawing/2014/main" id="{52148CB8-E6E8-1F24-1C35-C6F448561E31}"/>
              </a:ext>
            </a:extLst>
          </p:cNvPr>
          <p:cNvSpPr/>
          <p:nvPr/>
        </p:nvSpPr>
        <p:spPr>
          <a:xfrm>
            <a:off x="2898476" y="4420638"/>
            <a:ext cx="1009133" cy="1118194"/>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4000" b="1" dirty="0"/>
              <a:t>3</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C8D1D2C-D2C7-0520-F23E-A745FECD6271}"/>
              </a:ext>
            </a:extLst>
          </p:cNvPr>
          <p:cNvSpPr txBox="1"/>
          <p:nvPr/>
        </p:nvSpPr>
        <p:spPr>
          <a:xfrm>
            <a:off x="2043108" y="1113165"/>
            <a:ext cx="7582617"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Organizations struggle to align traditional career paths with Gen Z’s evolving preferences.</a:t>
            </a:r>
            <a:endParaRPr lang="en-IN" dirty="0"/>
          </a:p>
        </p:txBody>
      </p:sp>
      <p:sp>
        <p:nvSpPr>
          <p:cNvPr id="3" name="TextBox 2">
            <a:extLst>
              <a:ext uri="{FF2B5EF4-FFF2-40B4-BE49-F238E27FC236}">
                <a16:creationId xmlns:a16="http://schemas.microsoft.com/office/drawing/2014/main" id="{593DC19C-A8BF-9F6A-3E54-F6BE04B483DD}"/>
              </a:ext>
            </a:extLst>
          </p:cNvPr>
          <p:cNvSpPr txBox="1"/>
          <p:nvPr/>
        </p:nvSpPr>
        <p:spPr>
          <a:xfrm>
            <a:off x="2043109" y="2303610"/>
            <a:ext cx="7582617"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Gen Z is seeking purpose-driven careers, yet companies often lack clarity on how to provide these opportunities.</a:t>
            </a:r>
            <a:endParaRPr lang="en-IN" dirty="0"/>
          </a:p>
        </p:txBody>
      </p:sp>
      <p:sp>
        <p:nvSpPr>
          <p:cNvPr id="5" name="TextBox 4">
            <a:extLst>
              <a:ext uri="{FF2B5EF4-FFF2-40B4-BE49-F238E27FC236}">
                <a16:creationId xmlns:a16="http://schemas.microsoft.com/office/drawing/2014/main" id="{EC6D923A-3058-5D7C-0868-201DBAF55700}"/>
              </a:ext>
            </a:extLst>
          </p:cNvPr>
          <p:cNvSpPr txBox="1"/>
          <p:nvPr/>
        </p:nvSpPr>
        <p:spPr>
          <a:xfrm>
            <a:off x="2043110" y="3734107"/>
            <a:ext cx="7582617"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There is a disconnect between what Gen Z values (flexibility, work-life balance, social impact) and what many companies offer.</a:t>
            </a:r>
            <a:endParaRPr lang="en-IN" dirty="0"/>
          </a:p>
        </p:txBody>
      </p:sp>
      <p:sp>
        <p:nvSpPr>
          <p:cNvPr id="10" name="TextBox 9">
            <a:extLst>
              <a:ext uri="{FF2B5EF4-FFF2-40B4-BE49-F238E27FC236}">
                <a16:creationId xmlns:a16="http://schemas.microsoft.com/office/drawing/2014/main" id="{A0667E0C-ED49-384F-AF0B-2A846A06383E}"/>
              </a:ext>
            </a:extLst>
          </p:cNvPr>
          <p:cNvSpPr txBox="1"/>
          <p:nvPr/>
        </p:nvSpPr>
        <p:spPr>
          <a:xfrm>
            <a:off x="1948220" y="4924552"/>
            <a:ext cx="7582617"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Understanding these career aspirations is critical for businesses to attract, engage, and retain this new generation of talent.</a:t>
            </a:r>
            <a:endParaRPr lang="en-IN" dirty="0"/>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617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434710"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ircle: Hollow 1">
            <a:extLst>
              <a:ext uri="{FF2B5EF4-FFF2-40B4-BE49-F238E27FC236}">
                <a16:creationId xmlns:a16="http://schemas.microsoft.com/office/drawing/2014/main" id="{274AFD0A-B1C7-2E97-46A4-58C22789EE75}"/>
              </a:ext>
              <a:ext uri="{C183D7F6-B498-43B3-948B-1728B52AA6E4}">
                <adec:decorative xmlns:adec="http://schemas.microsoft.com/office/drawing/2017/decorative" val="1"/>
              </a:ext>
            </a:extLst>
          </p:cNvPr>
          <p:cNvSpPr/>
          <p:nvPr/>
        </p:nvSpPr>
        <p:spPr>
          <a:xfrm>
            <a:off x="2931123" y="3533024"/>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Graphic 4" descr="Database with solid fill">
            <a:extLst>
              <a:ext uri="{FF2B5EF4-FFF2-40B4-BE49-F238E27FC236}">
                <a16:creationId xmlns:a16="http://schemas.microsoft.com/office/drawing/2014/main" id="{4165CDEC-79FA-09B8-54B4-FD0F20CBF3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6381" y="2556588"/>
            <a:ext cx="789824" cy="789824"/>
          </a:xfrm>
          <a:prstGeom prst="rect">
            <a:avLst/>
          </a:prstGeom>
        </p:spPr>
      </p:pic>
      <p:pic>
        <p:nvPicPr>
          <p:cNvPr id="9" name="Graphic 8" descr="Large paint brush with solid fill">
            <a:extLst>
              <a:ext uri="{FF2B5EF4-FFF2-40B4-BE49-F238E27FC236}">
                <a16:creationId xmlns:a16="http://schemas.microsoft.com/office/drawing/2014/main" id="{623BFE70-ED99-7B99-8C50-1BD53B7835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25635" y="2879084"/>
            <a:ext cx="518136" cy="518136"/>
          </a:xfrm>
          <a:prstGeom prst="rect">
            <a:avLst/>
          </a:prstGeom>
        </p:spPr>
      </p:pic>
      <p:pic>
        <p:nvPicPr>
          <p:cNvPr id="15" name="Graphic 14" descr="Lightbulb with solid fill">
            <a:extLst>
              <a:ext uri="{FF2B5EF4-FFF2-40B4-BE49-F238E27FC236}">
                <a16:creationId xmlns:a16="http://schemas.microsoft.com/office/drawing/2014/main" id="{EC5F7077-92DA-943E-BA9A-5686D57430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6053" y="2708694"/>
            <a:ext cx="720306" cy="720306"/>
          </a:xfrm>
          <a:prstGeom prst="rect">
            <a:avLst/>
          </a:prstGeom>
        </p:spPr>
      </p:pic>
      <p:pic>
        <p:nvPicPr>
          <p:cNvPr id="17" name="Graphic 16" descr="Arrow circle with solid fill">
            <a:extLst>
              <a:ext uri="{FF2B5EF4-FFF2-40B4-BE49-F238E27FC236}">
                <a16:creationId xmlns:a16="http://schemas.microsoft.com/office/drawing/2014/main" id="{B8E8BA55-6CE2-E025-F5BF-6BB5FF276D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32981" y="2332303"/>
            <a:ext cx="1517295" cy="1517295"/>
          </a:xfrm>
          <a:prstGeom prst="rect">
            <a:avLst/>
          </a:prstGeom>
        </p:spPr>
      </p:pic>
      <p:pic>
        <p:nvPicPr>
          <p:cNvPr id="19" name="Graphic 18" descr="Books with solid fill">
            <a:extLst>
              <a:ext uri="{FF2B5EF4-FFF2-40B4-BE49-F238E27FC236}">
                <a16:creationId xmlns:a16="http://schemas.microsoft.com/office/drawing/2014/main" id="{FC599B7C-EB96-D652-B8F8-47AC6CE470B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96163" y="4017245"/>
            <a:ext cx="649647" cy="625415"/>
          </a:xfrm>
          <a:prstGeom prst="rect">
            <a:avLst/>
          </a:prstGeom>
        </p:spPr>
      </p:pic>
      <p:pic>
        <p:nvPicPr>
          <p:cNvPr id="27" name="Graphic 26" descr="Research with solid fill">
            <a:extLst>
              <a:ext uri="{FF2B5EF4-FFF2-40B4-BE49-F238E27FC236}">
                <a16:creationId xmlns:a16="http://schemas.microsoft.com/office/drawing/2014/main" id="{88EF6FEE-5580-B89E-BABD-18044F3C68D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95735" y="2656639"/>
            <a:ext cx="783189" cy="792636"/>
          </a:xfrm>
          <a:prstGeom prst="rect">
            <a:avLst/>
          </a:prstGeom>
        </p:spPr>
      </p:pic>
      <p:pic>
        <p:nvPicPr>
          <p:cNvPr id="30" name="Graphic 29" descr="Checklist with solid fill">
            <a:extLst>
              <a:ext uri="{FF2B5EF4-FFF2-40B4-BE49-F238E27FC236}">
                <a16:creationId xmlns:a16="http://schemas.microsoft.com/office/drawing/2014/main" id="{B8F5D340-75C9-5E68-E756-ED94337520C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39693" y="3894298"/>
            <a:ext cx="798088" cy="798088"/>
          </a:xfrm>
          <a:prstGeom prst="rect">
            <a:avLst/>
          </a:prstGeom>
        </p:spPr>
      </p:pic>
      <p:pic>
        <p:nvPicPr>
          <p:cNvPr id="38" name="Graphic 37" descr="Bar chart with solid fill">
            <a:extLst>
              <a:ext uri="{FF2B5EF4-FFF2-40B4-BE49-F238E27FC236}">
                <a16:creationId xmlns:a16="http://schemas.microsoft.com/office/drawing/2014/main" id="{C5CDAEDD-82EE-0880-1B86-712AEC6E617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21941" y="3805391"/>
            <a:ext cx="598331" cy="598331"/>
          </a:xfrm>
          <a:prstGeom prst="rect">
            <a:avLst/>
          </a:prstGeom>
        </p:spPr>
      </p:pic>
      <p:pic>
        <p:nvPicPr>
          <p:cNvPr id="40" name="Graphic 39" descr="Pie chart with solid fill">
            <a:extLst>
              <a:ext uri="{FF2B5EF4-FFF2-40B4-BE49-F238E27FC236}">
                <a16:creationId xmlns:a16="http://schemas.microsoft.com/office/drawing/2014/main" id="{3B8BB29C-FFA3-CD13-72A2-4DEF0BC7518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766214" y="4104556"/>
            <a:ext cx="704898" cy="627454"/>
          </a:xfrm>
          <a:prstGeom prst="rect">
            <a:avLst/>
          </a:prstGeom>
        </p:spPr>
      </p:pic>
      <p:pic>
        <p:nvPicPr>
          <p:cNvPr id="44" name="Graphic 43" descr="Business Growth with solid fill">
            <a:extLst>
              <a:ext uri="{FF2B5EF4-FFF2-40B4-BE49-F238E27FC236}">
                <a16:creationId xmlns:a16="http://schemas.microsoft.com/office/drawing/2014/main" id="{39775F24-A9C2-59A9-EAA6-2FA3BBDDBF7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672416" y="3804575"/>
            <a:ext cx="914400" cy="914400"/>
          </a:xfrm>
          <a:prstGeom prst="rect">
            <a:avLst/>
          </a:prstGeom>
        </p:spPr>
      </p:pic>
      <p:sp>
        <p:nvSpPr>
          <p:cNvPr id="45" name="TextBox 44">
            <a:extLst>
              <a:ext uri="{FF2B5EF4-FFF2-40B4-BE49-F238E27FC236}">
                <a16:creationId xmlns:a16="http://schemas.microsoft.com/office/drawing/2014/main" id="{00DADB48-0E33-435D-0898-ED7CFF649E9C}"/>
              </a:ext>
            </a:extLst>
          </p:cNvPr>
          <p:cNvSpPr txBox="1"/>
          <p:nvPr/>
        </p:nvSpPr>
        <p:spPr>
          <a:xfrm>
            <a:off x="5006950" y="1040500"/>
            <a:ext cx="1830831"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endParaRPr lang="en-IN" b="1" dirty="0">
              <a:solidFill>
                <a:schemeClr val="bg1"/>
              </a:solidFill>
            </a:endParaRPr>
          </a:p>
          <a:p>
            <a:pPr algn="ctr"/>
            <a:r>
              <a:rPr lang="en-IN" b="1" dirty="0">
                <a:solidFill>
                  <a:schemeClr val="bg1"/>
                </a:solidFill>
              </a:rPr>
              <a:t>DATA ANALYSIS</a:t>
            </a:r>
          </a:p>
          <a:p>
            <a:pPr algn="ctr"/>
            <a:endParaRPr lang="en-IN" b="1" dirty="0">
              <a:solidFill>
                <a:schemeClr val="bg1"/>
              </a:solidFill>
            </a:endParaRPr>
          </a:p>
        </p:txBody>
      </p:sp>
      <p:sp>
        <p:nvSpPr>
          <p:cNvPr id="46" name="TextBox 45">
            <a:extLst>
              <a:ext uri="{FF2B5EF4-FFF2-40B4-BE49-F238E27FC236}">
                <a16:creationId xmlns:a16="http://schemas.microsoft.com/office/drawing/2014/main" id="{131482DD-FD66-E181-A4FB-49F63EB8FE14}"/>
              </a:ext>
            </a:extLst>
          </p:cNvPr>
          <p:cNvSpPr txBox="1"/>
          <p:nvPr/>
        </p:nvSpPr>
        <p:spPr>
          <a:xfrm>
            <a:off x="9056546" y="2485686"/>
            <a:ext cx="2382080" cy="92333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endParaRPr lang="en-IN" b="1" dirty="0">
              <a:solidFill>
                <a:schemeClr val="bg1"/>
              </a:solidFill>
            </a:endParaRPr>
          </a:p>
          <a:p>
            <a:pPr algn="ctr"/>
            <a:r>
              <a:rPr lang="en-IN" b="1" dirty="0">
                <a:solidFill>
                  <a:schemeClr val="bg1"/>
                </a:solidFill>
              </a:rPr>
              <a:t>PROBLEM STATEMENT</a:t>
            </a:r>
          </a:p>
          <a:p>
            <a:endParaRPr lang="en-IN" b="1" dirty="0">
              <a:solidFill>
                <a:schemeClr val="bg1"/>
              </a:solidFill>
            </a:endParaRPr>
          </a:p>
        </p:txBody>
      </p:sp>
      <p:sp>
        <p:nvSpPr>
          <p:cNvPr id="47" name="TextBox 46">
            <a:extLst>
              <a:ext uri="{FF2B5EF4-FFF2-40B4-BE49-F238E27FC236}">
                <a16:creationId xmlns:a16="http://schemas.microsoft.com/office/drawing/2014/main" id="{C45B73F6-437B-0996-F8B5-182A6838037A}"/>
              </a:ext>
            </a:extLst>
          </p:cNvPr>
          <p:cNvSpPr txBox="1"/>
          <p:nvPr/>
        </p:nvSpPr>
        <p:spPr>
          <a:xfrm>
            <a:off x="440553" y="2473890"/>
            <a:ext cx="2114062" cy="92333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IN" b="1" dirty="0">
                <a:solidFill>
                  <a:schemeClr val="bg1"/>
                </a:solidFill>
              </a:rPr>
              <a:t>DATA CLEANING AND STANDARDISATION</a:t>
            </a:r>
          </a:p>
        </p:txBody>
      </p:sp>
      <p:sp>
        <p:nvSpPr>
          <p:cNvPr id="48" name="TextBox 47">
            <a:extLst>
              <a:ext uri="{FF2B5EF4-FFF2-40B4-BE49-F238E27FC236}">
                <a16:creationId xmlns:a16="http://schemas.microsoft.com/office/drawing/2014/main" id="{062D8B55-F3B0-36E4-AB16-871D4759363C}"/>
              </a:ext>
            </a:extLst>
          </p:cNvPr>
          <p:cNvSpPr txBox="1"/>
          <p:nvPr/>
        </p:nvSpPr>
        <p:spPr>
          <a:xfrm>
            <a:off x="415331" y="3868287"/>
            <a:ext cx="2114062"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endParaRPr lang="en-IN" b="1" dirty="0">
              <a:solidFill>
                <a:schemeClr val="bg1"/>
              </a:solidFill>
            </a:endParaRPr>
          </a:p>
          <a:p>
            <a:pPr algn="ctr"/>
            <a:r>
              <a:rPr lang="en-IN" b="1" dirty="0">
                <a:solidFill>
                  <a:schemeClr val="bg1"/>
                </a:solidFill>
              </a:rPr>
              <a:t>DATA COLLECTION</a:t>
            </a:r>
          </a:p>
          <a:p>
            <a:pPr algn="ctr"/>
            <a:endParaRPr lang="en-IN" b="1" dirty="0">
              <a:solidFill>
                <a:schemeClr val="bg1"/>
              </a:solidFill>
            </a:endParaRPr>
          </a:p>
        </p:txBody>
      </p:sp>
      <p:sp>
        <p:nvSpPr>
          <p:cNvPr id="49" name="TextBox 48">
            <a:extLst>
              <a:ext uri="{FF2B5EF4-FFF2-40B4-BE49-F238E27FC236}">
                <a16:creationId xmlns:a16="http://schemas.microsoft.com/office/drawing/2014/main" id="{2FCBC53A-B44C-E2EB-360D-4A0EED881E0D}"/>
              </a:ext>
            </a:extLst>
          </p:cNvPr>
          <p:cNvSpPr txBox="1"/>
          <p:nvPr/>
        </p:nvSpPr>
        <p:spPr>
          <a:xfrm>
            <a:off x="2619008" y="5503381"/>
            <a:ext cx="2114062" cy="120032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endParaRPr lang="en-IN" b="1" dirty="0">
              <a:solidFill>
                <a:schemeClr val="bg1"/>
              </a:solidFill>
            </a:endParaRPr>
          </a:p>
          <a:p>
            <a:pPr algn="ctr"/>
            <a:r>
              <a:rPr lang="en-IN" b="1" dirty="0">
                <a:solidFill>
                  <a:schemeClr val="bg1"/>
                </a:solidFill>
              </a:rPr>
              <a:t>STAKEHOLDER IDENTIFICATION</a:t>
            </a:r>
          </a:p>
          <a:p>
            <a:pPr algn="ctr"/>
            <a:endParaRPr lang="en-IN" b="1" dirty="0">
              <a:solidFill>
                <a:schemeClr val="bg1"/>
              </a:solidFill>
            </a:endParaRPr>
          </a:p>
        </p:txBody>
      </p:sp>
      <p:sp>
        <p:nvSpPr>
          <p:cNvPr id="50" name="TextBox 49">
            <a:extLst>
              <a:ext uri="{FF2B5EF4-FFF2-40B4-BE49-F238E27FC236}">
                <a16:creationId xmlns:a16="http://schemas.microsoft.com/office/drawing/2014/main" id="{E8B932F6-AD78-3F01-0BD2-130F433C9F46}"/>
              </a:ext>
            </a:extLst>
          </p:cNvPr>
          <p:cNvSpPr txBox="1"/>
          <p:nvPr/>
        </p:nvSpPr>
        <p:spPr>
          <a:xfrm>
            <a:off x="6933970" y="5257789"/>
            <a:ext cx="2189196" cy="1477328"/>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endParaRPr lang="en-IN" b="1" dirty="0">
              <a:solidFill>
                <a:schemeClr val="bg1"/>
              </a:solidFill>
            </a:endParaRPr>
          </a:p>
          <a:p>
            <a:pPr algn="ctr"/>
            <a:r>
              <a:rPr lang="en-IN" b="1" dirty="0">
                <a:solidFill>
                  <a:schemeClr val="bg1"/>
                </a:solidFill>
              </a:rPr>
              <a:t>DATA REPORTING AND RECOMMENDATION</a:t>
            </a:r>
          </a:p>
          <a:p>
            <a:pPr algn="ctr"/>
            <a:endParaRPr lang="en-IN" b="1" dirty="0">
              <a:solidFill>
                <a:schemeClr val="bg1"/>
              </a:solidFill>
            </a:endParaRPr>
          </a:p>
        </p:txBody>
      </p:sp>
      <p:sp>
        <p:nvSpPr>
          <p:cNvPr id="51" name="TextBox 50">
            <a:extLst>
              <a:ext uri="{FF2B5EF4-FFF2-40B4-BE49-F238E27FC236}">
                <a16:creationId xmlns:a16="http://schemas.microsoft.com/office/drawing/2014/main" id="{88E12BB0-7A56-7D9D-DBFE-1166ACBB1719}"/>
              </a:ext>
            </a:extLst>
          </p:cNvPr>
          <p:cNvSpPr txBox="1"/>
          <p:nvPr/>
        </p:nvSpPr>
        <p:spPr>
          <a:xfrm>
            <a:off x="9063983" y="3733238"/>
            <a:ext cx="2382080" cy="120032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endParaRPr lang="en-IN" b="1" dirty="0">
              <a:solidFill>
                <a:schemeClr val="bg1"/>
              </a:solidFill>
            </a:endParaRPr>
          </a:p>
          <a:p>
            <a:pPr algn="ctr"/>
            <a:r>
              <a:rPr lang="en-IN" b="1" dirty="0">
                <a:solidFill>
                  <a:schemeClr val="bg1"/>
                </a:solidFill>
              </a:rPr>
              <a:t>DASHBOARD CREATION</a:t>
            </a:r>
          </a:p>
          <a:p>
            <a:endParaRPr lang="en-IN" b="1" dirty="0">
              <a:solidFill>
                <a:schemeClr val="bg1"/>
              </a:solidFill>
            </a:endParaRPr>
          </a:p>
        </p:txBody>
      </p:sp>
      <p:cxnSp>
        <p:nvCxnSpPr>
          <p:cNvPr id="139" name="Connector: Elbow 138">
            <a:extLst>
              <a:ext uri="{FF2B5EF4-FFF2-40B4-BE49-F238E27FC236}">
                <a16:creationId xmlns:a16="http://schemas.microsoft.com/office/drawing/2014/main" id="{22F96171-E80F-6EB9-2793-A13EB1A7908C}"/>
              </a:ext>
            </a:extLst>
          </p:cNvPr>
          <p:cNvCxnSpPr>
            <a:cxnSpLocks/>
            <a:stCxn id="23" idx="0"/>
            <a:endCxn id="46" idx="0"/>
          </p:cNvCxnSpPr>
          <p:nvPr/>
        </p:nvCxnSpPr>
        <p:spPr>
          <a:xfrm rot="16200000" flipH="1">
            <a:off x="8644875" y="882976"/>
            <a:ext cx="189474" cy="3015947"/>
          </a:xfrm>
          <a:prstGeom prst="bentConnector3">
            <a:avLst>
              <a:gd name="adj1" fmla="val -188944"/>
            </a:avLst>
          </a:prstGeom>
          <a:ln>
            <a:tailEnd type="triangle"/>
          </a:ln>
        </p:spPr>
        <p:style>
          <a:lnRef idx="3">
            <a:schemeClr val="dk1"/>
          </a:lnRef>
          <a:fillRef idx="0">
            <a:schemeClr val="dk1"/>
          </a:fillRef>
          <a:effectRef idx="2">
            <a:schemeClr val="dk1"/>
          </a:effectRef>
          <a:fontRef idx="minor">
            <a:schemeClr val="tx1"/>
          </a:fontRef>
        </p:style>
      </p:cxnSp>
      <p:cxnSp>
        <p:nvCxnSpPr>
          <p:cNvPr id="159" name="Connector: Elbow 158">
            <a:extLst>
              <a:ext uri="{FF2B5EF4-FFF2-40B4-BE49-F238E27FC236}">
                <a16:creationId xmlns:a16="http://schemas.microsoft.com/office/drawing/2014/main" id="{B0DCE1DF-52EB-4358-BB8E-F0E68BB826A2}"/>
              </a:ext>
            </a:extLst>
          </p:cNvPr>
          <p:cNvCxnSpPr>
            <a:cxnSpLocks/>
            <a:stCxn id="29" idx="4"/>
            <a:endCxn id="51" idx="2"/>
          </p:cNvCxnSpPr>
          <p:nvPr/>
        </p:nvCxnSpPr>
        <p:spPr>
          <a:xfrm rot="5400000" flipH="1" flipV="1">
            <a:off x="8975823" y="3815989"/>
            <a:ext cx="161621" cy="2396778"/>
          </a:xfrm>
          <a:prstGeom prst="bentConnector3">
            <a:avLst>
              <a:gd name="adj1" fmla="val -45368"/>
            </a:avLst>
          </a:prstGeom>
          <a:ln>
            <a:tailEnd type="triangle"/>
          </a:ln>
        </p:spPr>
        <p:style>
          <a:lnRef idx="3">
            <a:schemeClr val="dk1"/>
          </a:lnRef>
          <a:fillRef idx="0">
            <a:schemeClr val="dk1"/>
          </a:fillRef>
          <a:effectRef idx="2">
            <a:schemeClr val="dk1"/>
          </a:effectRef>
          <a:fontRef idx="minor">
            <a:schemeClr val="tx1"/>
          </a:fontRef>
        </p:style>
      </p:cxnSp>
      <p:cxnSp>
        <p:nvCxnSpPr>
          <p:cNvPr id="164" name="Connector: Elbow 163">
            <a:extLst>
              <a:ext uri="{FF2B5EF4-FFF2-40B4-BE49-F238E27FC236}">
                <a16:creationId xmlns:a16="http://schemas.microsoft.com/office/drawing/2014/main" id="{F3D84F8F-4AE5-C25D-6BFE-303F4C0AE9D1}"/>
              </a:ext>
            </a:extLst>
          </p:cNvPr>
          <p:cNvCxnSpPr>
            <a:cxnSpLocks/>
            <a:stCxn id="25" idx="4"/>
            <a:endCxn id="50" idx="1"/>
          </p:cNvCxnSpPr>
          <p:nvPr/>
        </p:nvCxnSpPr>
        <p:spPr>
          <a:xfrm rot="16200000" flipH="1">
            <a:off x="6240578" y="5303060"/>
            <a:ext cx="901265" cy="48552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68" name="Connector: Elbow 167">
            <a:extLst>
              <a:ext uri="{FF2B5EF4-FFF2-40B4-BE49-F238E27FC236}">
                <a16:creationId xmlns:a16="http://schemas.microsoft.com/office/drawing/2014/main" id="{82B069BB-3A44-E376-AF92-5D2387E72EAD}"/>
              </a:ext>
            </a:extLst>
          </p:cNvPr>
          <p:cNvCxnSpPr>
            <a:cxnSpLocks/>
            <a:endCxn id="49" idx="3"/>
          </p:cNvCxnSpPr>
          <p:nvPr/>
        </p:nvCxnSpPr>
        <p:spPr>
          <a:xfrm rot="5400000">
            <a:off x="4392963" y="5466990"/>
            <a:ext cx="976663" cy="29644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2" name="Connector: Elbow 171">
            <a:extLst>
              <a:ext uri="{FF2B5EF4-FFF2-40B4-BE49-F238E27FC236}">
                <a16:creationId xmlns:a16="http://schemas.microsoft.com/office/drawing/2014/main" id="{18C24B6E-A2ED-9395-16F4-662190C99E74}"/>
              </a:ext>
            </a:extLst>
          </p:cNvPr>
          <p:cNvCxnSpPr>
            <a:cxnSpLocks/>
            <a:stCxn id="2" idx="4"/>
          </p:cNvCxnSpPr>
          <p:nvPr/>
        </p:nvCxnSpPr>
        <p:spPr>
          <a:xfrm rot="5400000" flipH="1">
            <a:off x="2164428" y="3563258"/>
            <a:ext cx="335266" cy="2791982"/>
          </a:xfrm>
          <a:prstGeom prst="bentConnector4">
            <a:avLst>
              <a:gd name="adj1" fmla="val -68185"/>
              <a:gd name="adj2" fmla="val 99804"/>
            </a:avLst>
          </a:prstGeom>
          <a:ln>
            <a:tailEnd type="triangle"/>
          </a:ln>
        </p:spPr>
        <p:style>
          <a:lnRef idx="3">
            <a:schemeClr val="dk1"/>
          </a:lnRef>
          <a:fillRef idx="0">
            <a:schemeClr val="dk1"/>
          </a:fillRef>
          <a:effectRef idx="2">
            <a:schemeClr val="dk1"/>
          </a:effectRef>
          <a:fontRef idx="minor">
            <a:schemeClr val="tx1"/>
          </a:fontRef>
        </p:style>
      </p:cxnSp>
      <p:cxnSp>
        <p:nvCxnSpPr>
          <p:cNvPr id="177" name="Connector: Elbow 176">
            <a:extLst>
              <a:ext uri="{FF2B5EF4-FFF2-40B4-BE49-F238E27FC236}">
                <a16:creationId xmlns:a16="http://schemas.microsoft.com/office/drawing/2014/main" id="{B3E118A1-524C-509C-1816-8F3BF6F59EEB}"/>
              </a:ext>
            </a:extLst>
          </p:cNvPr>
          <p:cNvCxnSpPr>
            <a:cxnSpLocks/>
            <a:stCxn id="3" idx="0"/>
            <a:endCxn id="47" idx="0"/>
          </p:cNvCxnSpPr>
          <p:nvPr/>
        </p:nvCxnSpPr>
        <p:spPr>
          <a:xfrm rot="16200000" flipH="1" flipV="1">
            <a:off x="2826832" y="966964"/>
            <a:ext cx="177678" cy="2836173"/>
          </a:xfrm>
          <a:prstGeom prst="bentConnector3">
            <a:avLst>
              <a:gd name="adj1" fmla="val -245182"/>
            </a:avLst>
          </a:prstGeom>
          <a:ln>
            <a:tailEnd type="triangle"/>
          </a:ln>
        </p:spPr>
        <p:style>
          <a:lnRef idx="3">
            <a:schemeClr val="dk1"/>
          </a:lnRef>
          <a:fillRef idx="0">
            <a:schemeClr val="dk1"/>
          </a:fillRef>
          <a:effectRef idx="2">
            <a:schemeClr val="dk1"/>
          </a:effectRef>
          <a:fontRef idx="minor">
            <a:schemeClr val="tx1"/>
          </a:fontRef>
        </p:style>
      </p:cxnSp>
      <p:cxnSp>
        <p:nvCxnSpPr>
          <p:cNvPr id="187" name="Straight Arrow Connector 186">
            <a:extLst>
              <a:ext uri="{FF2B5EF4-FFF2-40B4-BE49-F238E27FC236}">
                <a16:creationId xmlns:a16="http://schemas.microsoft.com/office/drawing/2014/main" id="{9B2745BB-441D-729E-8E10-49B4A6394F83}"/>
              </a:ext>
            </a:extLst>
          </p:cNvPr>
          <p:cNvCxnSpPr>
            <a:cxnSpLocks/>
          </p:cNvCxnSpPr>
          <p:nvPr/>
        </p:nvCxnSpPr>
        <p:spPr>
          <a:xfrm flipH="1" flipV="1">
            <a:off x="5834587" y="1921108"/>
            <a:ext cx="7866" cy="486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TOOLS </a:t>
            </a:r>
          </a:p>
          <a:p>
            <a:pPr algn="ctr"/>
            <a:r>
              <a:rPr lang="en-US" sz="2800" b="1" dirty="0">
                <a:solidFill>
                  <a:schemeClr val="tx1">
                    <a:lumMod val="75000"/>
                    <a:lumOff val="25000"/>
                  </a:schemeClr>
                </a:solidFill>
              </a:rPr>
              <a:t>AND </a:t>
            </a:r>
          </a:p>
          <a:p>
            <a:pPr algn="ctr"/>
            <a:r>
              <a:rPr lang="en-US" sz="2800" b="1" dirty="0">
                <a:solidFill>
                  <a:schemeClr val="tx1">
                    <a:lumMod val="75000"/>
                    <a:lumOff val="25000"/>
                  </a:schemeClr>
                </a:solidFill>
              </a:rPr>
              <a:t>TECHNOLOGY UTILISED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Oval 11">
            <a:extLst>
              <a:ext uri="{FF2B5EF4-FFF2-40B4-BE49-F238E27FC236}">
                <a16:creationId xmlns:a16="http://schemas.microsoft.com/office/drawing/2014/main" id="{F08B8BE2-DDB1-0F7A-E13F-C7817D5205D1}"/>
              </a:ext>
            </a:extLst>
          </p:cNvPr>
          <p:cNvSpPr/>
          <p:nvPr/>
        </p:nvSpPr>
        <p:spPr>
          <a:xfrm>
            <a:off x="7251370" y="1875044"/>
            <a:ext cx="2290019" cy="85833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2000" b="1" dirty="0"/>
              <a:t>GOOGLE FORMS</a:t>
            </a:r>
          </a:p>
        </p:txBody>
      </p:sp>
      <p:sp>
        <p:nvSpPr>
          <p:cNvPr id="13" name="Oval 12">
            <a:extLst>
              <a:ext uri="{FF2B5EF4-FFF2-40B4-BE49-F238E27FC236}">
                <a16:creationId xmlns:a16="http://schemas.microsoft.com/office/drawing/2014/main" id="{D7030A72-E40F-B6FF-382C-D72CCAC92065}"/>
              </a:ext>
            </a:extLst>
          </p:cNvPr>
          <p:cNvSpPr/>
          <p:nvPr/>
        </p:nvSpPr>
        <p:spPr>
          <a:xfrm>
            <a:off x="7251370" y="2937290"/>
            <a:ext cx="2290019" cy="85833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t>MICROSOFT EXCEL</a:t>
            </a:r>
          </a:p>
        </p:txBody>
      </p:sp>
      <p:sp>
        <p:nvSpPr>
          <p:cNvPr id="15" name="Oval 14">
            <a:extLst>
              <a:ext uri="{FF2B5EF4-FFF2-40B4-BE49-F238E27FC236}">
                <a16:creationId xmlns:a16="http://schemas.microsoft.com/office/drawing/2014/main" id="{2AA8E444-B842-B97C-07D2-8543AF2C5E26}"/>
              </a:ext>
            </a:extLst>
          </p:cNvPr>
          <p:cNvSpPr/>
          <p:nvPr/>
        </p:nvSpPr>
        <p:spPr>
          <a:xfrm>
            <a:off x="7377316" y="4004142"/>
            <a:ext cx="2290019" cy="85833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2000" b="1" dirty="0"/>
              <a:t>EXCEL DASHBOARD</a:t>
            </a:r>
          </a:p>
        </p:txBody>
      </p:sp>
      <p:sp>
        <p:nvSpPr>
          <p:cNvPr id="16" name="Oval 15">
            <a:extLst>
              <a:ext uri="{FF2B5EF4-FFF2-40B4-BE49-F238E27FC236}">
                <a16:creationId xmlns:a16="http://schemas.microsoft.com/office/drawing/2014/main" id="{BC9C7EDA-6E1A-F246-BFB1-915DF4803E97}"/>
              </a:ext>
            </a:extLst>
          </p:cNvPr>
          <p:cNvSpPr/>
          <p:nvPr/>
        </p:nvSpPr>
        <p:spPr>
          <a:xfrm>
            <a:off x="7465590" y="5029504"/>
            <a:ext cx="2290019" cy="85833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t>GITHUB</a:t>
            </a:r>
          </a:p>
        </p:txBody>
      </p:sp>
      <p:sp>
        <p:nvSpPr>
          <p:cNvPr id="17" name="Oval 16">
            <a:extLst>
              <a:ext uri="{FF2B5EF4-FFF2-40B4-BE49-F238E27FC236}">
                <a16:creationId xmlns:a16="http://schemas.microsoft.com/office/drawing/2014/main" id="{06FD7AE0-5A8B-A957-BE82-D359683224AF}"/>
              </a:ext>
            </a:extLst>
          </p:cNvPr>
          <p:cNvSpPr/>
          <p:nvPr/>
        </p:nvSpPr>
        <p:spPr>
          <a:xfrm>
            <a:off x="2650612" y="1898257"/>
            <a:ext cx="2290019" cy="85833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t>5W1H</a:t>
            </a:r>
          </a:p>
        </p:txBody>
      </p:sp>
      <p:sp>
        <p:nvSpPr>
          <p:cNvPr id="18" name="Oval 17">
            <a:extLst>
              <a:ext uri="{FF2B5EF4-FFF2-40B4-BE49-F238E27FC236}">
                <a16:creationId xmlns:a16="http://schemas.microsoft.com/office/drawing/2014/main" id="{C065FF83-0D92-E85F-1762-01CA94D0BE0E}"/>
              </a:ext>
            </a:extLst>
          </p:cNvPr>
          <p:cNvSpPr/>
          <p:nvPr/>
        </p:nvSpPr>
        <p:spPr>
          <a:xfrm>
            <a:off x="2650611" y="2937290"/>
            <a:ext cx="2290019" cy="85833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2000" b="1" dirty="0"/>
              <a:t>MICROSOFT WORD</a:t>
            </a:r>
          </a:p>
        </p:txBody>
      </p:sp>
      <p:sp>
        <p:nvSpPr>
          <p:cNvPr id="19" name="Oval 18">
            <a:extLst>
              <a:ext uri="{FF2B5EF4-FFF2-40B4-BE49-F238E27FC236}">
                <a16:creationId xmlns:a16="http://schemas.microsoft.com/office/drawing/2014/main" id="{265D490D-9935-1283-FF91-16A58B1C8C71}"/>
              </a:ext>
            </a:extLst>
          </p:cNvPr>
          <p:cNvSpPr/>
          <p:nvPr/>
        </p:nvSpPr>
        <p:spPr>
          <a:xfrm>
            <a:off x="2650610" y="4004142"/>
            <a:ext cx="2290019" cy="85833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t>CHAT GPT</a:t>
            </a:r>
          </a:p>
        </p:txBody>
      </p:sp>
      <p:sp>
        <p:nvSpPr>
          <p:cNvPr id="20" name="Oval 19">
            <a:extLst>
              <a:ext uri="{FF2B5EF4-FFF2-40B4-BE49-F238E27FC236}">
                <a16:creationId xmlns:a16="http://schemas.microsoft.com/office/drawing/2014/main" id="{C9C1311D-B82B-765C-697B-53A38EDF939B}"/>
              </a:ext>
            </a:extLst>
          </p:cNvPr>
          <p:cNvSpPr/>
          <p:nvPr/>
        </p:nvSpPr>
        <p:spPr>
          <a:xfrm>
            <a:off x="2650609" y="5070994"/>
            <a:ext cx="2290019" cy="85833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2000" b="1" dirty="0"/>
              <a:t>MYSQL</a:t>
            </a:r>
          </a:p>
        </p:txBody>
      </p:sp>
      <p:sp>
        <p:nvSpPr>
          <p:cNvPr id="21" name="Oval 20">
            <a:extLst>
              <a:ext uri="{FF2B5EF4-FFF2-40B4-BE49-F238E27FC236}">
                <a16:creationId xmlns:a16="http://schemas.microsoft.com/office/drawing/2014/main" id="{04A3BD46-C8B0-4D05-6F3C-EB882C9C0C65}"/>
              </a:ext>
            </a:extLst>
          </p:cNvPr>
          <p:cNvSpPr/>
          <p:nvPr/>
        </p:nvSpPr>
        <p:spPr>
          <a:xfrm>
            <a:off x="2210200" y="2051271"/>
            <a:ext cx="661071" cy="677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solidFill>
                  <a:schemeClr val="bg1"/>
                </a:solidFill>
              </a:rPr>
              <a:t>1</a:t>
            </a:r>
          </a:p>
        </p:txBody>
      </p:sp>
      <p:sp>
        <p:nvSpPr>
          <p:cNvPr id="22" name="Oval 21">
            <a:extLst>
              <a:ext uri="{FF2B5EF4-FFF2-40B4-BE49-F238E27FC236}">
                <a16:creationId xmlns:a16="http://schemas.microsoft.com/office/drawing/2014/main" id="{960B08EB-CA23-C133-0FFB-9F1CBD6A3A8F}"/>
              </a:ext>
            </a:extLst>
          </p:cNvPr>
          <p:cNvSpPr/>
          <p:nvPr/>
        </p:nvSpPr>
        <p:spPr>
          <a:xfrm>
            <a:off x="6920834" y="3046849"/>
            <a:ext cx="661071" cy="677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solidFill>
                  <a:schemeClr val="bg1"/>
                </a:solidFill>
              </a:rPr>
              <a:t>6</a:t>
            </a:r>
          </a:p>
        </p:txBody>
      </p:sp>
      <p:sp>
        <p:nvSpPr>
          <p:cNvPr id="23" name="Oval 22">
            <a:extLst>
              <a:ext uri="{FF2B5EF4-FFF2-40B4-BE49-F238E27FC236}">
                <a16:creationId xmlns:a16="http://schemas.microsoft.com/office/drawing/2014/main" id="{071CFEE3-74B0-2939-3A3C-9D26E03CF8EC}"/>
              </a:ext>
            </a:extLst>
          </p:cNvPr>
          <p:cNvSpPr/>
          <p:nvPr/>
        </p:nvSpPr>
        <p:spPr>
          <a:xfrm>
            <a:off x="6920833" y="5119920"/>
            <a:ext cx="661071" cy="677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solidFill>
                  <a:schemeClr val="bg1"/>
                </a:solidFill>
              </a:rPr>
              <a:t>8</a:t>
            </a:r>
          </a:p>
        </p:txBody>
      </p:sp>
      <p:sp>
        <p:nvSpPr>
          <p:cNvPr id="24" name="Oval 23">
            <a:extLst>
              <a:ext uri="{FF2B5EF4-FFF2-40B4-BE49-F238E27FC236}">
                <a16:creationId xmlns:a16="http://schemas.microsoft.com/office/drawing/2014/main" id="{E032F591-4C98-AEE5-F3BA-E7A00F3719D8}"/>
              </a:ext>
            </a:extLst>
          </p:cNvPr>
          <p:cNvSpPr/>
          <p:nvPr/>
        </p:nvSpPr>
        <p:spPr>
          <a:xfrm>
            <a:off x="2223125" y="4056098"/>
            <a:ext cx="661071" cy="6775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solidFill>
                  <a:schemeClr val="bg1"/>
                </a:solidFill>
              </a:rPr>
              <a:t>3</a:t>
            </a:r>
          </a:p>
        </p:txBody>
      </p:sp>
      <p:sp>
        <p:nvSpPr>
          <p:cNvPr id="25" name="Oval 24">
            <a:extLst>
              <a:ext uri="{FF2B5EF4-FFF2-40B4-BE49-F238E27FC236}">
                <a16:creationId xmlns:a16="http://schemas.microsoft.com/office/drawing/2014/main" id="{5DF76161-4CA8-3160-A53E-5659455A5A99}"/>
              </a:ext>
            </a:extLst>
          </p:cNvPr>
          <p:cNvSpPr/>
          <p:nvPr/>
        </p:nvSpPr>
        <p:spPr>
          <a:xfrm>
            <a:off x="2253062" y="3046848"/>
            <a:ext cx="661071" cy="67750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a:solidFill>
                  <a:schemeClr val="bg1"/>
                </a:solidFill>
              </a:rPr>
              <a:t>2</a:t>
            </a:r>
          </a:p>
        </p:txBody>
      </p:sp>
      <p:sp>
        <p:nvSpPr>
          <p:cNvPr id="26" name="Oval 25">
            <a:extLst>
              <a:ext uri="{FF2B5EF4-FFF2-40B4-BE49-F238E27FC236}">
                <a16:creationId xmlns:a16="http://schemas.microsoft.com/office/drawing/2014/main" id="{01D5DF86-AB05-B51C-F9E8-1449BF54141A}"/>
              </a:ext>
            </a:extLst>
          </p:cNvPr>
          <p:cNvSpPr/>
          <p:nvPr/>
        </p:nvSpPr>
        <p:spPr>
          <a:xfrm>
            <a:off x="2277116" y="5119920"/>
            <a:ext cx="661071" cy="67750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a:solidFill>
                  <a:schemeClr val="bg1"/>
                </a:solidFill>
              </a:rPr>
              <a:t>4</a:t>
            </a:r>
          </a:p>
        </p:txBody>
      </p:sp>
      <p:sp>
        <p:nvSpPr>
          <p:cNvPr id="27" name="Oval 26">
            <a:extLst>
              <a:ext uri="{FF2B5EF4-FFF2-40B4-BE49-F238E27FC236}">
                <a16:creationId xmlns:a16="http://schemas.microsoft.com/office/drawing/2014/main" id="{5E07FCFD-7DB1-A27C-9897-6C7D92FE806F}"/>
              </a:ext>
            </a:extLst>
          </p:cNvPr>
          <p:cNvSpPr/>
          <p:nvPr/>
        </p:nvSpPr>
        <p:spPr>
          <a:xfrm>
            <a:off x="6919238" y="1926338"/>
            <a:ext cx="661071" cy="67750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a:solidFill>
                  <a:schemeClr val="bg1"/>
                </a:solidFill>
              </a:rPr>
              <a:t>5</a:t>
            </a:r>
          </a:p>
        </p:txBody>
      </p:sp>
      <p:sp>
        <p:nvSpPr>
          <p:cNvPr id="28" name="Oval 27">
            <a:extLst>
              <a:ext uri="{FF2B5EF4-FFF2-40B4-BE49-F238E27FC236}">
                <a16:creationId xmlns:a16="http://schemas.microsoft.com/office/drawing/2014/main" id="{70D9CAAD-D0C6-6999-55D6-1F5899C88098}"/>
              </a:ext>
            </a:extLst>
          </p:cNvPr>
          <p:cNvSpPr/>
          <p:nvPr/>
        </p:nvSpPr>
        <p:spPr>
          <a:xfrm>
            <a:off x="6919237" y="4153365"/>
            <a:ext cx="661071" cy="67750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a:solidFill>
                  <a:schemeClr val="bg1"/>
                </a:solidFill>
              </a:rPr>
              <a:t>7</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88985" y="26741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DASHBOARDS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2398144" y="1073489"/>
            <a:ext cx="7185803"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LEARNING ASPIRATION DASHBOARD</a:t>
            </a:r>
          </a:p>
        </p:txBody>
      </p:sp>
      <p:pic>
        <p:nvPicPr>
          <p:cNvPr id="3" name="Picture 2">
            <a:extLst>
              <a:ext uri="{FF2B5EF4-FFF2-40B4-BE49-F238E27FC236}">
                <a16:creationId xmlns:a16="http://schemas.microsoft.com/office/drawing/2014/main" id="{9A7B8EA9-D513-80CF-5D83-2428A91BFAE9}"/>
              </a:ext>
            </a:extLst>
          </p:cNvPr>
          <p:cNvPicPr/>
          <p:nvPr/>
        </p:nvPicPr>
        <p:blipFill>
          <a:blip r:embed="rId3"/>
          <a:stretch>
            <a:fillRect/>
          </a:stretch>
        </p:blipFill>
        <p:spPr>
          <a:xfrm>
            <a:off x="1268082" y="1798671"/>
            <a:ext cx="9213012" cy="5059329"/>
          </a:xfrm>
          <a:prstGeom prst="rect">
            <a:avLst/>
          </a:prstGeom>
        </p:spPr>
      </p:pic>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sp>
        <p:nvSpPr>
          <p:cNvPr id="2" name="Rectangle: Rounded Corners 1">
            <a:extLst>
              <a:ext uri="{FF2B5EF4-FFF2-40B4-BE49-F238E27FC236}">
                <a16:creationId xmlns:a16="http://schemas.microsoft.com/office/drawing/2014/main" id="{1A9F904D-DD5A-7266-4CB7-ED24BAB4D36A}"/>
              </a:ext>
            </a:extLst>
          </p:cNvPr>
          <p:cNvSpPr/>
          <p:nvPr/>
        </p:nvSpPr>
        <p:spPr>
          <a:xfrm>
            <a:off x="2503098" y="72825"/>
            <a:ext cx="7185803"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MANAGER ASPIRATION DASHBOARD</a:t>
            </a:r>
          </a:p>
        </p:txBody>
      </p:sp>
      <p:pic>
        <p:nvPicPr>
          <p:cNvPr id="3" name="Picture 2">
            <a:extLst>
              <a:ext uri="{FF2B5EF4-FFF2-40B4-BE49-F238E27FC236}">
                <a16:creationId xmlns:a16="http://schemas.microsoft.com/office/drawing/2014/main" id="{4A6C28A3-EAA2-6FDD-3E08-9056644FEC3A}"/>
              </a:ext>
            </a:extLst>
          </p:cNvPr>
          <p:cNvPicPr/>
          <p:nvPr/>
        </p:nvPicPr>
        <p:blipFill>
          <a:blip r:embed="rId3"/>
          <a:stretch>
            <a:fillRect/>
          </a:stretch>
        </p:blipFill>
        <p:spPr>
          <a:xfrm>
            <a:off x="1847490" y="810447"/>
            <a:ext cx="8497019" cy="6047553"/>
          </a:xfrm>
          <a:prstGeom prst="rect">
            <a:avLst/>
          </a:prstGeom>
        </p:spPr>
      </p:pic>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274</TotalTime>
  <Words>1074</Words>
  <Application>Microsoft Office PowerPoint</Application>
  <PresentationFormat>Widescreen</PresentationFormat>
  <Paragraphs>142</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Segoe UI</vt:lpstr>
      <vt:lpstr>Segoe UI Light</vt:lpstr>
      <vt:lpstr>Times New Roman</vt:lpstr>
      <vt:lpstr>TT Hoves Bold</vt:lpstr>
      <vt:lpstr>Office Theme</vt:lpstr>
      <vt:lpstr>KULTUREHIRE </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Project analysis slide 11</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Divyanshi Srivastava</dc:creator>
  <cp:lastModifiedBy>Divyanshi Srivastava</cp:lastModifiedBy>
  <cp:revision>3</cp:revision>
  <dcterms:created xsi:type="dcterms:W3CDTF">2024-09-23T13:41:14Z</dcterms:created>
  <dcterms:modified xsi:type="dcterms:W3CDTF">2024-09-24T14:23:49Z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