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"/>
  </p:notesMasterIdLst>
  <p:sldIdLst>
    <p:sldId id="256" r:id="rId2"/>
    <p:sldId id="261" r:id="rId3"/>
    <p:sldId id="300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tamaran" panose="020B0604020202020204" charset="0"/>
      <p:regular r:id="rId10"/>
      <p:bold r:id="rId11"/>
    </p:embeddedFont>
    <p:embeddedFont>
      <p:font typeface="Catamaran Thin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6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41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>
          <a:blip r:embed="rId3"/>
          <a:srcRect l="16031" r="16031"/>
          <a:stretch/>
        </p:blipFill>
        <p:spPr>
          <a:xfrm>
            <a:off x="4926842" y="443552"/>
            <a:ext cx="4039146" cy="4360909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324259" y="705602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E6CC05"/>
                </a:solidFill>
              </a:rPr>
              <a:t>AI HACKATHON</a:t>
            </a:r>
          </a:p>
        </p:txBody>
      </p:sp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AE33F814-97AB-4E47-A516-5C4CA9D3BB45}"/>
              </a:ext>
            </a:extLst>
          </p:cNvPr>
          <p:cNvSpPr txBox="1">
            <a:spLocks/>
          </p:cNvSpPr>
          <p:nvPr/>
        </p:nvSpPr>
        <p:spPr>
          <a:xfrm>
            <a:off x="324259" y="133195"/>
            <a:ext cx="4769680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IN" sz="2800" dirty="0"/>
              <a:t>Analytics Club &amp; </a:t>
            </a:r>
            <a:r>
              <a:rPr lang="en-IN" sz="2800" dirty="0" err="1"/>
              <a:t>EarlySalary’s</a:t>
            </a:r>
            <a:endParaRPr lang="en-IN" sz="3200" dirty="0"/>
          </a:p>
        </p:txBody>
      </p:sp>
      <p:sp>
        <p:nvSpPr>
          <p:cNvPr id="6" name="Google Shape;199;p12">
            <a:extLst>
              <a:ext uri="{FF2B5EF4-FFF2-40B4-BE49-F238E27FC236}">
                <a16:creationId xmlns:a16="http://schemas.microsoft.com/office/drawing/2014/main" id="{21BB7A88-A369-4B68-8C36-3EE4BD9AF6D3}"/>
              </a:ext>
            </a:extLst>
          </p:cNvPr>
          <p:cNvSpPr txBox="1">
            <a:spLocks/>
          </p:cNvSpPr>
          <p:nvPr/>
        </p:nvSpPr>
        <p:spPr>
          <a:xfrm>
            <a:off x="324259" y="2300250"/>
            <a:ext cx="3845131" cy="1068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IN" sz="2800" dirty="0"/>
              <a:t>Submission by:</a:t>
            </a:r>
          </a:p>
          <a:p>
            <a:r>
              <a:rPr lang="en-IN" sz="2800" dirty="0"/>
              <a:t>Team </a:t>
            </a:r>
            <a:r>
              <a:rPr lang="en-IN" sz="2800" dirty="0" err="1">
                <a:solidFill>
                  <a:srgbClr val="E6CC05"/>
                </a:solidFill>
              </a:rPr>
              <a:t>Featuristic</a:t>
            </a:r>
            <a:endParaRPr lang="en-IN" sz="2800" dirty="0">
              <a:solidFill>
                <a:srgbClr val="E6CC05"/>
              </a:solidFill>
            </a:endParaRPr>
          </a:p>
          <a:p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D5A57-A3EC-47E8-BF28-9D63B7885724}"/>
              </a:ext>
            </a:extLst>
          </p:cNvPr>
          <p:cNvSpPr txBox="1"/>
          <p:nvPr/>
        </p:nvSpPr>
        <p:spPr>
          <a:xfrm>
            <a:off x="324259" y="3422235"/>
            <a:ext cx="57627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bg1"/>
                </a:solidFill>
                <a:latin typeface="Catamaran"/>
                <a:cs typeface="Catamaran"/>
                <a:sym typeface="Catamaran"/>
              </a:rPr>
              <a:t>Approach Used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bg1"/>
                </a:solidFill>
                <a:latin typeface="Catamaran"/>
                <a:cs typeface="Catamaran"/>
                <a:sym typeface="Catamaran"/>
              </a:rPr>
              <a:t>Final Results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bg1"/>
                </a:solidFill>
                <a:latin typeface="Catamaran"/>
                <a:cs typeface="Catamaran"/>
                <a:sym typeface="Catamaran"/>
              </a:rPr>
              <a:t>Future scope and Discussions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947;p47">
            <a:extLst>
              <a:ext uri="{FF2B5EF4-FFF2-40B4-BE49-F238E27FC236}">
                <a16:creationId xmlns:a16="http://schemas.microsoft.com/office/drawing/2014/main" id="{B1BC3579-1967-45AE-9CBB-953BD5894499}"/>
              </a:ext>
            </a:extLst>
          </p:cNvPr>
          <p:cNvGrpSpPr/>
          <p:nvPr/>
        </p:nvGrpSpPr>
        <p:grpSpPr>
          <a:xfrm rot="19541251" flipH="1">
            <a:off x="5609347" y="537682"/>
            <a:ext cx="729675" cy="1051076"/>
            <a:chOff x="3984000" y="1594200"/>
            <a:chExt cx="357800" cy="506800"/>
          </a:xfrm>
          <a:solidFill>
            <a:srgbClr val="C00000"/>
          </a:solidFill>
        </p:grpSpPr>
        <p:sp>
          <p:nvSpPr>
            <p:cNvPr id="102" name="Google Shape;948;p47">
              <a:extLst>
                <a:ext uri="{FF2B5EF4-FFF2-40B4-BE49-F238E27FC236}">
                  <a16:creationId xmlns:a16="http://schemas.microsoft.com/office/drawing/2014/main" id="{AD17050B-C5D5-41FC-8CF2-11384FE25FFF}"/>
                </a:ext>
              </a:extLst>
            </p:cNvPr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" name="Google Shape;949;p47">
              <a:extLst>
                <a:ext uri="{FF2B5EF4-FFF2-40B4-BE49-F238E27FC236}">
                  <a16:creationId xmlns:a16="http://schemas.microsoft.com/office/drawing/2014/main" id="{D092674C-5B3A-4757-BDBC-CE39EEF18734}"/>
                </a:ext>
              </a:extLst>
            </p:cNvPr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Google Shape;947;p47">
            <a:extLst>
              <a:ext uri="{FF2B5EF4-FFF2-40B4-BE49-F238E27FC236}">
                <a16:creationId xmlns:a16="http://schemas.microsoft.com/office/drawing/2014/main" id="{4166D8AF-59E8-43B4-801A-F2B564AEE9FF}"/>
              </a:ext>
            </a:extLst>
          </p:cNvPr>
          <p:cNvGrpSpPr/>
          <p:nvPr/>
        </p:nvGrpSpPr>
        <p:grpSpPr>
          <a:xfrm rot="1749607">
            <a:off x="6213919" y="518712"/>
            <a:ext cx="665735" cy="970107"/>
            <a:chOff x="3984000" y="1594200"/>
            <a:chExt cx="357800" cy="506800"/>
          </a:xfrm>
          <a:solidFill>
            <a:srgbClr val="C00000"/>
          </a:solidFill>
        </p:grpSpPr>
        <p:sp>
          <p:nvSpPr>
            <p:cNvPr id="97" name="Google Shape;948;p47">
              <a:extLst>
                <a:ext uri="{FF2B5EF4-FFF2-40B4-BE49-F238E27FC236}">
                  <a16:creationId xmlns:a16="http://schemas.microsoft.com/office/drawing/2014/main" id="{5D27D35E-66BB-4512-AEB6-E7D9255EAAE5}"/>
                </a:ext>
              </a:extLst>
            </p:cNvPr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" name="Google Shape;949;p47">
              <a:extLst>
                <a:ext uri="{FF2B5EF4-FFF2-40B4-BE49-F238E27FC236}">
                  <a16:creationId xmlns:a16="http://schemas.microsoft.com/office/drawing/2014/main" id="{0A61DE9A-6DE8-43A1-8305-74BC8CB9A547}"/>
                </a:ext>
              </a:extLst>
            </p:cNvPr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205620" y="225328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 USED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3" name="Google Shape;594;p39">
            <a:extLst>
              <a:ext uri="{FF2B5EF4-FFF2-40B4-BE49-F238E27FC236}">
                <a16:creationId xmlns:a16="http://schemas.microsoft.com/office/drawing/2014/main" id="{6670B9E0-6FD5-43AA-9B08-FC5C836A5052}"/>
              </a:ext>
            </a:extLst>
          </p:cNvPr>
          <p:cNvSpPr/>
          <p:nvPr/>
        </p:nvSpPr>
        <p:spPr>
          <a:xfrm>
            <a:off x="-4420333" y="2326421"/>
            <a:ext cx="11301147" cy="1026329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595;p39">
            <a:extLst>
              <a:ext uri="{FF2B5EF4-FFF2-40B4-BE49-F238E27FC236}">
                <a16:creationId xmlns:a16="http://schemas.microsoft.com/office/drawing/2014/main" id="{DBD59593-8402-41E6-8427-50C37F74295F}"/>
              </a:ext>
            </a:extLst>
          </p:cNvPr>
          <p:cNvSpPr/>
          <p:nvPr/>
        </p:nvSpPr>
        <p:spPr>
          <a:xfrm>
            <a:off x="-1812997" y="2326421"/>
            <a:ext cx="11035144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17;p39">
            <a:extLst>
              <a:ext uri="{FF2B5EF4-FFF2-40B4-BE49-F238E27FC236}">
                <a16:creationId xmlns:a16="http://schemas.microsoft.com/office/drawing/2014/main" id="{9D2C08AB-6CFA-41D8-8C4D-88F4DD561538}"/>
              </a:ext>
            </a:extLst>
          </p:cNvPr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B63186-AF9D-4BC1-A59E-FF8EF1179670}"/>
              </a:ext>
            </a:extLst>
          </p:cNvPr>
          <p:cNvSpPr/>
          <p:nvPr/>
        </p:nvSpPr>
        <p:spPr>
          <a:xfrm>
            <a:off x="205620" y="3622772"/>
            <a:ext cx="2120995" cy="1295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5000"/>
              </a:lnSpc>
            </a:pPr>
            <a:r>
              <a:rPr lang="en-IN" sz="2000" b="1" dirty="0">
                <a:solidFill>
                  <a:srgbClr val="E6CC05"/>
                </a:solidFill>
                <a:latin typeface="Catamaran"/>
                <a:cs typeface="Catamaran"/>
              </a:rPr>
              <a:t>Face</a:t>
            </a:r>
          </a:p>
          <a:p>
            <a:pPr algn="ctr">
              <a:lnSpc>
                <a:spcPct val="75000"/>
              </a:lnSpc>
            </a:pPr>
            <a:r>
              <a:rPr lang="en-IN" sz="2000" b="1" dirty="0">
                <a:solidFill>
                  <a:srgbClr val="E6CC05"/>
                </a:solidFill>
                <a:latin typeface="Catamaran"/>
                <a:cs typeface="Catamaran"/>
              </a:rPr>
              <a:t>Detection</a:t>
            </a:r>
          </a:p>
          <a:p>
            <a:pPr algn="ctr"/>
            <a:endParaRPr lang="en-IN" sz="500" b="1" dirty="0">
              <a:solidFill>
                <a:srgbClr val="E6CC05"/>
              </a:solidFill>
              <a:latin typeface="Catamaran"/>
              <a:cs typeface="Catamaran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chemeClr val="bg1"/>
                </a:solidFill>
                <a:latin typeface="Catamaran"/>
                <a:cs typeface="Catamaran"/>
              </a:rPr>
              <a:t>Haar</a:t>
            </a:r>
            <a:r>
              <a:rPr lang="en-IN" b="1" dirty="0">
                <a:solidFill>
                  <a:schemeClr val="bg1"/>
                </a:solidFill>
                <a:latin typeface="Catamaran"/>
                <a:cs typeface="Catamaran"/>
              </a:rPr>
              <a:t> cascade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Catamaran"/>
                <a:cs typeface="Catamaran"/>
              </a:rPr>
              <a:t>MTCNN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ABBACCE-BA50-4D03-ACBE-FD8E4FC33EC3}"/>
              </a:ext>
            </a:extLst>
          </p:cNvPr>
          <p:cNvSpPr/>
          <p:nvPr/>
        </p:nvSpPr>
        <p:spPr>
          <a:xfrm>
            <a:off x="2022846" y="621628"/>
            <a:ext cx="2102186" cy="13651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5000"/>
              </a:lnSpc>
            </a:pPr>
            <a:r>
              <a:rPr lang="en-IN" sz="2000" b="1" dirty="0">
                <a:solidFill>
                  <a:srgbClr val="E6CC05"/>
                </a:solidFill>
                <a:latin typeface="Catamaran"/>
                <a:cs typeface="Catamaran"/>
              </a:rPr>
              <a:t>Feature Extraction</a:t>
            </a:r>
          </a:p>
          <a:p>
            <a:pPr algn="ctr">
              <a:lnSpc>
                <a:spcPct val="75000"/>
              </a:lnSpc>
            </a:pPr>
            <a:endParaRPr lang="en-IN" sz="500" b="1" dirty="0">
              <a:solidFill>
                <a:srgbClr val="E6CC05"/>
              </a:solidFill>
              <a:latin typeface="Catamaran"/>
              <a:cs typeface="Catamaran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Catamaran"/>
                <a:cs typeface="Catamaran"/>
              </a:rPr>
              <a:t>PCA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Catamaran"/>
                <a:cs typeface="Catamaran"/>
              </a:rPr>
              <a:t>Cosine Similarity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Catamaran"/>
                <a:cs typeface="Catamaran"/>
              </a:rPr>
              <a:t>Google </a:t>
            </a:r>
            <a:r>
              <a:rPr lang="en-IN" b="1" dirty="0" err="1">
                <a:solidFill>
                  <a:schemeClr val="bg1"/>
                </a:solidFill>
                <a:latin typeface="Catamaran"/>
                <a:cs typeface="Catamaran"/>
              </a:rPr>
              <a:t>FaceNet</a:t>
            </a:r>
            <a:endParaRPr lang="en-IN" b="1" dirty="0">
              <a:solidFill>
                <a:schemeClr val="bg1"/>
              </a:solidFill>
              <a:latin typeface="Catamaran"/>
              <a:cs typeface="Catamaran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FC525C4-1FCC-42B2-BD33-B81CBCDC735D}"/>
              </a:ext>
            </a:extLst>
          </p:cNvPr>
          <p:cNvSpPr/>
          <p:nvPr/>
        </p:nvSpPr>
        <p:spPr>
          <a:xfrm>
            <a:off x="5856447" y="1214961"/>
            <a:ext cx="2991187" cy="2480726"/>
          </a:xfrm>
          <a:prstGeom prst="roundRect">
            <a:avLst/>
          </a:prstGeom>
          <a:solidFill>
            <a:srgbClr val="E6CC05"/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5000"/>
              </a:lnSpc>
            </a:pPr>
            <a:r>
              <a:rPr lang="en-IN" sz="2000" b="1" dirty="0">
                <a:solidFill>
                  <a:schemeClr val="accent1"/>
                </a:solidFill>
                <a:latin typeface="Catamaran"/>
                <a:cs typeface="Catamaran"/>
              </a:rPr>
              <a:t>Optimal Approach</a:t>
            </a:r>
          </a:p>
          <a:p>
            <a:pPr algn="ctr">
              <a:lnSpc>
                <a:spcPct val="75000"/>
              </a:lnSpc>
            </a:pPr>
            <a:endParaRPr lang="en-IN" sz="2000" b="1" dirty="0">
              <a:solidFill>
                <a:srgbClr val="E6CC05"/>
              </a:solidFill>
              <a:latin typeface="Catamaran"/>
              <a:cs typeface="Catamaran"/>
            </a:endParaRPr>
          </a:p>
          <a:p>
            <a:pPr algn="ctr">
              <a:lnSpc>
                <a:spcPct val="75000"/>
              </a:lnSpc>
            </a:pPr>
            <a:endParaRPr lang="en-IN" sz="500" b="1" dirty="0">
              <a:solidFill>
                <a:srgbClr val="E6CC05"/>
              </a:solidFill>
              <a:latin typeface="Catamaran"/>
              <a:cs typeface="Catamaran"/>
            </a:endParaRPr>
          </a:p>
          <a:p>
            <a:pPr>
              <a:buClr>
                <a:schemeClr val="bg1"/>
              </a:buClr>
            </a:pPr>
            <a:r>
              <a:rPr lang="en-IN" b="1" dirty="0">
                <a:solidFill>
                  <a:schemeClr val="bg1"/>
                </a:solidFill>
                <a:latin typeface="Catamaran"/>
                <a:cs typeface="Catamaran"/>
              </a:rPr>
              <a:t>Step I.  MTCNN</a:t>
            </a:r>
          </a:p>
          <a:p>
            <a:pPr>
              <a:buClr>
                <a:schemeClr val="bg1"/>
              </a:buClr>
            </a:pPr>
            <a:r>
              <a:rPr lang="en-IN" b="1" dirty="0">
                <a:solidFill>
                  <a:schemeClr val="bg1"/>
                </a:solidFill>
                <a:latin typeface="Catamaran"/>
                <a:cs typeface="Catamaran"/>
              </a:rPr>
              <a:t>Step II.  Google </a:t>
            </a:r>
            <a:r>
              <a:rPr lang="en-IN" b="1" dirty="0" err="1">
                <a:solidFill>
                  <a:schemeClr val="bg1"/>
                </a:solidFill>
                <a:latin typeface="Catamaran"/>
                <a:cs typeface="Catamaran"/>
              </a:rPr>
              <a:t>FaceNet</a:t>
            </a:r>
            <a:endParaRPr lang="en-IN" b="1" dirty="0">
              <a:solidFill>
                <a:schemeClr val="bg1"/>
              </a:solidFill>
              <a:latin typeface="Catamaran"/>
              <a:cs typeface="Catamaran"/>
            </a:endParaRPr>
          </a:p>
          <a:p>
            <a:pPr>
              <a:buClr>
                <a:schemeClr val="bg1"/>
              </a:buClr>
            </a:pPr>
            <a:r>
              <a:rPr lang="en-IN" b="1" dirty="0">
                <a:solidFill>
                  <a:schemeClr val="bg1"/>
                </a:solidFill>
                <a:latin typeface="Catamaran"/>
                <a:cs typeface="Catamaran"/>
              </a:rPr>
              <a:t>Step III. Random Forest Classifier</a:t>
            </a:r>
          </a:p>
        </p:txBody>
      </p:sp>
      <p:grpSp>
        <p:nvGrpSpPr>
          <p:cNvPr id="83" name="Google Shape;596;p39">
            <a:extLst>
              <a:ext uri="{FF2B5EF4-FFF2-40B4-BE49-F238E27FC236}">
                <a16:creationId xmlns:a16="http://schemas.microsoft.com/office/drawing/2014/main" id="{89880581-97CA-4E83-9A4B-4A63D45DBD2B}"/>
              </a:ext>
            </a:extLst>
          </p:cNvPr>
          <p:cNvGrpSpPr/>
          <p:nvPr/>
        </p:nvGrpSpPr>
        <p:grpSpPr>
          <a:xfrm>
            <a:off x="1549446" y="2839585"/>
            <a:ext cx="473400" cy="473400"/>
            <a:chOff x="1786339" y="1703401"/>
            <a:chExt cx="473400" cy="473400"/>
          </a:xfrm>
        </p:grpSpPr>
        <p:sp>
          <p:nvSpPr>
            <p:cNvPr id="84" name="Google Shape;597;p39">
              <a:extLst>
                <a:ext uri="{FF2B5EF4-FFF2-40B4-BE49-F238E27FC236}">
                  <a16:creationId xmlns:a16="http://schemas.microsoft.com/office/drawing/2014/main" id="{B5B99091-B212-467F-B4BE-178AAEDCAA5C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85" name="Google Shape;598;p39">
              <a:extLst>
                <a:ext uri="{FF2B5EF4-FFF2-40B4-BE49-F238E27FC236}">
                  <a16:creationId xmlns:a16="http://schemas.microsoft.com/office/drawing/2014/main" id="{CF7C355A-0775-44BD-97D6-C1861C7A8AB8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1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86" name="Google Shape;596;p39">
            <a:extLst>
              <a:ext uri="{FF2B5EF4-FFF2-40B4-BE49-F238E27FC236}">
                <a16:creationId xmlns:a16="http://schemas.microsoft.com/office/drawing/2014/main" id="{ED0C29DF-92C9-4DED-9369-17B0A4FB8FBB}"/>
              </a:ext>
            </a:extLst>
          </p:cNvPr>
          <p:cNvGrpSpPr/>
          <p:nvPr/>
        </p:nvGrpSpPr>
        <p:grpSpPr>
          <a:xfrm>
            <a:off x="2837239" y="1963303"/>
            <a:ext cx="473400" cy="473400"/>
            <a:chOff x="1786339" y="1703401"/>
            <a:chExt cx="473400" cy="473400"/>
          </a:xfrm>
        </p:grpSpPr>
        <p:sp>
          <p:nvSpPr>
            <p:cNvPr id="87" name="Google Shape;597;p39">
              <a:extLst>
                <a:ext uri="{FF2B5EF4-FFF2-40B4-BE49-F238E27FC236}">
                  <a16:creationId xmlns:a16="http://schemas.microsoft.com/office/drawing/2014/main" id="{861D4A47-87ED-4C1E-82C8-EB56F0CBBEAC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88" name="Google Shape;598;p39">
              <a:extLst>
                <a:ext uri="{FF2B5EF4-FFF2-40B4-BE49-F238E27FC236}">
                  <a16:creationId xmlns:a16="http://schemas.microsoft.com/office/drawing/2014/main" id="{76B471F0-E08E-4A9C-962C-6C4358CF2F31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600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2</a:t>
              </a:r>
              <a:endParaRPr sz="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89" name="Google Shape;596;p39">
            <a:extLst>
              <a:ext uri="{FF2B5EF4-FFF2-40B4-BE49-F238E27FC236}">
                <a16:creationId xmlns:a16="http://schemas.microsoft.com/office/drawing/2014/main" id="{C798D38D-119B-4300-8FDC-9176E76E8DA2}"/>
              </a:ext>
            </a:extLst>
          </p:cNvPr>
          <p:cNvGrpSpPr/>
          <p:nvPr/>
        </p:nvGrpSpPr>
        <p:grpSpPr>
          <a:xfrm>
            <a:off x="4156782" y="2848808"/>
            <a:ext cx="473400" cy="473400"/>
            <a:chOff x="1786339" y="1703401"/>
            <a:chExt cx="473400" cy="473400"/>
          </a:xfrm>
        </p:grpSpPr>
        <p:sp>
          <p:nvSpPr>
            <p:cNvPr id="90" name="Google Shape;597;p39">
              <a:extLst>
                <a:ext uri="{FF2B5EF4-FFF2-40B4-BE49-F238E27FC236}">
                  <a16:creationId xmlns:a16="http://schemas.microsoft.com/office/drawing/2014/main" id="{CB2683C0-90FD-4EE7-8F5F-B7BCB49AFE1D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91" name="Google Shape;598;p39">
              <a:extLst>
                <a:ext uri="{FF2B5EF4-FFF2-40B4-BE49-F238E27FC236}">
                  <a16:creationId xmlns:a16="http://schemas.microsoft.com/office/drawing/2014/main" id="{1903D2B3-5AC9-49D0-8418-60BDFA0B3B25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600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3</a:t>
              </a:r>
              <a:endParaRPr sz="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92" name="Google Shape;596;p39">
            <a:extLst>
              <a:ext uri="{FF2B5EF4-FFF2-40B4-BE49-F238E27FC236}">
                <a16:creationId xmlns:a16="http://schemas.microsoft.com/office/drawing/2014/main" id="{0B805084-BBDF-4319-86BA-F3F02C1D1BF2}"/>
              </a:ext>
            </a:extLst>
          </p:cNvPr>
          <p:cNvGrpSpPr/>
          <p:nvPr/>
        </p:nvGrpSpPr>
        <p:grpSpPr>
          <a:xfrm>
            <a:off x="5023680" y="1487929"/>
            <a:ext cx="655233" cy="693448"/>
            <a:chOff x="1855667" y="1772729"/>
            <a:chExt cx="334744" cy="334744"/>
          </a:xfrm>
        </p:grpSpPr>
        <p:sp>
          <p:nvSpPr>
            <p:cNvPr id="93" name="Google Shape;597;p39">
              <a:extLst>
                <a:ext uri="{FF2B5EF4-FFF2-40B4-BE49-F238E27FC236}">
                  <a16:creationId xmlns:a16="http://schemas.microsoft.com/office/drawing/2014/main" id="{A3E2E17A-C3F8-4EC0-9BAE-5BE170F52A93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E6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94" name="Google Shape;598;p39">
              <a:extLst>
                <a:ext uri="{FF2B5EF4-FFF2-40B4-BE49-F238E27FC236}">
                  <a16:creationId xmlns:a16="http://schemas.microsoft.com/office/drawing/2014/main" id="{B89FB743-E661-44C8-9387-A48D645BE6A6}"/>
                </a:ext>
              </a:extLst>
            </p:cNvPr>
            <p:cNvSpPr/>
            <p:nvPr/>
          </p:nvSpPr>
          <p:spPr>
            <a:xfrm>
              <a:off x="1959779" y="187812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7A7CEA1A-C9C4-42DD-BBF5-804E196D0BC2}"/>
              </a:ext>
            </a:extLst>
          </p:cNvPr>
          <p:cNvSpPr/>
          <p:nvPr/>
        </p:nvSpPr>
        <p:spPr>
          <a:xfrm>
            <a:off x="3333020" y="3530914"/>
            <a:ext cx="2255023" cy="15458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5000"/>
              </a:lnSpc>
            </a:pPr>
            <a:r>
              <a:rPr lang="en-IN" sz="2000" b="1" dirty="0">
                <a:solidFill>
                  <a:srgbClr val="E6CC05"/>
                </a:solidFill>
                <a:latin typeface="Catamaran"/>
                <a:cs typeface="Catamaran"/>
              </a:rPr>
              <a:t>Feature Classification</a:t>
            </a:r>
          </a:p>
          <a:p>
            <a:pPr algn="ctr">
              <a:lnSpc>
                <a:spcPct val="75000"/>
              </a:lnSpc>
            </a:pPr>
            <a:endParaRPr lang="en-IN" sz="500" b="1" dirty="0">
              <a:solidFill>
                <a:srgbClr val="E6CC05"/>
              </a:solidFill>
              <a:latin typeface="Catamaran"/>
              <a:cs typeface="Catamaran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Catamaran"/>
                <a:cs typeface="Catamaran"/>
              </a:rPr>
              <a:t>SVM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chemeClr val="bg1"/>
                </a:solidFill>
                <a:latin typeface="Catamaran"/>
                <a:cs typeface="Catamaran"/>
              </a:rPr>
              <a:t>XGBoost</a:t>
            </a:r>
            <a:endParaRPr lang="en-IN" b="1" dirty="0">
              <a:solidFill>
                <a:schemeClr val="bg1"/>
              </a:solidFill>
              <a:latin typeface="Catamaran"/>
              <a:cs typeface="Catamaran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Catamaran"/>
                <a:cs typeface="Catamaran"/>
              </a:rPr>
              <a:t>ANN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Catamaran"/>
                <a:cs typeface="Catamaran"/>
              </a:rPr>
              <a:t>Random Forest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F1853C-E824-44CE-9E53-B25EF55A8EFD}"/>
              </a:ext>
            </a:extLst>
          </p:cNvPr>
          <p:cNvSpPr txBox="1"/>
          <p:nvPr/>
        </p:nvSpPr>
        <p:spPr>
          <a:xfrm>
            <a:off x="7037314" y="547811"/>
            <a:ext cx="2217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IN" b="1" dirty="0">
                <a:solidFill>
                  <a:srgbClr val="C00000"/>
                </a:solidFill>
                <a:latin typeface="Catamaran"/>
                <a:cs typeface="Catamaran"/>
              </a:rPr>
              <a:t>After Experimentation</a:t>
            </a:r>
          </a:p>
          <a:p>
            <a:pPr>
              <a:buClr>
                <a:schemeClr val="bg1"/>
              </a:buClr>
            </a:pPr>
            <a:r>
              <a:rPr lang="en-IN" b="1" dirty="0">
                <a:solidFill>
                  <a:srgbClr val="C00000"/>
                </a:solidFill>
                <a:latin typeface="Catamaran"/>
                <a:cs typeface="Catamaran"/>
              </a:rPr>
              <a:t>&amp; Hyperparameter tuning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oogle Shape;341;p24">
            <a:extLst>
              <a:ext uri="{FF2B5EF4-FFF2-40B4-BE49-F238E27FC236}">
                <a16:creationId xmlns:a16="http://schemas.microsoft.com/office/drawing/2014/main" id="{912780F8-47C0-4E22-AC81-330794C86E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682012"/>
              </p:ext>
            </p:extLst>
          </p:nvPr>
        </p:nvGraphicFramePr>
        <p:xfrm>
          <a:off x="2388795" y="1520655"/>
          <a:ext cx="3442439" cy="2692225"/>
        </p:xfrm>
        <a:graphic>
          <a:graphicData uri="http://schemas.openxmlformats.org/drawingml/2006/table">
            <a:tbl>
              <a:tblPr>
                <a:noFill/>
                <a:tableStyleId>{93EC2C83-4F27-46E9-AB52-EA9CB43B9D6F}</a:tableStyleId>
              </a:tblPr>
              <a:tblGrid>
                <a:gridCol w="88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84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PRECISION</a:t>
                      </a:r>
                      <a:endParaRPr sz="1200" b="1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CC0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RECALL</a:t>
                      </a:r>
                      <a:endParaRPr sz="1200" b="1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CC0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F1-SCORE</a:t>
                      </a:r>
                      <a:endParaRPr sz="1200" b="1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CC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4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0</a:t>
                      </a:r>
                      <a:endParaRPr sz="1800" b="1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CC0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0.89</a:t>
                      </a:r>
                      <a:endParaRPr sz="18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0.98</a:t>
                      </a:r>
                      <a:endParaRPr sz="18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0.94</a:t>
                      </a:r>
                      <a:endParaRPr sz="18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4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</a:t>
                      </a:r>
                      <a:endParaRPr sz="2000" b="1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CC0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0.96</a:t>
                      </a:r>
                      <a:endParaRPr sz="18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0.79</a:t>
                      </a:r>
                      <a:endParaRPr sz="18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0.87</a:t>
                      </a:r>
                      <a:endParaRPr sz="18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4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MACRO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AVG</a:t>
                      </a:r>
                      <a:endParaRPr sz="1100" b="1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CC0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0.93</a:t>
                      </a:r>
                      <a:endParaRPr sz="18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0.88</a:t>
                      </a:r>
                      <a:endParaRPr sz="18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0.90</a:t>
                      </a:r>
                      <a:endParaRPr sz="180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4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solidFill>
                            <a:schemeClr val="tx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WEIGHTED AVG</a:t>
                      </a:r>
                      <a:endParaRPr sz="1100" b="1" dirty="0">
                        <a:solidFill>
                          <a:schemeClr val="tx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CC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0.92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0.91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0.91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267783"/>
                  </a:ext>
                </a:extLst>
              </a:tr>
            </a:tbl>
          </a:graphicData>
        </a:graphic>
      </p:graphicFrame>
      <p:sp>
        <p:nvSpPr>
          <p:cNvPr id="11" name="Google Shape;239;p17">
            <a:extLst>
              <a:ext uri="{FF2B5EF4-FFF2-40B4-BE49-F238E27FC236}">
                <a16:creationId xmlns:a16="http://schemas.microsoft.com/office/drawing/2014/main" id="{E2D500A7-1768-4828-B15D-3059EDB61510}"/>
              </a:ext>
            </a:extLst>
          </p:cNvPr>
          <p:cNvSpPr txBox="1">
            <a:spLocks/>
          </p:cNvSpPr>
          <p:nvPr/>
        </p:nvSpPr>
        <p:spPr>
          <a:xfrm>
            <a:off x="205620" y="225328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tamaran"/>
              <a:buNone/>
              <a:defRPr sz="36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tamaran"/>
              <a:buNone/>
              <a:defRPr sz="36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tamaran"/>
              <a:buNone/>
              <a:defRPr sz="36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tamaran"/>
              <a:buNone/>
              <a:defRPr sz="36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tamaran"/>
              <a:buNone/>
              <a:defRPr sz="36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tamaran"/>
              <a:buNone/>
              <a:defRPr sz="36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tamaran"/>
              <a:buNone/>
              <a:defRPr sz="36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tamaran"/>
              <a:buNone/>
              <a:defRPr sz="36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tamaran"/>
              <a:buNone/>
              <a:defRPr sz="36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IN" dirty="0"/>
              <a:t>FINAL RESULTS</a:t>
            </a:r>
          </a:p>
        </p:txBody>
      </p:sp>
      <p:sp>
        <p:nvSpPr>
          <p:cNvPr id="14" name="Google Shape;367;p26">
            <a:extLst>
              <a:ext uri="{FF2B5EF4-FFF2-40B4-BE49-F238E27FC236}">
                <a16:creationId xmlns:a16="http://schemas.microsoft.com/office/drawing/2014/main" id="{5DAB82BB-1741-417B-BB02-2D8C10602B0B}"/>
              </a:ext>
            </a:extLst>
          </p:cNvPr>
          <p:cNvSpPr txBox="1">
            <a:spLocks/>
          </p:cNvSpPr>
          <p:nvPr/>
        </p:nvSpPr>
        <p:spPr>
          <a:xfrm>
            <a:off x="-394380" y="3097015"/>
            <a:ext cx="3122340" cy="115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ctr"/>
            <a:r>
              <a:rPr lang="en" sz="6000" dirty="0">
                <a:solidFill>
                  <a:schemeClr val="lt1"/>
                </a:solidFill>
              </a:rPr>
              <a:t>91%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87C9E1-7131-47E7-8184-04842A0A32FE}"/>
              </a:ext>
            </a:extLst>
          </p:cNvPr>
          <p:cNvSpPr txBox="1"/>
          <p:nvPr/>
        </p:nvSpPr>
        <p:spPr>
          <a:xfrm>
            <a:off x="-1776435" y="2636520"/>
            <a:ext cx="576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IN" b="1" dirty="0">
                <a:solidFill>
                  <a:schemeClr val="bg1"/>
                </a:solidFill>
                <a:latin typeface="Catamaran"/>
                <a:cs typeface="Catamaran"/>
              </a:rPr>
              <a:t>VALIDATION</a:t>
            </a:r>
          </a:p>
          <a:p>
            <a:pPr algn="ctr">
              <a:buClr>
                <a:schemeClr val="bg1"/>
              </a:buClr>
            </a:pPr>
            <a:r>
              <a:rPr lang="en-IN" b="1" dirty="0">
                <a:solidFill>
                  <a:schemeClr val="bg1"/>
                </a:solidFill>
                <a:latin typeface="Catamaran"/>
                <a:cs typeface="Catamaran"/>
              </a:rPr>
              <a:t>ACCURACY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546D58-1AD7-4A42-BC40-0739FDA6C2FF}"/>
              </a:ext>
            </a:extLst>
          </p:cNvPr>
          <p:cNvSpPr txBox="1"/>
          <p:nvPr/>
        </p:nvSpPr>
        <p:spPr>
          <a:xfrm>
            <a:off x="-1323975" y="683437"/>
            <a:ext cx="6160770" cy="267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IN" sz="1400" b="1" dirty="0">
                <a:solidFill>
                  <a:schemeClr val="accent1"/>
                </a:solidFill>
                <a:latin typeface="Catamaran"/>
                <a:cs typeface="Catamaran"/>
              </a:rPr>
              <a:t>Over Train-Validation split of 16%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36082C-6A86-43DE-A9DF-FD3F004EE8CC}"/>
              </a:ext>
            </a:extLst>
          </p:cNvPr>
          <p:cNvSpPr/>
          <p:nvPr/>
        </p:nvSpPr>
        <p:spPr>
          <a:xfrm>
            <a:off x="6286500" y="138191"/>
            <a:ext cx="2644293" cy="4822429"/>
          </a:xfrm>
          <a:prstGeom prst="roundRect">
            <a:avLst/>
          </a:prstGeom>
          <a:solidFill>
            <a:srgbClr val="E6CC05"/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5000"/>
              </a:lnSpc>
            </a:pPr>
            <a:r>
              <a:rPr lang="en-IN" sz="2000" b="1" dirty="0">
                <a:solidFill>
                  <a:schemeClr val="accent1"/>
                </a:solidFill>
                <a:latin typeface="Catamaran"/>
                <a:cs typeface="Catamaran"/>
              </a:rPr>
              <a:t>Future Scope </a:t>
            </a:r>
          </a:p>
          <a:p>
            <a:pPr algn="ctr">
              <a:lnSpc>
                <a:spcPct val="75000"/>
              </a:lnSpc>
            </a:pPr>
            <a:r>
              <a:rPr lang="en-IN" sz="2000" b="1" dirty="0">
                <a:solidFill>
                  <a:schemeClr val="accent1"/>
                </a:solidFill>
                <a:latin typeface="Catamaran"/>
                <a:cs typeface="Catamaran"/>
              </a:rPr>
              <a:t>&amp; Discussions</a:t>
            </a:r>
          </a:p>
          <a:p>
            <a:pPr algn="ctr">
              <a:lnSpc>
                <a:spcPct val="75000"/>
              </a:lnSpc>
            </a:pPr>
            <a:endParaRPr lang="en-IN" sz="2000" b="1" dirty="0">
              <a:solidFill>
                <a:srgbClr val="E6CC05"/>
              </a:solidFill>
              <a:latin typeface="Catamaran"/>
              <a:cs typeface="Catamaran"/>
            </a:endParaRPr>
          </a:p>
          <a:p>
            <a:pPr algn="ctr">
              <a:lnSpc>
                <a:spcPct val="75000"/>
              </a:lnSpc>
            </a:pPr>
            <a:endParaRPr lang="en-IN" sz="500" b="1" dirty="0">
              <a:solidFill>
                <a:srgbClr val="E6CC05"/>
              </a:solidFill>
              <a:latin typeface="Catamaran"/>
              <a:cs typeface="Catamaran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bg1"/>
                </a:solidFill>
                <a:latin typeface="Catamaran"/>
                <a:cs typeface="Catamaran"/>
              </a:rPr>
              <a:t>Around </a:t>
            </a:r>
            <a:r>
              <a:rPr lang="en-IN" b="1" dirty="0">
                <a:solidFill>
                  <a:schemeClr val="accent1"/>
                </a:solidFill>
                <a:latin typeface="Catamaran"/>
                <a:cs typeface="Catamaran"/>
              </a:rPr>
              <a:t>1%</a:t>
            </a:r>
            <a:r>
              <a:rPr lang="en-IN" b="1" dirty="0">
                <a:solidFill>
                  <a:schemeClr val="bg1"/>
                </a:solidFill>
                <a:latin typeface="Catamaran"/>
                <a:cs typeface="Catamaran"/>
              </a:rPr>
              <a:t> of the data wasn’t identified as facial images. Further work can be explored to produce better results on them</a:t>
            </a:r>
          </a:p>
          <a:p>
            <a:pPr>
              <a:buClr>
                <a:schemeClr val="bg1"/>
              </a:buClr>
            </a:pPr>
            <a:endParaRPr lang="en-IN" b="1" dirty="0">
              <a:solidFill>
                <a:schemeClr val="bg1"/>
              </a:solidFill>
              <a:latin typeface="Catamaran"/>
              <a:cs typeface="Catamaran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bg1"/>
                </a:solidFill>
                <a:latin typeface="Catamaran"/>
                <a:cs typeface="Catamaran"/>
              </a:rPr>
              <a:t>State-of-the-art </a:t>
            </a:r>
            <a:r>
              <a:rPr lang="en-IN" b="1" dirty="0">
                <a:solidFill>
                  <a:schemeClr val="accent1"/>
                </a:solidFill>
                <a:latin typeface="Catamaran"/>
                <a:cs typeface="Catamaran"/>
              </a:rPr>
              <a:t>Neural Network</a:t>
            </a:r>
            <a:r>
              <a:rPr lang="en-IN" b="1" dirty="0">
                <a:solidFill>
                  <a:schemeClr val="bg1"/>
                </a:solidFill>
                <a:latin typeface="Catamaran"/>
                <a:cs typeface="Catamaran"/>
              </a:rPr>
              <a:t> architectures can be explored for feature classification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bg1"/>
              </a:solidFill>
              <a:latin typeface="Catamaran"/>
              <a:cs typeface="Catamaran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1"/>
                </a:solidFill>
                <a:latin typeface="Catamaran"/>
                <a:cs typeface="Catamaran"/>
              </a:rPr>
              <a:t>Computationally better </a:t>
            </a:r>
            <a:r>
              <a:rPr lang="en-IN" b="1" dirty="0">
                <a:solidFill>
                  <a:schemeClr val="bg1"/>
                </a:solidFill>
                <a:latin typeface="Catamaran"/>
                <a:cs typeface="Catamaran"/>
              </a:rPr>
              <a:t>efficient methods can be explored for 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562315801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146</Words>
  <Application>Microsoft Office PowerPoint</Application>
  <PresentationFormat>On-screen Show (16:9)</PresentationFormat>
  <Paragraphs>70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Wingdings</vt:lpstr>
      <vt:lpstr>Catamaran</vt:lpstr>
      <vt:lpstr>Arial</vt:lpstr>
      <vt:lpstr>Catamaran Thin</vt:lpstr>
      <vt:lpstr>Dauphin template</vt:lpstr>
      <vt:lpstr>AI HACKATHON</vt:lpstr>
      <vt:lpstr>APPROACH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HACKATHON</dc:title>
  <cp:lastModifiedBy>DISHANK Jindal</cp:lastModifiedBy>
  <cp:revision>3</cp:revision>
  <dcterms:modified xsi:type="dcterms:W3CDTF">2021-10-25T05:10:48Z</dcterms:modified>
</cp:coreProperties>
</file>