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8288000" cy="10287000"/>
  <p:embeddedFontLst>
    <p:embeddedFont>
      <p:font typeface="IHBPSR+BeVietnam-ExtraBold"/>
      <p:regular r:id="rId26"/>
    </p:embeddedFont>
    <p:embeddedFont>
      <p:font typeface="MBBPJF+OpenSans-Regular"/>
      <p:regular r:id="rId27"/>
    </p:embeddedFont>
    <p:embeddedFont>
      <p:font typeface="UMLTFA+Montserrat-Regular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font" Target="fonts/font1.fntdata" /><Relationship Id="rId27" Type="http://schemas.openxmlformats.org/officeDocument/2006/relationships/font" Target="fonts/font2.fntdata" /><Relationship Id="rId28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hyperlink" Target="https://drive.google.com/drive/folders/1-VDjbNRqWmbPyu1Vntl0hoIRV0bD7Mcu?usp=sharing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6318" y="1727338"/>
            <a:ext cx="14105452" cy="60165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3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0" spc="-1248">
                <a:solidFill>
                  <a:srgbClr val="2b2b2b"/>
                </a:solidFill>
                <a:latin typeface="IHBPSR+BeVietnam-ExtraBold"/>
                <a:cs typeface="IHBPSR+BeVietnam-ExtraBold"/>
              </a:rPr>
              <a:t>SYMPHONY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6318" y="3596651"/>
            <a:ext cx="9554057" cy="60165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3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0" spc="-1248">
                <a:solidFill>
                  <a:srgbClr val="2b2b2b"/>
                </a:solidFill>
                <a:latin typeface="IHBPSR+BeVietnam-ExtraBold"/>
                <a:cs typeface="IHBPSR+BeVietnam-ExtraBold"/>
              </a:rPr>
              <a:t>BRUSH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9670" y="6860211"/>
            <a:ext cx="5760847" cy="1640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-168">
                <a:solidFill>
                  <a:srgbClr val="2b2b2b"/>
                </a:solidFill>
                <a:latin typeface="IHBPSR+BeVietnam-ExtraBold"/>
                <a:cs typeface="IHBPSR+BeVietnam-ExtraBold"/>
              </a:rPr>
              <a:t>GROUP:</a:t>
            </a:r>
            <a:r>
              <a:rPr dirty="0" sz="4350" spc="-27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350" spc="58">
                <a:solidFill>
                  <a:srgbClr val="2b2b2b"/>
                </a:solidFill>
                <a:latin typeface="IHBPSR+BeVietnam-ExtraBold"/>
                <a:cs typeface="IHBPSR+BeVietnam-ExtraBold"/>
              </a:rPr>
              <a:t>07|</a:t>
            </a:r>
            <a:r>
              <a:rPr dirty="0" sz="4350" spc="-498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350" spc="-169">
                <a:solidFill>
                  <a:srgbClr val="2b2b2b"/>
                </a:solidFill>
                <a:latin typeface="IHBPSR+BeVietnam-ExtraBold"/>
                <a:cs typeface="IHBPSR+BeVietnam-ExtraBold"/>
              </a:rPr>
              <a:t>DES</a:t>
            </a:r>
            <a:r>
              <a:rPr dirty="0" sz="4350" spc="-265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350" spc="-169">
                <a:solidFill>
                  <a:srgbClr val="2b2b2b"/>
                </a:solidFill>
                <a:latin typeface="IHBPSR+BeVietnam-ExtraBold"/>
                <a:cs typeface="IHBPSR+BeVietnam-ExtraBold"/>
              </a:rPr>
              <a:t>634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3384" y="455045"/>
            <a:ext cx="10016765" cy="240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spc="-400">
                <a:solidFill>
                  <a:srgbClr val="fbf6f1"/>
                </a:solidFill>
                <a:latin typeface="IHBPSR+BeVietnam-ExtraBold"/>
                <a:cs typeface="IHBPSR+BeVietnam-ExtraBold"/>
              </a:rPr>
              <a:t>COLOR</a:t>
            </a:r>
            <a:r>
              <a:rPr dirty="0" sz="6400" spc="-1127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6400" spc="-444">
                <a:solidFill>
                  <a:srgbClr val="fbf6f1"/>
                </a:solidFill>
                <a:latin typeface="IHBPSR+BeVietnam-ExtraBold"/>
                <a:cs typeface="IHBPSR+BeVietnam-ExtraBold"/>
              </a:rPr>
              <a:t>DETECTION</a:t>
            </a:r>
            <a:r>
              <a:rPr dirty="0" sz="6400" spc="-1127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6400" spc="-333">
                <a:solidFill>
                  <a:srgbClr val="fbf6f1"/>
                </a:solidFill>
                <a:latin typeface="IHBPSR+BeVietnam-ExtraBold"/>
                <a:cs typeface="IHBPSR+BeVietnam-ExtraBold"/>
              </a:rPr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384" y="1340870"/>
            <a:ext cx="10142933" cy="240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spc="-428">
                <a:solidFill>
                  <a:srgbClr val="fbf6f1"/>
                </a:solidFill>
                <a:latin typeface="IHBPSR+BeVietnam-ExtraBold"/>
                <a:cs typeface="IHBPSR+BeVietnam-ExtraBold"/>
              </a:rPr>
              <a:t>MUSICAL</a:t>
            </a:r>
            <a:r>
              <a:rPr dirty="0" sz="6400" spc="-1127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6400" spc="-454">
                <a:solidFill>
                  <a:srgbClr val="fbf6f1"/>
                </a:solidFill>
                <a:latin typeface="IHBPSR+BeVietnam-ExtraBold"/>
                <a:cs typeface="IHBPSR+BeVietnam-ExtraBold"/>
              </a:rPr>
              <a:t>ASSOCIATION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3384" y="2821259"/>
            <a:ext cx="9827532" cy="1612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Each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associated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specific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musical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synth.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This</a:t>
            </a:r>
          </a:p>
          <a:p>
            <a:pPr marL="0" marR="0">
              <a:lnSpc>
                <a:spcPts val="2803"/>
              </a:lnSpc>
              <a:spcBef>
                <a:spcPts val="416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association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adds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layer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synesthesia,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where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evoke</a:t>
            </a:r>
          </a:p>
          <a:p>
            <a:pPr marL="0" marR="0">
              <a:lnSpc>
                <a:spcPts val="2803"/>
              </a:lnSpc>
              <a:spcBef>
                <a:spcPts val="416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auditory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sensations.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37114" y="3827718"/>
            <a:ext cx="2560798" cy="1612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2016" marR="0">
              <a:lnSpc>
                <a:spcPts val="2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5757"/>
                </a:solidFill>
                <a:latin typeface="UMLTFA+Montserrat-Regular"/>
                <a:cs typeface="UMLTFA+Montserrat-Regular"/>
              </a:rPr>
              <a:t>Red:</a:t>
            </a:r>
            <a:r>
              <a:rPr dirty="0" sz="2300">
                <a:solidFill>
                  <a:srgbClr val="ff575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Synth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1</a:t>
            </a:r>
          </a:p>
          <a:p>
            <a:pPr marL="0" marR="0">
              <a:lnSpc>
                <a:spcPts val="2803"/>
              </a:lnSpc>
              <a:spcBef>
                <a:spcPts val="416"/>
              </a:spcBef>
              <a:spcAft>
                <a:spcPts val="0"/>
              </a:spcAft>
            </a:pPr>
            <a:r>
              <a:rPr dirty="0" sz="2300">
                <a:solidFill>
                  <a:srgbClr val="adaf59"/>
                </a:solidFill>
                <a:latin typeface="UMLTFA+Montserrat-Regular"/>
                <a:cs typeface="UMLTFA+Montserrat-Regular"/>
              </a:rPr>
              <a:t>Green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: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Synth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2</a:t>
            </a:r>
          </a:p>
          <a:p>
            <a:pPr marL="109595" marR="0">
              <a:lnSpc>
                <a:spcPts val="2803"/>
              </a:lnSpc>
              <a:spcBef>
                <a:spcPts val="416"/>
              </a:spcBef>
              <a:spcAft>
                <a:spcPts val="0"/>
              </a:spcAft>
            </a:pPr>
            <a:r>
              <a:rPr dirty="0" sz="2300">
                <a:solidFill>
                  <a:srgbClr val="6ca7d8"/>
                </a:solidFill>
                <a:latin typeface="UMLTFA+Montserrat-Regular"/>
                <a:cs typeface="UMLTFA+Montserrat-Regular"/>
              </a:rPr>
              <a:t>Blue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: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Synth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90483" y="5054538"/>
            <a:ext cx="3483773" cy="7942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White: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All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UMLTFA+Montserrat-Regular"/>
                <a:cs typeface="UMLTFA+Montserrat-Regular"/>
              </a:rPr>
              <a:t>Combined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3384" y="5616523"/>
            <a:ext cx="10144801" cy="240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spc="-400">
                <a:solidFill>
                  <a:srgbClr val="fbf6f1"/>
                </a:solidFill>
                <a:latin typeface="IHBPSR+BeVietnam-ExtraBold"/>
                <a:cs typeface="IHBPSR+BeVietnam-ExtraBold"/>
              </a:rPr>
              <a:t>SPEED</a:t>
            </a:r>
            <a:r>
              <a:rPr dirty="0" sz="6400" spc="-1127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6400" spc="-454">
                <a:solidFill>
                  <a:srgbClr val="fbf6f1"/>
                </a:solidFill>
                <a:latin typeface="IHBPSR+BeVietnam-ExtraBold"/>
                <a:cs typeface="IHBPSR+BeVietnam-ExtraBold"/>
              </a:rPr>
              <a:t>SENSITIVITY</a:t>
            </a:r>
            <a:r>
              <a:rPr dirty="0" sz="6400" spc="-1127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6400" spc="-333">
                <a:solidFill>
                  <a:srgbClr val="fbf6f1"/>
                </a:solidFill>
                <a:latin typeface="IHBPSR+BeVietnam-ExtraBold"/>
                <a:cs typeface="IHBPSR+BeVietnam-ExtraBold"/>
              </a:rPr>
              <a:t>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3384" y="6502348"/>
            <a:ext cx="7788848" cy="240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fbf6f1"/>
                </a:solidFill>
                <a:latin typeface="IHBPSR+BeVietnam-ExtraBold"/>
                <a:cs typeface="IHBPSR+BeVietnam-ExtraBold"/>
              </a:rPr>
              <a:t>&amp;</a:t>
            </a:r>
            <a:r>
              <a:rPr dirty="0" sz="6400" spc="-153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6400" spc="-400">
                <a:solidFill>
                  <a:srgbClr val="fbf6f1"/>
                </a:solidFill>
                <a:latin typeface="IHBPSR+BeVietnam-ExtraBold"/>
                <a:cs typeface="IHBPSR+BeVietnam-ExtraBold"/>
              </a:rPr>
              <a:t>PITCH</a:t>
            </a:r>
            <a:r>
              <a:rPr dirty="0" sz="6400" spc="-1127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6400" spc="-428">
                <a:solidFill>
                  <a:srgbClr val="fbf6f1"/>
                </a:solidFill>
                <a:latin typeface="IHBPSR+BeVietnam-ExtraBold"/>
                <a:cs typeface="IHBPSR+BeVietnam-ExtraBold"/>
              </a:rPr>
              <a:t>CONTROL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3384" y="7772426"/>
            <a:ext cx="10429828" cy="2021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IMU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Sensor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detects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stroke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speed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Touch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Designer</a:t>
            </a:r>
          </a:p>
          <a:p>
            <a:pPr marL="0" marR="0">
              <a:lnSpc>
                <a:spcPts val="2803"/>
              </a:lnSpc>
              <a:spcBef>
                <a:spcPts val="416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receives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values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through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WIFI,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feeds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data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Ableton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which</a:t>
            </a:r>
          </a:p>
          <a:p>
            <a:pPr marL="0" marR="0">
              <a:lnSpc>
                <a:spcPts val="2803"/>
              </a:lnSpc>
              <a:spcBef>
                <a:spcPts val="416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simulates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audio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feeds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data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back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Touch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Designer,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</a:p>
          <a:p>
            <a:pPr marL="0" marR="0">
              <a:lnSpc>
                <a:spcPts val="2803"/>
              </a:lnSpc>
              <a:spcBef>
                <a:spcPts val="466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an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audio-visual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simulation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generated.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3384" y="9408186"/>
            <a:ext cx="9620944" cy="7942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Enjoy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visuals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coordinated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your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hand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movement.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7716" y="536790"/>
            <a:ext cx="5440982" cy="2632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273">
                <a:solidFill>
                  <a:srgbClr val="2b2b2b"/>
                </a:solidFill>
                <a:latin typeface="IHBPSR+BeVietnam-ExtraBold"/>
                <a:cs typeface="IHBPSR+BeVietnam-ExtraBold"/>
              </a:rPr>
              <a:t>3D</a:t>
            </a:r>
            <a:r>
              <a:rPr dirty="0" sz="7000" spc="-123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37">
                <a:solidFill>
                  <a:srgbClr val="2b2b2b"/>
                </a:solidFill>
                <a:latin typeface="IHBPSR+BeVietnam-ExtraBold"/>
                <a:cs typeface="IHBPSR+BeVietnam-ExtraBold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0739" y="1089975"/>
            <a:ext cx="3106483" cy="1401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Form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is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adaptable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too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kinds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standard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artist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paintbrushes!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82269" y="2741471"/>
            <a:ext cx="1179830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10mm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76147" y="3524898"/>
            <a:ext cx="2546096" cy="17574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On-Off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button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-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Torch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Flashlight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Push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Switch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ON-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OFF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-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242427"/>
                </a:solidFill>
                <a:latin typeface="UMLTFA+Montserrat-Regular"/>
                <a:cs typeface="UMLTFA+Montserrat-Regular"/>
              </a:rPr>
              <a:t>PBS-09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70000" y="4264526"/>
            <a:ext cx="1242822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90mm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69145" y="5972424"/>
            <a:ext cx="1376172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250mm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317572" y="6123236"/>
            <a:ext cx="1347978" cy="2395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100mm</a:t>
            </a:r>
          </a:p>
          <a:p>
            <a:pPr marL="52427" marR="0">
              <a:lnSpc>
                <a:spcPts val="2438"/>
              </a:lnSpc>
              <a:spcBef>
                <a:spcPts val="11037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60mm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2274" y="6771017"/>
            <a:ext cx="2889504" cy="1401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635e5c"/>
                </a:solidFill>
                <a:latin typeface="UMLTFA+Montserrat-Regular"/>
                <a:cs typeface="UMLTFA+Montserrat-Regular"/>
              </a:rPr>
              <a:t>Electrobot</a:t>
            </a:r>
            <a:r>
              <a:rPr dirty="0" sz="2000">
                <a:solidFill>
                  <a:srgbClr val="635e5c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635e5c"/>
                </a:solidFill>
                <a:latin typeface="UMLTFA+Montserrat-Regular"/>
                <a:cs typeface="UMLTFA+Montserrat-Regular"/>
              </a:rPr>
              <a:t>TCS3200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635e5c"/>
                </a:solidFill>
                <a:latin typeface="UMLTFA+Montserrat-Regular"/>
                <a:cs typeface="UMLTFA+Montserrat-Regular"/>
              </a:rPr>
              <a:t>TCS230</a:t>
            </a:r>
            <a:r>
              <a:rPr dirty="0" sz="2000">
                <a:solidFill>
                  <a:srgbClr val="635e5c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635e5c"/>
                </a:solidFill>
                <a:latin typeface="UMLTFA+Montserrat-Regular"/>
                <a:cs typeface="UMLTFA+Montserrat-Regular"/>
              </a:rPr>
              <a:t>Color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635e5c"/>
                </a:solidFill>
                <a:latin typeface="UMLTFA+Montserrat-Regular"/>
                <a:cs typeface="UMLTFA+Montserrat-Regular"/>
              </a:rPr>
              <a:t>Sensor</a:t>
            </a:r>
            <a:r>
              <a:rPr dirty="0" sz="2000">
                <a:solidFill>
                  <a:srgbClr val="635e5c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635e5c"/>
                </a:solidFill>
                <a:latin typeface="UMLTFA+Montserrat-Regular"/>
                <a:cs typeface="UMLTFA+Montserrat-Regular"/>
              </a:rPr>
              <a:t>Module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815617" y="9647522"/>
            <a:ext cx="1208024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25mm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64041" y="1336534"/>
            <a:ext cx="12008947" cy="3441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73"/>
              </a:lnSpc>
              <a:spcBef>
                <a:spcPts val="0"/>
              </a:spcBef>
              <a:spcAft>
                <a:spcPts val="0"/>
              </a:spcAft>
            </a:pPr>
            <a:r>
              <a:rPr dirty="0" sz="9150" spc="-285">
                <a:solidFill>
                  <a:srgbClr val="fbf6f1"/>
                </a:solidFill>
                <a:latin typeface="IHBPSR+BeVietnam-ExtraBold"/>
                <a:cs typeface="IHBPSR+BeVietnam-ExtraBold"/>
              </a:rPr>
              <a:t>HOW</a:t>
            </a:r>
            <a:r>
              <a:rPr dirty="0" sz="9150" spc="-1038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9150" spc="-214">
                <a:solidFill>
                  <a:srgbClr val="fbf6f1"/>
                </a:solidFill>
                <a:latin typeface="IHBPSR+BeVietnam-ExtraBold"/>
                <a:cs typeface="IHBPSR+BeVietnam-ExtraBold"/>
              </a:rPr>
              <a:t>DO</a:t>
            </a:r>
            <a:r>
              <a:rPr dirty="0" sz="9150" spc="-1039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9150" spc="-213">
                <a:solidFill>
                  <a:srgbClr val="fbf6f1"/>
                </a:solidFill>
                <a:latin typeface="IHBPSR+BeVietnam-ExtraBold"/>
                <a:cs typeface="IHBPSR+BeVietnam-ExtraBold"/>
              </a:rPr>
              <a:t>WE</a:t>
            </a:r>
            <a:r>
              <a:rPr dirty="0" sz="9150" spc="-1040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9150" spc="-285">
                <a:solidFill>
                  <a:srgbClr val="fbf6f1"/>
                </a:solidFill>
                <a:latin typeface="IHBPSR+BeVietnam-ExtraBold"/>
                <a:cs typeface="IHBPSR+BeVietnam-ExtraBold"/>
              </a:rPr>
              <a:t>USE</a:t>
            </a:r>
            <a:r>
              <a:rPr dirty="0" sz="9150" spc="-1040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9150" spc="-286">
                <a:solidFill>
                  <a:srgbClr val="fbf6f1"/>
                </a:solidFill>
                <a:latin typeface="IHBPSR+BeVietnam-ExtraBold"/>
                <a:cs typeface="IHBPSR+BeVietnam-ExtraBold"/>
              </a:rPr>
              <a:t>IT?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6217" y="4946342"/>
            <a:ext cx="6417611" cy="172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95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fbf6f1"/>
                </a:solidFill>
                <a:latin typeface="UMLTFA+Montserrat-Regular"/>
                <a:cs typeface="UMLTFA+Montserrat-Regular"/>
              </a:rPr>
              <a:t>PRESS</a:t>
            </a:r>
            <a:r>
              <a:rPr dirty="0" sz="5000" spc="15792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5000">
                <a:solidFill>
                  <a:srgbClr val="fbf6f1"/>
                </a:solidFill>
                <a:latin typeface="UMLTFA+Montserrat-Regular"/>
                <a:cs typeface="UMLTFA+Montserrat-Regular"/>
              </a:rPr>
              <a:t>DIP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06450" y="4946342"/>
            <a:ext cx="8023552" cy="172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95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fbf6f1"/>
                </a:solidFill>
                <a:latin typeface="UMLTFA+Montserrat-Regular"/>
                <a:cs typeface="UMLTFA+Montserrat-Regular"/>
              </a:rPr>
              <a:t>PAINT</a:t>
            </a:r>
            <a:r>
              <a:rPr dirty="0" sz="5000" spc="15937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5000">
                <a:solidFill>
                  <a:srgbClr val="fbf6f1"/>
                </a:solidFill>
                <a:latin typeface="UMLTFA+Montserrat-Regular"/>
                <a:cs typeface="UMLTFA+Montserrat-Regular"/>
              </a:rPr>
              <a:t>ENGAGE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6217" y="5916369"/>
            <a:ext cx="2797960" cy="2047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Hold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pen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upside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down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point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it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to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you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want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to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paint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press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button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80816" y="5916369"/>
            <a:ext cx="2578279" cy="16908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Dip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paint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brush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in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same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now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start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painting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69845" y="5916369"/>
            <a:ext cx="2890183" cy="1334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you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start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painting,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instrument/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synth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matched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80562" y="5916369"/>
            <a:ext cx="3157919" cy="621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Visual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audio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output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80562" y="6272858"/>
            <a:ext cx="4209420" cy="2403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expands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possibilities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for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creative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expression,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immersive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experiences,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cross-modal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exploration,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making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brush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versatile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tool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if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you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are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artist,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educator,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therapist,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performer....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69845" y="6985837"/>
            <a:ext cx="3146884" cy="1690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respective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color/synth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will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play.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pitch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will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depend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on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speed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of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your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brush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strokes.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06217" y="8055303"/>
            <a:ext cx="2681039" cy="977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sensor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detects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6895" y="8299599"/>
            <a:ext cx="10362870" cy="2215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42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96">
                <a:solidFill>
                  <a:srgbClr val="fbf6f1"/>
                </a:solidFill>
                <a:latin typeface="IHBPSR+BeVietnam-ExtraBold"/>
                <a:cs typeface="IHBPSR+BeVietnam-ExtraBold"/>
              </a:rPr>
              <a:t>COLOUR</a:t>
            </a:r>
            <a:r>
              <a:rPr dirty="0" sz="4000" spc="450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63">
                <a:solidFill>
                  <a:srgbClr val="fbf6f1"/>
                </a:solidFill>
                <a:latin typeface="IHBPSR+BeVietnam-ExtraBold"/>
                <a:cs typeface="IHBPSR+BeVietnam-ExtraBold"/>
              </a:rPr>
              <a:t>SENSOR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>
                <a:solidFill>
                  <a:srgbClr val="fbf6f1"/>
                </a:solidFill>
                <a:latin typeface="IHBPSR+BeVietnam-ExtraBold"/>
                <a:cs typeface="IHBPSR+BeVietnam-ExtraBold"/>
              </a:rPr>
              <a:t>-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30">
                <a:solidFill>
                  <a:srgbClr val="fbf6f1"/>
                </a:solidFill>
                <a:latin typeface="IHBPSR+BeVietnam-ExtraBold"/>
                <a:cs typeface="IHBPSR+BeVietnam-ExtraBold"/>
              </a:rPr>
              <a:t>FOR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74">
                <a:solidFill>
                  <a:srgbClr val="fbf6f1"/>
                </a:solidFill>
                <a:latin typeface="IHBPSR+BeVietnam-ExtraBold"/>
                <a:cs typeface="IHBPSR+BeVietnam-ExtraBold"/>
              </a:rPr>
              <a:t>DIFFERENT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47">
                <a:solidFill>
                  <a:srgbClr val="fbf6f1"/>
                </a:solidFill>
                <a:latin typeface="IHBPSR+BeVietnam-ExtraBold"/>
                <a:cs typeface="IHBPSR+BeVietnam-ExtraBold"/>
              </a:rPr>
              <a:t>HUES</a:t>
            </a:r>
          </a:p>
          <a:p>
            <a:pPr marL="0" marR="0">
              <a:lnSpc>
                <a:spcPts val="559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74">
                <a:solidFill>
                  <a:srgbClr val="fbf6f1"/>
                </a:solidFill>
                <a:latin typeface="IHBPSR+BeVietnam-ExtraBold"/>
                <a:cs typeface="IHBPSR+BeVietnam-ExtraBold"/>
              </a:rPr>
              <a:t>AFFECTING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71">
                <a:solidFill>
                  <a:srgbClr val="fbf6f1"/>
                </a:solidFill>
                <a:latin typeface="IHBPSR+BeVietnam-ExtraBold"/>
                <a:cs typeface="IHBPSR+BeVietnam-ExtraBold"/>
              </a:rPr>
              <a:t>CHANGING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57">
                <a:solidFill>
                  <a:srgbClr val="fbf6f1"/>
                </a:solidFill>
                <a:latin typeface="IHBPSR+BeVietnam-ExtraBold"/>
                <a:cs typeface="IHBPSR+BeVietnam-ExtraBold"/>
              </a:rPr>
              <a:t>SYNTH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56">
                <a:solidFill>
                  <a:srgbClr val="fbf6f1"/>
                </a:solidFill>
                <a:latin typeface="IHBPSR+BeVietnam-ExtraBold"/>
                <a:cs typeface="IHBPSR+BeVietnam-ExtraBold"/>
              </a:rPr>
              <a:t>STYLE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6895" y="8299599"/>
            <a:ext cx="9097225" cy="2215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42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63">
                <a:solidFill>
                  <a:srgbClr val="fbf6f1"/>
                </a:solidFill>
                <a:latin typeface="IHBPSR+BeVietnam-ExtraBold"/>
                <a:cs typeface="IHBPSR+BeVietnam-ExtraBold"/>
              </a:rPr>
              <a:t>STROKE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56">
                <a:solidFill>
                  <a:srgbClr val="fbf6f1"/>
                </a:solidFill>
                <a:latin typeface="IHBPSR+BeVietnam-ExtraBold"/>
                <a:cs typeface="IHBPSR+BeVietnam-ExtraBold"/>
              </a:rPr>
              <a:t>SPEED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30">
                <a:solidFill>
                  <a:srgbClr val="fbf6f1"/>
                </a:solidFill>
                <a:latin typeface="IHBPSR+BeVietnam-ExtraBold"/>
                <a:cs typeface="IHBPSR+BeVietnam-ExtraBold"/>
              </a:rPr>
              <a:t>AND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71">
                <a:solidFill>
                  <a:srgbClr val="fbf6f1"/>
                </a:solidFill>
                <a:latin typeface="IHBPSR+BeVietnam-ExtraBold"/>
                <a:cs typeface="IHBPSR+BeVietnam-ExtraBold"/>
              </a:rPr>
              <a:t>MOVEMENT</a:t>
            </a:r>
          </a:p>
          <a:p>
            <a:pPr marL="0" marR="0">
              <a:lnSpc>
                <a:spcPts val="559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74">
                <a:solidFill>
                  <a:srgbClr val="fbf6f1"/>
                </a:solidFill>
                <a:latin typeface="IHBPSR+BeVietnam-ExtraBold"/>
                <a:cs typeface="IHBPSR+BeVietnam-ExtraBold"/>
              </a:rPr>
              <a:t>AFFECTING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56">
                <a:solidFill>
                  <a:srgbClr val="fbf6f1"/>
                </a:solidFill>
                <a:latin typeface="IHBPSR+BeVietnam-ExtraBold"/>
                <a:cs typeface="IHBPSR+BeVietnam-ExtraBold"/>
              </a:rPr>
              <a:t>AUDIO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63">
                <a:solidFill>
                  <a:srgbClr val="fbf6f1"/>
                </a:solidFill>
                <a:latin typeface="IHBPSR+BeVietnam-ExtraBold"/>
                <a:cs typeface="IHBPSR+BeVietnam-ExtraBold"/>
              </a:rPr>
              <a:t>VISUAL</a:t>
            </a:r>
            <a:r>
              <a:rPr dirty="0" sz="4000" spc="-4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163">
                <a:solidFill>
                  <a:srgbClr val="fbf6f1"/>
                </a:solidFill>
                <a:latin typeface="IHBPSR+BeVietnam-ExtraBold"/>
                <a:cs typeface="IHBPSR+BeVietnam-ExtraBold"/>
              </a:rPr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40906" y="8484142"/>
            <a:ext cx="5846380" cy="15040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42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249">
                <a:solidFill>
                  <a:srgbClr val="635e5c"/>
                </a:solidFill>
                <a:latin typeface="IHBPSR+BeVietnam-ExtraBold"/>
                <a:cs typeface="IHBPSR+BeVietnam-ExtraBold"/>
              </a:rPr>
              <a:t>SOUND</a:t>
            </a:r>
            <a:r>
              <a:rPr dirty="0" sz="4000" spc="-703">
                <a:solidFill>
                  <a:srgbClr val="635e5c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233">
                <a:solidFill>
                  <a:srgbClr val="635e5c"/>
                </a:solidFill>
                <a:latin typeface="IHBPSR+BeVietnam-ExtraBold"/>
                <a:cs typeface="IHBPSR+BeVietnam-ExtraBold"/>
              </a:rPr>
              <a:t>WAVE</a:t>
            </a:r>
            <a:r>
              <a:rPr dirty="0" sz="4000" spc="-703">
                <a:solidFill>
                  <a:srgbClr val="635e5c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260">
                <a:solidFill>
                  <a:srgbClr val="635e5c"/>
                </a:solidFill>
                <a:latin typeface="IHBPSR+BeVietnam-ExtraBold"/>
                <a:cs typeface="IHBPSR+BeVietnam-ExtraBold"/>
              </a:rPr>
              <a:t>RENDER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1684" y="8788625"/>
            <a:ext cx="4832602" cy="15040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42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249">
                <a:solidFill>
                  <a:srgbClr val="fbf6f1"/>
                </a:solidFill>
                <a:latin typeface="IHBPSR+BeVietnam-ExtraBold"/>
                <a:cs typeface="IHBPSR+BeVietnam-ExtraBold"/>
              </a:rPr>
              <a:t>PITCH</a:t>
            </a:r>
            <a:r>
              <a:rPr dirty="0" sz="4000" spc="-703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277">
                <a:solidFill>
                  <a:srgbClr val="fbf6f1"/>
                </a:solidFill>
                <a:latin typeface="IHBPSR+BeVietnam-ExtraBold"/>
                <a:cs typeface="IHBPSR+BeVietnam-ExtraBold"/>
              </a:rPr>
              <a:t>VARIATION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1290" y="97569"/>
            <a:ext cx="4642774" cy="2632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546">
                <a:solidFill>
                  <a:srgbClr val="2b2b2b"/>
                </a:solidFill>
                <a:latin typeface="IHBPSR+BeVietnam-ExtraBold"/>
                <a:cs typeface="IHBPSR+BeVietnam-ExtraBold"/>
              </a:rPr>
              <a:t>RENDER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290" y="1856766"/>
            <a:ext cx="4176979" cy="180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12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-281">
                <a:solidFill>
                  <a:srgbClr val="2b2b2b"/>
                </a:solidFill>
                <a:latin typeface="IHBPSR+BeVietnam-ExtraBold"/>
                <a:cs typeface="IHBPSR+BeVietnam-ExtraBold"/>
              </a:rPr>
              <a:t>PLAY</a:t>
            </a:r>
            <a:r>
              <a:rPr dirty="0" sz="4800" spc="-844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800" spc="-299">
                <a:solidFill>
                  <a:srgbClr val="2b2b2b"/>
                </a:solidFill>
                <a:latin typeface="IHBPSR+BeVietnam-ExtraBold"/>
                <a:cs typeface="IHBPSR+BeVietnam-ExtraBold"/>
              </a:rPr>
              <a:t>VIDEO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7515" y="7472302"/>
            <a:ext cx="8523593" cy="3876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437">
                <a:solidFill>
                  <a:srgbClr val="fbf6f1"/>
                </a:solidFill>
                <a:latin typeface="IHBPSR+BeVietnam-ExtraBold"/>
                <a:cs typeface="IHBPSR+BeVietnam-ExtraBold"/>
              </a:rPr>
              <a:t>TOUCH</a:t>
            </a:r>
            <a:r>
              <a:rPr dirty="0" sz="7000" spc="-123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77">
                <a:solidFill>
                  <a:srgbClr val="fbf6f1"/>
                </a:solidFill>
                <a:latin typeface="IHBPSR+BeVietnam-ExtraBold"/>
                <a:cs typeface="IHBPSR+BeVietnam-ExtraBold"/>
              </a:rPr>
              <a:t>DESIGNER</a:t>
            </a:r>
          </a:p>
          <a:p>
            <a:pPr marL="1064382" marR="0">
              <a:lnSpc>
                <a:spcPts val="9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436">
                <a:solidFill>
                  <a:srgbClr val="fbf6f1"/>
                </a:solidFill>
                <a:latin typeface="IHBPSR+BeVietnam-ExtraBold"/>
                <a:cs typeface="IHBPSR+BeVietnam-ExtraBold"/>
              </a:rPr>
              <a:t>AUDIO</a:t>
            </a:r>
            <a:r>
              <a:rPr dirty="0" sz="7000" spc="-123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09">
                <a:solidFill>
                  <a:srgbClr val="fbf6f1"/>
                </a:solidFill>
                <a:latin typeface="IHBPSR+BeVietnam-ExtraBold"/>
                <a:cs typeface="IHBPSR+BeVietnam-ExtraBold"/>
              </a:rPr>
              <a:t>TREE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87972" y="286737"/>
            <a:ext cx="17241516" cy="2632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437">
                <a:solidFill>
                  <a:srgbClr val="2b2b2b"/>
                </a:solidFill>
                <a:latin typeface="IHBPSR+BeVietnam-ExtraBold"/>
                <a:cs typeface="IHBPSR+BeVietnam-ExtraBold"/>
              </a:rPr>
              <a:t>TOUCH</a:t>
            </a:r>
            <a:r>
              <a:rPr dirty="0" sz="7000" spc="-123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85">
                <a:solidFill>
                  <a:srgbClr val="2b2b2b"/>
                </a:solidFill>
                <a:latin typeface="IHBPSR+BeVietnam-ExtraBold"/>
                <a:cs typeface="IHBPSR+BeVietnam-ExtraBold"/>
              </a:rPr>
              <a:t>DESIGNER:</a:t>
            </a:r>
            <a:r>
              <a:rPr dirty="0" sz="7000" spc="-123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55">
                <a:solidFill>
                  <a:srgbClr val="2b2b2b"/>
                </a:solidFill>
                <a:latin typeface="IHBPSR+BeVietnam-ExtraBold"/>
                <a:cs typeface="IHBPSR+BeVietnam-ExtraBold"/>
              </a:rPr>
              <a:t>VISUAL</a:t>
            </a:r>
            <a:r>
              <a:rPr dirty="0" sz="7000" spc="-123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09">
                <a:solidFill>
                  <a:srgbClr val="2b2b2b"/>
                </a:solidFill>
                <a:latin typeface="IHBPSR+BeVietnam-ExtraBold"/>
                <a:cs typeface="IHBPSR+BeVietnam-ExtraBold"/>
              </a:rPr>
              <a:t>NODE</a:t>
            </a:r>
            <a:r>
              <a:rPr dirty="0" sz="7000" spc="-123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09">
                <a:solidFill>
                  <a:srgbClr val="2b2b2b"/>
                </a:solidFill>
                <a:latin typeface="IHBPSR+BeVietnam-ExtraBold"/>
                <a:cs typeface="IHBPSR+BeVietnam-ExtraBold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0708" y="1628531"/>
            <a:ext cx="7654919" cy="1128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-195">
                <a:solidFill>
                  <a:srgbClr val="000000"/>
                </a:solidFill>
                <a:latin typeface="IHBPSR+BeVietnam-ExtraBold"/>
                <a:cs typeface="IHBPSR+BeVietnam-ExtraBold"/>
              </a:rPr>
              <a:t>VISUAL</a:t>
            </a:r>
            <a:r>
              <a:rPr dirty="0" sz="3000" spc="-527">
                <a:solidFill>
                  <a:srgbClr val="000000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 spc="-210">
                <a:solidFill>
                  <a:srgbClr val="000000"/>
                </a:solidFill>
                <a:latin typeface="IHBPSR+BeVietnam-ExtraBold"/>
                <a:cs typeface="IHBPSR+BeVietnam-ExtraBold"/>
              </a:rPr>
              <a:t>SIMULATION</a:t>
            </a:r>
            <a:r>
              <a:rPr dirty="0" sz="3000" spc="-527">
                <a:solidFill>
                  <a:srgbClr val="000000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 spc="-116">
                <a:solidFill>
                  <a:srgbClr val="000000"/>
                </a:solidFill>
                <a:latin typeface="IHBPSR+BeVietnam-ExtraBold"/>
                <a:cs typeface="IHBPSR+BeVietnam-ExtraBold"/>
              </a:rPr>
              <a:t>OF</a:t>
            </a:r>
            <a:r>
              <a:rPr dirty="0" sz="3000" spc="-527">
                <a:solidFill>
                  <a:srgbClr val="000000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 spc="-187">
                <a:solidFill>
                  <a:srgbClr val="000000"/>
                </a:solidFill>
                <a:latin typeface="IHBPSR+BeVietnam-ExtraBold"/>
                <a:cs typeface="IHBPSR+BeVietnam-ExtraBold"/>
              </a:rPr>
              <a:t>SOUND</a:t>
            </a:r>
            <a:r>
              <a:rPr dirty="0" sz="3000" spc="-527">
                <a:solidFill>
                  <a:srgbClr val="000000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 spc="-187">
                <a:solidFill>
                  <a:srgbClr val="000000"/>
                </a:solidFill>
                <a:latin typeface="IHBPSR+BeVietnam-ExtraBold"/>
                <a:cs typeface="IHBPSR+BeVietnam-ExtraBold"/>
              </a:rPr>
              <a:t>WAVES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58295" y="2844048"/>
            <a:ext cx="6658737" cy="42678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7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409" strike="sngStrike">
                <a:solidFill>
                  <a:srgbClr val="0000ff"/>
                </a:solidFill>
                <a:latin typeface="IHBPSR+BeVietnam-ExtraBold"/>
                <a:cs typeface="IHBPSR+BeVietnam-ExtraBold"/>
                <a:hlinkClick r:id="rId3"/>
              </a:rPr>
              <a:t>LINK</a:t>
            </a:r>
            <a:r>
              <a:rPr dirty="0" sz="7000" spc="-1231" strike="sngStrike">
                <a:solidFill>
                  <a:srgbClr val="0000ff"/>
                </a:solidFill>
                <a:latin typeface="IHBPSR+BeVietnam-ExtraBold"/>
                <a:cs typeface="IHBPSR+BeVietnam-ExtraBold"/>
                <a:hlinkClick r:id="rId3"/>
              </a:rPr>
              <a:t> </a:t>
            </a:r>
            <a:r>
              <a:rPr dirty="0" sz="7000" spc="-273" strike="sngStrike">
                <a:solidFill>
                  <a:srgbClr val="0000ff"/>
                </a:solidFill>
                <a:latin typeface="IHBPSR+BeVietnam-ExtraBold"/>
                <a:cs typeface="IHBPSR+BeVietnam-ExtraBold"/>
                <a:hlinkClick r:id="rId3"/>
              </a:rPr>
              <a:t>TO</a:t>
            </a:r>
            <a:r>
              <a:rPr dirty="0" sz="7000" spc="-1231" strike="sngStrike">
                <a:solidFill>
                  <a:srgbClr val="0000ff"/>
                </a:solidFill>
                <a:latin typeface="IHBPSR+BeVietnam-ExtraBold"/>
                <a:cs typeface="IHBPSR+BeVietnam-ExtraBold"/>
                <a:hlinkClick r:id="rId3"/>
              </a:rPr>
              <a:t> </a:t>
            </a:r>
            <a:r>
              <a:rPr dirty="0" sz="7000" spc="-364" strike="sngStrike">
                <a:solidFill>
                  <a:srgbClr val="0000ff"/>
                </a:solidFill>
                <a:latin typeface="IHBPSR+BeVietnam-ExtraBold"/>
                <a:cs typeface="IHBPSR+BeVietnam-ExtraBold"/>
                <a:hlinkClick r:id="rId3"/>
              </a:rPr>
              <a:t>VIE</a:t>
            </a:r>
            <a:r>
              <a:rPr dirty="0" sz="7000">
                <a:solidFill>
                  <a:srgbClr val="0000ff"/>
                </a:solidFill>
                <a:latin typeface="IHBPSR+BeVietnam-ExtraBold"/>
                <a:cs typeface="IHBPSR+BeVietnam-ExtraBold"/>
                <a:hlinkClick r:id="rId3"/>
              </a:rPr>
              <a:t>W</a:t>
            </a:r>
          </a:p>
          <a:p>
            <a:pPr marL="265916" marR="0">
              <a:lnSpc>
                <a:spcPts val="10227"/>
              </a:lnSpc>
              <a:spcBef>
                <a:spcPts val="2651"/>
              </a:spcBef>
              <a:spcAft>
                <a:spcPts val="0"/>
              </a:spcAft>
            </a:pPr>
            <a:r>
              <a:rPr dirty="0" sz="7000" spc="-409" strike="sngStrike">
                <a:solidFill>
                  <a:srgbClr val="f48264"/>
                </a:solidFill>
                <a:latin typeface="IHBPSR+BeVietnam-ExtraBold"/>
                <a:cs typeface="IHBPSR+BeVietnam-ExtraBold"/>
                <a:hlinkClick r:id="rId3"/>
              </a:rPr>
              <a:t>FULL</a:t>
            </a:r>
            <a:r>
              <a:rPr dirty="0" sz="7000" spc="-409" strike="sngStrike">
                <a:solidFill>
                  <a:srgbClr val="0000ff"/>
                </a:solidFill>
                <a:latin typeface="IHBPSR+BeVietnam-ExtraBold"/>
                <a:cs typeface="IHBPSR+BeVietnam-ExtraBold"/>
                <a:hlinkClick r:id="rId3"/>
              </a:rPr>
              <a:t>CODE</a:t>
            </a:r>
            <a:r>
              <a:rPr dirty="0" sz="7000">
                <a:solidFill>
                  <a:srgbClr val="f48264"/>
                </a:solidFill>
                <a:latin typeface="IHBPSR+BeVietnam-ExtraBold"/>
                <a:cs typeface="IHBPSR+BeVietnam-ExtraBold"/>
                <a:hlinkClick r:id="rId3"/>
              </a:rPr>
              <a:t>*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10160" y="8067568"/>
            <a:ext cx="13860959" cy="1681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5759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*This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is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code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be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run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on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ESP8266,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it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receive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sensor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readings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from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xiaoEsp32S3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through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wifi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manipulate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them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display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over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Serial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Monitor</a:t>
            </a:r>
          </a:p>
          <a:p>
            <a:pPr marL="70257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so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that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these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values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can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be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used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by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our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actuator,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i.e,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Software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4efdf"/>
                </a:solidFill>
                <a:latin typeface="UMLTFA+Montserrat-Regular"/>
                <a:cs typeface="UMLTFA+Montserrat-Regular"/>
              </a:rPr>
              <a:t>Ableton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1324" y="3071961"/>
            <a:ext cx="13599002" cy="49661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22785" marR="0">
              <a:lnSpc>
                <a:spcPts val="60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Imagine</a:t>
            </a:r>
            <a:r>
              <a:rPr dirty="0" sz="5800" spc="-178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>
                <a:solidFill>
                  <a:srgbClr val="2b2b2b"/>
                </a:solidFill>
                <a:latin typeface="MBBPJF+OpenSans-Regular"/>
                <a:cs typeface="MBBPJF+OpenSans-Regular"/>
              </a:rPr>
              <a:t>a</a:t>
            </a:r>
            <a:r>
              <a:rPr dirty="0" sz="5800" spc="-356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8">
                <a:solidFill>
                  <a:srgbClr val="2b2b2b"/>
                </a:solidFill>
                <a:latin typeface="MBBPJF+OpenSans-Regular"/>
                <a:cs typeface="MBBPJF+OpenSans-Regular"/>
              </a:rPr>
              <a:t>world</a:t>
            </a:r>
            <a:r>
              <a:rPr dirty="0" sz="5800" spc="-179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where</a:t>
            </a:r>
          </a:p>
          <a:p>
            <a:pPr marL="1070281" marR="0">
              <a:lnSpc>
                <a:spcPts val="6043"/>
              </a:lnSpc>
              <a:spcBef>
                <a:spcPts val="2126"/>
              </a:spcBef>
              <a:spcAft>
                <a:spcPts val="0"/>
              </a:spcAft>
            </a:pP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every</a:t>
            </a:r>
            <a:r>
              <a:rPr dirty="0" sz="5800" spc="-181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brushstroke</a:t>
            </a:r>
            <a:r>
              <a:rPr dirty="0" sz="5800" spc="-178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on</a:t>
            </a: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>
                <a:solidFill>
                  <a:srgbClr val="2b2b2b"/>
                </a:solidFill>
                <a:latin typeface="MBBPJF+OpenSans-Regular"/>
                <a:cs typeface="MBBPJF+OpenSans-Regular"/>
              </a:rPr>
              <a:t>a</a:t>
            </a:r>
            <a:r>
              <a:rPr dirty="0" sz="5800" spc="-356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6">
                <a:solidFill>
                  <a:srgbClr val="2b2b2b"/>
                </a:solidFill>
                <a:latin typeface="MBBPJF+OpenSans-Regular"/>
                <a:cs typeface="MBBPJF+OpenSans-Regular"/>
              </a:rPr>
              <a:t>canvas</a:t>
            </a:r>
          </a:p>
          <a:p>
            <a:pPr marL="0" marR="0">
              <a:lnSpc>
                <a:spcPts val="6043"/>
              </a:lnSpc>
              <a:spcBef>
                <a:spcPts val="2076"/>
              </a:spcBef>
              <a:spcAft>
                <a:spcPts val="0"/>
              </a:spcAft>
            </a:pP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creates</a:t>
            </a:r>
            <a:r>
              <a:rPr dirty="0" sz="5800" spc="-179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6">
                <a:solidFill>
                  <a:srgbClr val="2b2b2b"/>
                </a:solidFill>
                <a:latin typeface="MBBPJF+OpenSans-Regular"/>
                <a:cs typeface="MBBPJF+OpenSans-Regular"/>
              </a:rPr>
              <a:t>not</a:t>
            </a:r>
            <a:r>
              <a:rPr dirty="0" sz="5800" spc="-179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6">
                <a:solidFill>
                  <a:srgbClr val="2b2b2b"/>
                </a:solidFill>
                <a:latin typeface="MBBPJF+OpenSans-Regular"/>
                <a:cs typeface="MBBPJF+OpenSans-Regular"/>
              </a:rPr>
              <a:t>just</a:t>
            </a:r>
            <a:r>
              <a:rPr dirty="0" sz="5800" spc="-179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>
                <a:solidFill>
                  <a:srgbClr val="2b2b2b"/>
                </a:solidFill>
                <a:latin typeface="MBBPJF+OpenSans-Regular"/>
                <a:cs typeface="MBBPJF+OpenSans-Regular"/>
              </a:rPr>
              <a:t>a</a:t>
            </a:r>
            <a:r>
              <a:rPr dirty="0" sz="5800" spc="-356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visual</a:t>
            </a:r>
            <a:r>
              <a:rPr dirty="0" sz="5800" spc="-178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masterpiece,</a:t>
            </a:r>
          </a:p>
          <a:p>
            <a:pPr marL="944092" marR="0">
              <a:lnSpc>
                <a:spcPts val="6043"/>
              </a:lnSpc>
              <a:spcBef>
                <a:spcPts val="2076"/>
              </a:spcBef>
              <a:spcAft>
                <a:spcPts val="0"/>
              </a:spcAft>
            </a:pP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but</a:t>
            </a:r>
            <a:r>
              <a:rPr dirty="0" sz="5800" spc="-178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also</a:t>
            </a:r>
            <a:r>
              <a:rPr dirty="0" sz="5800" spc="-178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>
                <a:solidFill>
                  <a:srgbClr val="2b2b2b"/>
                </a:solidFill>
                <a:latin typeface="MBBPJF+OpenSans-Regular"/>
                <a:cs typeface="MBBPJF+OpenSans-Regular"/>
              </a:rPr>
              <a:t>a</a:t>
            </a:r>
            <a:r>
              <a:rPr dirty="0" sz="5800" spc="-356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8">
                <a:solidFill>
                  <a:srgbClr val="2b2b2b"/>
                </a:solidFill>
                <a:latin typeface="MBBPJF+OpenSans-Regular"/>
                <a:cs typeface="MBBPJF+OpenSans-Regular"/>
              </a:rPr>
              <a:t>symphony</a:t>
            </a:r>
            <a:r>
              <a:rPr dirty="0" sz="5800" spc="-181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of</a:t>
            </a:r>
            <a:r>
              <a:rPr dirty="0" sz="5800" spc="-178">
                <a:solidFill>
                  <a:srgbClr val="2b2b2b"/>
                </a:solidFill>
                <a:latin typeface="MBBPJF+OpenSans-Regular"/>
                <a:cs typeface="MBBPJF+OpenSans-Regular"/>
              </a:rPr>
              <a:t> </a:t>
            </a:r>
            <a:r>
              <a:rPr dirty="0" sz="5800" spc="-177">
                <a:solidFill>
                  <a:srgbClr val="2b2b2b"/>
                </a:solidFill>
                <a:latin typeface="MBBPJF+OpenSans-Regular"/>
                <a:cs typeface="MBBPJF+OpenSans-Regular"/>
              </a:rPr>
              <a:t>sound!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92776" y="4132740"/>
            <a:ext cx="11298420" cy="2632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437">
                <a:solidFill>
                  <a:srgbClr val="2b2b2b"/>
                </a:solidFill>
                <a:latin typeface="IHBPSR+BeVietnam-ExtraBold"/>
                <a:cs typeface="IHBPSR+BeVietnam-ExtraBold"/>
              </a:rPr>
              <a:t>THANK</a:t>
            </a:r>
            <a:r>
              <a:rPr dirty="0" sz="7000" spc="-123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364">
                <a:solidFill>
                  <a:srgbClr val="2b2b2b"/>
                </a:solidFill>
                <a:latin typeface="IHBPSR+BeVietnam-ExtraBold"/>
                <a:cs typeface="IHBPSR+BeVietnam-ExtraBold"/>
              </a:rPr>
              <a:t>YOU</a:t>
            </a:r>
            <a:r>
              <a:rPr dirty="0" sz="7000" spc="-123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09">
                <a:solidFill>
                  <a:srgbClr val="2b2b2b"/>
                </a:solidFill>
                <a:latin typeface="IHBPSR+BeVietnam-ExtraBold"/>
                <a:cs typeface="IHBPSR+BeVietnam-ExtraBold"/>
              </a:rPr>
              <a:t>VERY</a:t>
            </a:r>
            <a:r>
              <a:rPr dirty="0" sz="7000" spc="-123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37">
                <a:solidFill>
                  <a:srgbClr val="2b2b2b"/>
                </a:solidFill>
                <a:latin typeface="IHBPSR+BeVietnam-ExtraBold"/>
                <a:cs typeface="IHBPSR+BeVietnam-ExtraBold"/>
              </a:rPr>
              <a:t>MUCH!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5524" y="5539078"/>
            <a:ext cx="9193702" cy="1128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-187">
                <a:solidFill>
                  <a:srgbClr val="2b2b2b"/>
                </a:solidFill>
                <a:latin typeface="IHBPSR+BeVietnam-ExtraBold"/>
                <a:cs typeface="IHBPSR+BeVietnam-ExtraBold"/>
              </a:rPr>
              <a:t>LET’S</a:t>
            </a:r>
            <a:r>
              <a:rPr dirty="0" sz="3000" spc="-527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 spc="-175">
                <a:solidFill>
                  <a:srgbClr val="2b2b2b"/>
                </a:solidFill>
                <a:latin typeface="IHBPSR+BeVietnam-ExtraBold"/>
                <a:cs typeface="IHBPSR+BeVietnam-ExtraBold"/>
              </a:rPr>
              <a:t>KEEP</a:t>
            </a:r>
            <a:r>
              <a:rPr dirty="0" sz="3000" spc="-527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 spc="-210">
                <a:solidFill>
                  <a:srgbClr val="2b2b2b"/>
                </a:solidFill>
                <a:latin typeface="IHBPSR+BeVietnam-ExtraBold"/>
                <a:cs typeface="IHBPSR+BeVietnam-ExtraBold"/>
              </a:rPr>
              <a:t>INNOVATING</a:t>
            </a:r>
            <a:r>
              <a:rPr dirty="0" sz="3000" spc="-527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 spc="-156">
                <a:solidFill>
                  <a:srgbClr val="2b2b2b"/>
                </a:solidFill>
                <a:latin typeface="IHBPSR+BeVietnam-ExtraBold"/>
                <a:cs typeface="IHBPSR+BeVietnam-ExtraBold"/>
              </a:rPr>
              <a:t>FOR</a:t>
            </a:r>
            <a:r>
              <a:rPr dirty="0" sz="3000" spc="-527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>
                <a:solidFill>
                  <a:srgbClr val="2b2b2b"/>
                </a:solidFill>
                <a:latin typeface="IHBPSR+BeVietnam-ExtraBold"/>
                <a:cs typeface="IHBPSR+BeVietnam-ExtraBold"/>
              </a:rPr>
              <a:t>A</a:t>
            </a:r>
            <a:r>
              <a:rPr dirty="0" sz="3000" spc="-527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 spc="-195">
                <a:solidFill>
                  <a:srgbClr val="2b2b2b"/>
                </a:solidFill>
                <a:latin typeface="IHBPSR+BeVietnam-ExtraBold"/>
                <a:cs typeface="IHBPSR+BeVietnam-ExtraBold"/>
              </a:rPr>
              <a:t>BETTER</a:t>
            </a:r>
            <a:r>
              <a:rPr dirty="0" sz="3000" spc="-527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000" spc="-201">
                <a:solidFill>
                  <a:srgbClr val="2b2b2b"/>
                </a:solidFill>
                <a:latin typeface="IHBPSR+BeVietnam-ExtraBold"/>
                <a:cs typeface="IHBPSR+BeVietnam-ExtraBold"/>
              </a:rPr>
              <a:t>FUTURE!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432729"/>
            <a:ext cx="9633714" cy="3008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8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spc="-624">
                <a:solidFill>
                  <a:srgbClr val="2b2b2b"/>
                </a:solidFill>
                <a:latin typeface="IHBPSR+BeVietnam-ExtraBold"/>
                <a:cs typeface="IHBPSR+BeVietnam-ExtraBold"/>
              </a:rPr>
              <a:t>MULTI-SENSORY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1468922"/>
            <a:ext cx="11955911" cy="3008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8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spc="-546">
                <a:solidFill>
                  <a:srgbClr val="2b2b2b"/>
                </a:solidFill>
                <a:latin typeface="IHBPSR+BeVietnam-ExtraBold"/>
                <a:cs typeface="IHBPSR+BeVietnam-ExtraBold"/>
              </a:rPr>
              <a:t>ARTISTIC</a:t>
            </a:r>
            <a:r>
              <a:rPr dirty="0" sz="8000" spc="-1407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8000" spc="-561">
                <a:solidFill>
                  <a:srgbClr val="2b2b2b"/>
                </a:solidFill>
                <a:latin typeface="IHBPSR+BeVietnam-ExtraBold"/>
                <a:cs typeface="IHBPSR+BeVietnam-ExtraBold"/>
              </a:rPr>
              <a:t>EXPRESSION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3432689"/>
            <a:ext cx="7032832" cy="2108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Symphony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Brush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revolutionizes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the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traditional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act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painting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by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infusing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it</a:t>
            </a:r>
          </a:p>
          <a:p>
            <a:pPr marL="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dynamic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interactive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elements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that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engage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multiple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senses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simultaneously.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700" y="5565655"/>
            <a:ext cx="7530921" cy="2108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brush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that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not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only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spreads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colors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across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canvas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but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also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orchestrates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symphony</a:t>
            </a:r>
          </a:p>
          <a:p>
            <a:pPr marL="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sound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generates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mesmerizing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visualizations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in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real-time.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8700" y="7698621"/>
            <a:ext cx="7348650" cy="1255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Welcome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intersection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art,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music,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technology!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450" y="462516"/>
            <a:ext cx="10015727" cy="3008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spc="-467">
                <a:solidFill>
                  <a:srgbClr val="2b2b2b"/>
                </a:solidFill>
                <a:latin typeface="IHBPSR+BeVietnam-ExtraBold"/>
                <a:cs typeface="IHBPSR+BeVietnam-ExtraBold"/>
              </a:rPr>
              <a:t>WHAT</a:t>
            </a:r>
            <a:r>
              <a:rPr dirty="0" sz="8000" spc="-1408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8000" spc="-467">
                <a:solidFill>
                  <a:srgbClr val="2b2b2b"/>
                </a:solidFill>
                <a:latin typeface="IHBPSR+BeVietnam-ExtraBold"/>
                <a:cs typeface="IHBPSR+BeVietnam-ExtraBold"/>
              </a:rPr>
              <a:t>DOES</a:t>
            </a:r>
            <a:r>
              <a:rPr dirty="0" sz="8000" spc="-1408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8000" spc="-312">
                <a:solidFill>
                  <a:srgbClr val="2b2b2b"/>
                </a:solidFill>
                <a:latin typeface="IHBPSR+BeVietnam-ExtraBold"/>
                <a:cs typeface="IHBPSR+BeVietnam-ExtraBold"/>
              </a:rPr>
              <a:t>IT</a:t>
            </a:r>
            <a:r>
              <a:rPr dirty="0" sz="8000" spc="-1408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8000" spc="-416">
                <a:solidFill>
                  <a:srgbClr val="2b2b2b"/>
                </a:solidFill>
                <a:latin typeface="IHBPSR+BeVietnam-ExtraBold"/>
                <a:cs typeface="IHBPSR+BeVietnam-ExtraBold"/>
              </a:rPr>
              <a:t>DO?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4450" y="2558286"/>
            <a:ext cx="2022246" cy="11050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2b2b2b"/>
                </a:solidFill>
                <a:latin typeface="UMLTFA+Montserrat-Regular"/>
                <a:cs typeface="UMLTFA+Montserrat-Regular"/>
              </a:rPr>
              <a:t>AUDIO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4450" y="3112542"/>
            <a:ext cx="10214752" cy="21085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It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capable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discerning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colors.</a:t>
            </a:r>
            <a:r>
              <a:rPr dirty="0" sz="2400" spc="-2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Every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shade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you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select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corresponds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specific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synthesizer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sound</a:t>
            </a:r>
            <a:r>
              <a:rPr dirty="0" sz="2400" spc="2224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,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creating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an</a:t>
            </a:r>
          </a:p>
          <a:p>
            <a:pPr marL="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experience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where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painting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becomes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symphonic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endeavour.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4450" y="5245507"/>
            <a:ext cx="9865588" cy="168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speed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at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which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you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paint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influences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pitch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the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music,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adding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layer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dynamic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expression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your</a:t>
            </a:r>
          </a:p>
          <a:p>
            <a:pPr marL="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creative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process.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4450" y="6966583"/>
            <a:ext cx="2118563" cy="11050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UMLTFA+Montserrat-Regular"/>
                <a:cs typeface="UMLTFA+Montserrat-Regular"/>
              </a:rPr>
              <a:t>VISUAL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4450" y="7520839"/>
            <a:ext cx="10245634" cy="2535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captivating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visual</a:t>
            </a:r>
            <a:r>
              <a:rPr dirty="0" sz="2400" spc="-36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representation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sound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waves</a:t>
            </a:r>
            <a:r>
              <a:rPr dirty="0" sz="2400" spc="-149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dances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across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screen,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evolving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in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tandem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your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brush</a:t>
            </a:r>
          </a:p>
          <a:p>
            <a:pPr marL="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strokes.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This</a:t>
            </a:r>
            <a:r>
              <a:rPr dirty="0" sz="2400" spc="-89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real-time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feedback</a:t>
            </a:r>
            <a:r>
              <a:rPr dirty="0" sz="2400" spc="-111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not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only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enhances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artistic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journey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but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also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deepens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your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connection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the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immersive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sensory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world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you're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2b2b2b"/>
                </a:solidFill>
                <a:latin typeface="UMLTFA+Montserrat-Regular"/>
                <a:cs typeface="UMLTFA+Montserrat-Regular"/>
              </a:rPr>
              <a:t>crafting.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72147" y="273617"/>
            <a:ext cx="16072112" cy="2632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491">
                <a:solidFill>
                  <a:srgbClr val="fbf6f1"/>
                </a:solidFill>
                <a:latin typeface="IHBPSR+BeVietnam-ExtraBold"/>
                <a:cs typeface="IHBPSR+BeVietnam-ExtraBold"/>
              </a:rPr>
              <a:t>ACCESSIBLE</a:t>
            </a:r>
            <a:r>
              <a:rPr dirty="0" sz="7000" spc="-123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364">
                <a:solidFill>
                  <a:srgbClr val="fbf6f1"/>
                </a:solidFill>
                <a:latin typeface="IHBPSR+BeVietnam-ExtraBold"/>
                <a:cs typeface="IHBPSR+BeVietnam-ExtraBold"/>
              </a:rPr>
              <a:t>ART</a:t>
            </a:r>
            <a:r>
              <a:rPr dirty="0" sz="7000" spc="-127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364">
                <a:solidFill>
                  <a:srgbClr val="fbf6f1"/>
                </a:solidFill>
                <a:latin typeface="IHBPSR+BeVietnam-ExtraBold"/>
                <a:cs typeface="IHBPSR+BeVietnam-ExtraBold"/>
              </a:rPr>
              <a:t>FOR</a:t>
            </a:r>
            <a:r>
              <a:rPr dirty="0" sz="7000" spc="-123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364">
                <a:solidFill>
                  <a:srgbClr val="fbf6f1"/>
                </a:solidFill>
                <a:latin typeface="IHBPSR+BeVietnam-ExtraBold"/>
                <a:cs typeface="IHBPSR+BeVietnam-ExtraBold"/>
              </a:rPr>
              <a:t>ALL</a:t>
            </a:r>
            <a:r>
              <a:rPr dirty="0" sz="7000" spc="-123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85">
                <a:solidFill>
                  <a:srgbClr val="fbf6f1"/>
                </a:solidFill>
                <a:latin typeface="IHBPSR+BeVietnam-ExtraBold"/>
                <a:cs typeface="IHBPSR+BeVietnam-ExtraBold"/>
              </a:rPr>
              <a:t>ABILITIES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717" y="1797201"/>
            <a:ext cx="15213592" cy="1705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interactive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nature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Electronic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Paint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Brush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makes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it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accessible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individuals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all</a:t>
            </a:r>
          </a:p>
          <a:p>
            <a:pPr marL="0" marR="0">
              <a:lnSpc>
                <a:spcPts val="2803"/>
              </a:lnSpc>
              <a:spcBef>
                <a:spcPts val="784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ages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abilities,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including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those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physical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disabilities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or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limited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artistic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skills.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It</a:t>
            </a:r>
          </a:p>
          <a:p>
            <a:pPr marL="0" marR="0">
              <a:lnSpc>
                <a:spcPts val="2803"/>
              </a:lnSpc>
              <a:spcBef>
                <a:spcPts val="784"/>
              </a:spcBef>
              <a:spcAft>
                <a:spcPts val="0"/>
              </a:spcAft>
            </a:pP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provides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platform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for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creative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expression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without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barriers,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fostering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inclusivity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in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300">
                <a:solidFill>
                  <a:srgbClr val="fbf6f1"/>
                </a:solidFill>
                <a:latin typeface="UMLTFA+Montserrat-Regular"/>
                <a:cs typeface="UMLTFA+Montserrat-Regular"/>
              </a:rPr>
              <a:t>arts.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3062" y="3704803"/>
            <a:ext cx="4226201" cy="15040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42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260">
                <a:solidFill>
                  <a:srgbClr val="f48264"/>
                </a:solidFill>
                <a:latin typeface="IHBPSR+BeVietnam-ExtraBold"/>
                <a:cs typeface="IHBPSR+BeVietnam-ExtraBold"/>
              </a:rPr>
              <a:t>TARGET</a:t>
            </a:r>
            <a:r>
              <a:rPr dirty="0" sz="4000" spc="-703">
                <a:solidFill>
                  <a:srgbClr val="f48264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000" spc="-249">
                <a:solidFill>
                  <a:srgbClr val="f48264"/>
                </a:solidFill>
                <a:latin typeface="IHBPSR+BeVietnam-ExtraBold"/>
                <a:cs typeface="IHBPSR+BeVietnam-ExtraBold"/>
              </a:rPr>
              <a:t>USERS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6717" y="5433356"/>
            <a:ext cx="2489019" cy="1203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7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bf6f1"/>
                </a:solidFill>
                <a:latin typeface="IHBPSR+BeVietnam-ExtraBold"/>
                <a:cs typeface="IHBPSR+BeVietnam-ExtraBold"/>
              </a:rPr>
              <a:t>VISUALLY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71315" y="5433356"/>
            <a:ext cx="2396388" cy="1203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7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bf6f1"/>
                </a:solidFill>
                <a:latin typeface="IHBPSR+BeVietnam-ExtraBold"/>
                <a:cs typeface="IHBPSR+BeVietnam-ExtraBold"/>
              </a:rPr>
              <a:t>AUTISTIC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45915" y="5433356"/>
            <a:ext cx="1897485" cy="1203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7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bf6f1"/>
                </a:solidFill>
                <a:latin typeface="IHBPSR+BeVietnam-ExtraBold"/>
                <a:cs typeface="IHBPSR+BeVietnam-ExtraBold"/>
              </a:rPr>
              <a:t>OTHER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96717" y="5851821"/>
            <a:ext cx="2440672" cy="1203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7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bf6f1"/>
                </a:solidFill>
                <a:latin typeface="IHBPSR+BeVietnam-ExtraBold"/>
                <a:cs typeface="IHBPSR+BeVietnam-ExtraBold"/>
              </a:rPr>
              <a:t>IMPAIRED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71315" y="5851821"/>
            <a:ext cx="3064301" cy="1203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7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bf6f1"/>
                </a:solidFill>
                <a:latin typeface="IHBPSR+BeVietnam-ExtraBold"/>
                <a:cs typeface="IHBPSR+BeVietnam-ExtraBold"/>
              </a:rPr>
              <a:t>INDIVIDUALS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45915" y="5851821"/>
            <a:ext cx="4468380" cy="1203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7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bf6f1"/>
                </a:solidFill>
                <a:latin typeface="IHBPSR+BeVietnam-ExtraBold"/>
                <a:cs typeface="IHBPSR+BeVietnam-ExtraBold"/>
              </a:rPr>
              <a:t>DIFFERENTLY</a:t>
            </a:r>
            <a:r>
              <a:rPr dirty="0" sz="3200" spc="-63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3200">
                <a:solidFill>
                  <a:srgbClr val="fbf6f1"/>
                </a:solidFill>
                <a:latin typeface="IHBPSR+BeVietnam-ExtraBold"/>
                <a:cs typeface="IHBPSR+BeVietnam-ExtraBold"/>
              </a:rPr>
              <a:t>ABLED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96717" y="6586550"/>
            <a:ext cx="3688662" cy="1334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Audio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descriptions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colors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offers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alternative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sensory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experience.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71316" y="6586550"/>
            <a:ext cx="4043367" cy="1334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Regulate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sensory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experiences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develop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coping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strategies.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Facilitate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group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painting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45915" y="6586550"/>
            <a:ext cx="5104327" cy="2047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Provide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opportunities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for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individuals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of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all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abilities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engage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in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creative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expression.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Skill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development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therapy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for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individuals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motor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impairments..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96717" y="7656016"/>
            <a:ext cx="3792709" cy="1334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By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associating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with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sounds,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blind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individuals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can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engage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in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unique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way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71316" y="7656016"/>
            <a:ext cx="3878887" cy="1334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sessions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encourage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social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interaction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collaboration.</a:t>
            </a:r>
          </a:p>
          <a:p>
            <a:pPr marL="0" marR="0">
              <a:lnSpc>
                <a:spcPts val="219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ow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start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1800">
                <a:solidFill>
                  <a:srgbClr val="fbf6f1"/>
                </a:solidFill>
                <a:latin typeface="UMLTFA+Montserrat-Regular"/>
                <a:cs typeface="UMLTFA+Montserrat-Regular"/>
              </a:rPr>
              <a:t>painting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53033" y="763329"/>
            <a:ext cx="7483612" cy="2632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08">
                <a:solidFill>
                  <a:srgbClr val="2b2b2b"/>
                </a:solidFill>
                <a:latin typeface="IHBPSR+BeVietnam-ExtraBold"/>
                <a:cs typeface="IHBPSR+BeVietnam-ExtraBold"/>
              </a:rPr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72399" y="2928763"/>
            <a:ext cx="4437697" cy="1692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 spc="-351">
                <a:solidFill>
                  <a:srgbClr val="fbf6f1"/>
                </a:solidFill>
                <a:latin typeface="IHBPSR+BeVietnam-ExtraBold"/>
                <a:cs typeface="IHBPSR+BeVietnam-ExtraBold"/>
              </a:rPr>
              <a:t>EDUCATION</a:t>
            </a:r>
            <a:r>
              <a:rPr dirty="0" sz="4500" spc="243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500">
                <a:solidFill>
                  <a:srgbClr val="fbf6f1"/>
                </a:solidFill>
                <a:latin typeface="IHBPSR+BeVietnam-ExtraBold"/>
                <a:cs typeface="IHBPSR+BeVietnam-ExtraBold"/>
              </a:rPr>
              <a:t>&amp;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30424" y="3014488"/>
            <a:ext cx="4420552" cy="1692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 spc="-233">
                <a:solidFill>
                  <a:srgbClr val="080c0a"/>
                </a:solidFill>
                <a:latin typeface="IHBPSR+BeVietnam-ExtraBold"/>
                <a:cs typeface="IHBPSR+BeVietnam-ExtraBold"/>
              </a:rPr>
              <a:t>ART</a:t>
            </a:r>
            <a:r>
              <a:rPr dirty="0" sz="4500" spc="-791">
                <a:solidFill>
                  <a:srgbClr val="080c0a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500" spc="-301">
                <a:solidFill>
                  <a:srgbClr val="080c0a"/>
                </a:solidFill>
                <a:latin typeface="IHBPSR+BeVietnam-ExtraBold"/>
                <a:cs typeface="IHBPSR+BeVietnam-ExtraBold"/>
              </a:rPr>
              <a:t>THERAPY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0321" y="3454544"/>
            <a:ext cx="5789295" cy="1692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 spc="-351">
                <a:solidFill>
                  <a:srgbClr val="fbf6f1"/>
                </a:solidFill>
                <a:latin typeface="IHBPSR+BeVietnam-ExtraBold"/>
                <a:cs typeface="IHBPSR+BeVietnam-ExtraBold"/>
              </a:rPr>
              <a:t>‘STEAM’</a:t>
            </a:r>
            <a:r>
              <a:rPr dirty="0" sz="4500" spc="243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500" spc="-351">
                <a:solidFill>
                  <a:srgbClr val="fbf6f1"/>
                </a:solidFill>
                <a:latin typeface="IHBPSR+BeVietnam-ExtraBold"/>
                <a:cs typeface="IHBPSR+BeVietnam-ExtraBold"/>
              </a:rPr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55572" y="4032272"/>
            <a:ext cx="6814107" cy="17574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6278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Beneficial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for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individuals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disabilities,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sensory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processing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disorders,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or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mental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health</a:t>
            </a:r>
          </a:p>
          <a:p>
            <a:pPr marL="92086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challenges,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providing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therapeutic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outlet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for</a:t>
            </a:r>
          </a:p>
          <a:p>
            <a:pPr marL="444036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self-expression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sensory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80c0a"/>
                </a:solidFill>
                <a:latin typeface="UMLTFA+Montserrat-Regular"/>
                <a:cs typeface="UMLTFA+Montserrat-Regular"/>
              </a:rPr>
              <a:t>integration.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20711" y="4470422"/>
            <a:ext cx="6827253" cy="10462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Enhances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STEAM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education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by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integrating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art,</a:t>
            </a:r>
          </a:p>
          <a:p>
            <a:pPr marL="890886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music,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technology,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fostering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86838" y="5181622"/>
            <a:ext cx="5771602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interdisciplinary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learning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creativity.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90083" y="6060242"/>
            <a:ext cx="6937010" cy="1692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 spc="-307">
                <a:solidFill>
                  <a:srgbClr val="fbf6f1"/>
                </a:solidFill>
                <a:latin typeface="IHBPSR+BeVietnam-ExtraBold"/>
                <a:cs typeface="IHBPSR+BeVietnam-ExtraBold"/>
              </a:rPr>
              <a:t>CREATIVE</a:t>
            </a:r>
            <a:r>
              <a:rPr dirty="0" sz="4500" spc="-79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4500" spc="-316">
                <a:solidFill>
                  <a:srgbClr val="fbf6f1"/>
                </a:solidFill>
                <a:latin typeface="IHBPSR+BeVietnam-ExtraBold"/>
                <a:cs typeface="IHBPSR+BeVietnam-ExtraBold"/>
              </a:rPr>
              <a:t>EXPRESSION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212140" y="6060242"/>
            <a:ext cx="5415534" cy="1692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 spc="-351">
                <a:solidFill>
                  <a:srgbClr val="fbf6f1"/>
                </a:solidFill>
                <a:latin typeface="IHBPSR+BeVietnam-ExtraBold"/>
                <a:cs typeface="IHBPSR+BeVietnam-ExtraBold"/>
              </a:rPr>
              <a:t>ENTERTAINMENT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71175" y="7081371"/>
            <a:ext cx="6092913" cy="17574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189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Artists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could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express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themselves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in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new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ways,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audiences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could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experience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art</a:t>
            </a:r>
          </a:p>
          <a:p>
            <a:pPr marL="257516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in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multi-sensory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fashion,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enhancing</a:t>
            </a:r>
          </a:p>
          <a:p>
            <a:pPr marL="769379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their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connection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piece.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95099" y="7081371"/>
            <a:ext cx="5032006" cy="1401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9775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Adds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unique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interactive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element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entertainment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venues,</a:t>
            </a:r>
          </a:p>
          <a:p>
            <a:pPr marL="374191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festivals,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cultural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events,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082724" y="8148171"/>
            <a:ext cx="4833086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captivating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audiences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all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ages.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08578" y="1560072"/>
            <a:ext cx="8826699" cy="2632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437">
                <a:solidFill>
                  <a:srgbClr val="2b2b2b"/>
                </a:solidFill>
                <a:latin typeface="IHBPSR+BeVietnam-ExtraBold"/>
                <a:cs typeface="IHBPSR+BeVietnam-ExtraBold"/>
              </a:rPr>
              <a:t>USAGE</a:t>
            </a:r>
            <a:r>
              <a:rPr dirty="0" sz="7000" spc="-1231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77">
                <a:solidFill>
                  <a:srgbClr val="2b2b2b"/>
                </a:solidFill>
                <a:latin typeface="IHBPSR+BeVietnam-ExtraBold"/>
                <a:cs typeface="IHBPSR+BeVietnam-ExtraBold"/>
              </a:rPr>
              <a:t>SPECTRUM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96322" y="3892616"/>
            <a:ext cx="4720238" cy="19256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Interactive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Art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Installations</a:t>
            </a:r>
          </a:p>
          <a:p>
            <a:pPr marL="200969" marR="0">
              <a:lnSpc>
                <a:spcPts val="2924"/>
              </a:lnSpc>
              <a:spcBef>
                <a:spcPts val="1394"/>
              </a:spcBef>
              <a:spcAft>
                <a:spcPts val="0"/>
              </a:spcAft>
            </a:pP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Therapeutic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Art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Therapy</a:t>
            </a:r>
          </a:p>
          <a:p>
            <a:pPr marL="708814" marR="0">
              <a:lnSpc>
                <a:spcPts val="2924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Educational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Tools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4028" y="5538155"/>
            <a:ext cx="3007618" cy="828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Performance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Art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21723" y="6086668"/>
            <a:ext cx="5128425" cy="19256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305" marR="0">
              <a:lnSpc>
                <a:spcPts val="29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Accessible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Art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for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All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Abilities</a:t>
            </a:r>
          </a:p>
          <a:p>
            <a:pPr marL="568119" marR="0">
              <a:lnSpc>
                <a:spcPts val="2924"/>
              </a:lnSpc>
              <a:spcBef>
                <a:spcPts val="1394"/>
              </a:spcBef>
              <a:spcAft>
                <a:spcPts val="0"/>
              </a:spcAft>
            </a:pP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Collaborative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Projects</a:t>
            </a:r>
          </a:p>
          <a:p>
            <a:pPr marL="0" marR="0">
              <a:lnSpc>
                <a:spcPts val="2924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Productivity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Stress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80c0a"/>
                </a:solidFill>
                <a:latin typeface="UMLTFA+Montserrat-Regular"/>
                <a:cs typeface="UMLTFA+Montserrat-Regular"/>
              </a:rPr>
              <a:t>Relief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413576"/>
            <a:ext cx="12967678" cy="2632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491">
                <a:solidFill>
                  <a:srgbClr val="fbf6f1"/>
                </a:solidFill>
                <a:latin typeface="IHBPSR+BeVietnam-ExtraBold"/>
                <a:cs typeface="IHBPSR+BeVietnam-ExtraBold"/>
              </a:rPr>
              <a:t>ELECTRONIC</a:t>
            </a:r>
            <a:r>
              <a:rPr dirty="0" sz="7000" spc="-1231">
                <a:solidFill>
                  <a:srgbClr val="fbf6f1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91">
                <a:solidFill>
                  <a:srgbClr val="fbf6f1"/>
                </a:solidFill>
                <a:latin typeface="IHBPSR+BeVietnam-ExtraBold"/>
                <a:cs typeface="IHBPSR+BeVietnam-ExtraBold"/>
              </a:rPr>
              <a:t>COMPONENTS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4449" y="2487610"/>
            <a:ext cx="3974195" cy="828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bf6f1"/>
                </a:solidFill>
                <a:latin typeface="UMLTFA+Montserrat-Regular"/>
                <a:cs typeface="UMLTFA+Montserrat-Regular"/>
              </a:rPr>
              <a:t>MIRCROCONTROLLER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4449" y="2961299"/>
            <a:ext cx="2771393" cy="1401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Seeed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Studio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XIAO</a:t>
            </a:r>
          </a:p>
          <a:p>
            <a:pPr marL="0" marR="0">
              <a:lnSpc>
                <a:spcPts val="2438"/>
              </a:lnSpc>
              <a:spcBef>
                <a:spcPts val="362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ESP32S3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–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2.4GHz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WiFi,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BLE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5.0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8906" y="2961299"/>
            <a:ext cx="2982341" cy="1401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NODEMCU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-</a:t>
            </a:r>
          </a:p>
          <a:p>
            <a:pPr marL="0" marR="0">
              <a:lnSpc>
                <a:spcPts val="2438"/>
              </a:lnSpc>
              <a:spcBef>
                <a:spcPts val="362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ESP8266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Wifi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Development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Board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4449" y="4819879"/>
            <a:ext cx="1947367" cy="828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bf6f1"/>
                </a:solidFill>
                <a:latin typeface="UMLTFA+Montserrat-Regular"/>
                <a:cs typeface="UMLTFA+Montserrat-Regular"/>
              </a:rPr>
              <a:t>SENSORS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49761" y="4812678"/>
            <a:ext cx="1431036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SWITCH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4449" y="5295278"/>
            <a:ext cx="2889503" cy="1401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Electrobot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TCS3200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TCS230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Color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Sensor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Module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08906" y="5295278"/>
            <a:ext cx="2843531" cy="1401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IMU-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MPU-6050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3-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Axis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Accelerometer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Gyro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Sensor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49761" y="5295278"/>
            <a:ext cx="2546095" cy="17574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On-Off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button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-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Torch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Flashlight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Push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Switch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ON-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OFF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-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PBS-09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4450" y="7509247"/>
            <a:ext cx="3967671" cy="828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bf6f1"/>
                </a:solidFill>
                <a:latin typeface="UMLTFA+Montserrat-Regular"/>
                <a:cs typeface="UMLTFA+Montserrat-Regular"/>
              </a:rPr>
              <a:t>ACTUATOR</a:t>
            </a:r>
            <a:r>
              <a:rPr dirty="0" sz="2400" spc="-191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fbf6f1"/>
                </a:solidFill>
                <a:latin typeface="UMLTFA+Montserrat-Regular"/>
                <a:cs typeface="UMLTFA+Montserrat-Regular"/>
              </a:rPr>
              <a:t>(softwares)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08906" y="7509247"/>
            <a:ext cx="1694688" cy="828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bf6f1"/>
                </a:solidFill>
                <a:latin typeface="UMLTFA+Montserrat-Regular"/>
                <a:cs typeface="UMLTFA+Montserrat-Regular"/>
              </a:rPr>
              <a:t>POWER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14449" y="7984646"/>
            <a:ext cx="2559812" cy="10462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Speakers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getting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output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from: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08906" y="7984646"/>
            <a:ext cx="2467101" cy="10462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4.2V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Lithium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Ion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battery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14449" y="9051447"/>
            <a:ext cx="2395727" cy="10462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Touch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Designer</a:t>
            </a:r>
          </a:p>
          <a:p>
            <a:pPr marL="0" marR="0">
              <a:lnSpc>
                <a:spcPts val="2438"/>
              </a:lnSpc>
              <a:spcBef>
                <a:spcPts val="361"/>
              </a:spcBef>
              <a:spcAft>
                <a:spcPts val="0"/>
              </a:spcAft>
            </a:pPr>
            <a:r>
              <a:rPr dirty="0" sz="2000">
                <a:solidFill>
                  <a:srgbClr val="fbf6f1"/>
                </a:solidFill>
                <a:latin typeface="UMLTFA+Montserrat-Regular"/>
                <a:cs typeface="UMLTFA+Montserrat-Regular"/>
              </a:rPr>
              <a:t>Ableton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718169"/>
            <a:ext cx="7704052" cy="2632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409">
                <a:solidFill>
                  <a:srgbClr val="2b2b2b"/>
                </a:solidFill>
                <a:latin typeface="IHBPSR+BeVietnam-ExtraBold"/>
                <a:cs typeface="IHBPSR+BeVietnam-ExtraBold"/>
              </a:rPr>
              <a:t>FORM</a:t>
            </a:r>
            <a:r>
              <a:rPr dirty="0" sz="7000" spc="-1258">
                <a:solidFill>
                  <a:srgbClr val="2b2b2b"/>
                </a:solidFill>
                <a:latin typeface="IHBPSR+BeVietnam-ExtraBold"/>
                <a:cs typeface="IHBPSR+BeVietnam-ExtraBold"/>
              </a:rPr>
              <a:t> </a:t>
            </a:r>
            <a:r>
              <a:rPr dirty="0" sz="7000" spc="-477">
                <a:solidFill>
                  <a:srgbClr val="2b2b2b"/>
                </a:solidFill>
                <a:latin typeface="IHBPSR+BeVietnam-ExtraBold"/>
                <a:cs typeface="IHBPSR+BeVietnam-ExtraBold"/>
              </a:rPr>
              <a:t>IDEATION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8071" y="2341995"/>
            <a:ext cx="1985771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Color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Sensor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2619268"/>
            <a:ext cx="9165746" cy="29617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Paint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brush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features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a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unique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design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where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the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color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sensor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is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positioned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akin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an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eraser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on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a</a:t>
            </a:r>
          </a:p>
          <a:p>
            <a:pPr marL="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pencil.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This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placement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optimizes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usability,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allowing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users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to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effortlessly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detect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colors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simply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by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hovering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sensor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over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desired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colour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pushing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the</a:t>
            </a:r>
          </a:p>
          <a:p>
            <a:pPr marL="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button.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30877" y="3735513"/>
            <a:ext cx="2269490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On/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Off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Button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30877" y="4432271"/>
            <a:ext cx="1252220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Casing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8700" y="5605420"/>
            <a:ext cx="9012217" cy="2108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this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intuitive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form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factor,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users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can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seamlessly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transition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between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painting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strokes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color</a:t>
            </a:r>
          </a:p>
          <a:p>
            <a:pPr marL="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selection,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enhancing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fluidity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and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efficiency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of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creative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process.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29189" y="6124976"/>
            <a:ext cx="2889249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Detachable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Module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662782" y="7260315"/>
            <a:ext cx="4181120" cy="690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Tapered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Edge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for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better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grip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8700" y="7738386"/>
            <a:ext cx="8922135" cy="2108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Additionally,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sensor's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elevated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position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ensures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minimal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interference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with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brush's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bristles,</a:t>
            </a:r>
          </a:p>
          <a:p>
            <a:pPr marL="0" marR="0">
              <a:lnSpc>
                <a:spcPts val="2925"/>
              </a:lnSpc>
              <a:spcBef>
                <a:spcPts val="43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preserving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the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tactile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experience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of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traditional</a:t>
            </a:r>
          </a:p>
          <a:p>
            <a:pPr marL="0" marR="0">
              <a:lnSpc>
                <a:spcPts val="2925"/>
              </a:lnSpc>
              <a:spcBef>
                <a:spcPts val="48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UMLTFA+Montserrat-Regular"/>
                <a:cs typeface="UMLTFA+Montserrat-Regular"/>
              </a:rPr>
              <a:t>painting.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740601" y="8514439"/>
            <a:ext cx="3174685" cy="14328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Bristles</a:t>
            </a:r>
          </a:p>
          <a:p>
            <a:pPr marL="225421" marR="0">
              <a:lnSpc>
                <a:spcPts val="2438"/>
              </a:lnSpc>
              <a:spcBef>
                <a:spcPts val="345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SIZE: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2.5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CM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X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UMLTFA+Montserrat-Regular"/>
                <a:cs typeface="UMLTFA+Montserrat-Regular"/>
              </a:rPr>
              <a:t>25CM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pdfcandle</dc:creator>
  <cp:lastModifiedBy>pdfcandle</cp:lastModifiedBy>
  <cp:revision>1</cp:revision>
  <dcterms:modified xsi:type="dcterms:W3CDTF">2024-07-12T13:16:56-07:00</dcterms:modified>
</cp:coreProperties>
</file>