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72" r:id="rId7"/>
    <p:sldId id="273" r:id="rId8"/>
    <p:sldId id="275" r:id="rId9"/>
    <p:sldId id="279" r:id="rId10"/>
    <p:sldId id="260" r:id="rId11"/>
    <p:sldId id="262" r:id="rId12"/>
    <p:sldId id="261" r:id="rId13"/>
    <p:sldId id="264" r:id="rId14"/>
    <p:sldId id="265" r:id="rId15"/>
    <p:sldId id="266" r:id="rId16"/>
    <p:sldId id="267" r:id="rId17"/>
    <p:sldId id="281" r:id="rId18"/>
    <p:sldId id="282" r:id="rId19"/>
    <p:sldId id="288" r:id="rId20"/>
    <p:sldId id="284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039A-E851-4941-860C-3E084667174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4456-4910-42AC-96FB-88444831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0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039A-E851-4941-860C-3E084667174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4456-4910-42AC-96FB-88444831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1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039A-E851-4941-860C-3E084667174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4456-4910-42AC-96FB-88444831A9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6759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039A-E851-4941-860C-3E084667174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4456-4910-42AC-96FB-88444831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21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039A-E851-4941-860C-3E084667174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4456-4910-42AC-96FB-88444831A9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42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039A-E851-4941-860C-3E084667174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4456-4910-42AC-96FB-88444831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7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039A-E851-4941-860C-3E084667174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4456-4910-42AC-96FB-88444831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20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039A-E851-4941-860C-3E084667174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4456-4910-42AC-96FB-88444831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4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039A-E851-4941-860C-3E084667174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4456-4910-42AC-96FB-88444831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3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039A-E851-4941-860C-3E084667174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4456-4910-42AC-96FB-88444831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039A-E851-4941-860C-3E084667174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4456-4910-42AC-96FB-88444831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039A-E851-4941-860C-3E084667174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4456-4910-42AC-96FB-88444831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039A-E851-4941-860C-3E084667174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4456-4910-42AC-96FB-88444831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039A-E851-4941-860C-3E084667174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4456-4910-42AC-96FB-88444831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5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039A-E851-4941-860C-3E084667174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4456-4910-42AC-96FB-88444831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9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039A-E851-4941-860C-3E084667174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4456-4910-42AC-96FB-88444831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1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4039A-E851-4941-860C-3E084667174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684456-4910-42AC-96FB-88444831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1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7D19-F323-167E-EE26-FF280FE18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360" y="1940560"/>
            <a:ext cx="8552643" cy="2110276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Credit  EDA 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79F3F-EEA7-A688-EEBC-BA0805BAE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7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B634-F54D-FDEE-B3EE-DD593DB0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270A5B-EDC6-2F8D-5CA0-9E97FD2B3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30" y="1016456"/>
            <a:ext cx="9155302" cy="36389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ADB6BA-75C2-55A2-6CFB-37B37B2B7998}"/>
              </a:ext>
            </a:extLst>
          </p:cNvPr>
          <p:cNvSpPr txBox="1"/>
          <p:nvPr/>
        </p:nvSpPr>
        <p:spPr>
          <a:xfrm>
            <a:off x="1052423" y="4871740"/>
            <a:ext cx="87418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en-US" sz="1400" dirty="0"/>
              <a:t> </a:t>
            </a:r>
            <a:r>
              <a:rPr lang="en-US" sz="1400" dirty="0">
                <a:latin typeface="-apple-system"/>
              </a:rPr>
              <a:t>: In both the cases Defaulter, we observe the group with the lowest Credit is the most likely to be  a Defaulter.</a:t>
            </a:r>
            <a:r>
              <a:rPr lang="en-US" sz="1400" i="0" dirty="0">
                <a:effectLst/>
                <a:latin typeface="-apple-system"/>
              </a:rPr>
              <a:t> Surprisingly low credited amount groups are more defaulters, whereas in the case of Non-Defaulters</a:t>
            </a:r>
            <a:r>
              <a:rPr lang="en-US" sz="1400" dirty="0">
                <a:latin typeface="-apple-system"/>
              </a:rPr>
              <a:t> , w observe low a</a:t>
            </a:r>
            <a:r>
              <a:rPr lang="en-US" sz="1400" i="0" dirty="0">
                <a:effectLst/>
                <a:latin typeface="-apple-system"/>
              </a:rPr>
              <a:t>mount groups are more in number, who were not defaulted.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9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D4F5-4C85-2ACA-DCDA-9280D9AF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ED6E9-8412-0262-5733-B027EEC97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320"/>
            <a:ext cx="9601200" cy="371235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A2000E-C5AA-46A2-E1B6-F0FBE2BC1631}"/>
              </a:ext>
            </a:extLst>
          </p:cNvPr>
          <p:cNvSpPr txBox="1"/>
          <p:nvPr/>
        </p:nvSpPr>
        <p:spPr>
          <a:xfrm>
            <a:off x="1103223" y="4934188"/>
            <a:ext cx="87418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en-US" sz="1400" dirty="0"/>
              <a:t> </a:t>
            </a:r>
            <a:r>
              <a:rPr lang="en-US" sz="1400" dirty="0">
                <a:latin typeface="-apple-system"/>
              </a:rPr>
              <a:t>: </a:t>
            </a:r>
            <a:r>
              <a:rPr lang="en-US" sz="1400" b="0" i="0" dirty="0">
                <a:effectLst/>
                <a:latin typeface="-apple-system"/>
              </a:rPr>
              <a:t> The High income group is more in number to be defaulted, followed by  Medium and then Low.</a:t>
            </a:r>
          </a:p>
          <a:p>
            <a:pPr algn="l"/>
            <a:r>
              <a:rPr lang="en-US" sz="1400" b="0" i="0" dirty="0">
                <a:effectLst/>
                <a:latin typeface="-apple-system"/>
              </a:rPr>
              <a:t>In the case </a:t>
            </a:r>
            <a:r>
              <a:rPr lang="en-US" sz="1400" dirty="0">
                <a:latin typeface="-apple-system"/>
              </a:rPr>
              <a:t>of non-defaulters,</a:t>
            </a:r>
            <a:r>
              <a:rPr lang="en-US" sz="1400" b="0" i="0" dirty="0">
                <a:effectLst/>
                <a:latin typeface="-apple-system"/>
              </a:rPr>
              <a:t> the count of non defaulters more in High income group and less in low income group.</a:t>
            </a:r>
          </a:p>
          <a:p>
            <a:pPr algn="l"/>
            <a:r>
              <a:rPr lang="en-US" sz="1400" i="0" dirty="0">
                <a:effectLst/>
                <a:latin typeface="-apple-system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4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7FBE-178A-6D92-805E-3ABC71DE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B326B-E2F6-4708-D371-7F423462D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609600"/>
            <a:ext cx="8799407" cy="366776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460059-6380-8C59-5706-6169D67B79AB}"/>
              </a:ext>
            </a:extLst>
          </p:cNvPr>
          <p:cNvSpPr txBox="1"/>
          <p:nvPr/>
        </p:nvSpPr>
        <p:spPr>
          <a:xfrm>
            <a:off x="1103223" y="4934188"/>
            <a:ext cx="8741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en-US" sz="1400" dirty="0"/>
              <a:t> </a:t>
            </a:r>
            <a:r>
              <a:rPr lang="en-US" sz="1400" dirty="0">
                <a:latin typeface="-apple-system"/>
              </a:rPr>
              <a:t>: </a:t>
            </a:r>
            <a:r>
              <a:rPr lang="en-US" sz="1400" b="0" i="0" dirty="0">
                <a:effectLst/>
                <a:latin typeface="-apple-system"/>
              </a:rPr>
              <a:t> </a:t>
            </a:r>
            <a:r>
              <a:rPr lang="en-US" sz="1400" b="1" i="0" dirty="0">
                <a:effectLst/>
                <a:latin typeface="-apple-system"/>
              </a:rPr>
              <a:t>Defaulters</a:t>
            </a:r>
            <a:r>
              <a:rPr lang="en-US" sz="1400" b="0" i="0" dirty="0">
                <a:effectLst/>
                <a:latin typeface="-apple-system"/>
              </a:rPr>
              <a:t> - No surprise that low scorer from external data source are more defaulters. Also, the medium scorer are as likely defaulter as low scorer.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-apple-system"/>
              </a:rPr>
              <a:t>Non defaulters</a:t>
            </a:r>
            <a:r>
              <a:rPr lang="en-US" sz="1400" b="0" i="0" dirty="0">
                <a:effectLst/>
                <a:latin typeface="-apple-system"/>
              </a:rPr>
              <a:t> - Medium scorers are no more defaulted than High scorer. As expected the Low scorers are lesser in number.</a:t>
            </a:r>
          </a:p>
        </p:txBody>
      </p:sp>
    </p:spTree>
    <p:extLst>
      <p:ext uri="{BB962C8B-B14F-4D97-AF65-F5344CB8AC3E}">
        <p14:creationId xmlns:p14="http://schemas.microsoft.com/office/powerpoint/2010/main" val="1012872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1B26-B612-EE1E-42A0-57D70FA4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C5055D-BCC1-6E82-B9C7-A5D81D9D3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2" y="335280"/>
            <a:ext cx="6813803" cy="534416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F113B4-0075-A390-75C3-65DB63EEFCFF}"/>
              </a:ext>
            </a:extLst>
          </p:cNvPr>
          <p:cNvSpPr txBox="1"/>
          <p:nvPr/>
        </p:nvSpPr>
        <p:spPr>
          <a:xfrm>
            <a:off x="809414" y="5953760"/>
            <a:ext cx="8018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en-US" sz="1400" dirty="0"/>
              <a:t> : The applicants with a higher educational backgrounds are less likely to be defaulters.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0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2309-BCBB-52C9-76A4-996FC856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2480B4-664F-7EEC-C461-63C961AC3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6" y="397562"/>
            <a:ext cx="6438636" cy="502787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4FE05E-9213-9AC5-B405-8BD9270F356C}"/>
              </a:ext>
            </a:extLst>
          </p:cNvPr>
          <p:cNvSpPr txBox="1"/>
          <p:nvPr/>
        </p:nvSpPr>
        <p:spPr>
          <a:xfrm>
            <a:off x="966478" y="5660219"/>
            <a:ext cx="80183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en-US" sz="1400" dirty="0"/>
              <a:t> : Males are more likely to be defaulters as compares to the females .</a:t>
            </a:r>
          </a:p>
          <a:p>
            <a:r>
              <a:rPr lang="en-US" sz="1400" dirty="0"/>
              <a:t>Males with low salary range are most likely to be defaulters followed by medium range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81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C88F-2B4C-B5E0-0CE7-476BC540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A9F16-ED26-5EAC-FFC2-75497A737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4" y="609600"/>
            <a:ext cx="6684625" cy="50565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55110C-59DD-A93C-EC72-6D3E8FF2AB50}"/>
              </a:ext>
            </a:extLst>
          </p:cNvPr>
          <p:cNvSpPr txBox="1"/>
          <p:nvPr/>
        </p:nvSpPr>
        <p:spPr>
          <a:xfrm>
            <a:off x="677334" y="5732661"/>
            <a:ext cx="80183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en-US" sz="1400" dirty="0"/>
              <a:t> : </a:t>
            </a:r>
            <a:r>
              <a:rPr lang="en-US" sz="1400" b="0" i="0" dirty="0">
                <a:effectLst/>
                <a:latin typeface="-apple-system"/>
              </a:rPr>
              <a:t>Medium credit amount group are highly defaulted in all income groups whereas High credit amount groups are less likely to default in all income groups.</a:t>
            </a:r>
            <a:r>
              <a:rPr lang="en-US" sz="1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17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66B7-B57D-C022-0199-ABEC9CD7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0571F2-E1A9-0A76-69D8-D5120F8C4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7040"/>
            <a:ext cx="6834374" cy="53406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A5B27-A4FD-31C6-51F6-84C3FE4C5269}"/>
              </a:ext>
            </a:extLst>
          </p:cNvPr>
          <p:cNvSpPr txBox="1"/>
          <p:nvPr/>
        </p:nvSpPr>
        <p:spPr>
          <a:xfrm>
            <a:off x="833120" y="5974080"/>
            <a:ext cx="873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: The more the credit amount, the more likely a person is to be a defaulter, with young applicants being the most likely to.</a:t>
            </a:r>
          </a:p>
        </p:txBody>
      </p:sp>
    </p:spTree>
    <p:extLst>
      <p:ext uri="{BB962C8B-B14F-4D97-AF65-F5344CB8AC3E}">
        <p14:creationId xmlns:p14="http://schemas.microsoft.com/office/powerpoint/2010/main" val="3089107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CAE1-BB31-5A0F-41A9-D7660E07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8CE331-EEA3-A569-B7AB-8C3E969FB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5" y="345440"/>
            <a:ext cx="8334855" cy="55168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130615-03D8-E419-10C4-4A85BD3B713E}"/>
              </a:ext>
            </a:extLst>
          </p:cNvPr>
          <p:cNvSpPr txBox="1"/>
          <p:nvPr/>
        </p:nvSpPr>
        <p:spPr>
          <a:xfrm>
            <a:off x="1426265" y="5864870"/>
            <a:ext cx="7847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en-US" sz="1400" dirty="0"/>
              <a:t> : The young people of any salary  range are most likely to be defaulters, followed by mid – ages , then senior citizens.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30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8DC4-6E4F-39AC-C76E-1DA2AE99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F7283-DC91-1AD4-771F-8B4CF979F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75" y="30769"/>
            <a:ext cx="6008985" cy="584183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69CB6B-633B-4266-0C25-0838DE55D9F9}"/>
              </a:ext>
            </a:extLst>
          </p:cNvPr>
          <p:cNvSpPr txBox="1"/>
          <p:nvPr/>
        </p:nvSpPr>
        <p:spPr>
          <a:xfrm>
            <a:off x="859175" y="6143660"/>
            <a:ext cx="784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en-US" sz="1400" dirty="0"/>
              <a:t> : Across all types of families , the young people are more likely to be defaulters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6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423E-5BAC-8D3A-E51D-B5E1B26C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1A6B00E-73D5-549E-0DD1-B58DEFD74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15" y="228599"/>
            <a:ext cx="6140766" cy="5919017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DED3658-1E60-9DB2-117C-64430889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2DFBF-4523-FC00-AF95-12D52869223F}"/>
              </a:ext>
            </a:extLst>
          </p:cNvPr>
          <p:cNvSpPr txBox="1"/>
          <p:nvPr/>
        </p:nvSpPr>
        <p:spPr>
          <a:xfrm>
            <a:off x="950615" y="6207760"/>
            <a:ext cx="784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en-US" sz="1400" dirty="0"/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Across all family status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Male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clients are more defaulted than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Female.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1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C682-7525-0B47-8F0E-D2A8485B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168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Purpose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4645E-8C3E-99E1-1D66-A01CE5307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359"/>
            <a:ext cx="10515600" cy="475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Credit Risk analysis plays a crucial role in making informed decisions for loan approvals based on an applicant's profile within a company. The process involves assessing various risk scenarios, and two primary scenarios are often associated with this situation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: If the applicant is likely to repay the loan then not granting the loan could lead to a loss of revenue to the company.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: If the application is unlikely to repay the loan, approving the loan could result in a loss of revenue for the business because the applicant would be viewed as a defaulter.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Analysis of the data has been performed on the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370486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99BE-661A-F0DD-25F4-9AA21E4F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EC7FFE-CE5D-B8FF-75B6-34957A220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82337"/>
            <a:ext cx="7051377" cy="516502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29B870-F52B-8D8D-6E73-9D04801CEF9F}"/>
              </a:ext>
            </a:extLst>
          </p:cNvPr>
          <p:cNvSpPr txBox="1"/>
          <p:nvPr/>
        </p:nvSpPr>
        <p:spPr>
          <a:xfrm>
            <a:off x="940455" y="5774623"/>
            <a:ext cx="7847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en-US" sz="1400" dirty="0"/>
              <a:t> 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From viewing above plot we can clearly say that Credit and cash offices were most efficient in acquiring client on the previous application.</a:t>
            </a:r>
            <a:endParaRPr lang="en-US" sz="1400" dirty="0"/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8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887A-EA74-BF40-61E3-CE9B9E86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C360F-6294-A003-E17B-A8A967C9A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7794"/>
            <a:ext cx="8039946" cy="51253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0200A9-3610-FF1B-3737-1B6E2F948786}"/>
              </a:ext>
            </a:extLst>
          </p:cNvPr>
          <p:cNvSpPr txBox="1"/>
          <p:nvPr/>
        </p:nvSpPr>
        <p:spPr>
          <a:xfrm>
            <a:off x="960983" y="5734963"/>
            <a:ext cx="7847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en-US" sz="1400" dirty="0"/>
              <a:t> 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From viewing above plot we can clearly say that Credit and cash offices were most efficient in acquiring client on the previous application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62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9464-B7AB-66AC-9FA8-27A95461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FAAC85-2B72-B466-9627-A28A36E76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24" y="1056641"/>
            <a:ext cx="8780768" cy="395223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86E3B5-A6C2-1832-0C44-AFD8EA354889}"/>
              </a:ext>
            </a:extLst>
          </p:cNvPr>
          <p:cNvSpPr txBox="1"/>
          <p:nvPr/>
        </p:nvSpPr>
        <p:spPr>
          <a:xfrm>
            <a:off x="940663" y="5401249"/>
            <a:ext cx="78477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en-US" sz="1400" dirty="0"/>
              <a:t> 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Conclusion </a:t>
            </a:r>
            <a:r>
              <a:rPr lang="en-US" sz="1400" dirty="0">
                <a:solidFill>
                  <a:srgbClr val="000000"/>
                </a:solidFill>
                <a:latin typeface="Helvetica Neue"/>
              </a:rPr>
              <a:t>From the above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plot we conclude that applications are more approved when clients education is "Secondary/Secondary special“.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59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D2FF-43BC-3B4E-106C-0C95041BF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58240"/>
            <a:ext cx="9828106" cy="3342640"/>
          </a:xfrm>
        </p:spPr>
        <p:txBody>
          <a:bodyPr/>
          <a:lstStyle/>
          <a:p>
            <a:r>
              <a:rPr lang="en-US" dirty="0"/>
              <a:t>Recommendation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0DE6-6F02-6C6A-9532-77936B5D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Credit and cash offices are most efficient in acquiring client so I would recommend company focus more on infrastructure of Credit and cash offices which would attract more clients. </a:t>
            </a:r>
          </a:p>
          <a:p>
            <a:r>
              <a:rPr lang="en-US" dirty="0"/>
              <a:t>The young people are most likely to be defaulters. </a:t>
            </a:r>
          </a:p>
          <a:p>
            <a:r>
              <a:rPr lang="en-US" dirty="0"/>
              <a:t>Higher the education background, the less likely is a person to be a defaulter.</a:t>
            </a:r>
          </a:p>
          <a:p>
            <a:r>
              <a:rPr lang="en-US" dirty="0"/>
              <a:t> The probability of a defaulter being someone from a low income group is the most .</a:t>
            </a:r>
          </a:p>
        </p:txBody>
      </p:sp>
    </p:spTree>
    <p:extLst>
      <p:ext uri="{BB962C8B-B14F-4D97-AF65-F5344CB8AC3E}">
        <p14:creationId xmlns:p14="http://schemas.microsoft.com/office/powerpoint/2010/main" val="151943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A15A-B141-83DD-1529-834C4C73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7440"/>
            <a:ext cx="8596668" cy="109728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A0A3-201A-DA9C-B86D-98D5678CE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400"/>
            <a:ext cx="10515600" cy="4246563"/>
          </a:xfrm>
        </p:spPr>
        <p:txBody>
          <a:bodyPr>
            <a:normAutofit/>
          </a:bodyPr>
          <a:lstStyle/>
          <a:p>
            <a:r>
              <a:rPr lang="en-US" dirty="0"/>
              <a:t>Understanding the Data and its attributes.</a:t>
            </a:r>
          </a:p>
          <a:p>
            <a:r>
              <a:rPr lang="en-US" dirty="0"/>
              <a:t>Checking and handling the missing values.</a:t>
            </a:r>
          </a:p>
          <a:p>
            <a:r>
              <a:rPr lang="en-US" dirty="0"/>
              <a:t>Removing irrelevant data for apt analysis.</a:t>
            </a:r>
          </a:p>
          <a:p>
            <a:r>
              <a:rPr lang="en-US" dirty="0"/>
              <a:t>Checking  for outliers  and data imbalance.</a:t>
            </a:r>
          </a:p>
          <a:p>
            <a:r>
              <a:rPr lang="en-US" dirty="0"/>
              <a:t>Performing Univariate and Bivariate Analysis.</a:t>
            </a:r>
          </a:p>
          <a:p>
            <a:r>
              <a:rPr lang="en-US" dirty="0"/>
              <a:t>Merging the  Application dataset and Previous datasets.</a:t>
            </a:r>
          </a:p>
          <a:p>
            <a:r>
              <a:rPr lang="en-US" dirty="0"/>
              <a:t> Data analysis by univariate , segmented univariate , bivariate analysis and correlation.</a:t>
            </a:r>
          </a:p>
          <a:p>
            <a:r>
              <a:rPr lang="en-US" dirty="0"/>
              <a:t>Conclusion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15925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B8740B-1B9A-04FB-36E3-70E0EB6F5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4" y="117047"/>
            <a:ext cx="7026604" cy="28838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C803E-6FAC-D6E5-5701-B2E8368DD15A}"/>
              </a:ext>
            </a:extLst>
          </p:cNvPr>
          <p:cNvSpPr txBox="1"/>
          <p:nvPr/>
        </p:nvSpPr>
        <p:spPr>
          <a:xfrm>
            <a:off x="1054501" y="2914409"/>
            <a:ext cx="859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en-US" sz="1400" dirty="0"/>
              <a:t> : </a:t>
            </a:r>
            <a:r>
              <a:rPr lang="en-US" sz="1400" b="0" i="0" dirty="0">
                <a:effectLst/>
                <a:latin typeface="-apple-system"/>
              </a:rPr>
              <a:t>The likelihood of a female being a defaulter is more as compared to males.</a:t>
            </a:r>
          </a:p>
          <a:p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292CAC6-E611-52C6-ED0F-947DB4D1F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3" y="3239990"/>
            <a:ext cx="7137835" cy="2761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AD294E-124B-7406-9228-212CA9266030}"/>
              </a:ext>
            </a:extLst>
          </p:cNvPr>
          <p:cNvSpPr txBox="1"/>
          <p:nvPr/>
        </p:nvSpPr>
        <p:spPr>
          <a:xfrm>
            <a:off x="1054501" y="6156178"/>
            <a:ext cx="703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en-US" sz="1400" dirty="0"/>
              <a:t> :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We see a similar trend in the both the cases with the people with cash loans contract type likely to be a   defaulter and a non- defaulter.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8191-3943-B57C-F97A-6FD9FB6B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7D2FE-5DE9-5FF3-3381-349DD6680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" y="609600"/>
            <a:ext cx="8799720" cy="475488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784FB8-124D-52EF-4FB7-8C231ACC3522}"/>
              </a:ext>
            </a:extLst>
          </p:cNvPr>
          <p:cNvSpPr txBox="1"/>
          <p:nvPr/>
        </p:nvSpPr>
        <p:spPr>
          <a:xfrm>
            <a:off x="1166261" y="5725180"/>
            <a:ext cx="703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en-US" sz="1400" dirty="0"/>
              <a:t> : In both the cases the working class is more likely to be a defaulter and a non-defaulter.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5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6597-9FE6-DBE5-5D9E-2C4419DF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8AB2D-DAFF-0DD2-49CE-651207A90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9600"/>
            <a:ext cx="8596668" cy="478293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868C49-7A2A-68B1-2CBF-29D884C71709}"/>
              </a:ext>
            </a:extLst>
          </p:cNvPr>
          <p:cNvSpPr txBox="1"/>
          <p:nvPr/>
        </p:nvSpPr>
        <p:spPr>
          <a:xfrm>
            <a:off x="1217061" y="5552460"/>
            <a:ext cx="70328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en-US" sz="1400" dirty="0"/>
              <a:t> : </a:t>
            </a:r>
            <a:r>
              <a:rPr lang="en-US" sz="1400" b="0" i="0" dirty="0">
                <a:effectLst/>
                <a:latin typeface="-apple-system"/>
              </a:rPr>
              <a:t>For both the customers (defaulters and non-defaulters) married people are more in number compared with single, separated, widow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1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1386-F741-314C-2F89-CECF4DD6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27D2F-AF86-EE55-B2D1-40428DBEA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" y="762000"/>
            <a:ext cx="9337991" cy="44805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88AEFF-54E4-C930-8580-D4D6300E6D36}"/>
              </a:ext>
            </a:extLst>
          </p:cNvPr>
          <p:cNvSpPr txBox="1"/>
          <p:nvPr/>
        </p:nvSpPr>
        <p:spPr>
          <a:xfrm>
            <a:off x="966478" y="5476240"/>
            <a:ext cx="8018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en-US" sz="1400" dirty="0"/>
              <a:t> : The applicants with house / apartment housing type are comparatively a larger group as compared to the other housing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6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39D8-98B0-CFE6-FFE4-3D920B52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531DE-D3D5-41D1-8FC2-BD05DF6B2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3200"/>
            <a:ext cx="6194467" cy="26111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59AB34-5108-B901-0AA4-1F6738E5C6B8}"/>
              </a:ext>
            </a:extLst>
          </p:cNvPr>
          <p:cNvSpPr txBox="1"/>
          <p:nvPr/>
        </p:nvSpPr>
        <p:spPr>
          <a:xfrm>
            <a:off x="1066799" y="6220022"/>
            <a:ext cx="80183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en-US" sz="1400" dirty="0"/>
              <a:t> : The applicants with Amt Annuity ranging from 20000 to 35000 are most likely to be Defaulters.</a:t>
            </a:r>
          </a:p>
          <a:p>
            <a:endParaRPr lang="en-US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E53750A-55A2-9626-3665-D731AED58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00120"/>
            <a:ext cx="6431533" cy="26083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1437ED-F555-034E-86A7-2A554C8DD61D}"/>
              </a:ext>
            </a:extLst>
          </p:cNvPr>
          <p:cNvSpPr txBox="1"/>
          <p:nvPr/>
        </p:nvSpPr>
        <p:spPr>
          <a:xfrm>
            <a:off x="1066800" y="2958662"/>
            <a:ext cx="8018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en-US" sz="1400" dirty="0"/>
              <a:t> :The lesser the applicant’s income , the more likely it is for the applicant to be a defaulter.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7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B67E-4C5A-F068-94F2-9FF1EE4F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9596BF-9DEF-AA23-1517-CAC0C9CC9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2" y="513463"/>
            <a:ext cx="9136698" cy="382292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3640A8-4EC3-0632-FA5A-18B0B26A9940}"/>
              </a:ext>
            </a:extLst>
          </p:cNvPr>
          <p:cNvSpPr txBox="1"/>
          <p:nvPr/>
        </p:nvSpPr>
        <p:spPr>
          <a:xfrm>
            <a:off x="677334" y="4708379"/>
            <a:ext cx="90153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en-US" sz="1400" dirty="0"/>
              <a:t> : </a:t>
            </a:r>
            <a:r>
              <a:rPr lang="en-US" sz="1400" b="0" i="0" dirty="0">
                <a:effectLst/>
                <a:latin typeface="-apple-system"/>
              </a:rPr>
              <a:t>We can notice by looking at the pattern that for being a defaulter both the genders (male and female) are almost equal in all income levels. </a:t>
            </a:r>
          </a:p>
          <a:p>
            <a:pPr algn="l"/>
            <a:r>
              <a:rPr lang="en-US" sz="1400" b="0" i="0" dirty="0">
                <a:effectLst/>
                <a:latin typeface="-apple-system"/>
              </a:rPr>
              <a:t>The spike of being defaulters is from 50000 to 200000.</a:t>
            </a:r>
          </a:p>
          <a:p>
            <a:pPr algn="l"/>
            <a:r>
              <a:rPr lang="en-US" sz="1400" b="0" i="0" dirty="0">
                <a:effectLst/>
                <a:latin typeface="-apple-system"/>
              </a:rPr>
              <a:t>In the case of Non- defaulters, Females are more non defaulter on the lower income level but lesser non defaulter in higher income level. The spike is more for both the genders from 75000 to 150000.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376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889</Words>
  <Application>Microsoft Office PowerPoint</Application>
  <PresentationFormat>Widescreen</PresentationFormat>
  <Paragraphs>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-apple-system</vt:lpstr>
      <vt:lpstr>Arial</vt:lpstr>
      <vt:lpstr>Helvetica Neue</vt:lpstr>
      <vt:lpstr>Söhne</vt:lpstr>
      <vt:lpstr>Trebuchet MS</vt:lpstr>
      <vt:lpstr>var(--jp-code-font-family)</vt:lpstr>
      <vt:lpstr>Wingdings 3</vt:lpstr>
      <vt:lpstr>Facet</vt:lpstr>
      <vt:lpstr>Credit  EDA  Study</vt:lpstr>
      <vt:lpstr>Purpose </vt:lpstr>
      <vt:lpstr>Analysis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 EDA  Study</dc:title>
  <dc:creator>divyanshi</dc:creator>
  <cp:lastModifiedBy>divyanshi</cp:lastModifiedBy>
  <cp:revision>12</cp:revision>
  <dcterms:created xsi:type="dcterms:W3CDTF">2023-04-25T10:28:20Z</dcterms:created>
  <dcterms:modified xsi:type="dcterms:W3CDTF">2023-04-28T15:58:16Z</dcterms:modified>
</cp:coreProperties>
</file>