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Lst>
  <p:sldSz cx="18288000" cy="10287000"/>
  <p:notesSz cx="6858000" cy="9144000"/>
  <p:embeddedFontLst>
    <p:embeddedFont>
      <p:font typeface="Open San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920"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161C6-B0B4-44FB-BFC6-DBB7EA024F03}"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9C270-0AD2-441A-9529-8C0E4DF42AF0}" type="slidenum">
              <a:rPr lang="en-IN" smtClean="0"/>
              <a:t>‹#›</a:t>
            </a:fld>
            <a:endParaRPr lang="en-IN"/>
          </a:p>
        </p:txBody>
      </p:sp>
    </p:spTree>
    <p:extLst>
      <p:ext uri="{BB962C8B-B14F-4D97-AF65-F5344CB8AC3E}">
        <p14:creationId xmlns:p14="http://schemas.microsoft.com/office/powerpoint/2010/main" val="4088805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A9C270-0AD2-441A-9529-8C0E4DF42AF0}" type="slidenum">
              <a:rPr lang="en-IN" smtClean="0"/>
              <a:t>6</a:t>
            </a:fld>
            <a:endParaRPr lang="en-IN"/>
          </a:p>
        </p:txBody>
      </p:sp>
    </p:spTree>
    <p:extLst>
      <p:ext uri="{BB962C8B-B14F-4D97-AF65-F5344CB8AC3E}">
        <p14:creationId xmlns:p14="http://schemas.microsoft.com/office/powerpoint/2010/main" val="221615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4440105" y="1659282"/>
            <a:ext cx="13051287" cy="3260508"/>
          </a:xfrm>
          <a:prstGeom prst="rect">
            <a:avLst/>
          </a:prstGeom>
        </p:spPr>
        <p:txBody>
          <a:bodyPr lIns="0" tIns="0" rIns="0" bIns="0" rtlCol="0" anchor="t">
            <a:spAutoFit/>
          </a:bodyPr>
          <a:lstStyle/>
          <a:p>
            <a:pPr algn="ctr">
              <a:lnSpc>
                <a:spcPts val="7444"/>
              </a:lnSpc>
            </a:pPr>
            <a:r>
              <a:rPr lang="en-US" sz="4800" b="1" dirty="0">
                <a:solidFill>
                  <a:srgbClr val="000000"/>
                </a:solidFill>
                <a:latin typeface="Times New Roman" panose="02020603050405020304" pitchFamily="18" charset="0"/>
                <a:cs typeface="Times New Roman" panose="02020603050405020304" pitchFamily="18" charset="0"/>
              </a:rPr>
              <a:t>DESIGN OF UNDERGROUND RCC WATER TANK USING EXCEL</a:t>
            </a:r>
          </a:p>
          <a:p>
            <a:pPr algn="ctr">
              <a:lnSpc>
                <a:spcPts val="7444"/>
              </a:lnSpc>
            </a:pP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ts val="2788"/>
              </a:lnSpc>
            </a:pPr>
            <a:r>
              <a:rPr lang="en-US" sz="2950" dirty="0">
                <a:solidFill>
                  <a:srgbClr val="000000"/>
                </a:solidFill>
                <a:latin typeface="Times New Roman" panose="02020603050405020304" pitchFamily="18" charset="0"/>
                <a:cs typeface="Times New Roman" panose="02020603050405020304" pitchFamily="18" charset="0"/>
              </a:rPr>
              <a:t>UNDER THE GUIDANCE OF DR. PK JAIN SIR</a:t>
            </a:r>
          </a:p>
        </p:txBody>
      </p:sp>
      <p:sp>
        <p:nvSpPr>
          <p:cNvPr id="14" name="TextBox 14"/>
          <p:cNvSpPr txBox="1"/>
          <p:nvPr/>
        </p:nvSpPr>
        <p:spPr>
          <a:xfrm>
            <a:off x="7184874" y="5480477"/>
            <a:ext cx="7221928" cy="2585964"/>
          </a:xfrm>
          <a:prstGeom prst="rect">
            <a:avLst/>
          </a:prstGeom>
        </p:spPr>
        <p:txBody>
          <a:bodyPr lIns="0" tIns="0" rIns="0" bIns="0" rtlCol="0" anchor="t">
            <a:spAutoFit/>
          </a:bodyPr>
          <a:lstStyle/>
          <a:p>
            <a:pPr algn="ctr">
              <a:lnSpc>
                <a:spcPts val="4123"/>
              </a:lnSpc>
            </a:pPr>
            <a:r>
              <a:rPr lang="en-US" sz="2945" dirty="0">
                <a:solidFill>
                  <a:srgbClr val="000000"/>
                </a:solidFill>
                <a:latin typeface="Times New Roman" panose="02020603050405020304" pitchFamily="18" charset="0"/>
                <a:cs typeface="Times New Roman" panose="02020603050405020304" pitchFamily="18" charset="0"/>
              </a:rPr>
              <a:t>Presented By :</a:t>
            </a:r>
          </a:p>
          <a:p>
            <a:pPr algn="ctr">
              <a:lnSpc>
                <a:spcPts val="4123"/>
              </a:lnSpc>
            </a:pPr>
            <a:r>
              <a:rPr lang="en-US" sz="2945" dirty="0">
                <a:solidFill>
                  <a:srgbClr val="000000"/>
                </a:solidFill>
                <a:latin typeface="Times New Roman" panose="02020603050405020304" pitchFamily="18" charset="0"/>
                <a:cs typeface="Times New Roman" panose="02020603050405020304" pitchFamily="18" charset="0"/>
              </a:rPr>
              <a:t>Divyansh Shivhare (211111019)</a:t>
            </a:r>
          </a:p>
          <a:p>
            <a:pPr algn="ctr">
              <a:lnSpc>
                <a:spcPts val="4123"/>
              </a:lnSpc>
            </a:pPr>
            <a:r>
              <a:rPr lang="en-US" sz="2945" dirty="0">
                <a:solidFill>
                  <a:srgbClr val="000000"/>
                </a:solidFill>
                <a:latin typeface="Times New Roman" panose="02020603050405020304" pitchFamily="18" charset="0"/>
                <a:cs typeface="Times New Roman" panose="02020603050405020304" pitchFamily="18" charset="0"/>
              </a:rPr>
              <a:t>Anushka Thakur (211111027)</a:t>
            </a:r>
          </a:p>
          <a:p>
            <a:pPr algn="ctr">
              <a:lnSpc>
                <a:spcPts val="4123"/>
              </a:lnSpc>
            </a:pPr>
            <a:r>
              <a:rPr lang="en-US" sz="2945" dirty="0">
                <a:solidFill>
                  <a:srgbClr val="000000"/>
                </a:solidFill>
                <a:latin typeface="Times New Roman" panose="02020603050405020304" pitchFamily="18" charset="0"/>
                <a:cs typeface="Times New Roman" panose="02020603050405020304" pitchFamily="18" charset="0"/>
              </a:rPr>
              <a:t>Riya Katiyar (211111048)</a:t>
            </a:r>
          </a:p>
          <a:p>
            <a:pPr algn="ctr">
              <a:lnSpc>
                <a:spcPts val="4123"/>
              </a:lnSpc>
            </a:pPr>
            <a:r>
              <a:rPr lang="en-US" sz="2945" dirty="0">
                <a:solidFill>
                  <a:srgbClr val="000000"/>
                </a:solidFill>
                <a:latin typeface="Times New Roman" panose="02020603050405020304" pitchFamily="18" charset="0"/>
                <a:cs typeface="Times New Roman" panose="02020603050405020304" pitchFamily="18" charset="0"/>
              </a:rPr>
              <a:t>Divyansh Tiwari (211111228)</a:t>
            </a:r>
          </a:p>
        </p:txBody>
      </p:sp>
      <p:sp>
        <p:nvSpPr>
          <p:cNvPr id="15" name="TextBox 15"/>
          <p:cNvSpPr txBox="1"/>
          <p:nvPr/>
        </p:nvSpPr>
        <p:spPr>
          <a:xfrm>
            <a:off x="7524695" y="8351207"/>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Times New Roman" panose="02020603050405020304" pitchFamily="18" charset="0"/>
                <a:cs typeface="Times New Roman" panose="02020603050405020304" pitchFamily="18" charset="0"/>
              </a:rPr>
              <a:t>MANIT, BHOPAL</a:t>
            </a:r>
            <a:endParaRPr lang="en-US" sz="3126" dirty="0">
              <a:solidFill>
                <a:srgbClr val="000000"/>
              </a:solidFill>
              <a:latin typeface="Times New Roman" panose="02020603050405020304" pitchFamily="18" charset="0"/>
              <a:cs typeface="Times New Roman" panose="02020603050405020304" pitchFamily="18" charset="0"/>
            </a:endParaRP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590290" y="2840784"/>
            <a:ext cx="14849121" cy="5976573"/>
          </a:xfrm>
          <a:prstGeom prst="rect">
            <a:avLst/>
          </a:prstGeom>
        </p:spPr>
        <p:txBody>
          <a:bodyPr lIns="0" tIns="0" rIns="0" bIns="0" rtlCol="0" anchor="t">
            <a:spAutoFit/>
          </a:bodyPr>
          <a:lstStyle/>
          <a:p>
            <a:pPr>
              <a:lnSpc>
                <a:spcPts val="4656"/>
              </a:lnSpc>
            </a:pPr>
            <a:r>
              <a:rPr lang="en-US" sz="3326" dirty="0">
                <a:solidFill>
                  <a:srgbClr val="000000"/>
                </a:solidFill>
                <a:latin typeface="Times New Roman" panose="02020603050405020304" pitchFamily="18" charset="0"/>
                <a:cs typeface="Times New Roman" panose="02020603050405020304" pitchFamily="18" charset="0"/>
              </a:rPr>
              <a:t>Through this project, we have tried to develop an excel program for designing the various components of underground RCC water tanks. Also, we seek to emphasize on the data provided in Design of RCC structures by Dr. B.C. </a:t>
            </a:r>
            <a:r>
              <a:rPr lang="en-US" sz="3326" dirty="0" err="1">
                <a:solidFill>
                  <a:srgbClr val="000000"/>
                </a:solidFill>
                <a:latin typeface="Times New Roman" panose="02020603050405020304" pitchFamily="18" charset="0"/>
                <a:cs typeface="Times New Roman" panose="02020603050405020304" pitchFamily="18" charset="0"/>
              </a:rPr>
              <a:t>Punmia</a:t>
            </a:r>
            <a:r>
              <a:rPr lang="en-US" sz="3326" dirty="0">
                <a:solidFill>
                  <a:srgbClr val="000000"/>
                </a:solidFill>
                <a:latin typeface="Times New Roman" panose="02020603050405020304" pitchFamily="18" charset="0"/>
                <a:cs typeface="Times New Roman" panose="02020603050405020304" pitchFamily="18" charset="0"/>
              </a:rPr>
              <a:t> and solved various equations to obtain specifications such as the reinforcements required and concluded the results using various figures. This program provides applications useful to real life applications with slightly changed (increased) values, so designers should not, in any case, provide values less than the program's values to ensure safety.</a:t>
            </a:r>
          </a:p>
          <a:p>
            <a:pPr>
              <a:lnSpc>
                <a:spcPts val="4656"/>
              </a:lnSpc>
            </a:pPr>
            <a:endParaRPr lang="en-US" sz="3326" dirty="0">
              <a:solidFill>
                <a:srgbClr val="000000"/>
              </a:solidFill>
              <a:latin typeface="Times New Roman" panose="02020603050405020304" pitchFamily="18" charset="0"/>
              <a:cs typeface="Times New Roman" panose="02020603050405020304" pitchFamily="18" charset="0"/>
            </a:endParaRPr>
          </a:p>
          <a:p>
            <a:pPr>
              <a:lnSpc>
                <a:spcPts val="4656"/>
              </a:lnSpc>
            </a:pPr>
            <a:endParaRPr lang="en-US" sz="3326" dirty="0">
              <a:solidFill>
                <a:srgbClr val="000000"/>
              </a:solidFill>
              <a:latin typeface="Times New Roman" panose="02020603050405020304" pitchFamily="18" charset="0"/>
              <a:cs typeface="Times New Roman" panose="02020603050405020304" pitchFamily="18" charset="0"/>
            </a:endParaRPr>
          </a:p>
          <a:p>
            <a:pPr>
              <a:lnSpc>
                <a:spcPts val="4656"/>
              </a:lnSpc>
            </a:pPr>
            <a:endParaRPr lang="en-US" sz="3326" dirty="0">
              <a:solidFill>
                <a:srgbClr val="000000"/>
              </a:solidFill>
              <a:latin typeface="Times New Roman" panose="02020603050405020304" pitchFamily="18" charset="0"/>
              <a:cs typeface="Times New Roman" panose="02020603050405020304" pitchFamily="18" charset="0"/>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Times New Roman" panose="02020603050405020304" pitchFamily="18" charset="0"/>
                <a:cs typeface="Times New Roman" panose="02020603050405020304" pitchFamily="18" charset="0"/>
              </a:rPr>
              <a:t>CONCLUSION</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gr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198168" y="464674"/>
            <a:ext cx="13180039"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Times New Roman" panose="02020603050405020304" pitchFamily="18" charset="0"/>
                <a:cs typeface="Times New Roman" panose="02020603050405020304" pitchFamily="18" charset="0"/>
              </a:rPr>
              <a:t>FUTURE SCOPE</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9</a:t>
              </a: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776698" y="2502600"/>
            <a:ext cx="14022980" cy="5342360"/>
          </a:xfrm>
          <a:prstGeom prst="rect">
            <a:avLst/>
          </a:prstGeom>
        </p:spPr>
        <p:txBody>
          <a:bodyPr lIns="0" tIns="0" rIns="0" bIns="0" rtlCol="0" anchor="t">
            <a:spAutoFit/>
          </a:bodyPr>
          <a:lstStyle/>
          <a:p>
            <a:pPr>
              <a:lnSpc>
                <a:spcPts val="4235"/>
              </a:lnSpc>
            </a:pPr>
            <a:r>
              <a:rPr lang="en-US" sz="3025" dirty="0">
                <a:solidFill>
                  <a:srgbClr val="000000"/>
                </a:solidFill>
                <a:latin typeface="Times New Roman" panose="02020603050405020304" pitchFamily="18" charset="0"/>
                <a:cs typeface="Times New Roman" panose="02020603050405020304" pitchFamily="18" charset="0"/>
              </a:rPr>
              <a:t>As a part of expansion of this project, we may include the design for overhead water tanks too. A comprehensive consideration of other forces like gravity load, axial load, shear forces, etc. is to be made for this expansion, to ensure the structural stability and integrity.</a:t>
            </a:r>
          </a:p>
          <a:p>
            <a:pPr>
              <a:lnSpc>
                <a:spcPts val="4235"/>
              </a:lnSpc>
            </a:pPr>
            <a:r>
              <a:rPr lang="en-US" sz="3025" dirty="0">
                <a:solidFill>
                  <a:srgbClr val="000000"/>
                </a:solidFill>
                <a:latin typeface="Times New Roman" panose="02020603050405020304" pitchFamily="18" charset="0"/>
                <a:cs typeface="Times New Roman" panose="02020603050405020304" pitchFamily="18" charset="0"/>
              </a:rPr>
              <a:t>Moreover, cost estimation methodologies and comparison between the costs of construction for underground and overhead water tanks may be integrated.</a:t>
            </a:r>
          </a:p>
          <a:p>
            <a:pPr>
              <a:lnSpc>
                <a:spcPts val="4235"/>
              </a:lnSpc>
            </a:pPr>
            <a:r>
              <a:rPr lang="en-US" sz="3025" dirty="0">
                <a:solidFill>
                  <a:srgbClr val="000000"/>
                </a:solidFill>
                <a:latin typeface="Times New Roman" panose="02020603050405020304" pitchFamily="18" charset="0"/>
                <a:cs typeface="Times New Roman" panose="02020603050405020304" pitchFamily="18" charset="0"/>
              </a:rPr>
              <a:t>Additionally, the impact of depth of water table on the structural stability of water tank may also be included.</a:t>
            </a:r>
          </a:p>
          <a:p>
            <a:pPr>
              <a:lnSpc>
                <a:spcPts val="4235"/>
              </a:lnSpc>
            </a:pPr>
            <a:r>
              <a:rPr lang="en-US" sz="3025" dirty="0">
                <a:solidFill>
                  <a:srgbClr val="000000"/>
                </a:solidFill>
                <a:latin typeface="Times New Roman" panose="02020603050405020304" pitchFamily="18" charset="0"/>
                <a:cs typeface="Times New Roman" panose="02020603050405020304" pitchFamily="18" charset="0"/>
              </a:rPr>
              <a:t>Expansion of the project will help the program provide the users with more valuable insights for the actual execution of the project.</a:t>
            </a:r>
          </a:p>
          <a:p>
            <a:pPr>
              <a:lnSpc>
                <a:spcPts val="4235"/>
              </a:lnSpc>
            </a:pPr>
            <a:endParaRPr lang="en-US" sz="3025"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70236" y="2444391"/>
            <a:ext cx="12343326" cy="6860532"/>
          </a:xfrm>
          <a:prstGeom prst="rect">
            <a:avLst/>
          </a:prstGeom>
        </p:spPr>
        <p:txBody>
          <a:bodyPr lIns="0" tIns="0" rIns="0" bIns="0" rtlCol="0" anchor="t">
            <a:spAutoFit/>
          </a:bodyPr>
          <a:lstStyle/>
          <a:p>
            <a:pPr>
              <a:lnSpc>
                <a:spcPts val="4912"/>
              </a:lnSpc>
            </a:pPr>
            <a:r>
              <a:rPr lang="en-US" sz="3508" dirty="0">
                <a:solidFill>
                  <a:srgbClr val="000000"/>
                </a:solidFill>
                <a:latin typeface="Times New Roman" panose="02020603050405020304" pitchFamily="18" charset="0"/>
                <a:cs typeface="Times New Roman" panose="02020603050405020304" pitchFamily="18" charset="0"/>
              </a:rPr>
              <a:t>RCC Designs by Dr. B.C. </a:t>
            </a:r>
            <a:r>
              <a:rPr lang="en-US" sz="3508" dirty="0" err="1">
                <a:solidFill>
                  <a:srgbClr val="000000"/>
                </a:solidFill>
                <a:latin typeface="Times New Roman" panose="02020603050405020304" pitchFamily="18" charset="0"/>
                <a:cs typeface="Times New Roman" panose="02020603050405020304" pitchFamily="18" charset="0"/>
              </a:rPr>
              <a:t>Punmia</a:t>
            </a:r>
            <a:r>
              <a:rPr lang="en-US" sz="3508" dirty="0">
                <a:solidFill>
                  <a:srgbClr val="000000"/>
                </a:solidFill>
                <a:latin typeface="Times New Roman" panose="02020603050405020304" pitchFamily="18" charset="0"/>
                <a:cs typeface="Times New Roman" panose="02020603050405020304" pitchFamily="18" charset="0"/>
              </a:rPr>
              <a:t> </a:t>
            </a:r>
          </a:p>
          <a:p>
            <a:pPr marL="757577" lvl="1" indent="-378789">
              <a:lnSpc>
                <a:spcPts val="4912"/>
              </a:lnSpc>
              <a:buFont typeface="Arial"/>
              <a:buChar char="•"/>
            </a:pPr>
            <a:r>
              <a:rPr lang="en-US" sz="3508" dirty="0">
                <a:solidFill>
                  <a:srgbClr val="000000"/>
                </a:solidFill>
                <a:latin typeface="Times New Roman" panose="02020603050405020304" pitchFamily="18" charset="0"/>
                <a:cs typeface="Times New Roman" panose="02020603050405020304" pitchFamily="18" charset="0"/>
              </a:rPr>
              <a:t>To develop the excel program, we have gathered all the important information and design methodologies from the book “RCC Design by Dr. B.C. </a:t>
            </a:r>
            <a:r>
              <a:rPr lang="en-US" sz="3508" dirty="0" err="1">
                <a:solidFill>
                  <a:srgbClr val="000000"/>
                </a:solidFill>
                <a:latin typeface="Times New Roman" panose="02020603050405020304" pitchFamily="18" charset="0"/>
                <a:cs typeface="Times New Roman" panose="02020603050405020304" pitchFamily="18" charset="0"/>
              </a:rPr>
              <a:t>Punmia</a:t>
            </a:r>
            <a:r>
              <a:rPr lang="en-US" sz="3508" dirty="0">
                <a:solidFill>
                  <a:srgbClr val="000000"/>
                </a:solidFill>
                <a:latin typeface="Times New Roman" panose="02020603050405020304" pitchFamily="18" charset="0"/>
                <a:cs typeface="Times New Roman" panose="02020603050405020304" pitchFamily="18" charset="0"/>
              </a:rPr>
              <a:t>”.</a:t>
            </a:r>
          </a:p>
          <a:p>
            <a:pPr>
              <a:lnSpc>
                <a:spcPts val="4912"/>
              </a:lnSpc>
            </a:pPr>
            <a:r>
              <a:rPr lang="en-US" sz="3508" dirty="0">
                <a:solidFill>
                  <a:srgbClr val="000000"/>
                </a:solidFill>
                <a:latin typeface="Times New Roman" panose="02020603050405020304" pitchFamily="18" charset="0"/>
                <a:cs typeface="Times New Roman" panose="02020603050405020304" pitchFamily="18" charset="0"/>
              </a:rPr>
              <a:t>IS: 3370 - 2009 for design considerations </a:t>
            </a:r>
            <a:r>
              <a:rPr lang="en-US" sz="3508">
                <a:solidFill>
                  <a:srgbClr val="000000"/>
                </a:solidFill>
                <a:latin typeface="Times New Roman" panose="02020603050405020304" pitchFamily="18" charset="0"/>
                <a:cs typeface="Times New Roman" panose="02020603050405020304" pitchFamily="18" charset="0"/>
              </a:rPr>
              <a:t>of underground RCC </a:t>
            </a:r>
            <a:r>
              <a:rPr lang="en-US" sz="3508" dirty="0">
                <a:solidFill>
                  <a:srgbClr val="000000"/>
                </a:solidFill>
                <a:latin typeface="Times New Roman" panose="02020603050405020304" pitchFamily="18" charset="0"/>
                <a:cs typeface="Times New Roman" panose="02020603050405020304" pitchFamily="18" charset="0"/>
              </a:rPr>
              <a:t>water tank.</a:t>
            </a:r>
          </a:p>
          <a:p>
            <a:pPr>
              <a:lnSpc>
                <a:spcPts val="4912"/>
              </a:lnSpc>
            </a:pPr>
            <a:r>
              <a:rPr lang="en-US" sz="3508" dirty="0">
                <a:solidFill>
                  <a:srgbClr val="000000"/>
                </a:solidFill>
                <a:latin typeface="Times New Roman" panose="02020603050405020304" pitchFamily="18" charset="0"/>
                <a:cs typeface="Times New Roman" panose="02020603050405020304" pitchFamily="18" charset="0"/>
              </a:rPr>
              <a:t>IS: 456 - 2000 for the stresses in concrete.</a:t>
            </a:r>
          </a:p>
          <a:p>
            <a:pPr marL="757577" lvl="1" indent="-378789">
              <a:lnSpc>
                <a:spcPts val="4912"/>
              </a:lnSpc>
              <a:buFont typeface="Arial"/>
              <a:buChar char="•"/>
            </a:pPr>
            <a:r>
              <a:rPr lang="en-US" sz="3508" dirty="0">
                <a:solidFill>
                  <a:srgbClr val="000000"/>
                </a:solidFill>
                <a:latin typeface="Times New Roman" panose="02020603050405020304" pitchFamily="18" charset="0"/>
                <a:cs typeface="Times New Roman" panose="02020603050405020304" pitchFamily="18" charset="0"/>
              </a:rPr>
              <a:t>IS codes have been utilized in order to design strictly according to the Indian Standards for Design of water retaining structures.</a:t>
            </a:r>
          </a:p>
          <a:p>
            <a:pPr>
              <a:lnSpc>
                <a:spcPts val="4912"/>
              </a:lnSpc>
            </a:pPr>
            <a:endParaRPr lang="en-US" sz="3508" dirty="0">
              <a:solidFill>
                <a:srgbClr val="000000"/>
              </a:solidFill>
              <a:latin typeface="Times New Roman" panose="02020603050405020304" pitchFamily="18" charset="0"/>
              <a:cs typeface="Times New Roman" panose="02020603050405020304" pitchFamily="18" charset="0"/>
            </a:endParaRPr>
          </a:p>
          <a:p>
            <a:pPr>
              <a:lnSpc>
                <a:spcPts val="4912"/>
              </a:lnSpc>
            </a:pPr>
            <a:endParaRPr lang="en-US" sz="3508" dirty="0">
              <a:solidFill>
                <a:srgbClr val="000000"/>
              </a:solidFill>
              <a:latin typeface="Times New Roman" panose="02020603050405020304" pitchFamily="18" charset="0"/>
              <a:cs typeface="Times New Roman" panose="02020603050405020304" pitchFamily="18" charset="0"/>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704768" y="126957"/>
            <a:ext cx="11821496" cy="1622511"/>
          </a:xfrm>
          <a:prstGeom prst="rect">
            <a:avLst/>
          </a:prstGeom>
        </p:spPr>
        <p:txBody>
          <a:bodyPr lIns="0" tIns="0" rIns="0" bIns="0" rtlCol="0" anchor="t">
            <a:spAutoFit/>
          </a:bodyPr>
          <a:lstStyle/>
          <a:p>
            <a:pPr algn="ctr">
              <a:lnSpc>
                <a:spcPts val="13309"/>
              </a:lnSpc>
            </a:pPr>
            <a:r>
              <a:rPr lang="en-US" sz="9506" u="sng" dirty="0">
                <a:solidFill>
                  <a:srgbClr val="000000"/>
                </a:solidFill>
                <a:latin typeface="Times New Roman" panose="02020603050405020304" pitchFamily="18" charset="0"/>
                <a:cs typeface="Times New Roman" panose="02020603050405020304" pitchFamily="18" charset="0"/>
              </a:rPr>
              <a:t>REFERENCES</a:t>
            </a:r>
            <a:r>
              <a:rPr lang="en-US" sz="9506" u="sng" dirty="0">
                <a:solidFill>
                  <a:srgbClr val="000000"/>
                </a:solidFill>
                <a:latin typeface="Alatsi Bold"/>
              </a:rPr>
              <a:t> </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10</a:t>
              </a:r>
            </a:p>
          </p:txBody>
        </p:sp>
      </p:gr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Times New Roman" panose="02020603050405020304" pitchFamily="18" charset="0"/>
                <a:cs typeface="Times New Roman" panose="02020603050405020304" pitchFamily="18" charset="0"/>
              </a:rPr>
              <a:t>THANK YOU</a:t>
            </a:r>
          </a:p>
        </p:txBody>
      </p:sp>
      <p:grpSp>
        <p:nvGrpSpPr>
          <p:cNvPr id="3" name="Group 3"/>
          <p:cNvGrpSpPr/>
          <p:nvPr/>
        </p:nvGrpSpPr>
        <p:grpSpPr>
          <a:xfrm>
            <a:off x="-31071" y="0"/>
            <a:ext cx="4239083" cy="10287000"/>
            <a:chOff x="0" y="0"/>
            <a:chExt cx="5652111" cy="13716000"/>
          </a:xfrm>
        </p:grpSpPr>
        <p:grpSp>
          <p:nvGrpSpPr>
            <p:cNvPr id="4" name="Group 4"/>
            <p:cNvGrpSpPr/>
            <p:nvPr/>
          </p:nvGrpSpPr>
          <p:grpSpPr>
            <a:xfrm>
              <a:off x="2826056" y="0"/>
              <a:ext cx="2826056" cy="13716000"/>
              <a:chOff x="0" y="0"/>
              <a:chExt cx="558233" cy="2709333"/>
            </a:xfrm>
          </p:grpSpPr>
          <p:sp>
            <p:nvSpPr>
              <p:cNvPr id="5" name="Freeform 5"/>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6" name="TextBox 6"/>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13028" y="0"/>
              <a:ext cx="2826056" cy="13716000"/>
              <a:chOff x="0" y="0"/>
              <a:chExt cx="558233" cy="2709333"/>
            </a:xfrm>
          </p:grpSpPr>
          <p:sp>
            <p:nvSpPr>
              <p:cNvPr id="8" name="Freeform 8"/>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9" name="TextBox 9"/>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2826056" cy="13716000"/>
              <a:chOff x="0" y="0"/>
              <a:chExt cx="558233" cy="2709333"/>
            </a:xfrm>
          </p:grpSpPr>
          <p:sp>
            <p:nvSpPr>
              <p:cNvPr id="11" name="Freeform 11"/>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2" name="TextBox 12"/>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3" name="Freeform 13"/>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28600" y="9029700"/>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417653"/>
            <a:ext cx="13180039"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Times New Roman" panose="02020603050405020304" pitchFamily="18" charset="0"/>
                <a:cs typeface="Times New Roman" panose="02020603050405020304" pitchFamily="18" charset="0"/>
              </a:rPr>
              <a:t>INTRODUCTION</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2745499" y="3237647"/>
            <a:ext cx="12796999" cy="3308598"/>
          </a:xfrm>
          <a:prstGeom prst="rect">
            <a:avLst/>
          </a:prstGeom>
        </p:spPr>
        <p:txBody>
          <a:bodyPr wrap="square" lIns="0" tIns="0" rIns="0" bIns="0" rtlCol="0" anchor="t">
            <a:spAutoFit/>
          </a:bodyPr>
          <a:lstStyle/>
          <a:p>
            <a:pPr>
              <a:lnSpc>
                <a:spcPts val="4295"/>
              </a:lnSpc>
            </a:pPr>
            <a:r>
              <a:rPr lang="en-US" sz="4000" dirty="0">
                <a:solidFill>
                  <a:srgbClr val="000000"/>
                </a:solidFill>
                <a:latin typeface="Times New Roman" panose="02020603050405020304" pitchFamily="18" charset="0"/>
                <a:cs typeface="Times New Roman" panose="02020603050405020304" pitchFamily="18" charset="0"/>
              </a:rPr>
              <a:t>Underground RCC water tanks play a crucial role in storing water efficiently, particularly in urban and rural areas facing space constraints and water scarcity . Their construction includes many factors such as the condition of soil, water table levels, and structural requirements to ensure structural stability and integrity.</a:t>
            </a:r>
            <a:endParaRPr lang="en-US" sz="3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28600" y="9029700"/>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417653"/>
            <a:ext cx="13180039"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Times New Roman" panose="02020603050405020304" pitchFamily="18" charset="0"/>
                <a:cs typeface="Times New Roman" panose="02020603050405020304" pitchFamily="18" charset="0"/>
              </a:rPr>
              <a:t>OBJECTIVES </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176461" y="2946094"/>
            <a:ext cx="15463999" cy="4411464"/>
          </a:xfrm>
          <a:prstGeom prst="rect">
            <a:avLst/>
          </a:prstGeom>
        </p:spPr>
        <p:txBody>
          <a:bodyPr wrap="square" lIns="0" tIns="0" rIns="0" bIns="0" rtlCol="0" anchor="t">
            <a:spAutoFit/>
          </a:bodyPr>
          <a:lstStyle/>
          <a:p>
            <a:pPr>
              <a:lnSpc>
                <a:spcPts val="4295"/>
              </a:lnSpc>
            </a:pPr>
            <a:r>
              <a:rPr lang="en-US" sz="4000" dirty="0">
                <a:latin typeface="Times New Roman" panose="02020603050405020304" pitchFamily="18" charset="0"/>
                <a:cs typeface="Times New Roman" panose="02020603050405020304" pitchFamily="18" charset="0"/>
              </a:rPr>
              <a:t>1. To develop excel program for the design of underground water tank to avoid the tedious calculations. </a:t>
            </a:r>
          </a:p>
          <a:p>
            <a:pPr>
              <a:lnSpc>
                <a:spcPts val="4295"/>
              </a:lnSpc>
            </a:pPr>
            <a:endParaRPr lang="en-US" sz="4000" dirty="0">
              <a:latin typeface="Times New Roman" panose="02020603050405020304" pitchFamily="18" charset="0"/>
              <a:cs typeface="Times New Roman" panose="02020603050405020304" pitchFamily="18" charset="0"/>
            </a:endParaRPr>
          </a:p>
          <a:p>
            <a:pPr>
              <a:lnSpc>
                <a:spcPts val="4295"/>
              </a:lnSpc>
            </a:pPr>
            <a:r>
              <a:rPr lang="en-US" sz="4000" dirty="0">
                <a:latin typeface="Times New Roman" panose="02020603050405020304" pitchFamily="18" charset="0"/>
                <a:cs typeface="Times New Roman" panose="02020603050405020304" pitchFamily="18" charset="0"/>
              </a:rPr>
              <a:t>2. To ensure the structural integrity and stability of the tank under various loads. </a:t>
            </a:r>
          </a:p>
          <a:p>
            <a:pPr>
              <a:lnSpc>
                <a:spcPts val="4295"/>
              </a:lnSpc>
            </a:pPr>
            <a:endParaRPr lang="en-US" sz="4000" dirty="0">
              <a:latin typeface="Times New Roman" panose="02020603050405020304" pitchFamily="18" charset="0"/>
              <a:cs typeface="Times New Roman" panose="02020603050405020304" pitchFamily="18" charset="0"/>
            </a:endParaRPr>
          </a:p>
          <a:p>
            <a:pPr>
              <a:lnSpc>
                <a:spcPts val="4295"/>
              </a:lnSpc>
            </a:pPr>
            <a:r>
              <a:rPr lang="en-US" sz="4000" dirty="0">
                <a:latin typeface="Times New Roman" panose="02020603050405020304" pitchFamily="18" charset="0"/>
                <a:cs typeface="Times New Roman" panose="02020603050405020304" pitchFamily="18" charset="0"/>
              </a:rPr>
              <a:t>3. To provide detailed construction drawings and guidelines for building the water tank. </a:t>
            </a:r>
            <a:endParaRPr lang="en-US" sz="3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37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00720" y="1966732"/>
            <a:ext cx="15439741" cy="7453387"/>
          </a:xfrm>
          <a:prstGeom prst="rect">
            <a:avLst/>
          </a:prstGeom>
        </p:spPr>
        <p:txBody>
          <a:bodyPr lIns="0" tIns="0" rIns="0" bIns="0" rtlCol="0" anchor="t">
            <a:spAutoFit/>
          </a:bodyPr>
          <a:lstStyle/>
          <a:p>
            <a:pPr>
              <a:lnSpc>
                <a:spcPts val="4452"/>
              </a:lnSpc>
            </a:pPr>
            <a:endParaRPr dirty="0">
              <a:latin typeface="Times New Roman" panose="02020603050405020304" pitchFamily="18" charset="0"/>
              <a:cs typeface="Times New Roman" panose="02020603050405020304" pitchFamily="18" charset="0"/>
            </a:endParaRPr>
          </a:p>
          <a:p>
            <a:pPr>
              <a:lnSpc>
                <a:spcPts val="4452"/>
              </a:lnSpc>
            </a:pPr>
            <a:r>
              <a:rPr lang="en-US" sz="3180" dirty="0">
                <a:solidFill>
                  <a:srgbClr val="000000"/>
                </a:solidFill>
                <a:latin typeface="Times New Roman" panose="02020603050405020304" pitchFamily="18" charset="0"/>
                <a:cs typeface="Times New Roman" panose="02020603050405020304" pitchFamily="18" charset="0"/>
              </a:rPr>
              <a:t>Soil Pressure: Soil exerts lateral pressure on tank walls, influenced by factors like soil type and groundwater level.</a:t>
            </a:r>
          </a:p>
          <a:p>
            <a:pPr>
              <a:lnSpc>
                <a:spcPts val="4452"/>
              </a:lnSpc>
            </a:pPr>
            <a:r>
              <a:rPr lang="en-US" sz="3180" dirty="0">
                <a:solidFill>
                  <a:srgbClr val="000000"/>
                </a:solidFill>
                <a:latin typeface="Times New Roman" panose="02020603050405020304" pitchFamily="18" charset="0"/>
                <a:cs typeface="Times New Roman" panose="02020603050405020304" pitchFamily="18" charset="0"/>
              </a:rPr>
              <a:t>Dead Loads: The weight of the tank itself, along with permanent fixtures like reinforcement bars and covers, must be considered.</a:t>
            </a:r>
          </a:p>
          <a:p>
            <a:pPr>
              <a:lnSpc>
                <a:spcPts val="4452"/>
              </a:lnSpc>
            </a:pPr>
            <a:r>
              <a:rPr lang="en-US" sz="3180" dirty="0">
                <a:solidFill>
                  <a:srgbClr val="000000"/>
                </a:solidFill>
                <a:latin typeface="Times New Roman" panose="02020603050405020304" pitchFamily="18" charset="0"/>
                <a:cs typeface="Times New Roman" panose="02020603050405020304" pitchFamily="18" charset="0"/>
              </a:rPr>
              <a:t>Live Loads: Transient loads during operation or maintenance need to be accounted for in design.</a:t>
            </a:r>
          </a:p>
          <a:p>
            <a:pPr>
              <a:lnSpc>
                <a:spcPts val="4452"/>
              </a:lnSpc>
            </a:pPr>
            <a:r>
              <a:rPr lang="en-US" sz="3180" dirty="0">
                <a:solidFill>
                  <a:srgbClr val="000000"/>
                </a:solidFill>
                <a:latin typeface="Times New Roman" panose="02020603050405020304" pitchFamily="18" charset="0"/>
                <a:cs typeface="Times New Roman" panose="02020603050405020304" pitchFamily="18" charset="0"/>
              </a:rPr>
              <a:t>Temperature and Thermal Expansion: Thermal stresses from temperature variations must be managed to prevent damage.</a:t>
            </a:r>
          </a:p>
          <a:p>
            <a:pPr>
              <a:lnSpc>
                <a:spcPts val="4452"/>
              </a:lnSpc>
            </a:pPr>
            <a:r>
              <a:rPr lang="en-US" sz="3180" dirty="0">
                <a:solidFill>
                  <a:srgbClr val="000000"/>
                </a:solidFill>
                <a:latin typeface="Times New Roman" panose="02020603050405020304" pitchFamily="18" charset="0"/>
                <a:cs typeface="Times New Roman" panose="02020603050405020304" pitchFamily="18" charset="0"/>
              </a:rPr>
              <a:t>Hydrostatic Pressure: Water weight in the tank creates pressure on walls and base, increasing with depth.</a:t>
            </a:r>
          </a:p>
          <a:p>
            <a:pPr>
              <a:lnSpc>
                <a:spcPts val="4452"/>
              </a:lnSpc>
            </a:pPr>
            <a:endParaRPr lang="en-US" sz="3180" dirty="0">
              <a:solidFill>
                <a:srgbClr val="000000"/>
              </a:solidFill>
              <a:latin typeface="Times New Roman" panose="02020603050405020304" pitchFamily="18" charset="0"/>
              <a:cs typeface="Times New Roman" panose="02020603050405020304" pitchFamily="18" charset="0"/>
            </a:endParaRPr>
          </a:p>
          <a:p>
            <a:pPr>
              <a:lnSpc>
                <a:spcPts val="4452"/>
              </a:lnSpc>
            </a:pPr>
            <a:endParaRPr lang="en-US" sz="3180" dirty="0">
              <a:solidFill>
                <a:srgbClr val="000000"/>
              </a:solidFill>
              <a:latin typeface="Times New Roman" panose="02020603050405020304" pitchFamily="18" charset="0"/>
              <a:cs typeface="Times New Roman" panose="02020603050405020304" pitchFamily="18" charset="0"/>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6291"/>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752600" y="210272"/>
            <a:ext cx="13066972" cy="1721818"/>
          </a:xfrm>
          <a:prstGeom prst="rect">
            <a:avLst/>
          </a:prstGeom>
        </p:spPr>
        <p:txBody>
          <a:bodyPr wrap="square" lIns="0" tIns="0" rIns="0" bIns="0" rtlCol="0" anchor="t">
            <a:spAutoFit/>
          </a:bodyPr>
          <a:lstStyle/>
          <a:p>
            <a:pPr algn="ctr">
              <a:lnSpc>
                <a:spcPts val="7027"/>
              </a:lnSpc>
            </a:pPr>
            <a:r>
              <a:rPr lang="en-US" sz="5019" u="sng" dirty="0">
                <a:solidFill>
                  <a:srgbClr val="000000"/>
                </a:solidFill>
                <a:latin typeface="Times New Roman" panose="02020603050405020304" pitchFamily="18" charset="0"/>
                <a:cs typeface="Times New Roman" panose="02020603050405020304" pitchFamily="18" charset="0"/>
              </a:rPr>
              <a:t>FORCES ACTING ON UNDERGROUND WATER TANK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62378" y="2358194"/>
            <a:ext cx="9988181" cy="6359883"/>
          </a:xfrm>
          <a:prstGeom prst="rect">
            <a:avLst/>
          </a:prstGeom>
        </p:spPr>
        <p:txBody>
          <a:bodyPr lIns="0" tIns="0" rIns="0" bIns="0" rtlCol="0" anchor="t">
            <a:spAutoFit/>
          </a:bodyPr>
          <a:lstStyle/>
          <a:p>
            <a:pPr>
              <a:lnSpc>
                <a:spcPts val="5040"/>
              </a:lnSpc>
            </a:pPr>
            <a:r>
              <a:rPr lang="en-US" sz="3600" dirty="0">
                <a:solidFill>
                  <a:srgbClr val="000000"/>
                </a:solidFill>
                <a:latin typeface="Times New Roman" panose="02020603050405020304" pitchFamily="18" charset="0"/>
                <a:cs typeface="Times New Roman" panose="02020603050405020304" pitchFamily="18" charset="0"/>
              </a:rPr>
              <a:t>Tank Empty , fully saturated soil condition</a:t>
            </a:r>
          </a:p>
          <a:p>
            <a:pPr>
              <a:lnSpc>
                <a:spcPts val="5040"/>
              </a:lnSpc>
            </a:pPr>
            <a:r>
              <a:rPr lang="en-US" sz="3600" dirty="0">
                <a:solidFill>
                  <a:srgbClr val="000000"/>
                </a:solidFill>
                <a:latin typeface="Times New Roman" panose="02020603050405020304" pitchFamily="18" charset="0"/>
                <a:cs typeface="Times New Roman" panose="02020603050405020304" pitchFamily="18" charset="0"/>
              </a:rPr>
              <a:t>In this case, when there is no water available in the tank, the force applied by the tank is only the self weight of the tank. And the opposing forces are that of uplift due to the water present in the soil.</a:t>
            </a:r>
          </a:p>
          <a:p>
            <a:pPr>
              <a:lnSpc>
                <a:spcPts val="5040"/>
              </a:lnSpc>
            </a:pPr>
            <a:r>
              <a:rPr lang="en-US" sz="3600" dirty="0">
                <a:solidFill>
                  <a:srgbClr val="000000"/>
                </a:solidFill>
                <a:latin typeface="Times New Roman" panose="02020603050405020304" pitchFamily="18" charset="0"/>
                <a:cs typeface="Times New Roman" panose="02020603050405020304" pitchFamily="18" charset="0"/>
              </a:rPr>
              <a:t>Thus, in this case the self weight of tank should be designed in such a way that it is capable of balancing the uplift due to water present in the soil.</a:t>
            </a:r>
          </a:p>
          <a:p>
            <a:pPr>
              <a:lnSpc>
                <a:spcPts val="5040"/>
              </a:lnSpc>
            </a:pPr>
            <a:endParaRPr lang="en-US" sz="3600" dirty="0">
              <a:solidFill>
                <a:srgbClr val="000000"/>
              </a:solidFill>
              <a:latin typeface="Times New Roman" panose="02020603050405020304" pitchFamily="18" charset="0"/>
              <a:cs typeface="Times New Roman" panose="02020603050405020304" pitchFamily="18" charset="0"/>
            </a:endParaRPr>
          </a:p>
          <a:p>
            <a:pPr>
              <a:lnSpc>
                <a:spcPts val="5040"/>
              </a:lnSpc>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95350"/>
            <a:ext cx="13180039" cy="1210304"/>
          </a:xfrm>
          <a:prstGeom prst="rect">
            <a:avLst/>
          </a:prstGeom>
        </p:spPr>
        <p:txBody>
          <a:bodyPr lIns="0" tIns="0" rIns="0" bIns="0" rtlCol="0" anchor="t">
            <a:spAutoFit/>
          </a:bodyPr>
          <a:lstStyle/>
          <a:p>
            <a:pPr algn="ctr">
              <a:lnSpc>
                <a:spcPts val="9940"/>
              </a:lnSpc>
            </a:pPr>
            <a:r>
              <a:rPr lang="en-US" sz="7100" u="sng" dirty="0">
                <a:solidFill>
                  <a:srgbClr val="000000"/>
                </a:solidFill>
                <a:latin typeface="Times New Roman" panose="02020603050405020304" pitchFamily="18" charset="0"/>
                <a:cs typeface="Times New Roman" panose="02020603050405020304" pitchFamily="18" charset="0"/>
              </a:rPr>
              <a:t>WORST CASE SCENARIO</a:t>
            </a:r>
          </a:p>
        </p:txBody>
      </p:sp>
      <p:grpSp>
        <p:nvGrpSpPr>
          <p:cNvPr id="7" name="Group 7"/>
          <p:cNvGrpSpPr/>
          <p:nvPr/>
        </p:nvGrpSpPr>
        <p:grpSpPr>
          <a:xfrm>
            <a:off x="15915855" y="0"/>
            <a:ext cx="1449213" cy="1673225"/>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95250"/>
              <a:ext cx="703982" cy="781050"/>
            </a:xfrm>
            <a:prstGeom prst="rect">
              <a:avLst/>
            </a:prstGeom>
          </p:spPr>
          <p:txBody>
            <a:bodyPr lIns="50800" tIns="50800" rIns="50800" bIns="50800" rtlCol="0" anchor="ctr"/>
            <a:lstStyle/>
            <a:p>
              <a:pPr algn="ctr">
                <a:lnSpc>
                  <a:spcPts val="6859"/>
                </a:lnSpc>
              </a:pPr>
              <a:endParaRP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15859155" y="0"/>
            <a:ext cx="1562612" cy="1673225"/>
            <a:chOff x="0" y="0"/>
            <a:chExt cx="2083482" cy="2230967"/>
          </a:xfrm>
        </p:grpSpPr>
        <p:grpSp>
          <p:nvGrpSpPr>
            <p:cNvPr id="12" name="Group 12"/>
            <p:cNvGrpSpPr/>
            <p:nvPr/>
          </p:nvGrpSpPr>
          <p:grpSpPr>
            <a:xfrm>
              <a:off x="75599" y="0"/>
              <a:ext cx="1932284" cy="2230967"/>
              <a:chOff x="0" y="0"/>
              <a:chExt cx="703982" cy="812800"/>
            </a:xfrm>
          </p:grpSpPr>
          <p:sp>
            <p:nvSpPr>
              <p:cNvPr id="13" name="Freeform 13"/>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4" name="TextBox 14"/>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437582"/>
              <a:ext cx="2083482" cy="1246291"/>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16" name="Freeform 16"/>
          <p:cNvSpPr/>
          <p:nvPr/>
        </p:nvSpPr>
        <p:spPr>
          <a:xfrm>
            <a:off x="10450559" y="2619535"/>
            <a:ext cx="7280269" cy="5438273"/>
          </a:xfrm>
          <a:custGeom>
            <a:avLst/>
            <a:gdLst/>
            <a:ahLst/>
            <a:cxnLst/>
            <a:rect l="l" t="t" r="r" b="b"/>
            <a:pathLst>
              <a:path w="7280269" h="5438273">
                <a:moveTo>
                  <a:pt x="0" y="0"/>
                </a:moveTo>
                <a:lnTo>
                  <a:pt x="7280269" y="0"/>
                </a:lnTo>
                <a:lnTo>
                  <a:pt x="7280269" y="5438273"/>
                </a:lnTo>
                <a:lnTo>
                  <a:pt x="0" y="5438273"/>
                </a:lnTo>
                <a:lnTo>
                  <a:pt x="0" y="0"/>
                </a:lnTo>
                <a:close/>
              </a:path>
            </a:pathLst>
          </a:custGeom>
          <a:blipFill>
            <a:blip r:embed="rId4"/>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553980" y="2946411"/>
            <a:ext cx="456593" cy="45659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588588" y="6548871"/>
            <a:ext cx="456593" cy="45659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703942" y="2946411"/>
            <a:ext cx="503827" cy="45659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736226" y="6527468"/>
            <a:ext cx="439257" cy="456593"/>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2188578" y="885825"/>
            <a:ext cx="12908408" cy="1083245"/>
          </a:xfrm>
          <a:prstGeom prst="rect">
            <a:avLst/>
          </a:prstGeom>
        </p:spPr>
        <p:txBody>
          <a:bodyPr lIns="0" tIns="0" rIns="0" bIns="0" rtlCol="0" anchor="t">
            <a:spAutoFit/>
          </a:bodyPr>
          <a:lstStyle/>
          <a:p>
            <a:pPr algn="ctr">
              <a:lnSpc>
                <a:spcPts val="9240"/>
              </a:lnSpc>
            </a:pPr>
            <a:r>
              <a:rPr lang="en-US" sz="6600" u="sng" dirty="0">
                <a:solidFill>
                  <a:srgbClr val="000000"/>
                </a:solidFill>
                <a:latin typeface="Times New Roman" panose="02020603050405020304" pitchFamily="18" charset="0"/>
                <a:cs typeface="Times New Roman" panose="02020603050405020304" pitchFamily="18" charset="0"/>
              </a:rPr>
              <a:t>COMPONENTS OF WATER TANKS</a:t>
            </a:r>
          </a:p>
        </p:txBody>
      </p:sp>
      <p:sp>
        <p:nvSpPr>
          <p:cNvPr id="18" name="TextBox 18"/>
          <p:cNvSpPr txBox="1"/>
          <p:nvPr/>
        </p:nvSpPr>
        <p:spPr>
          <a:xfrm>
            <a:off x="3260980" y="2757952"/>
            <a:ext cx="5381802" cy="795020"/>
          </a:xfrm>
          <a:prstGeom prst="rect">
            <a:avLst/>
          </a:prstGeom>
        </p:spPr>
        <p:txBody>
          <a:bodyPr lIns="0" tIns="0" rIns="0" bIns="0" rtlCol="0" anchor="t">
            <a:spAutoFit/>
          </a:bodyPr>
          <a:lstStyle/>
          <a:p>
            <a:pPr>
              <a:lnSpc>
                <a:spcPts val="6580"/>
              </a:lnSpc>
            </a:pPr>
            <a:r>
              <a:rPr lang="en-US" sz="4700" dirty="0">
                <a:solidFill>
                  <a:srgbClr val="000000"/>
                </a:solidFill>
                <a:latin typeface="Times New Roman" panose="02020603050405020304" pitchFamily="18" charset="0"/>
                <a:cs typeface="Times New Roman" panose="02020603050405020304" pitchFamily="18" charset="0"/>
              </a:rPr>
              <a:t>LONG WALLS</a:t>
            </a:r>
          </a:p>
        </p:txBody>
      </p:sp>
      <p:sp>
        <p:nvSpPr>
          <p:cNvPr id="19" name="TextBox 19"/>
          <p:cNvSpPr txBox="1"/>
          <p:nvPr/>
        </p:nvSpPr>
        <p:spPr>
          <a:xfrm>
            <a:off x="3051724" y="3706911"/>
            <a:ext cx="5591058" cy="1634233"/>
          </a:xfrm>
          <a:prstGeom prst="rect">
            <a:avLst/>
          </a:prstGeom>
        </p:spPr>
        <p:txBody>
          <a:bodyPr lIns="0" tIns="0" rIns="0" bIns="0" rtlCol="0" anchor="t">
            <a:spAutoFit/>
          </a:bodyPr>
          <a:lstStyle/>
          <a:p>
            <a:pPr>
              <a:lnSpc>
                <a:spcPts val="4369"/>
              </a:lnSpc>
            </a:pPr>
            <a:r>
              <a:rPr lang="en-US" sz="3121" dirty="0">
                <a:solidFill>
                  <a:srgbClr val="000000"/>
                </a:solidFill>
                <a:latin typeface="Times New Roman" panose="02020603050405020304" pitchFamily="18" charset="0"/>
                <a:cs typeface="Times New Roman" panose="02020603050405020304" pitchFamily="18" charset="0"/>
              </a:rPr>
              <a:t>Provides the primary structural support and containment for the water tank.</a:t>
            </a:r>
          </a:p>
        </p:txBody>
      </p:sp>
      <p:sp>
        <p:nvSpPr>
          <p:cNvPr id="20" name="TextBox 20"/>
          <p:cNvSpPr txBox="1"/>
          <p:nvPr/>
        </p:nvSpPr>
        <p:spPr>
          <a:xfrm>
            <a:off x="3260980" y="6291775"/>
            <a:ext cx="5381802" cy="795020"/>
          </a:xfrm>
          <a:prstGeom prst="rect">
            <a:avLst/>
          </a:prstGeom>
        </p:spPr>
        <p:txBody>
          <a:bodyPr lIns="0" tIns="0" rIns="0" bIns="0" rtlCol="0" anchor="t">
            <a:spAutoFit/>
          </a:bodyPr>
          <a:lstStyle/>
          <a:p>
            <a:pPr>
              <a:lnSpc>
                <a:spcPts val="6580"/>
              </a:lnSpc>
            </a:pPr>
            <a:r>
              <a:rPr lang="en-US" sz="4700" dirty="0">
                <a:solidFill>
                  <a:srgbClr val="000000"/>
                </a:solidFill>
                <a:latin typeface="Times New Roman" panose="02020603050405020304" pitchFamily="18" charset="0"/>
                <a:cs typeface="Times New Roman" panose="02020603050405020304" pitchFamily="18" charset="0"/>
              </a:rPr>
              <a:t>BASE SLAB</a:t>
            </a:r>
          </a:p>
        </p:txBody>
      </p:sp>
      <p:sp>
        <p:nvSpPr>
          <p:cNvPr id="21" name="TextBox 21"/>
          <p:cNvSpPr txBox="1"/>
          <p:nvPr/>
        </p:nvSpPr>
        <p:spPr>
          <a:xfrm>
            <a:off x="3260980" y="7201095"/>
            <a:ext cx="5883020" cy="2209772"/>
          </a:xfrm>
          <a:prstGeom prst="rect">
            <a:avLst/>
          </a:prstGeom>
        </p:spPr>
        <p:txBody>
          <a:bodyPr lIns="0" tIns="0" rIns="0" bIns="0" rtlCol="0" anchor="t">
            <a:spAutoFit/>
          </a:bodyPr>
          <a:lstStyle/>
          <a:p>
            <a:pPr>
              <a:lnSpc>
                <a:spcPts val="4369"/>
              </a:lnSpc>
            </a:pPr>
            <a:r>
              <a:rPr lang="en-US" sz="3121" dirty="0">
                <a:solidFill>
                  <a:srgbClr val="000000"/>
                </a:solidFill>
                <a:latin typeface="Times New Roman" panose="02020603050405020304" pitchFamily="18" charset="0"/>
                <a:cs typeface="Times New Roman" panose="02020603050405020304" pitchFamily="18" charset="0"/>
              </a:rPr>
              <a:t>Distributes the weight of the water evenly to the foundation, preventing uneven settlement and ensuring structural integrity</a:t>
            </a:r>
          </a:p>
        </p:txBody>
      </p:sp>
      <p:sp>
        <p:nvSpPr>
          <p:cNvPr id="22" name="TextBox 22"/>
          <p:cNvSpPr txBox="1"/>
          <p:nvPr/>
        </p:nvSpPr>
        <p:spPr>
          <a:xfrm>
            <a:off x="10410942" y="2757952"/>
            <a:ext cx="5381802" cy="795020"/>
          </a:xfrm>
          <a:prstGeom prst="rect">
            <a:avLst/>
          </a:prstGeom>
        </p:spPr>
        <p:txBody>
          <a:bodyPr lIns="0" tIns="0" rIns="0" bIns="0" rtlCol="0" anchor="t">
            <a:spAutoFit/>
          </a:bodyPr>
          <a:lstStyle/>
          <a:p>
            <a:pPr>
              <a:lnSpc>
                <a:spcPts val="6580"/>
              </a:lnSpc>
            </a:pPr>
            <a:r>
              <a:rPr lang="en-US" sz="4700" dirty="0">
                <a:solidFill>
                  <a:srgbClr val="000000"/>
                </a:solidFill>
                <a:latin typeface="Times New Roman" panose="02020603050405020304" pitchFamily="18" charset="0"/>
                <a:cs typeface="Times New Roman" panose="02020603050405020304" pitchFamily="18" charset="0"/>
              </a:rPr>
              <a:t>SHORT WALLS</a:t>
            </a:r>
          </a:p>
        </p:txBody>
      </p:sp>
      <p:sp>
        <p:nvSpPr>
          <p:cNvPr id="23" name="TextBox 23"/>
          <p:cNvSpPr txBox="1"/>
          <p:nvPr/>
        </p:nvSpPr>
        <p:spPr>
          <a:xfrm>
            <a:off x="10410942" y="3667272"/>
            <a:ext cx="6848358" cy="2209772"/>
          </a:xfrm>
          <a:prstGeom prst="rect">
            <a:avLst/>
          </a:prstGeom>
        </p:spPr>
        <p:txBody>
          <a:bodyPr lIns="0" tIns="0" rIns="0" bIns="0" rtlCol="0" anchor="t">
            <a:spAutoFit/>
          </a:bodyPr>
          <a:lstStyle/>
          <a:p>
            <a:pPr>
              <a:lnSpc>
                <a:spcPts val="4369"/>
              </a:lnSpc>
            </a:pPr>
            <a:r>
              <a:rPr lang="en-US" sz="3121" dirty="0">
                <a:solidFill>
                  <a:srgbClr val="000000"/>
                </a:solidFill>
                <a:latin typeface="Times New Roman" panose="02020603050405020304" pitchFamily="18" charset="0"/>
                <a:cs typeface="Times New Roman" panose="02020603050405020304" pitchFamily="18" charset="0"/>
              </a:rPr>
              <a:t>Offers additional structural support, typically perpendicular to long walls, contributing to the overall stability of the tank.</a:t>
            </a:r>
          </a:p>
        </p:txBody>
      </p:sp>
      <p:sp>
        <p:nvSpPr>
          <p:cNvPr id="24" name="TextBox 24"/>
          <p:cNvSpPr txBox="1"/>
          <p:nvPr/>
        </p:nvSpPr>
        <p:spPr>
          <a:xfrm>
            <a:off x="10607081" y="6291775"/>
            <a:ext cx="5381802" cy="795020"/>
          </a:xfrm>
          <a:prstGeom prst="rect">
            <a:avLst/>
          </a:prstGeom>
        </p:spPr>
        <p:txBody>
          <a:bodyPr lIns="0" tIns="0" rIns="0" bIns="0" rtlCol="0" anchor="t">
            <a:spAutoFit/>
          </a:bodyPr>
          <a:lstStyle/>
          <a:p>
            <a:pPr>
              <a:lnSpc>
                <a:spcPts val="6580"/>
              </a:lnSpc>
            </a:pPr>
            <a:r>
              <a:rPr lang="en-US" sz="4700" dirty="0">
                <a:solidFill>
                  <a:srgbClr val="000000"/>
                </a:solidFill>
                <a:latin typeface="Times New Roman" panose="02020603050405020304" pitchFamily="18" charset="0"/>
                <a:cs typeface="Times New Roman" panose="02020603050405020304" pitchFamily="18" charset="0"/>
              </a:rPr>
              <a:t>ROOF SLAB</a:t>
            </a:r>
          </a:p>
        </p:txBody>
      </p:sp>
      <p:sp>
        <p:nvSpPr>
          <p:cNvPr id="25" name="TextBox 25"/>
          <p:cNvSpPr txBox="1"/>
          <p:nvPr/>
        </p:nvSpPr>
        <p:spPr>
          <a:xfrm>
            <a:off x="10607081" y="7201095"/>
            <a:ext cx="6848358" cy="1645515"/>
          </a:xfrm>
          <a:prstGeom prst="rect">
            <a:avLst/>
          </a:prstGeom>
        </p:spPr>
        <p:txBody>
          <a:bodyPr lIns="0" tIns="0" rIns="0" bIns="0" rtlCol="0" anchor="t">
            <a:spAutoFit/>
          </a:bodyPr>
          <a:lstStyle/>
          <a:p>
            <a:pPr>
              <a:lnSpc>
                <a:spcPts val="4369"/>
              </a:lnSpc>
            </a:pPr>
            <a:r>
              <a:rPr lang="en-US" sz="3121" dirty="0">
                <a:solidFill>
                  <a:srgbClr val="000000"/>
                </a:solidFill>
                <a:latin typeface="Times New Roman" panose="02020603050405020304" pitchFamily="18" charset="0"/>
                <a:cs typeface="Times New Roman" panose="02020603050405020304" pitchFamily="18" charset="0"/>
              </a:rPr>
              <a:t>Protects the water from external contaminants and elements, ensuring water quality and minimizing evaporation.</a:t>
            </a:r>
          </a:p>
        </p:txBody>
      </p:sp>
      <p:sp>
        <p:nvSpPr>
          <p:cNvPr id="26" name="AutoShape 26"/>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27" name="AutoShape 2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28" name="Group 28"/>
          <p:cNvGrpSpPr/>
          <p:nvPr/>
        </p:nvGrpSpPr>
        <p:grpSpPr>
          <a:xfrm>
            <a:off x="15859155" y="0"/>
            <a:ext cx="1562612" cy="1673225"/>
            <a:chOff x="0" y="0"/>
            <a:chExt cx="2083482" cy="2230967"/>
          </a:xfrm>
        </p:grpSpPr>
        <p:grpSp>
          <p:nvGrpSpPr>
            <p:cNvPr id="29" name="Group 29"/>
            <p:cNvGrpSpPr/>
            <p:nvPr/>
          </p:nvGrpSpPr>
          <p:grpSpPr>
            <a:xfrm>
              <a:off x="75599" y="0"/>
              <a:ext cx="1932284" cy="2230967"/>
              <a:chOff x="0" y="0"/>
              <a:chExt cx="703982" cy="812800"/>
            </a:xfrm>
          </p:grpSpPr>
          <p:sp>
            <p:nvSpPr>
              <p:cNvPr id="30" name="Freeform 3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31" name="TextBox 3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33" name="Freeform 33"/>
          <p:cNvSpPr/>
          <p:nvPr/>
        </p:nvSpPr>
        <p:spPr>
          <a:xfrm>
            <a:off x="1263762" y="-14586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4" name="Freeform 34"/>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TextBox 5"/>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u="sng" dirty="0">
                <a:solidFill>
                  <a:srgbClr val="000000"/>
                </a:solidFill>
                <a:latin typeface="Times New Roman" panose="02020603050405020304" pitchFamily="18" charset="0"/>
                <a:cs typeface="Times New Roman" panose="02020603050405020304" pitchFamily="18" charset="0"/>
              </a:rPr>
              <a:t>DESIGN METHODOLOGY</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590290" y="2831259"/>
            <a:ext cx="14849121" cy="5604291"/>
          </a:xfrm>
          <a:prstGeom prst="rect">
            <a:avLst/>
          </a:prstGeom>
        </p:spPr>
        <p:txBody>
          <a:bodyPr lIns="0" tIns="0" rIns="0" bIns="0" rtlCol="0" anchor="t">
            <a:spAutoFit/>
          </a:bodyPr>
          <a:lstStyle/>
          <a:p>
            <a:pPr>
              <a:lnSpc>
                <a:spcPts val="4936"/>
              </a:lnSpc>
            </a:pPr>
            <a:r>
              <a:rPr lang="en-US" sz="3526" dirty="0">
                <a:solidFill>
                  <a:srgbClr val="000000"/>
                </a:solidFill>
                <a:latin typeface="Times New Roman" panose="02020603050405020304" pitchFamily="18" charset="0"/>
                <a:cs typeface="Times New Roman" panose="02020603050405020304" pitchFamily="18" charset="0"/>
              </a:rPr>
              <a:t>For the design of underground RCC tank through our project, we have utilized the working stress method. The reason for choosing the working stress method is majorly the ease of calculations and thus, easier integration with MS Excel, making it a better choice for our project.</a:t>
            </a:r>
          </a:p>
          <a:p>
            <a:pPr>
              <a:lnSpc>
                <a:spcPts val="4936"/>
              </a:lnSpc>
            </a:pPr>
            <a:r>
              <a:rPr lang="en-US" sz="3526" dirty="0">
                <a:solidFill>
                  <a:srgbClr val="000000"/>
                </a:solidFill>
                <a:latin typeface="Times New Roman" panose="02020603050405020304" pitchFamily="18" charset="0"/>
                <a:cs typeface="Times New Roman" panose="02020603050405020304" pitchFamily="18" charset="0"/>
              </a:rPr>
              <a:t>The working stress method tends to be more conservative, thus providing an additional margin of safety to ensure structural stability.</a:t>
            </a:r>
          </a:p>
          <a:p>
            <a:pPr>
              <a:lnSpc>
                <a:spcPts val="4936"/>
              </a:lnSpc>
            </a:pPr>
            <a:endParaRPr lang="en-US" sz="3526" dirty="0">
              <a:solidFill>
                <a:srgbClr val="000000"/>
              </a:solidFill>
              <a:latin typeface="Times New Roman" panose="02020603050405020304" pitchFamily="18" charset="0"/>
              <a:cs typeface="Times New Roman" panose="02020603050405020304" pitchFamily="18" charset="0"/>
            </a:endParaRPr>
          </a:p>
          <a:p>
            <a:pPr>
              <a:lnSpc>
                <a:spcPts val="4936"/>
              </a:lnSpc>
            </a:pPr>
            <a:endParaRPr lang="en-US" sz="3526" dirty="0">
              <a:solidFill>
                <a:srgbClr val="000000"/>
              </a:solidFill>
              <a:latin typeface="Times New Roman" panose="02020603050405020304" pitchFamily="18" charset="0"/>
              <a:cs typeface="Times New Roman" panose="02020603050405020304" pitchFamily="18" charset="0"/>
            </a:endParaRPr>
          </a:p>
          <a:p>
            <a:pPr>
              <a:lnSpc>
                <a:spcPts val="4936"/>
              </a:lnSpc>
            </a:pPr>
            <a:endParaRPr lang="en-US" sz="3526"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501031" y="1687297"/>
            <a:ext cx="16128862" cy="6579302"/>
          </a:xfrm>
          <a:prstGeom prst="rect">
            <a:avLst/>
          </a:prstGeom>
        </p:spPr>
        <p:txBody>
          <a:bodyPr lIns="0" tIns="0" rIns="0" bIns="0" rtlCol="0" anchor="t">
            <a:spAutoFit/>
          </a:bodyPr>
          <a:lstStyle/>
          <a:p>
            <a:pPr>
              <a:lnSpc>
                <a:spcPts val="4656"/>
              </a:lnSpc>
            </a:pPr>
            <a:r>
              <a:rPr lang="en-US" sz="3326" dirty="0">
                <a:solidFill>
                  <a:srgbClr val="000000"/>
                </a:solidFill>
                <a:latin typeface="Times New Roman" panose="02020603050405020304" pitchFamily="18" charset="0"/>
                <a:cs typeface="Times New Roman" panose="02020603050405020304" pitchFamily="18" charset="0"/>
              </a:rPr>
              <a:t>The first step involves the calculation of Design constants.</a:t>
            </a:r>
          </a:p>
          <a:p>
            <a:pPr>
              <a:lnSpc>
                <a:spcPts val="4656"/>
              </a:lnSpc>
            </a:pPr>
            <a:r>
              <a:rPr lang="en-US" sz="3326" dirty="0">
                <a:solidFill>
                  <a:srgbClr val="000000"/>
                </a:solidFill>
                <a:latin typeface="Times New Roman" panose="02020603050405020304" pitchFamily="18" charset="0"/>
                <a:cs typeface="Times New Roman" panose="02020603050405020304" pitchFamily="18" charset="0"/>
              </a:rPr>
              <a:t>Now, on the basis of L/B ratio, we determine how the long walls, short walls and slabs are to be designed. For L/B ratio greater than 2, the walls are designed as cantilever. The roof and base slabs are designed as 2-way slabs.</a:t>
            </a:r>
          </a:p>
          <a:p>
            <a:pPr>
              <a:lnSpc>
                <a:spcPts val="4656"/>
              </a:lnSpc>
            </a:pPr>
            <a:r>
              <a:rPr lang="en-US" sz="3326" dirty="0">
                <a:solidFill>
                  <a:srgbClr val="000000"/>
                </a:solidFill>
                <a:latin typeface="Times New Roman" panose="02020603050405020304" pitchFamily="18" charset="0"/>
                <a:cs typeface="Times New Roman" panose="02020603050405020304" pitchFamily="18" charset="0"/>
              </a:rPr>
              <a:t>Then, we proceed with calculating the bending moments at the various points.</a:t>
            </a:r>
          </a:p>
          <a:p>
            <a:pPr>
              <a:lnSpc>
                <a:spcPts val="4656"/>
              </a:lnSpc>
            </a:pPr>
            <a:r>
              <a:rPr lang="en-US" sz="3326" dirty="0">
                <a:solidFill>
                  <a:srgbClr val="000000"/>
                </a:solidFill>
                <a:latin typeface="Times New Roman" panose="02020603050405020304" pitchFamily="18" charset="0"/>
                <a:cs typeface="Times New Roman" panose="02020603050405020304" pitchFamily="18" charset="0"/>
              </a:rPr>
              <a:t>With the use of bending moments calculated, the reinforcement details are calculated.</a:t>
            </a:r>
          </a:p>
          <a:p>
            <a:pPr>
              <a:lnSpc>
                <a:spcPts val="4656"/>
              </a:lnSpc>
            </a:pPr>
            <a:endParaRPr lang="en-US" sz="3326" dirty="0">
              <a:solidFill>
                <a:srgbClr val="000000"/>
              </a:solidFill>
              <a:latin typeface="Times New Roman" panose="02020603050405020304" pitchFamily="18" charset="0"/>
              <a:cs typeface="Times New Roman" panose="02020603050405020304" pitchFamily="18" charset="0"/>
            </a:endParaRPr>
          </a:p>
          <a:p>
            <a:pPr>
              <a:lnSpc>
                <a:spcPts val="4656"/>
              </a:lnSpc>
            </a:pPr>
            <a:endParaRPr lang="en-US" sz="3326" dirty="0">
              <a:solidFill>
                <a:srgbClr val="000000"/>
              </a:solidFill>
              <a:latin typeface="Times New Roman" panose="02020603050405020304" pitchFamily="18" charset="0"/>
              <a:cs typeface="Times New Roman" panose="02020603050405020304" pitchFamily="18" charset="0"/>
            </a:endParaRPr>
          </a:p>
          <a:p>
            <a:pPr>
              <a:lnSpc>
                <a:spcPts val="4656"/>
              </a:lnSpc>
            </a:pPr>
            <a:endParaRPr lang="en-US" sz="3326" dirty="0">
              <a:solidFill>
                <a:srgbClr val="000000"/>
              </a:solidFill>
              <a:latin typeface="Times New Roman" panose="02020603050405020304" pitchFamily="18" charset="0"/>
              <a:cs typeface="Times New Roman" panose="02020603050405020304" pitchFamily="18" charset="0"/>
            </a:endParaRPr>
          </a:p>
          <a:p>
            <a:pPr>
              <a:lnSpc>
                <a:spcPts val="4656"/>
              </a:lnSpc>
            </a:pPr>
            <a:endParaRPr lang="en-US" sz="3326" dirty="0">
              <a:solidFill>
                <a:srgbClr val="000000"/>
              </a:solidFill>
              <a:latin typeface="Times New Roman" panose="02020603050405020304" pitchFamily="18" charset="0"/>
              <a:cs typeface="Times New Roman" panose="02020603050405020304" pitchFamily="18" charset="0"/>
            </a:endParaRPr>
          </a:p>
          <a:p>
            <a:pPr>
              <a:lnSpc>
                <a:spcPts val="4656"/>
              </a:lnSpc>
            </a:pPr>
            <a:endParaRPr lang="en-US" sz="3326" dirty="0">
              <a:solidFill>
                <a:srgbClr val="000000"/>
              </a:solidFill>
              <a:latin typeface="Times New Roman" panose="02020603050405020304" pitchFamily="18" charset="0"/>
              <a:cs typeface="Times New Roman" panose="02020603050405020304" pitchFamily="18" charset="0"/>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6</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4392432"/>
            <a:ext cx="14705320" cy="1019674"/>
          </a:xfrm>
          <a:prstGeom prst="rect">
            <a:avLst/>
          </a:prstGeom>
        </p:spPr>
        <p:txBody>
          <a:bodyPr lIns="0" tIns="0" rIns="0" bIns="0" rtlCol="0" anchor="t">
            <a:spAutoFit/>
          </a:bodyPr>
          <a:lstStyle/>
          <a:p>
            <a:pPr algn="ctr">
              <a:lnSpc>
                <a:spcPts val="8372"/>
              </a:lnSpc>
            </a:pPr>
            <a:r>
              <a:rPr lang="en-US" sz="6600" u="sng" dirty="0">
                <a:solidFill>
                  <a:srgbClr val="000000"/>
                </a:solidFill>
                <a:latin typeface="Times New Roman" panose="02020603050405020304" pitchFamily="18" charset="0"/>
                <a:cs typeface="Times New Roman" panose="02020603050405020304" pitchFamily="18" charset="0"/>
              </a:rPr>
              <a:t>DEMONSTRATION OF THE PROJECT</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7</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918</Words>
  <Application>Microsoft Office PowerPoint</Application>
  <PresentationFormat>Custom</PresentationFormat>
  <Paragraphs>76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Open Sans Bold</vt:lpstr>
      <vt:lpstr>Calibri</vt:lpstr>
      <vt:lpstr>Arial</vt:lpstr>
      <vt:lpstr>Alatsi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cp:lastModifiedBy>Divyansh Shivhare</cp:lastModifiedBy>
  <cp:revision>7</cp:revision>
  <dcterms:created xsi:type="dcterms:W3CDTF">2006-08-16T00:00:00Z</dcterms:created>
  <dcterms:modified xsi:type="dcterms:W3CDTF">2024-04-26T06:14:31Z</dcterms:modified>
  <dc:identifier>DAGDcQ4zA5g</dc:identifier>
</cp:coreProperties>
</file>