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82" r:id="rId2"/>
    <p:sldId id="324" r:id="rId3"/>
    <p:sldId id="326" r:id="rId4"/>
    <p:sldId id="327" r:id="rId5"/>
    <p:sldId id="328" r:id="rId6"/>
    <p:sldId id="329" r:id="rId7"/>
    <p:sldId id="360" r:id="rId8"/>
    <p:sldId id="359" r:id="rId9"/>
    <p:sldId id="330" r:id="rId10"/>
    <p:sldId id="331" r:id="rId11"/>
    <p:sldId id="332" r:id="rId12"/>
    <p:sldId id="333" r:id="rId13"/>
    <p:sldId id="353" r:id="rId14"/>
    <p:sldId id="334" r:id="rId15"/>
    <p:sldId id="335" r:id="rId16"/>
    <p:sldId id="336" r:id="rId17"/>
    <p:sldId id="337" r:id="rId18"/>
    <p:sldId id="361" r:id="rId19"/>
    <p:sldId id="338" r:id="rId20"/>
    <p:sldId id="354" r:id="rId21"/>
    <p:sldId id="340" r:id="rId22"/>
    <p:sldId id="341" r:id="rId23"/>
    <p:sldId id="355" r:id="rId24"/>
    <p:sldId id="362" r:id="rId25"/>
    <p:sldId id="342" r:id="rId26"/>
    <p:sldId id="343" r:id="rId27"/>
    <p:sldId id="363" r:id="rId28"/>
    <p:sldId id="356" r:id="rId29"/>
    <p:sldId id="344" r:id="rId30"/>
    <p:sldId id="357" r:id="rId31"/>
    <p:sldId id="345" r:id="rId32"/>
    <p:sldId id="365" r:id="rId33"/>
    <p:sldId id="364" r:id="rId34"/>
    <p:sldId id="346" r:id="rId35"/>
    <p:sldId id="366" r:id="rId36"/>
    <p:sldId id="348" r:id="rId37"/>
    <p:sldId id="350" r:id="rId38"/>
    <p:sldId id="351" r:id="rId39"/>
    <p:sldId id="367" r:id="rId40"/>
    <p:sldId id="368" r:id="rId41"/>
    <p:sldId id="370" r:id="rId42"/>
    <p:sldId id="369" r:id="rId43"/>
    <p:sldId id="352" r:id="rId44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99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612" y="6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FE2F587A-FEE9-4044-B5BD-849E0A7066EA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51757768-7065-45F4-9766-33A6E8E5D1CD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69F66-A756-403E-84F3-700D14C3F8EF}" type="slidenum">
              <a:rPr lang="en-CA"/>
              <a:pPr/>
              <a:t>1</a:t>
            </a:fld>
            <a:endParaRPr lang="en-CA"/>
          </a:p>
        </p:txBody>
      </p:sp>
      <p:sp>
        <p:nvSpPr>
          <p:cNvPr id="512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44F65-1A1D-4EE5-AEAB-D97A18B5EE65}" type="slidenum">
              <a:rPr lang="en-CA"/>
              <a:pPr/>
              <a:t>10</a:t>
            </a:fld>
            <a:endParaRPr lang="en-CA"/>
          </a:p>
        </p:txBody>
      </p:sp>
      <p:sp>
        <p:nvSpPr>
          <p:cNvPr id="67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2D688-A439-49AC-AED8-94823331F443}" type="slidenum">
              <a:rPr lang="en-CA"/>
              <a:pPr/>
              <a:t>11</a:t>
            </a:fld>
            <a:endParaRPr lang="en-CA"/>
          </a:p>
        </p:txBody>
      </p:sp>
      <p:sp>
        <p:nvSpPr>
          <p:cNvPr id="68096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4A088-7565-42BF-BDC9-A2971177E916}" type="slidenum">
              <a:rPr lang="en-CA"/>
              <a:pPr/>
              <a:t>12</a:t>
            </a:fld>
            <a:endParaRPr lang="en-CA"/>
          </a:p>
        </p:txBody>
      </p:sp>
      <p:sp>
        <p:nvSpPr>
          <p:cNvPr id="68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23901-035F-4B19-A63D-D5E083552A5B}" type="slidenum">
              <a:rPr lang="en-CA"/>
              <a:pPr/>
              <a:t>13</a:t>
            </a:fld>
            <a:endParaRPr lang="en-CA"/>
          </a:p>
        </p:txBody>
      </p:sp>
      <p:sp>
        <p:nvSpPr>
          <p:cNvPr id="73421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1A73E-AC8E-482C-8322-FCBFA9A437E9}" type="slidenum">
              <a:rPr lang="en-CA"/>
              <a:pPr/>
              <a:t>14</a:t>
            </a:fld>
            <a:endParaRPr lang="en-CA"/>
          </a:p>
        </p:txBody>
      </p:sp>
      <p:sp>
        <p:nvSpPr>
          <p:cNvPr id="68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068A6-E53A-47C7-A201-4AE82D752C96}" type="slidenum">
              <a:rPr lang="en-CA"/>
              <a:pPr/>
              <a:t>15</a:t>
            </a:fld>
            <a:endParaRPr lang="en-CA"/>
          </a:p>
        </p:txBody>
      </p:sp>
      <p:sp>
        <p:nvSpPr>
          <p:cNvPr id="68710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5BAAC-DA0E-4389-A39D-72A67E45FFB3}" type="slidenum">
              <a:rPr lang="en-CA"/>
              <a:pPr/>
              <a:t>16</a:t>
            </a:fld>
            <a:endParaRPr lang="en-CA"/>
          </a:p>
        </p:txBody>
      </p:sp>
      <p:sp>
        <p:nvSpPr>
          <p:cNvPr id="68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7D5AC-8C1E-46F6-AF14-305096696AC1}" type="slidenum">
              <a:rPr lang="en-CA"/>
              <a:pPr/>
              <a:t>17</a:t>
            </a:fld>
            <a:endParaRPr lang="en-CA"/>
          </a:p>
        </p:txBody>
      </p:sp>
      <p:sp>
        <p:nvSpPr>
          <p:cNvPr id="69120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6E6FE-04D4-44FD-A365-39535BA6F884}" type="slidenum">
              <a:rPr lang="en-CA"/>
              <a:pPr/>
              <a:t>18</a:t>
            </a:fld>
            <a:endParaRPr lang="en-CA"/>
          </a:p>
        </p:txBody>
      </p:sp>
      <p:sp>
        <p:nvSpPr>
          <p:cNvPr id="75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C6B60-C6F2-4D25-9BB6-BA48A42BB587}" type="slidenum">
              <a:rPr lang="en-CA"/>
              <a:pPr/>
              <a:t>19</a:t>
            </a:fld>
            <a:endParaRPr lang="en-CA"/>
          </a:p>
        </p:txBody>
      </p:sp>
      <p:sp>
        <p:nvSpPr>
          <p:cNvPr id="69325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ADAF86-4DAE-4EC0-809E-534A333E8090}" type="slidenum">
              <a:rPr lang="en-CA"/>
              <a:pPr/>
              <a:t>2</a:t>
            </a:fld>
            <a:endParaRPr lang="en-CA"/>
          </a:p>
        </p:txBody>
      </p:sp>
      <p:sp>
        <p:nvSpPr>
          <p:cNvPr id="574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75EBD-2512-4225-B9AE-8035AA37ED14}" type="slidenum">
              <a:rPr lang="en-CA"/>
              <a:pPr/>
              <a:t>20</a:t>
            </a:fld>
            <a:endParaRPr lang="en-CA"/>
          </a:p>
        </p:txBody>
      </p:sp>
      <p:sp>
        <p:nvSpPr>
          <p:cNvPr id="73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E5ED5-12BA-419F-8BA9-0EF7482025EC}" type="slidenum">
              <a:rPr lang="en-CA"/>
              <a:pPr/>
              <a:t>21</a:t>
            </a:fld>
            <a:endParaRPr lang="en-CA"/>
          </a:p>
        </p:txBody>
      </p:sp>
      <p:sp>
        <p:nvSpPr>
          <p:cNvPr id="69734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47850-CF64-43CC-8F19-E0C74B3DF77E}" type="slidenum">
              <a:rPr lang="en-CA"/>
              <a:pPr/>
              <a:t>22</a:t>
            </a:fld>
            <a:endParaRPr lang="en-CA"/>
          </a:p>
        </p:txBody>
      </p:sp>
      <p:sp>
        <p:nvSpPr>
          <p:cNvPr id="69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E1954-6C73-4598-BB46-616663713ACE}" type="slidenum">
              <a:rPr lang="en-CA"/>
              <a:pPr/>
              <a:t>23</a:t>
            </a:fld>
            <a:endParaRPr lang="en-CA"/>
          </a:p>
        </p:txBody>
      </p:sp>
      <p:sp>
        <p:nvSpPr>
          <p:cNvPr id="74035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3B3CF-2C4E-4B91-A1F8-9859EA6B3B4C}" type="slidenum">
              <a:rPr lang="en-CA"/>
              <a:pPr/>
              <a:t>24</a:t>
            </a:fld>
            <a:endParaRPr lang="en-CA"/>
          </a:p>
        </p:txBody>
      </p:sp>
      <p:sp>
        <p:nvSpPr>
          <p:cNvPr id="75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9E426-3953-4A41-95D8-ADBB8189DE8C}" type="slidenum">
              <a:rPr lang="en-CA"/>
              <a:pPr/>
              <a:t>25</a:t>
            </a:fld>
            <a:endParaRPr lang="en-CA"/>
          </a:p>
        </p:txBody>
      </p:sp>
      <p:sp>
        <p:nvSpPr>
          <p:cNvPr id="70144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D9EAF-51F4-4B36-B4DF-DF67749ED8EB}" type="slidenum">
              <a:rPr lang="en-CA"/>
              <a:pPr/>
              <a:t>26</a:t>
            </a:fld>
            <a:endParaRPr lang="en-CA"/>
          </a:p>
        </p:txBody>
      </p:sp>
      <p:sp>
        <p:nvSpPr>
          <p:cNvPr id="70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241CB-6AAD-477E-9EB5-7F0DB83C9F02}" type="slidenum">
              <a:rPr lang="en-CA"/>
              <a:pPr/>
              <a:t>27</a:t>
            </a:fld>
            <a:endParaRPr lang="en-CA"/>
          </a:p>
        </p:txBody>
      </p:sp>
      <p:sp>
        <p:nvSpPr>
          <p:cNvPr id="75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EFDAD-52FC-4104-ADCB-8FBBF23B7197}" type="slidenum">
              <a:rPr lang="en-CA"/>
              <a:pPr/>
              <a:t>28</a:t>
            </a:fld>
            <a:endParaRPr lang="en-CA"/>
          </a:p>
        </p:txBody>
      </p:sp>
      <p:sp>
        <p:nvSpPr>
          <p:cNvPr id="74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A9310-E315-4171-9E9F-A2F53679CECE}" type="slidenum">
              <a:rPr lang="en-CA"/>
              <a:pPr/>
              <a:t>29</a:t>
            </a:fld>
            <a:endParaRPr lang="en-CA"/>
          </a:p>
        </p:txBody>
      </p:sp>
      <p:sp>
        <p:nvSpPr>
          <p:cNvPr id="70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8C895-4C26-4322-ACA2-A461DA36F0B7}" type="slidenum">
              <a:rPr lang="en-CA"/>
              <a:pPr/>
              <a:t>3</a:t>
            </a:fld>
            <a:endParaRPr lang="en-CA"/>
          </a:p>
        </p:txBody>
      </p:sp>
      <p:sp>
        <p:nvSpPr>
          <p:cNvPr id="66867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C549-B9EB-4D87-AEE7-E444623CA236}" type="slidenum">
              <a:rPr lang="en-CA"/>
              <a:pPr/>
              <a:t>30</a:t>
            </a:fld>
            <a:endParaRPr lang="en-CA"/>
          </a:p>
        </p:txBody>
      </p:sp>
      <p:sp>
        <p:nvSpPr>
          <p:cNvPr id="74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140C8-B756-4F3D-953D-A9C44343FADD}" type="slidenum">
              <a:rPr lang="en-CA"/>
              <a:pPr/>
              <a:t>31</a:t>
            </a:fld>
            <a:endParaRPr lang="en-CA"/>
          </a:p>
        </p:txBody>
      </p:sp>
      <p:sp>
        <p:nvSpPr>
          <p:cNvPr id="70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03941-7D44-4650-B76B-4FB08698CB06}" type="slidenum">
              <a:rPr lang="en-CA"/>
              <a:pPr/>
              <a:t>32</a:t>
            </a:fld>
            <a:endParaRPr lang="en-CA"/>
          </a:p>
        </p:txBody>
      </p:sp>
      <p:sp>
        <p:nvSpPr>
          <p:cNvPr id="76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F944D-24D7-4AED-89FC-EC82B7051205}" type="slidenum">
              <a:rPr lang="en-CA"/>
              <a:pPr/>
              <a:t>33</a:t>
            </a:fld>
            <a:endParaRPr lang="en-CA"/>
          </a:p>
        </p:txBody>
      </p:sp>
      <p:sp>
        <p:nvSpPr>
          <p:cNvPr id="760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4D599-6B09-435E-B092-6DF65EA766CA}" type="slidenum">
              <a:rPr lang="en-CA"/>
              <a:pPr/>
              <a:t>34</a:t>
            </a:fld>
            <a:endParaRPr lang="en-CA"/>
          </a:p>
        </p:txBody>
      </p:sp>
      <p:sp>
        <p:nvSpPr>
          <p:cNvPr id="70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0B4D85-4954-4596-B3AF-199431402665}" type="slidenum">
              <a:rPr lang="en-CA"/>
              <a:pPr/>
              <a:t>36</a:t>
            </a:fld>
            <a:endParaRPr lang="en-CA"/>
          </a:p>
        </p:txBody>
      </p:sp>
      <p:sp>
        <p:nvSpPr>
          <p:cNvPr id="71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B45EF-9702-4FB5-AE03-6897BDA529BA}" type="slidenum">
              <a:rPr lang="en-CA"/>
              <a:pPr/>
              <a:t>37</a:t>
            </a:fld>
            <a:endParaRPr lang="en-CA"/>
          </a:p>
        </p:txBody>
      </p:sp>
      <p:sp>
        <p:nvSpPr>
          <p:cNvPr id="71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FF540-E038-4342-B486-1899A6E8ADA6}" type="slidenum">
              <a:rPr lang="en-CA"/>
              <a:pPr/>
              <a:t>38</a:t>
            </a:fld>
            <a:endParaRPr lang="en-CA"/>
          </a:p>
        </p:txBody>
      </p:sp>
      <p:sp>
        <p:nvSpPr>
          <p:cNvPr id="71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3608C-1710-4095-81DC-6686BB3BDF40}" type="slidenum">
              <a:rPr lang="en-CA"/>
              <a:pPr/>
              <a:t>42</a:t>
            </a:fld>
            <a:endParaRPr lang="en-CA"/>
          </a:p>
        </p:txBody>
      </p:sp>
      <p:sp>
        <p:nvSpPr>
          <p:cNvPr id="768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D3227-7EF8-4978-9F69-8D9688BC1EB9}" type="slidenum">
              <a:rPr lang="en-CA"/>
              <a:pPr/>
              <a:t>43</a:t>
            </a:fld>
            <a:endParaRPr lang="en-CA"/>
          </a:p>
        </p:txBody>
      </p:sp>
      <p:sp>
        <p:nvSpPr>
          <p:cNvPr id="72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81DCD-0005-4821-8416-A7A6732E200D}" type="slidenum">
              <a:rPr lang="en-CA"/>
              <a:pPr/>
              <a:t>4</a:t>
            </a:fld>
            <a:endParaRPr lang="en-CA"/>
          </a:p>
        </p:txBody>
      </p:sp>
      <p:sp>
        <p:nvSpPr>
          <p:cNvPr id="67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9BBF6-E288-4CF7-85E1-879FAA9AD686}" type="slidenum">
              <a:rPr lang="en-CA"/>
              <a:pPr/>
              <a:t>5</a:t>
            </a:fld>
            <a:endParaRPr lang="en-CA"/>
          </a:p>
        </p:txBody>
      </p:sp>
      <p:sp>
        <p:nvSpPr>
          <p:cNvPr id="67277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AF7C2-DB06-4461-8FB2-DC516D0850A0}" type="slidenum">
              <a:rPr lang="en-CA"/>
              <a:pPr/>
              <a:t>6</a:t>
            </a:fld>
            <a:endParaRPr lang="en-CA"/>
          </a:p>
        </p:txBody>
      </p:sp>
      <p:sp>
        <p:nvSpPr>
          <p:cNvPr id="67481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6EF50-CED2-43E0-B04F-48DE45956B46}" type="slidenum">
              <a:rPr lang="en-CA"/>
              <a:pPr/>
              <a:t>7</a:t>
            </a:fld>
            <a:endParaRPr lang="en-CA"/>
          </a:p>
        </p:txBody>
      </p:sp>
      <p:sp>
        <p:nvSpPr>
          <p:cNvPr id="75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3E635-2238-4908-9DB6-9E8B686124A9}" type="slidenum">
              <a:rPr lang="en-CA"/>
              <a:pPr/>
              <a:t>8</a:t>
            </a:fld>
            <a:endParaRPr lang="en-CA"/>
          </a:p>
        </p:txBody>
      </p:sp>
      <p:sp>
        <p:nvSpPr>
          <p:cNvPr id="75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D0BA8-E267-4512-BE95-C90BCF2A8087}" type="slidenum">
              <a:rPr lang="en-CA"/>
              <a:pPr/>
              <a:t>9</a:t>
            </a:fld>
            <a:endParaRPr lang="en-CA"/>
          </a:p>
        </p:txBody>
      </p:sp>
      <p:sp>
        <p:nvSpPr>
          <p:cNvPr id="67686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4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/>
              <a:t>Copyright © 2007 Ramez Elmasri and Shamkant B. Navathe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42" name="Picture 46" descr="elmasri_thum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5- </a:t>
            </a:r>
            <a:fld id="{F21FACF4-BA67-40CB-BC54-51563EE0E514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5- </a:t>
            </a:r>
            <a:fld id="{B1881030-CD0F-4CA6-945A-8ABE6D3C639F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5- </a:t>
            </a:r>
            <a:fld id="{ADF76553-D520-45DF-9769-DFE94CAE388B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5- </a:t>
            </a:r>
            <a:fld id="{145B0074-392A-4C54-B8F5-4F8076CDD578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5- </a:t>
            </a:r>
            <a:fld id="{7904B269-3603-4FD5-A84C-2AE88EC4C222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5- </a:t>
            </a:r>
            <a:fld id="{3AD35A2A-00EB-4149-BAFA-2549080ECF1D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5- </a:t>
            </a:r>
            <a:fld id="{F7788279-B6FC-41E6-9B12-43879E4CE45C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5- </a:t>
            </a:r>
            <a:fld id="{50B82C26-1FBE-487E-A13C-6E0E228543DC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5- </a:t>
            </a:r>
            <a:fld id="{14E97D34-890A-4063-B6F4-9B1C52BEC923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5- </a:t>
            </a:r>
            <a:fld id="{9AFED259-5DB7-4715-AE6E-64E1C70EB49E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3200">
                <a:latin typeface="Tahoma" pitchFamily="34" charset="0"/>
              </a:endParaRPr>
            </a:p>
          </p:txBody>
        </p:sp>
        <p:grpSp>
          <p:nvGrpSpPr>
            <p:cNvPr id="3116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kumimoji="1" lang="en-US" sz="320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kumimoji="1" 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r>
              <a:rPr lang="en-US"/>
              <a:t>Slide 5- </a:t>
            </a:r>
            <a:fld id="{F5FFBEC6-86CF-4C99-BD09-E682E063582A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900"/>
              <a:t>Copyright © 2007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FCB1A997-FD80-40B9-8A3C-97A536C9A478}" type="slidenum">
              <a:rPr lang="en-US"/>
              <a:pPr/>
              <a:t>1</a:t>
            </a:fld>
            <a:endParaRPr lang="en-CA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2683" name="Picture 11" descr="Elmasri_co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9E2EB0E6-004D-4515-888C-2666C16AD1FC}" type="slidenum">
              <a:rPr lang="en-US"/>
              <a:pPr/>
              <a:t>10</a:t>
            </a:fld>
            <a:endParaRPr lang="en-CA"/>
          </a:p>
        </p:txBody>
      </p:sp>
      <p:sp>
        <p:nvSpPr>
          <p:cNvPr id="67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 - Tuple</a:t>
            </a:r>
          </a:p>
        </p:txBody>
      </p:sp>
      <p:sp>
        <p:nvSpPr>
          <p:cNvPr id="67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</a:t>
            </a:r>
            <a:r>
              <a:rPr lang="en-US" sz="2400" b="1"/>
              <a:t>tuple</a:t>
            </a:r>
            <a:r>
              <a:rPr lang="en-US" sz="2400"/>
              <a:t> is an ordered set of values (enclosed in angled brackets ‘&lt; … &gt;’)</a:t>
            </a:r>
          </a:p>
          <a:p>
            <a:r>
              <a:rPr lang="en-US" sz="2400"/>
              <a:t>Each value is derived from an appropriate </a:t>
            </a:r>
            <a:r>
              <a:rPr lang="en-US" sz="2400" i="1"/>
              <a:t>domain</a:t>
            </a:r>
            <a:r>
              <a:rPr lang="en-US" sz="2400"/>
              <a:t>.</a:t>
            </a:r>
          </a:p>
          <a:p>
            <a:r>
              <a:rPr lang="en-US" sz="2400"/>
              <a:t>A row in the CUSTOMER relation is a 4-tuple and would consist of four values, for example:</a:t>
            </a:r>
          </a:p>
          <a:p>
            <a:pPr lvl="1"/>
            <a:r>
              <a:rPr lang="en-US" sz="2200"/>
              <a:t>&lt;632895, "John Smith", "101 Main St. Atlanta, GA  30332", "(404) 894-2000"&gt;</a:t>
            </a:r>
          </a:p>
          <a:p>
            <a:pPr lvl="1"/>
            <a:r>
              <a:rPr lang="en-US" sz="2200"/>
              <a:t>This is called a 4-tuple as it has 4 values</a:t>
            </a:r>
          </a:p>
          <a:p>
            <a:pPr lvl="1"/>
            <a:r>
              <a:rPr lang="en-US" sz="2200"/>
              <a:t>A tuple (row) in the CUSTOMER relation.</a:t>
            </a:r>
          </a:p>
          <a:p>
            <a:r>
              <a:rPr lang="en-US" sz="2400"/>
              <a:t>A relation is a </a:t>
            </a:r>
            <a:r>
              <a:rPr lang="en-US" sz="2400" b="1"/>
              <a:t>set </a:t>
            </a:r>
            <a:r>
              <a:rPr lang="en-US" sz="2400"/>
              <a:t>of such tuples (rows)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7A953297-8891-41AD-AE59-060F58FE49C2}" type="slidenum">
              <a:rPr lang="en-US"/>
              <a:pPr/>
              <a:t>11</a:t>
            </a:fld>
            <a:endParaRPr lang="en-CA"/>
          </a:p>
        </p:txBody>
      </p:sp>
      <p:sp>
        <p:nvSpPr>
          <p:cNvPr id="67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 - Domain</a:t>
            </a:r>
          </a:p>
        </p:txBody>
      </p:sp>
      <p:sp>
        <p:nvSpPr>
          <p:cNvPr id="67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 </a:t>
            </a:r>
            <a:r>
              <a:rPr lang="en-US" sz="2000" b="1"/>
              <a:t>domain</a:t>
            </a:r>
            <a:r>
              <a:rPr lang="en-US" sz="2000"/>
              <a:t> has a logical definition: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Example: “USA_phone_numbers” are the set of 10 digit phone numbers valid in the U.S.</a:t>
            </a:r>
          </a:p>
          <a:p>
            <a:pPr>
              <a:lnSpc>
                <a:spcPct val="90000"/>
              </a:lnSpc>
            </a:pPr>
            <a:r>
              <a:rPr lang="en-US" sz="2000"/>
              <a:t>A domain also has a data-type or a format defined for it.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The USA_phone_numbers may have a format: (ddd)ddd-dddd where each d is a decimal digit.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Dates have various formats such as year, month, date formatted as yyyy-mm-dd, or as dd mm,yyyy etc.</a:t>
            </a:r>
          </a:p>
          <a:p>
            <a:pPr lvl="2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The attribute name designates the role played by a domain in a relation: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Used to interpret the meaning of the data elements corresponding to that attribute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Example: The domain Date may be used to define two attributes named “Invoice-date” and “Payment-date” with different meanings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1E2262B7-7359-4C0E-9875-2A048C19DB75}" type="slidenum">
              <a:rPr lang="en-US"/>
              <a:pPr/>
              <a:t>12</a:t>
            </a:fld>
            <a:endParaRPr lang="en-CA"/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 - State</a:t>
            </a:r>
          </a:p>
        </p:txBody>
      </p:sp>
      <p:sp>
        <p:nvSpPr>
          <p:cNvPr id="68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</a:t>
            </a:r>
            <a:r>
              <a:rPr lang="en-US" b="1"/>
              <a:t>relation state</a:t>
            </a:r>
            <a:r>
              <a:rPr lang="en-US"/>
              <a:t> is a subset of the Cartesian product of the domains of its attributes</a:t>
            </a:r>
          </a:p>
          <a:p>
            <a:pPr lvl="1">
              <a:lnSpc>
                <a:spcPct val="90000"/>
              </a:lnSpc>
            </a:pPr>
            <a:r>
              <a:rPr lang="en-US"/>
              <a:t>each domain contains the set of all possible values the attribute can take.</a:t>
            </a:r>
          </a:p>
          <a:p>
            <a:pPr>
              <a:lnSpc>
                <a:spcPct val="90000"/>
              </a:lnSpc>
            </a:pPr>
            <a:r>
              <a:rPr lang="en-US"/>
              <a:t>Example: attribute Cust-name is defined over the domain of character strings of maximum length 25</a:t>
            </a:r>
          </a:p>
          <a:p>
            <a:pPr lvl="1">
              <a:lnSpc>
                <a:spcPct val="90000"/>
              </a:lnSpc>
            </a:pPr>
            <a:r>
              <a:rPr lang="en-US"/>
              <a:t>dom(Cust-name) is varchar(25)</a:t>
            </a:r>
          </a:p>
          <a:p>
            <a:pPr>
              <a:lnSpc>
                <a:spcPct val="90000"/>
              </a:lnSpc>
            </a:pPr>
            <a:r>
              <a:rPr lang="en-US"/>
              <a:t>The role these strings play in the CUSTOMER relation is that of the </a:t>
            </a:r>
            <a:r>
              <a:rPr lang="en-US" i="1"/>
              <a:t>name of a customer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FF9C3111-E67D-4BA2-914B-6C245160F001}" type="slidenum">
              <a:rPr lang="en-US"/>
              <a:pPr/>
              <a:t>13</a:t>
            </a:fld>
            <a:endParaRPr lang="en-CA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 - Summary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Formally,</a:t>
            </a:r>
          </a:p>
          <a:p>
            <a:pPr lvl="1"/>
            <a:r>
              <a:rPr lang="en-US" sz="2200"/>
              <a:t>Given R(A1, A2, .........., An)</a:t>
            </a:r>
          </a:p>
          <a:p>
            <a:pPr lvl="1"/>
            <a:r>
              <a:rPr lang="en-US" sz="2200"/>
              <a:t> 	r(R) </a:t>
            </a:r>
            <a:r>
              <a:rPr lang="en-US" sz="2200">
                <a:sym typeface="Symbol" pitchFamily="1" charset="2"/>
              </a:rPr>
              <a:t></a:t>
            </a:r>
            <a:r>
              <a:rPr lang="en-US" sz="2200"/>
              <a:t> dom (A1) X dom (A2) X ....X dom(An)</a:t>
            </a:r>
          </a:p>
          <a:p>
            <a:r>
              <a:rPr lang="en-US" sz="2400"/>
              <a:t>R(A1, A2, …, An) is the </a:t>
            </a:r>
            <a:r>
              <a:rPr lang="en-US" sz="2400" b="1"/>
              <a:t>schema</a:t>
            </a:r>
            <a:r>
              <a:rPr lang="en-US" sz="2400"/>
              <a:t> of the relation</a:t>
            </a:r>
          </a:p>
          <a:p>
            <a:r>
              <a:rPr lang="en-US" sz="2400"/>
              <a:t>R is the </a:t>
            </a:r>
            <a:r>
              <a:rPr lang="en-US" sz="2400" b="1"/>
              <a:t>name</a:t>
            </a:r>
            <a:r>
              <a:rPr lang="en-US" sz="2400"/>
              <a:t> of the relation</a:t>
            </a:r>
          </a:p>
          <a:p>
            <a:r>
              <a:rPr lang="en-US" sz="2400"/>
              <a:t>A1, A2, …, An are the </a:t>
            </a:r>
            <a:r>
              <a:rPr lang="en-US" sz="2400" b="1"/>
              <a:t>attributes</a:t>
            </a:r>
            <a:r>
              <a:rPr lang="en-US" sz="2400"/>
              <a:t> of the relation</a:t>
            </a:r>
          </a:p>
          <a:p>
            <a:r>
              <a:rPr lang="en-US" sz="2400"/>
              <a:t>r(R):  a specific </a:t>
            </a:r>
            <a:r>
              <a:rPr lang="en-US" sz="2400" b="1"/>
              <a:t>state</a:t>
            </a:r>
            <a:r>
              <a:rPr lang="en-US" sz="2400"/>
              <a:t> (or "value" or “population”) of relation R – this is a </a:t>
            </a:r>
            <a:r>
              <a:rPr lang="en-US" sz="2400" i="1"/>
              <a:t>set of tuples</a:t>
            </a:r>
            <a:r>
              <a:rPr lang="en-US" sz="2400"/>
              <a:t> (rows)</a:t>
            </a:r>
          </a:p>
          <a:p>
            <a:pPr lvl="1"/>
            <a:r>
              <a:rPr lang="en-US" sz="2200"/>
              <a:t>r(R) = {t1, t2, …, tn} where each ti is an n-tuple</a:t>
            </a:r>
          </a:p>
          <a:p>
            <a:pPr lvl="1"/>
            <a:r>
              <a:rPr lang="en-US" sz="2200"/>
              <a:t>ti = &lt;v1, v2, …, vn&gt; where each vj </a:t>
            </a:r>
            <a:r>
              <a:rPr lang="en-US" sz="2200" i="1"/>
              <a:t>element-of</a:t>
            </a:r>
            <a:r>
              <a:rPr lang="en-US" sz="2200"/>
              <a:t> dom(Aj)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431D4D3D-C17B-49EA-BC2A-BF066115DE44}" type="slidenum">
              <a:rPr lang="en-US"/>
              <a:pPr/>
              <a:t>14</a:t>
            </a:fld>
            <a:endParaRPr lang="en-CA"/>
          </a:p>
        </p:txBody>
      </p:sp>
      <p:sp>
        <p:nvSpPr>
          <p:cNvPr id="68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 - Example</a:t>
            </a:r>
          </a:p>
        </p:txBody>
      </p:sp>
      <p:sp>
        <p:nvSpPr>
          <p:cNvPr id="684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Let R(A1, A2) be a relation schema:</a:t>
            </a:r>
          </a:p>
          <a:p>
            <a:pPr lvl="1"/>
            <a:r>
              <a:rPr lang="en-US" sz="2200"/>
              <a:t>Let dom(A1) = {0,1}</a:t>
            </a:r>
          </a:p>
          <a:p>
            <a:pPr lvl="1"/>
            <a:r>
              <a:rPr lang="en-US" sz="2200"/>
              <a:t>Let  dom(A2) =  {a,b,c}</a:t>
            </a:r>
          </a:p>
          <a:p>
            <a:r>
              <a:rPr lang="en-US" sz="2400"/>
              <a:t>Then: dom(A1) X dom(A2) is all possible combinations:</a:t>
            </a:r>
          </a:p>
          <a:p>
            <a:pPr lvl="1">
              <a:buFont typeface="Wingdings" pitchFamily="2" charset="2"/>
              <a:buNone/>
            </a:pPr>
            <a:r>
              <a:rPr lang="en-US" sz="2200"/>
              <a:t>{&lt;0,a&gt; , &lt;0,b&gt; , &lt;0,c&gt;, &lt;1,a&gt;, &lt;1,b&gt;, &lt;1,c&gt; } </a:t>
            </a:r>
          </a:p>
          <a:p>
            <a:pPr lvl="1">
              <a:buFont typeface="Wingdings" pitchFamily="2" charset="2"/>
              <a:buNone/>
            </a:pPr>
            <a:endParaRPr lang="en-US" sz="2200"/>
          </a:p>
          <a:p>
            <a:r>
              <a:rPr lang="en-US" sz="2400"/>
              <a:t>The relation state r(R) </a:t>
            </a:r>
            <a:r>
              <a:rPr lang="en-US" sz="2400">
                <a:sym typeface="Symbol" pitchFamily="1" charset="2"/>
              </a:rPr>
              <a:t></a:t>
            </a:r>
            <a:r>
              <a:rPr lang="en-US" sz="2400"/>
              <a:t> dom(A1) X dom(A2)</a:t>
            </a:r>
          </a:p>
          <a:p>
            <a:r>
              <a:rPr lang="en-US" sz="2400"/>
              <a:t>For example: r(R) could be {&lt;0,a&gt; , &lt;0,b&gt; , &lt;1,c&gt; }</a:t>
            </a:r>
          </a:p>
          <a:p>
            <a:pPr lvl="1"/>
            <a:r>
              <a:rPr lang="en-US" sz="2200"/>
              <a:t>this is one possible state (or “population” or “extension”) r of the relation R, defined over A1 and A2.</a:t>
            </a:r>
          </a:p>
          <a:p>
            <a:pPr lvl="1"/>
            <a:r>
              <a:rPr lang="en-US" sz="2200"/>
              <a:t>It has three 2-tuples: &lt;0,a&gt; , &lt;0,b&gt; , &lt;1,c&gt;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08E87E0C-BF79-4D9A-87C5-31F8C5EA4689}" type="slidenum">
              <a:rPr lang="en-US"/>
              <a:pPr/>
              <a:t>15</a:t>
            </a:fld>
            <a:endParaRPr lang="en-CA"/>
          </a:p>
        </p:txBody>
      </p:sp>
      <p:sp>
        <p:nvSpPr>
          <p:cNvPr id="68612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Summary</a:t>
            </a:r>
          </a:p>
        </p:txBody>
      </p:sp>
      <p:graphicFrame>
        <p:nvGraphicFramePr>
          <p:cNvPr id="686130" name="Group 50"/>
          <p:cNvGraphicFramePr>
            <a:graphicFrameLocks noGrp="1"/>
          </p:cNvGraphicFramePr>
          <p:nvPr>
            <p:ph type="tbl" idx="4294967295"/>
          </p:nvPr>
        </p:nvGraphicFramePr>
        <p:xfrm>
          <a:off x="609600" y="1600200"/>
          <a:ext cx="8050213" cy="4823460"/>
        </p:xfrm>
        <a:graphic>
          <a:graphicData uri="http://schemas.openxmlformats.org/drawingml/2006/table">
            <a:tbl>
              <a:tblPr/>
              <a:tblGrid>
                <a:gridCol w="3438525"/>
                <a:gridCol w="1111250"/>
                <a:gridCol w="3500438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Informal Terms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Formal Terms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Column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All possible Column Values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Populated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State of the 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A7560C7F-866F-47E0-B4EF-4CC3AE3A3A6C}" type="slidenum">
              <a:rPr lang="en-US"/>
              <a:pPr/>
              <a:t>16</a:t>
            </a:fld>
            <a:endParaRPr lang="en-CA"/>
          </a:p>
        </p:txBody>
      </p:sp>
      <p:sp>
        <p:nvSpPr>
          <p:cNvPr id="6881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 relation STUDENT</a:t>
            </a:r>
          </a:p>
        </p:txBody>
      </p:sp>
      <p:sp>
        <p:nvSpPr>
          <p:cNvPr id="688133" name="Rectangle 5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Times New Roman" pitchFamily="1" charset="0"/>
            </a:endParaRPr>
          </a:p>
        </p:txBody>
      </p:sp>
      <p:pic>
        <p:nvPicPr>
          <p:cNvPr id="688136" name="Picture 8" descr="fig05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19325"/>
            <a:ext cx="8589963" cy="311467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84444430-78B7-43A4-B00F-DA9CC734AFDB}" type="slidenum">
              <a:rPr lang="en-US"/>
              <a:pPr/>
              <a:t>17</a:t>
            </a:fld>
            <a:endParaRPr lang="en-CA"/>
          </a:p>
        </p:txBody>
      </p:sp>
      <p:sp>
        <p:nvSpPr>
          <p:cNvPr id="69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Relations</a:t>
            </a:r>
          </a:p>
        </p:txBody>
      </p:sp>
      <p:sp>
        <p:nvSpPr>
          <p:cNvPr id="690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Ordering of tuples in a relation r(R):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The tuples are </a:t>
            </a:r>
            <a:r>
              <a:rPr lang="en-US" sz="2800" i="1"/>
              <a:t>not considered to be ordered</a:t>
            </a:r>
            <a:r>
              <a:rPr lang="en-US" sz="2800"/>
              <a:t>, even though they appear to be in the tabular form.</a:t>
            </a:r>
          </a:p>
          <a:p>
            <a:pPr>
              <a:lnSpc>
                <a:spcPct val="90000"/>
              </a:lnSpc>
            </a:pPr>
            <a:r>
              <a:rPr lang="en-US"/>
              <a:t>Ordering of attributes in a relation schema R (and of values within each tuple):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We will consider the attributes in R(A1, A2, ..., An) and the values in t=&lt;v1, v2, ..., vn&gt; to be ordered .</a:t>
            </a:r>
          </a:p>
          <a:p>
            <a:pPr lvl="2">
              <a:lnSpc>
                <a:spcPct val="90000"/>
              </a:lnSpc>
            </a:pPr>
            <a:r>
              <a:rPr lang="en-US"/>
              <a:t>(However, a more general alternative definition  of relation does not require this ordering).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97A28969-EC07-40E7-B1B1-9B420C9C0FAE}" type="slidenum">
              <a:rPr lang="en-US"/>
              <a:pPr/>
              <a:t>18</a:t>
            </a:fld>
            <a:endParaRPr lang="en-CA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 state as previous Figure (but with different order of tuples)</a:t>
            </a:r>
          </a:p>
        </p:txBody>
      </p:sp>
      <p:pic>
        <p:nvPicPr>
          <p:cNvPr id="753669" name="Picture 5" descr="fig05_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444750"/>
            <a:ext cx="8450263" cy="254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08D5F05F-7520-4B48-931F-1C1FFD286591}" type="slidenum">
              <a:rPr lang="en-US"/>
              <a:pPr/>
              <a:t>19</a:t>
            </a:fld>
            <a:endParaRPr lang="en-CA"/>
          </a:p>
        </p:txBody>
      </p:sp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Relations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Values in a tuple:</a:t>
            </a:r>
          </a:p>
          <a:p>
            <a:pPr lvl="1"/>
            <a:r>
              <a:rPr lang="en-US"/>
              <a:t>All values are considered atomic (indivisible).</a:t>
            </a:r>
          </a:p>
          <a:p>
            <a:pPr lvl="1"/>
            <a:r>
              <a:rPr lang="en-US"/>
              <a:t>Each value in a tuple must be from the domain of the attribute for that column</a:t>
            </a:r>
          </a:p>
          <a:p>
            <a:pPr lvl="2"/>
            <a:r>
              <a:rPr lang="en-US"/>
              <a:t>If tuple t = &lt;v1, v2, …, vn&gt; is a tuple (row) in the relation state r of R(A1, A2, …, An)</a:t>
            </a:r>
          </a:p>
          <a:p>
            <a:pPr lvl="2"/>
            <a:r>
              <a:rPr lang="en-US"/>
              <a:t>Then each </a:t>
            </a:r>
            <a:r>
              <a:rPr lang="en-US" i="1"/>
              <a:t>vi</a:t>
            </a:r>
            <a:r>
              <a:rPr lang="en-US"/>
              <a:t> must be a value from </a:t>
            </a:r>
            <a:r>
              <a:rPr lang="en-US" i="1"/>
              <a:t>dom(Ai)</a:t>
            </a:r>
          </a:p>
          <a:p>
            <a:pPr lvl="2"/>
            <a:endParaRPr lang="en-US"/>
          </a:p>
          <a:p>
            <a:pPr lvl="1"/>
            <a:r>
              <a:rPr lang="en-US"/>
              <a:t>A special </a:t>
            </a:r>
            <a:r>
              <a:rPr lang="en-US" b="1"/>
              <a:t>null</a:t>
            </a:r>
            <a:r>
              <a:rPr lang="en-US"/>
              <a:t> value is used to represent values that are unknown or inapplicable to certain tuples.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/>
              <a:t>Copyright © 2007 Ramez Elmasri and Shamkant B. Navathe</a:t>
            </a:r>
          </a:p>
        </p:txBody>
      </p:sp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5</a:t>
            </a:r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Relational Data Model and Relational Database Constraints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CF3DF169-80CF-4AF5-9105-E13876163DC7}" type="slidenum">
              <a:rPr lang="en-US"/>
              <a:pPr/>
              <a:t>20</a:t>
            </a:fld>
            <a:endParaRPr lang="en-CA"/>
          </a:p>
        </p:txBody>
      </p:sp>
      <p:sp>
        <p:nvSpPr>
          <p:cNvPr id="736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Relations</a:t>
            </a:r>
          </a:p>
        </p:txBody>
      </p:sp>
      <p:sp>
        <p:nvSpPr>
          <p:cNvPr id="736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Notation:</a:t>
            </a:r>
          </a:p>
          <a:p>
            <a:pPr lvl="1"/>
            <a:r>
              <a:rPr lang="en-US"/>
              <a:t>We refer to </a:t>
            </a:r>
            <a:r>
              <a:rPr lang="en-US" b="1"/>
              <a:t>component values</a:t>
            </a:r>
            <a:r>
              <a:rPr lang="en-US"/>
              <a:t> of a tuple t by:</a:t>
            </a:r>
          </a:p>
          <a:p>
            <a:pPr lvl="2"/>
            <a:r>
              <a:rPr lang="en-US"/>
              <a:t>t[Ai] or t.Ai</a:t>
            </a:r>
          </a:p>
          <a:p>
            <a:pPr lvl="2"/>
            <a:r>
              <a:rPr lang="en-US"/>
              <a:t>This is the value vi of attribute Ai for tuple t</a:t>
            </a:r>
          </a:p>
          <a:p>
            <a:pPr lvl="1"/>
            <a:r>
              <a:rPr lang="en-US"/>
              <a:t>Similarly, t[Au, Av, ..., Aw] refers to the subtuple of t containing the values of attributes Au, Av, ..., Aw, respectively in 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BC7FC2BF-425A-4522-BAC4-1D3AAA1331ED}" type="slidenum">
              <a:rPr lang="en-US"/>
              <a:pPr/>
              <a:t>21</a:t>
            </a:fld>
            <a:endParaRPr lang="en-CA"/>
          </a:p>
        </p:txBody>
      </p:sp>
      <p:sp>
        <p:nvSpPr>
          <p:cNvPr id="69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Integrity Constraints</a:t>
            </a:r>
          </a:p>
        </p:txBody>
      </p:sp>
      <p:sp>
        <p:nvSpPr>
          <p:cNvPr id="696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Constraints are </a:t>
            </a:r>
            <a:r>
              <a:rPr lang="en-US" sz="2400" b="1"/>
              <a:t>conditions</a:t>
            </a:r>
            <a:r>
              <a:rPr lang="en-US" sz="2400"/>
              <a:t> that must hold on </a:t>
            </a:r>
            <a:r>
              <a:rPr lang="en-US" sz="2400" b="1"/>
              <a:t>all</a:t>
            </a:r>
            <a:r>
              <a:rPr lang="en-US" sz="2400"/>
              <a:t>  valid relation states.</a:t>
            </a:r>
          </a:p>
          <a:p>
            <a:r>
              <a:rPr lang="en-US" sz="2400"/>
              <a:t>There are three </a:t>
            </a:r>
            <a:r>
              <a:rPr lang="en-US" sz="2400" i="1"/>
              <a:t>main types</a:t>
            </a:r>
            <a:r>
              <a:rPr lang="en-US" sz="2400"/>
              <a:t> of constraints in the relational model:</a:t>
            </a:r>
          </a:p>
          <a:p>
            <a:pPr lvl="1"/>
            <a:r>
              <a:rPr lang="en-US" sz="2200" b="1"/>
              <a:t>Key</a:t>
            </a:r>
            <a:r>
              <a:rPr lang="en-US" sz="2200"/>
              <a:t> constraints</a:t>
            </a:r>
          </a:p>
          <a:p>
            <a:pPr lvl="1"/>
            <a:r>
              <a:rPr lang="en-US" sz="2200" b="1"/>
              <a:t>Entity</a:t>
            </a:r>
            <a:r>
              <a:rPr lang="en-US" sz="2200"/>
              <a:t> </a:t>
            </a:r>
            <a:r>
              <a:rPr lang="en-US" sz="2200" b="1"/>
              <a:t>integrity</a:t>
            </a:r>
            <a:r>
              <a:rPr lang="en-US" sz="2200"/>
              <a:t> constraints</a:t>
            </a:r>
          </a:p>
          <a:p>
            <a:pPr lvl="1"/>
            <a:r>
              <a:rPr lang="en-US" sz="2200" b="1"/>
              <a:t>Referential integrity</a:t>
            </a:r>
            <a:r>
              <a:rPr lang="en-US" sz="2200"/>
              <a:t> constraints</a:t>
            </a:r>
          </a:p>
          <a:p>
            <a:r>
              <a:rPr lang="en-US" sz="2400"/>
              <a:t>Another implicit constraint is the </a:t>
            </a:r>
            <a:r>
              <a:rPr lang="en-US" sz="2400" b="1"/>
              <a:t>domain</a:t>
            </a:r>
            <a:r>
              <a:rPr lang="en-US" sz="2400"/>
              <a:t> constraint</a:t>
            </a:r>
          </a:p>
          <a:p>
            <a:pPr lvl="1"/>
            <a:r>
              <a:rPr lang="en-US" sz="2200"/>
              <a:t>Every value in a tuple must be from the </a:t>
            </a:r>
            <a:r>
              <a:rPr lang="en-US" sz="2200" i="1"/>
              <a:t>domain of its attribute</a:t>
            </a:r>
            <a:r>
              <a:rPr lang="en-US" sz="2200"/>
              <a:t> (or it could be </a:t>
            </a:r>
            <a:r>
              <a:rPr lang="en-US" sz="2200" b="1"/>
              <a:t>null</a:t>
            </a:r>
            <a:r>
              <a:rPr lang="en-US" sz="2200"/>
              <a:t>, if allowed for that attribute)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714BFE24-99FE-4EBA-9583-6F33164BA96F}" type="slidenum">
              <a:rPr lang="en-US"/>
              <a:pPr/>
              <a:t>22</a:t>
            </a:fld>
            <a:endParaRPr lang="en-CA"/>
          </a:p>
        </p:txBody>
      </p:sp>
      <p:sp>
        <p:nvSpPr>
          <p:cNvPr id="698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Constraints</a:t>
            </a:r>
          </a:p>
        </p:txBody>
      </p:sp>
      <p:sp>
        <p:nvSpPr>
          <p:cNvPr id="6983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Superkey</a:t>
            </a:r>
            <a:r>
              <a:rPr lang="en-US" sz="2400"/>
              <a:t> of R: </a:t>
            </a:r>
          </a:p>
          <a:p>
            <a:pPr lvl="1"/>
            <a:r>
              <a:rPr lang="en-US" sz="2200"/>
              <a:t>Is a set of attributes SK of R with the following condition:</a:t>
            </a:r>
          </a:p>
          <a:p>
            <a:pPr lvl="2"/>
            <a:r>
              <a:rPr lang="en-US" sz="2000"/>
              <a:t>No two tuples in any valid relation state r(R) will have the same value for SK</a:t>
            </a:r>
          </a:p>
          <a:p>
            <a:pPr lvl="2"/>
            <a:r>
              <a:rPr lang="en-US" sz="2000"/>
              <a:t>That is, for any distinct tuples t1 and t2 in r(R), t1[SK] </a:t>
            </a:r>
            <a:r>
              <a:rPr lang="en-US" sz="2000">
                <a:sym typeface="Symbol" pitchFamily="1" charset="2"/>
              </a:rPr>
              <a:t></a:t>
            </a:r>
            <a:r>
              <a:rPr lang="en-US" sz="2000"/>
              <a:t> t2[SK]</a:t>
            </a:r>
          </a:p>
          <a:p>
            <a:pPr lvl="2"/>
            <a:r>
              <a:rPr lang="en-US" sz="2000"/>
              <a:t>This condition must hold in </a:t>
            </a:r>
            <a:r>
              <a:rPr lang="en-US" sz="2000" i="1"/>
              <a:t>any valid state</a:t>
            </a:r>
            <a:r>
              <a:rPr lang="en-US" sz="2000"/>
              <a:t> r(R)</a:t>
            </a:r>
          </a:p>
          <a:p>
            <a:r>
              <a:rPr lang="en-US" sz="2400" b="1"/>
              <a:t>Key</a:t>
            </a:r>
            <a:r>
              <a:rPr lang="en-US" sz="2400"/>
              <a:t> of R:</a:t>
            </a:r>
          </a:p>
          <a:p>
            <a:pPr lvl="1"/>
            <a:r>
              <a:rPr lang="en-US" sz="2200"/>
              <a:t>A "minimal" superkey</a:t>
            </a:r>
          </a:p>
          <a:p>
            <a:pPr lvl="1"/>
            <a:r>
              <a:rPr lang="en-US" sz="2200"/>
              <a:t>That is, a key is a superkey K such that removal of any attribute from K results in a set of attributes that is not a superkey (does not possess the superkey uniqueness property)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B03D78DD-F65A-4094-8210-D72273C92383}" type="slidenum">
              <a:rPr lang="en-US"/>
              <a:pPr/>
              <a:t>23</a:t>
            </a:fld>
            <a:endParaRPr lang="en-CA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Constraints (continued)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Example: Consider the CAR relation schema:</a:t>
            </a:r>
          </a:p>
          <a:p>
            <a:pPr lvl="1"/>
            <a:r>
              <a:rPr lang="en-US" sz="2200"/>
              <a:t>CAR(State, Reg#, SerialNo, Make, Model, Year)</a:t>
            </a:r>
          </a:p>
          <a:p>
            <a:pPr lvl="1"/>
            <a:r>
              <a:rPr lang="en-US" sz="2200"/>
              <a:t>CAR has two keys:</a:t>
            </a:r>
          </a:p>
          <a:p>
            <a:pPr lvl="2"/>
            <a:r>
              <a:rPr lang="en-US" sz="2000"/>
              <a:t>Key1 = {State, Reg#}</a:t>
            </a:r>
          </a:p>
          <a:p>
            <a:pPr lvl="2"/>
            <a:r>
              <a:rPr lang="en-US" sz="2000"/>
              <a:t>Key2 = {SerialNo}</a:t>
            </a:r>
          </a:p>
          <a:p>
            <a:pPr lvl="1"/>
            <a:r>
              <a:rPr lang="en-US" sz="2200"/>
              <a:t>Both are also superkeys of CAR</a:t>
            </a:r>
          </a:p>
          <a:p>
            <a:pPr lvl="1"/>
            <a:r>
              <a:rPr lang="en-US" sz="2200"/>
              <a:t>{SerialNo, Make} is a superkey but </a:t>
            </a:r>
            <a:r>
              <a:rPr lang="en-US" sz="2200" i="1"/>
              <a:t>not</a:t>
            </a:r>
            <a:r>
              <a:rPr lang="en-US" sz="2200"/>
              <a:t> a key.</a:t>
            </a:r>
          </a:p>
          <a:p>
            <a:r>
              <a:rPr lang="en-US" sz="2400"/>
              <a:t>In general:</a:t>
            </a:r>
          </a:p>
          <a:p>
            <a:pPr lvl="1"/>
            <a:r>
              <a:rPr lang="en-US" sz="2200"/>
              <a:t>Any </a:t>
            </a:r>
            <a:r>
              <a:rPr lang="en-US" sz="2200" i="1"/>
              <a:t>key</a:t>
            </a:r>
            <a:r>
              <a:rPr lang="en-US" sz="2200"/>
              <a:t> is a </a:t>
            </a:r>
            <a:r>
              <a:rPr lang="en-US" sz="2200" i="1"/>
              <a:t>superkey </a:t>
            </a:r>
            <a:r>
              <a:rPr lang="en-US" sz="2200"/>
              <a:t>(but not vice versa)</a:t>
            </a:r>
          </a:p>
          <a:p>
            <a:pPr lvl="1"/>
            <a:r>
              <a:rPr lang="en-US" sz="2200"/>
              <a:t>Any set of attributes that </a:t>
            </a:r>
            <a:r>
              <a:rPr lang="en-US" sz="2200" i="1"/>
              <a:t>includes a key</a:t>
            </a:r>
            <a:r>
              <a:rPr lang="en-US" sz="2200"/>
              <a:t> is a </a:t>
            </a:r>
            <a:r>
              <a:rPr lang="en-US" sz="2200" i="1"/>
              <a:t>superkey</a:t>
            </a:r>
          </a:p>
          <a:p>
            <a:pPr lvl="1"/>
            <a:r>
              <a:rPr lang="en-US" sz="2200"/>
              <a:t>A </a:t>
            </a:r>
            <a:r>
              <a:rPr lang="en-US" sz="2200" i="1"/>
              <a:t>minimal</a:t>
            </a:r>
            <a:r>
              <a:rPr lang="en-US" sz="2200"/>
              <a:t> superkey is also a key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D4291BC5-6525-4250-988D-06E590075978}" type="slidenum">
              <a:rPr lang="en-US"/>
              <a:pPr/>
              <a:t>24</a:t>
            </a:fld>
            <a:endParaRPr lang="en-CA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Constraints (continued)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If a relation has several </a:t>
            </a:r>
            <a:r>
              <a:rPr lang="en-US" sz="2400" b="1"/>
              <a:t>candidate keys</a:t>
            </a:r>
            <a:r>
              <a:rPr lang="en-US" sz="2400"/>
              <a:t>, one is chosen arbitrarily to be the </a:t>
            </a:r>
            <a:r>
              <a:rPr lang="en-US" sz="2400" b="1"/>
              <a:t>primary key</a:t>
            </a:r>
            <a:r>
              <a:rPr lang="en-US" sz="2400"/>
              <a:t>. 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The primary key attributes are </a:t>
            </a:r>
            <a:r>
              <a:rPr lang="en-US" sz="2200" u="sng"/>
              <a:t>underlined</a:t>
            </a:r>
            <a:r>
              <a:rPr lang="en-US" sz="2200"/>
              <a:t>.</a:t>
            </a:r>
          </a:p>
          <a:p>
            <a:pPr>
              <a:lnSpc>
                <a:spcPct val="80000"/>
              </a:lnSpc>
            </a:pPr>
            <a:r>
              <a:rPr lang="en-US" sz="2400"/>
              <a:t>Example: Consider the CAR relation schema: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CAR(State, Reg#, </a:t>
            </a:r>
            <a:r>
              <a:rPr lang="en-US" sz="2200" u="sng"/>
              <a:t>SerialNo</a:t>
            </a:r>
            <a:r>
              <a:rPr lang="en-US" sz="2200"/>
              <a:t>, Make, Model, Year)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We chose SerialNo as the primary key</a:t>
            </a:r>
          </a:p>
          <a:p>
            <a:pPr>
              <a:lnSpc>
                <a:spcPct val="80000"/>
              </a:lnSpc>
            </a:pPr>
            <a:r>
              <a:rPr lang="en-US" sz="2400"/>
              <a:t>The primary key value is used to </a:t>
            </a:r>
            <a:r>
              <a:rPr lang="en-US" sz="2400" i="1"/>
              <a:t>uniquely identify</a:t>
            </a:r>
            <a:r>
              <a:rPr lang="en-US" sz="2400"/>
              <a:t> each tuple in a relation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Provides the tuple identity</a:t>
            </a:r>
          </a:p>
          <a:p>
            <a:pPr>
              <a:lnSpc>
                <a:spcPct val="80000"/>
              </a:lnSpc>
            </a:pPr>
            <a:r>
              <a:rPr lang="en-US" sz="2400"/>
              <a:t>Also used to </a:t>
            </a:r>
            <a:r>
              <a:rPr lang="en-US" sz="2400" i="1"/>
              <a:t>reference</a:t>
            </a:r>
            <a:r>
              <a:rPr lang="en-US" sz="2400"/>
              <a:t> the tuple from another tuple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General rule: Choose as primary key the smallest of the candidate keys (in terms of size)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Not always applicable – choice is sometimes subjective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22F19E1B-7838-4002-9B14-950FF3F61167}" type="slidenum">
              <a:rPr lang="en-US"/>
              <a:pPr/>
              <a:t>25</a:t>
            </a:fld>
            <a:endParaRPr lang="en-CA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CAR table with two candidate keys – LicenseNumber chosen as Primary Key</a:t>
            </a:r>
          </a:p>
        </p:txBody>
      </p:sp>
      <p:pic>
        <p:nvPicPr>
          <p:cNvPr id="700425" name="Picture 9" descr="fig05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59050"/>
            <a:ext cx="8413750" cy="22860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18FBEFF2-DD61-40AD-8702-E8404F166ACC}" type="slidenum">
              <a:rPr lang="en-US"/>
              <a:pPr/>
              <a:t>26</a:t>
            </a:fld>
            <a:endParaRPr lang="en-CA"/>
          </a:p>
        </p:txBody>
      </p:sp>
      <p:sp>
        <p:nvSpPr>
          <p:cNvPr id="702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 Schema</a:t>
            </a:r>
          </a:p>
        </p:txBody>
      </p:sp>
      <p:sp>
        <p:nvSpPr>
          <p:cNvPr id="7024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Relational Database Schema:</a:t>
            </a:r>
          </a:p>
          <a:p>
            <a:pPr lvl="1"/>
            <a:r>
              <a:rPr lang="en-US"/>
              <a:t>A set S of relation schemas that belong to the same database.</a:t>
            </a:r>
          </a:p>
          <a:p>
            <a:pPr lvl="1"/>
            <a:r>
              <a:rPr lang="en-US"/>
              <a:t>S is the name of the whole </a:t>
            </a:r>
            <a:r>
              <a:rPr lang="en-US" b="1"/>
              <a:t>database schema</a:t>
            </a:r>
          </a:p>
          <a:p>
            <a:pPr lvl="1"/>
            <a:r>
              <a:rPr lang="en-US"/>
              <a:t>S = {R1, R2, ..., Rn}</a:t>
            </a:r>
          </a:p>
          <a:p>
            <a:pPr lvl="1"/>
            <a:r>
              <a:rPr lang="en-US"/>
              <a:t>R1, R2, …, Rn are the names of the individual </a:t>
            </a:r>
            <a:r>
              <a:rPr lang="en-US" b="1"/>
              <a:t>relation schemas</a:t>
            </a:r>
            <a:r>
              <a:rPr lang="en-US"/>
              <a:t> within the database S</a:t>
            </a:r>
          </a:p>
          <a:p>
            <a:r>
              <a:rPr lang="en-US"/>
              <a:t>Following slide shows a COMPANY database schema with 6 relation schemas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87355695-9D75-452B-89F1-2E4E69B5845A}" type="slidenum">
              <a:rPr lang="en-US"/>
              <a:pPr/>
              <a:t>27</a:t>
            </a:fld>
            <a:endParaRPr lang="en-CA"/>
          </a:p>
        </p:txBody>
      </p:sp>
      <p:pic>
        <p:nvPicPr>
          <p:cNvPr id="757765" name="Picture 5" descr="fig05_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24000"/>
            <a:ext cx="8074025" cy="4902200"/>
          </a:xfrm>
          <a:prstGeom prst="rect">
            <a:avLst/>
          </a:prstGeom>
          <a:noFill/>
        </p:spPr>
      </p:pic>
      <p:sp>
        <p:nvSpPr>
          <p:cNvPr id="757766" name="Text Box 6" descr="Pink tissue paper"/>
          <p:cNvSpPr txBox="1">
            <a:spLocks noChangeArrowheads="1"/>
          </p:cNvSpPr>
          <p:nvPr/>
        </p:nvSpPr>
        <p:spPr bwMode="auto">
          <a:xfrm>
            <a:off x="381000" y="7620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800000"/>
                </a:solidFill>
              </a:rPr>
              <a:t>COMPANY Database Schema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17458824-8FC3-42AD-922A-5BEBBB8F7AAE}" type="slidenum">
              <a:rPr lang="en-US"/>
              <a:pPr/>
              <a:t>28</a:t>
            </a:fld>
            <a:endParaRPr lang="en-CA"/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Integrity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Entity Integrity:</a:t>
            </a:r>
          </a:p>
          <a:p>
            <a:pPr lvl="1"/>
            <a:r>
              <a:rPr lang="en-US" sz="2400"/>
              <a:t>The </a:t>
            </a:r>
            <a:r>
              <a:rPr lang="en-US" sz="2400" i="1"/>
              <a:t>primary key attributes</a:t>
            </a:r>
            <a:r>
              <a:rPr lang="en-US" sz="2400"/>
              <a:t> PK of each relation schema R in S cannot have null values in any tuple of r(R).</a:t>
            </a:r>
          </a:p>
          <a:p>
            <a:pPr lvl="2"/>
            <a:r>
              <a:rPr lang="en-US" sz="2000"/>
              <a:t>This is because primary key values are used to </a:t>
            </a:r>
            <a:r>
              <a:rPr lang="en-US" sz="2000" i="1"/>
              <a:t>identify</a:t>
            </a:r>
            <a:r>
              <a:rPr lang="en-US" sz="2000"/>
              <a:t> the individual tuples.</a:t>
            </a:r>
          </a:p>
          <a:p>
            <a:pPr lvl="2"/>
            <a:r>
              <a:rPr lang="en-US" sz="2000"/>
              <a:t>t[PK] </a:t>
            </a:r>
            <a:r>
              <a:rPr lang="en-US" sz="2000">
                <a:sym typeface="Symbol" pitchFamily="1" charset="2"/>
              </a:rPr>
              <a:t></a:t>
            </a:r>
            <a:r>
              <a:rPr lang="en-US" sz="2000"/>
              <a:t> null for any tuple t in r(R)</a:t>
            </a:r>
          </a:p>
          <a:p>
            <a:pPr lvl="2"/>
            <a:r>
              <a:rPr lang="en-US" sz="2000"/>
              <a:t>If PK has several attributes, null is not allowed in any of these attributes</a:t>
            </a:r>
          </a:p>
          <a:p>
            <a:pPr lvl="1"/>
            <a:r>
              <a:rPr lang="en-US" sz="2400"/>
              <a:t>Note: Other attributes of R may be constrained  to disallow null values, even though they are not members of the primary key.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F683C5C3-1661-458B-9158-58DB3D86E784}" type="slidenum">
              <a:rPr lang="en-US"/>
              <a:pPr/>
              <a:t>29</a:t>
            </a:fld>
            <a:endParaRPr lang="en-CA"/>
          </a:p>
        </p:txBody>
      </p:sp>
      <p:sp>
        <p:nvSpPr>
          <p:cNvPr id="70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Referential Integrity</a:t>
            </a:r>
          </a:p>
        </p:txBody>
      </p:sp>
      <p:sp>
        <p:nvSpPr>
          <p:cNvPr id="7045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constraint involving </a:t>
            </a:r>
            <a:r>
              <a:rPr lang="en-US" b="1"/>
              <a:t>two</a:t>
            </a:r>
            <a:r>
              <a:rPr lang="en-US"/>
              <a:t> relations</a:t>
            </a:r>
          </a:p>
          <a:p>
            <a:pPr lvl="1"/>
            <a:r>
              <a:rPr lang="en-US"/>
              <a:t>The previous constraints involve a single  relation.</a:t>
            </a:r>
          </a:p>
          <a:p>
            <a:r>
              <a:rPr lang="en-US"/>
              <a:t>Used to specify a </a:t>
            </a:r>
            <a:r>
              <a:rPr lang="en-US" b="1"/>
              <a:t>relationship</a:t>
            </a:r>
            <a:r>
              <a:rPr lang="en-US"/>
              <a:t> among tuples in two relations: </a:t>
            </a:r>
          </a:p>
          <a:p>
            <a:pPr lvl="1"/>
            <a:r>
              <a:rPr lang="en-US"/>
              <a:t>The </a:t>
            </a:r>
            <a:r>
              <a:rPr lang="en-US" b="1"/>
              <a:t>referencing relation </a:t>
            </a:r>
            <a:r>
              <a:rPr lang="en-US"/>
              <a:t>and the </a:t>
            </a:r>
            <a:r>
              <a:rPr lang="en-US" b="1"/>
              <a:t>referenced relation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3AB665A7-0E5A-48E9-AF6D-01FE54066EDC}" type="slidenum">
              <a:rPr lang="en-US"/>
              <a:pPr/>
              <a:t>3</a:t>
            </a:fld>
            <a:endParaRPr lang="en-CA"/>
          </a:p>
        </p:txBody>
      </p:sp>
      <p:sp>
        <p:nvSpPr>
          <p:cNvPr id="667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Outline</a:t>
            </a:r>
          </a:p>
        </p:txBody>
      </p:sp>
      <p:sp>
        <p:nvSpPr>
          <p:cNvPr id="6676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Relational Model Concepts</a:t>
            </a:r>
          </a:p>
          <a:p>
            <a:r>
              <a:rPr lang="en-US"/>
              <a:t>Relational Model Constraints and Relational Database Schemas</a:t>
            </a:r>
          </a:p>
          <a:p>
            <a:r>
              <a:rPr lang="en-US"/>
              <a:t>Update Operations and Dealing with Constraint Violations</a:t>
            </a:r>
          </a:p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26D465FF-3503-4F1D-9A27-9DBF010DF0E4}" type="slidenum">
              <a:rPr lang="en-US"/>
              <a:pPr/>
              <a:t>30</a:t>
            </a:fld>
            <a:endParaRPr lang="en-CA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Referential Integrity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Tuples in the </a:t>
            </a:r>
            <a:r>
              <a:rPr lang="en-US" b="1"/>
              <a:t>referencing relation</a:t>
            </a:r>
            <a:r>
              <a:rPr lang="en-US"/>
              <a:t> R1 have attributes FK (called </a:t>
            </a:r>
            <a:r>
              <a:rPr lang="en-US" b="1"/>
              <a:t>foreign key</a:t>
            </a:r>
            <a:r>
              <a:rPr lang="en-US"/>
              <a:t> attributes) that reference the primary key attributes PK of the </a:t>
            </a:r>
            <a:r>
              <a:rPr lang="en-US" b="1"/>
              <a:t>referenced relation</a:t>
            </a:r>
            <a:r>
              <a:rPr lang="en-US"/>
              <a:t> R2.</a:t>
            </a:r>
          </a:p>
          <a:p>
            <a:pPr lvl="1"/>
            <a:r>
              <a:rPr lang="en-US"/>
              <a:t>A tuple t1 in R1 is said to </a:t>
            </a:r>
            <a:r>
              <a:rPr lang="en-US" b="1"/>
              <a:t>reference</a:t>
            </a:r>
            <a:r>
              <a:rPr lang="en-US"/>
              <a:t> a tuple t2 in R2 if t1[FK] = t2[PK].</a:t>
            </a:r>
          </a:p>
          <a:p>
            <a:r>
              <a:rPr lang="en-US"/>
              <a:t>A referential integrity constraint can be displayed in a relational database schema as a directed arc from R1.FK to R2.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CA91C5E6-EE7B-4E30-B072-AB601E483C39}" type="slidenum">
              <a:rPr lang="en-US"/>
              <a:pPr/>
              <a:t>31</a:t>
            </a:fld>
            <a:endParaRPr lang="en-CA"/>
          </a:p>
        </p:txBody>
      </p:sp>
      <p:sp>
        <p:nvSpPr>
          <p:cNvPr id="70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Referential Integrity (or foreign key) </a:t>
            </a:r>
            <a:br>
              <a:rPr lang="en-US"/>
            </a:br>
            <a:r>
              <a:rPr lang="en-US"/>
              <a:t>Constraint</a:t>
            </a:r>
          </a:p>
        </p:txBody>
      </p:sp>
      <p:sp>
        <p:nvSpPr>
          <p:cNvPr id="7065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Statement of the constraint</a:t>
            </a:r>
          </a:p>
          <a:p>
            <a:pPr lvl="1"/>
            <a:r>
              <a:rPr lang="en-US"/>
              <a:t>The value in the foreign key column (or columns) FK of the the </a:t>
            </a:r>
            <a:r>
              <a:rPr lang="en-US" b="1"/>
              <a:t>referencing relation</a:t>
            </a:r>
            <a:r>
              <a:rPr lang="en-US"/>
              <a:t> R1 can be </a:t>
            </a:r>
            <a:r>
              <a:rPr lang="en-US" b="1"/>
              <a:t>either</a:t>
            </a:r>
            <a:r>
              <a:rPr lang="en-US"/>
              <a:t>:</a:t>
            </a:r>
          </a:p>
          <a:p>
            <a:pPr lvl="2"/>
            <a:r>
              <a:rPr lang="en-US"/>
              <a:t>(1) a value of an existing primary key value of a corresponding primary key PK in the </a:t>
            </a:r>
            <a:r>
              <a:rPr lang="en-US" b="1"/>
              <a:t>referenced relation</a:t>
            </a:r>
            <a:r>
              <a:rPr lang="en-US"/>
              <a:t> R2, </a:t>
            </a:r>
            <a:r>
              <a:rPr lang="en-US" u="sng"/>
              <a:t>or</a:t>
            </a:r>
          </a:p>
          <a:p>
            <a:pPr lvl="2"/>
            <a:r>
              <a:rPr lang="en-US"/>
              <a:t>(2) a </a:t>
            </a:r>
            <a:r>
              <a:rPr lang="en-US" b="1"/>
              <a:t>null</a:t>
            </a:r>
            <a:r>
              <a:rPr lang="en-US"/>
              <a:t>.</a:t>
            </a:r>
          </a:p>
          <a:p>
            <a:r>
              <a:rPr lang="en-US"/>
              <a:t>In case (2), the FK in R1 should </a:t>
            </a:r>
            <a:r>
              <a:rPr lang="en-US" b="1"/>
              <a:t>not</a:t>
            </a:r>
            <a:r>
              <a:rPr lang="en-US"/>
              <a:t> be a part of its own primary key.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378B0003-D063-4EDC-A8D1-E2DA15686183}" type="slidenum">
              <a:rPr lang="en-US"/>
              <a:pPr/>
              <a:t>32</a:t>
            </a:fld>
            <a:endParaRPr lang="en-CA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a relational database schema and its constraints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Each relation schema can be displayed as a row of attribute names</a:t>
            </a:r>
          </a:p>
          <a:p>
            <a:pPr>
              <a:lnSpc>
                <a:spcPct val="90000"/>
              </a:lnSpc>
            </a:pPr>
            <a:r>
              <a:rPr lang="en-US" sz="2400"/>
              <a:t>The name of the relation is written above the attribute names</a:t>
            </a:r>
          </a:p>
          <a:p>
            <a:pPr>
              <a:lnSpc>
                <a:spcPct val="90000"/>
              </a:lnSpc>
            </a:pPr>
            <a:r>
              <a:rPr lang="en-US" sz="2400"/>
              <a:t>The primary key attribute (or attributes) will be underlined</a:t>
            </a:r>
          </a:p>
          <a:p>
            <a:pPr>
              <a:lnSpc>
                <a:spcPct val="90000"/>
              </a:lnSpc>
            </a:pPr>
            <a:r>
              <a:rPr lang="en-US" sz="2400"/>
              <a:t>A foreign key (referential integrity) constraints is displayed as a directed arc (arrow) from the foreign key attributes to the referenced table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Can also point the the primary key of the referenced relation for clarity</a:t>
            </a:r>
          </a:p>
          <a:p>
            <a:pPr>
              <a:lnSpc>
                <a:spcPct val="90000"/>
              </a:lnSpc>
            </a:pPr>
            <a:r>
              <a:rPr lang="en-US" sz="2400"/>
              <a:t>Next slide shows the COMPANY </a:t>
            </a:r>
            <a:r>
              <a:rPr lang="en-US" sz="2400" b="1"/>
              <a:t>relational schema diagram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D9FB0DEE-E735-4FFB-898A-8F3FCE48BB99}" type="slidenum">
              <a:rPr lang="en-US"/>
              <a:pPr/>
              <a:t>33</a:t>
            </a:fld>
            <a:endParaRPr lang="en-CA"/>
          </a:p>
        </p:txBody>
      </p:sp>
      <p:pic>
        <p:nvPicPr>
          <p:cNvPr id="759813" name="Picture 5" descr="fig05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592263"/>
            <a:ext cx="6477000" cy="4808537"/>
          </a:xfrm>
          <a:prstGeom prst="rect">
            <a:avLst/>
          </a:prstGeom>
          <a:noFill/>
        </p:spPr>
      </p:pic>
      <p:sp>
        <p:nvSpPr>
          <p:cNvPr id="759814" name="Text Box 6" descr="Pink tissue paper"/>
          <p:cNvSpPr txBox="1">
            <a:spLocks noChangeArrowheads="1"/>
          </p:cNvSpPr>
          <p:nvPr/>
        </p:nvSpPr>
        <p:spPr bwMode="auto">
          <a:xfrm>
            <a:off x="457200" y="7620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800000"/>
                </a:solidFill>
              </a:rPr>
              <a:t>Referential Integrity Constraints for COMPANY database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4153D933-AF78-43CF-ACCD-2CCBC143B759}" type="slidenum">
              <a:rPr lang="en-US"/>
              <a:pPr/>
              <a:t>34</a:t>
            </a:fld>
            <a:endParaRPr lang="en-CA"/>
          </a:p>
        </p:txBody>
      </p:sp>
      <p:sp>
        <p:nvSpPr>
          <p:cNvPr id="70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Types of Constraints</a:t>
            </a:r>
          </a:p>
        </p:txBody>
      </p:sp>
      <p:sp>
        <p:nvSpPr>
          <p:cNvPr id="708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Semantic Integrity Constraints:</a:t>
            </a:r>
          </a:p>
          <a:p>
            <a:pPr lvl="1"/>
            <a:r>
              <a:rPr lang="en-US"/>
              <a:t>based on application semantics and cannot be expressed by the model per se</a:t>
            </a:r>
          </a:p>
          <a:p>
            <a:pPr lvl="1"/>
            <a:r>
              <a:rPr lang="en-US"/>
              <a:t>Example: “the max. no. of hours per employee for all projects he or she works on is 56 hrs per week”</a:t>
            </a:r>
          </a:p>
          <a:p>
            <a:r>
              <a:rPr lang="en-US"/>
              <a:t>A </a:t>
            </a:r>
            <a:r>
              <a:rPr lang="en-US" b="1"/>
              <a:t>constraint specification</a:t>
            </a:r>
            <a:r>
              <a:rPr lang="en-US"/>
              <a:t> language may have to be used to express these</a:t>
            </a:r>
          </a:p>
          <a:p>
            <a:r>
              <a:rPr lang="en-US"/>
              <a:t>SQL-99 allows triggers and </a:t>
            </a:r>
            <a:r>
              <a:rPr lang="en-US" b="1"/>
              <a:t>ASSERTIONS</a:t>
            </a:r>
            <a:r>
              <a:rPr lang="en-US"/>
              <a:t> to express for some of these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3223D3EF-9502-49BF-B1F5-8EF904A35576}" type="slidenum">
              <a:rPr lang="en-US"/>
              <a:pPr/>
              <a:t>35</a:t>
            </a:fld>
            <a:endParaRPr lang="en-CA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Populated database state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Each </a:t>
            </a:r>
            <a:r>
              <a:rPr lang="en-US" sz="2400" i="1"/>
              <a:t>relation</a:t>
            </a:r>
            <a:r>
              <a:rPr lang="en-US" sz="2400"/>
              <a:t> will have many tuples in its current relation state</a:t>
            </a:r>
          </a:p>
          <a:p>
            <a:r>
              <a:rPr lang="en-US" sz="2400"/>
              <a:t>The </a:t>
            </a:r>
            <a:r>
              <a:rPr lang="en-US" sz="2400" i="1"/>
              <a:t>relational database state</a:t>
            </a:r>
            <a:r>
              <a:rPr lang="en-US" sz="2400"/>
              <a:t> is a union of all the individual relation states</a:t>
            </a:r>
          </a:p>
          <a:p>
            <a:r>
              <a:rPr lang="en-US" sz="2400"/>
              <a:t>Whenever the database is changed, a new state arises</a:t>
            </a:r>
          </a:p>
          <a:p>
            <a:r>
              <a:rPr lang="en-US" sz="2400"/>
              <a:t>Basic operations for changing the database:</a:t>
            </a:r>
          </a:p>
          <a:p>
            <a:pPr lvl="1"/>
            <a:r>
              <a:rPr lang="en-US" sz="2200"/>
              <a:t>INSERT a new tuple in a relation</a:t>
            </a:r>
          </a:p>
          <a:p>
            <a:pPr lvl="1"/>
            <a:r>
              <a:rPr lang="en-US" sz="2200"/>
              <a:t>DELETE an existing tuple from a relation</a:t>
            </a:r>
          </a:p>
          <a:p>
            <a:pPr lvl="1"/>
            <a:r>
              <a:rPr lang="en-US" sz="2200"/>
              <a:t>MODIFY an attribute of an existing tuple</a:t>
            </a:r>
          </a:p>
          <a:p>
            <a:r>
              <a:rPr lang="en-US" sz="2400"/>
              <a:t>Next slide shows an example state for the COMPANY database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B17CC9B8-5EA1-498D-94CE-00D6E633EDCA}" type="slidenum">
              <a:rPr lang="en-US"/>
              <a:pPr/>
              <a:t>36</a:t>
            </a:fld>
            <a:endParaRPr lang="en-CA"/>
          </a:p>
        </p:txBody>
      </p:sp>
      <p:pic>
        <p:nvPicPr>
          <p:cNvPr id="712713" name="Picture 9" descr="fig05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524000"/>
            <a:ext cx="3948113" cy="5029200"/>
          </a:xfrm>
          <a:prstGeom prst="rect">
            <a:avLst/>
          </a:prstGeom>
          <a:noFill/>
        </p:spPr>
      </p:pic>
      <p:sp>
        <p:nvSpPr>
          <p:cNvPr id="712714" name="Text Box 10" descr="Pink tissue paper"/>
          <p:cNvSpPr txBox="1">
            <a:spLocks noChangeArrowheads="1"/>
          </p:cNvSpPr>
          <p:nvPr/>
        </p:nvSpPr>
        <p:spPr bwMode="auto">
          <a:xfrm>
            <a:off x="381000" y="8382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800000"/>
                </a:solidFill>
              </a:rPr>
              <a:t>Populated database state for COMPANY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E27119ED-FA67-4424-80C7-43563C518B5C}" type="slidenum">
              <a:rPr lang="en-US"/>
              <a:pPr/>
              <a:t>37</a:t>
            </a:fld>
            <a:endParaRPr lang="en-CA"/>
          </a:p>
        </p:txBody>
      </p:sp>
      <p:sp>
        <p:nvSpPr>
          <p:cNvPr id="7168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Operations on Relations</a:t>
            </a:r>
          </a:p>
        </p:txBody>
      </p:sp>
      <p:sp>
        <p:nvSpPr>
          <p:cNvPr id="71680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a tuple.</a:t>
            </a:r>
          </a:p>
          <a:p>
            <a:r>
              <a:rPr lang="en-US"/>
              <a:t>DELETE a tuple.</a:t>
            </a:r>
          </a:p>
          <a:p>
            <a:r>
              <a:rPr lang="en-US"/>
              <a:t>MODIFY a tuple.</a:t>
            </a:r>
          </a:p>
          <a:p>
            <a:r>
              <a:rPr lang="en-US"/>
              <a:t>Integrity constraints should not be violated by the update operations.</a:t>
            </a:r>
          </a:p>
          <a:p>
            <a:r>
              <a:rPr lang="en-US"/>
              <a:t>Several update operations may have to be grouped together.</a:t>
            </a:r>
          </a:p>
          <a:p>
            <a:r>
              <a:rPr lang="en-US"/>
              <a:t>Updates may </a:t>
            </a:r>
            <a:r>
              <a:rPr lang="en-US" b="1"/>
              <a:t>propagate</a:t>
            </a:r>
            <a:r>
              <a:rPr lang="en-US"/>
              <a:t>  to cause other updates automatically. This may be necessary to maintain integrity constraints.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40D4C91F-17E9-4DF7-A4E9-2F2D46C87A23}" type="slidenum">
              <a:rPr lang="en-US"/>
              <a:pPr/>
              <a:t>38</a:t>
            </a:fld>
            <a:endParaRPr lang="en-CA"/>
          </a:p>
        </p:txBody>
      </p:sp>
      <p:sp>
        <p:nvSpPr>
          <p:cNvPr id="71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Operations on Relations</a:t>
            </a:r>
          </a:p>
        </p:txBody>
      </p:sp>
      <p:sp>
        <p:nvSpPr>
          <p:cNvPr id="718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case of integrity violation, several actions can be taken:</a:t>
            </a:r>
          </a:p>
          <a:p>
            <a:pPr lvl="1"/>
            <a:r>
              <a:rPr lang="en-US"/>
              <a:t>Cancel the operation that causes the violation (RESTRICT or REJECT option)</a:t>
            </a:r>
          </a:p>
          <a:p>
            <a:pPr lvl="1"/>
            <a:r>
              <a:rPr lang="en-US"/>
              <a:t>Perform the operation but inform the user of the violation</a:t>
            </a:r>
          </a:p>
          <a:p>
            <a:pPr lvl="1"/>
            <a:r>
              <a:rPr lang="en-US"/>
              <a:t>Trigger additional updates so the violation is corrected (CASCADE option, SET NULL option)</a:t>
            </a:r>
          </a:p>
          <a:p>
            <a:pPr lvl="1"/>
            <a:r>
              <a:rPr lang="en-US"/>
              <a:t>Execute a user-specified error-correction routine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338EE36C-1A76-43D3-8D67-0068438D2A2E}" type="slidenum">
              <a:rPr lang="en-US"/>
              <a:pPr/>
              <a:t>39</a:t>
            </a:fld>
            <a:endParaRPr lang="en-CA"/>
          </a:p>
        </p:txBody>
      </p:sp>
      <p:sp>
        <p:nvSpPr>
          <p:cNvPr id="764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violations for each operation</a:t>
            </a:r>
          </a:p>
        </p:txBody>
      </p:sp>
      <p:sp>
        <p:nvSpPr>
          <p:cNvPr id="7649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INSERT may violate any of the constraints:</a:t>
            </a:r>
          </a:p>
          <a:p>
            <a:pPr lvl="1"/>
            <a:r>
              <a:rPr lang="en-US" sz="2200"/>
              <a:t>Domain constraint:</a:t>
            </a:r>
          </a:p>
          <a:p>
            <a:pPr lvl="2"/>
            <a:r>
              <a:rPr lang="en-US" sz="2000"/>
              <a:t>if one of the attribute values provided for the new tuple is not of the specified attribute domain</a:t>
            </a:r>
          </a:p>
          <a:p>
            <a:pPr lvl="1"/>
            <a:r>
              <a:rPr lang="en-US" sz="2200"/>
              <a:t>Key constraint:</a:t>
            </a:r>
          </a:p>
          <a:p>
            <a:pPr lvl="2"/>
            <a:r>
              <a:rPr lang="en-US" sz="2000"/>
              <a:t>if the value of a key attribute in the new tuple already exists in another tuple in the relation</a:t>
            </a:r>
          </a:p>
          <a:p>
            <a:pPr lvl="1"/>
            <a:r>
              <a:rPr lang="en-US" sz="2200"/>
              <a:t>Referential integrity:</a:t>
            </a:r>
          </a:p>
          <a:p>
            <a:pPr lvl="2"/>
            <a:r>
              <a:rPr lang="en-US" sz="2000"/>
              <a:t>if a foreign key value in the new tuple references a primary key value that does not exist in the referenced relation</a:t>
            </a:r>
          </a:p>
          <a:p>
            <a:pPr lvl="1"/>
            <a:r>
              <a:rPr lang="en-US" sz="2200"/>
              <a:t>Entity integrity:</a:t>
            </a:r>
          </a:p>
          <a:p>
            <a:pPr lvl="2"/>
            <a:r>
              <a:rPr lang="en-US" sz="2000"/>
              <a:t>if the primary key value is null in the new tuple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4F4D1F18-0106-498F-9222-4CBFA7F3311A}" type="slidenum">
              <a:rPr lang="en-US"/>
              <a:pPr/>
              <a:t>4</a:t>
            </a:fld>
            <a:endParaRPr lang="en-CA"/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Model Concepts</a:t>
            </a:r>
          </a:p>
        </p:txBody>
      </p:sp>
      <p:sp>
        <p:nvSpPr>
          <p:cNvPr id="669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relational Model of Data is based on the concept of a </a:t>
            </a:r>
            <a:r>
              <a:rPr lang="en-US" sz="2400" i="1"/>
              <a:t>Relation</a:t>
            </a:r>
          </a:p>
          <a:p>
            <a:pPr lvl="1"/>
            <a:r>
              <a:rPr lang="en-US" sz="2200"/>
              <a:t>The strength of the relational approach to data management comes from the formal foundation provided by the theory of relations</a:t>
            </a:r>
          </a:p>
          <a:p>
            <a:r>
              <a:rPr lang="en-US" sz="2400"/>
              <a:t>We review the essentials of the </a:t>
            </a:r>
            <a:r>
              <a:rPr lang="en-US" sz="2400" i="1"/>
              <a:t>formal relational model</a:t>
            </a:r>
            <a:r>
              <a:rPr lang="en-US" sz="2400"/>
              <a:t> in this chapter</a:t>
            </a:r>
          </a:p>
          <a:p>
            <a:r>
              <a:rPr lang="en-US" sz="2400"/>
              <a:t>In </a:t>
            </a:r>
            <a:r>
              <a:rPr lang="en-US" sz="2400" i="1"/>
              <a:t>practice</a:t>
            </a:r>
            <a:r>
              <a:rPr lang="en-US" sz="2400"/>
              <a:t>, there is a </a:t>
            </a:r>
            <a:r>
              <a:rPr lang="en-US" sz="2400" i="1"/>
              <a:t>standard model</a:t>
            </a:r>
            <a:r>
              <a:rPr lang="en-US" sz="2400"/>
              <a:t> based on SQL – this is described in Chapters 8 and 9</a:t>
            </a:r>
          </a:p>
          <a:p>
            <a:r>
              <a:rPr lang="en-US" sz="2400" u="sng"/>
              <a:t>Note:</a:t>
            </a:r>
            <a:r>
              <a:rPr lang="en-US" sz="2400"/>
              <a:t> There are several important differences between the </a:t>
            </a:r>
            <a:r>
              <a:rPr lang="en-US" sz="2400" i="1"/>
              <a:t>formal</a:t>
            </a:r>
            <a:r>
              <a:rPr lang="en-US" sz="2400"/>
              <a:t> model and the </a:t>
            </a:r>
            <a:r>
              <a:rPr lang="en-US" sz="2400" i="1"/>
              <a:t>practical</a:t>
            </a:r>
            <a:r>
              <a:rPr lang="en-US" sz="2400"/>
              <a:t> model, as we shall see</a:t>
            </a:r>
          </a:p>
          <a:p>
            <a:endParaRPr 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11F91B88-CBA4-4400-9609-658C0677EFC6}" type="slidenum">
              <a:rPr lang="en-US"/>
              <a:pPr/>
              <a:t>40</a:t>
            </a:fld>
            <a:endParaRPr lang="en-CA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violations for each operation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DELETE may violate only referential integrity:</a:t>
            </a:r>
          </a:p>
          <a:p>
            <a:pPr lvl="1"/>
            <a:r>
              <a:rPr lang="en-US" sz="2200"/>
              <a:t>If the primary key value of the tuple being deleted is referenced from other tuples in the database</a:t>
            </a:r>
          </a:p>
          <a:p>
            <a:pPr lvl="2"/>
            <a:r>
              <a:rPr lang="en-US" sz="2000"/>
              <a:t>Can be remedied by several actions: RESTRICT, CASCADE, SET NULL (see Chapter 8 for more details)</a:t>
            </a:r>
          </a:p>
          <a:p>
            <a:pPr lvl="3"/>
            <a:r>
              <a:rPr lang="en-US" sz="1800"/>
              <a:t>RESTRICT option: reject the deletion</a:t>
            </a:r>
          </a:p>
          <a:p>
            <a:pPr lvl="3"/>
            <a:r>
              <a:rPr lang="en-US" sz="1800"/>
              <a:t>CASCADE option: propagate the new primary key value into the foreign keys of the referencing tuples</a:t>
            </a:r>
          </a:p>
          <a:p>
            <a:pPr lvl="3"/>
            <a:r>
              <a:rPr lang="en-US" sz="1800"/>
              <a:t>SET NULL option: set the foreign keys of the referencing tuples to NULL</a:t>
            </a:r>
          </a:p>
          <a:p>
            <a:pPr lvl="1"/>
            <a:r>
              <a:rPr lang="en-US" sz="2200"/>
              <a:t>One of the above options must be specified during database design for each foreign key constraint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D229F740-B54A-49B2-9E02-F1FD3BCCD3DC}" type="slidenum">
              <a:rPr lang="en-US"/>
              <a:pPr/>
              <a:t>41</a:t>
            </a:fld>
            <a:endParaRPr lang="en-CA"/>
          </a:p>
        </p:txBody>
      </p:sp>
      <p:sp>
        <p:nvSpPr>
          <p:cNvPr id="76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violations for each operation</a:t>
            </a:r>
          </a:p>
        </p:txBody>
      </p:sp>
      <p:sp>
        <p:nvSpPr>
          <p:cNvPr id="7690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UPDATE may violate domain constraint and NOT NULL constraint on an attribute being modified</a:t>
            </a:r>
          </a:p>
          <a:p>
            <a:r>
              <a:rPr lang="en-US" sz="2400"/>
              <a:t>Any of the other constraints may also be violated, depending on the attribute being updated:</a:t>
            </a:r>
          </a:p>
          <a:p>
            <a:pPr lvl="1"/>
            <a:r>
              <a:rPr lang="en-US" sz="2200"/>
              <a:t>Updating the primary key (PK):</a:t>
            </a:r>
          </a:p>
          <a:p>
            <a:pPr lvl="2"/>
            <a:r>
              <a:rPr lang="en-US" sz="2000"/>
              <a:t>Similar to a DELETE followed by an INSERT</a:t>
            </a:r>
          </a:p>
          <a:p>
            <a:pPr lvl="2"/>
            <a:r>
              <a:rPr lang="en-US" sz="2000"/>
              <a:t>Need to specify similar options to DELETE</a:t>
            </a:r>
          </a:p>
          <a:p>
            <a:pPr lvl="1"/>
            <a:r>
              <a:rPr lang="en-US" sz="2200"/>
              <a:t>Updating a foreign key (FK):</a:t>
            </a:r>
          </a:p>
          <a:p>
            <a:pPr lvl="2"/>
            <a:r>
              <a:rPr lang="en-US" sz="2000"/>
              <a:t>May violate referential integrity</a:t>
            </a:r>
          </a:p>
          <a:p>
            <a:pPr lvl="1"/>
            <a:r>
              <a:rPr lang="en-US" sz="2200"/>
              <a:t>Updating an ordinary attribute (neither PK nor FK):</a:t>
            </a:r>
          </a:p>
          <a:p>
            <a:pPr lvl="2"/>
            <a:r>
              <a:rPr lang="en-US" sz="2000"/>
              <a:t>Can only violate domain constraints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217FDF21-DB5B-4655-A1C4-345FEC9381EC}" type="slidenum">
              <a:rPr lang="en-US"/>
              <a:pPr/>
              <a:t>42</a:t>
            </a:fld>
            <a:endParaRPr lang="en-CA"/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Presented Relational Model Concepts</a:t>
            </a:r>
          </a:p>
          <a:p>
            <a:pPr lvl="1"/>
            <a:r>
              <a:rPr lang="en-US" sz="2200"/>
              <a:t>Definitions</a:t>
            </a:r>
          </a:p>
          <a:p>
            <a:pPr lvl="1"/>
            <a:r>
              <a:rPr lang="en-US" sz="2200"/>
              <a:t>Characteristics of relations</a:t>
            </a:r>
          </a:p>
          <a:p>
            <a:r>
              <a:rPr lang="en-US" sz="2400"/>
              <a:t>Discussed Relational Model Constraints and Relational Database Schemas</a:t>
            </a:r>
          </a:p>
          <a:p>
            <a:pPr lvl="1"/>
            <a:r>
              <a:rPr lang="en-US" sz="2200"/>
              <a:t>Domain constraints’</a:t>
            </a:r>
          </a:p>
          <a:p>
            <a:pPr lvl="1"/>
            <a:r>
              <a:rPr lang="en-US" sz="2200"/>
              <a:t>Key constraints</a:t>
            </a:r>
          </a:p>
          <a:p>
            <a:pPr lvl="1"/>
            <a:r>
              <a:rPr lang="en-US" sz="2200"/>
              <a:t>Entity integrity</a:t>
            </a:r>
          </a:p>
          <a:p>
            <a:pPr lvl="1"/>
            <a:r>
              <a:rPr lang="en-US" sz="2200"/>
              <a:t>Referential integrity</a:t>
            </a:r>
          </a:p>
          <a:p>
            <a:r>
              <a:rPr lang="en-US" sz="2400"/>
              <a:t>Described the Relational Update Operations and Dealing with Constraint Violations</a:t>
            </a:r>
          </a:p>
          <a:p>
            <a:endParaRPr 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B40AFB67-017B-43BB-800A-83F35BD13F04}" type="slidenum">
              <a:rPr lang="en-US"/>
              <a:pPr/>
              <a:t>43</a:t>
            </a:fld>
            <a:endParaRPr lang="en-CA"/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In-Class Exercise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228600" y="1606550"/>
            <a:ext cx="8534400" cy="4216400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(Taken from Exercise 5.15)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Consider the following relations for a database that keeps track of student enrollment in courses and the books adopted for each course: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STUDENT(</a:t>
            </a:r>
            <a:r>
              <a:rPr lang="en-US" sz="2000" u="sng">
                <a:solidFill>
                  <a:schemeClr val="tx2"/>
                </a:solidFill>
                <a:latin typeface="Times New Roman" pitchFamily="1" charset="0"/>
              </a:rPr>
              <a:t>SSN</a:t>
            </a: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, Name, Major, Bdate)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COURSE(</a:t>
            </a:r>
            <a:r>
              <a:rPr lang="en-US" sz="2000" u="sng">
                <a:solidFill>
                  <a:schemeClr val="tx2"/>
                </a:solidFill>
                <a:latin typeface="Times New Roman" pitchFamily="1" charset="0"/>
              </a:rPr>
              <a:t>Course#</a:t>
            </a: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, Cname, Dept)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ENROLL(</a:t>
            </a:r>
            <a:r>
              <a:rPr lang="en-US" sz="2000" u="sng">
                <a:solidFill>
                  <a:schemeClr val="tx2"/>
                </a:solidFill>
                <a:latin typeface="Times New Roman" pitchFamily="1" charset="0"/>
              </a:rPr>
              <a:t>SSN</a:t>
            </a: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, </a:t>
            </a:r>
            <a:r>
              <a:rPr lang="en-US" sz="2000" u="sng">
                <a:solidFill>
                  <a:schemeClr val="tx2"/>
                </a:solidFill>
                <a:latin typeface="Times New Roman" pitchFamily="1" charset="0"/>
              </a:rPr>
              <a:t>Course#</a:t>
            </a: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, </a:t>
            </a:r>
            <a:r>
              <a:rPr lang="en-US" sz="2000" u="sng">
                <a:solidFill>
                  <a:schemeClr val="tx2"/>
                </a:solidFill>
                <a:latin typeface="Times New Roman" pitchFamily="1" charset="0"/>
              </a:rPr>
              <a:t>Quarter</a:t>
            </a: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, Grade)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BOOK_ADOPTION(</a:t>
            </a:r>
            <a:r>
              <a:rPr lang="en-US" sz="2000" u="sng">
                <a:solidFill>
                  <a:schemeClr val="tx2"/>
                </a:solidFill>
                <a:latin typeface="Times New Roman" pitchFamily="1" charset="0"/>
              </a:rPr>
              <a:t>Course#</a:t>
            </a: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, </a:t>
            </a:r>
            <a:r>
              <a:rPr lang="en-US" sz="2000" u="sng">
                <a:solidFill>
                  <a:schemeClr val="tx2"/>
                </a:solidFill>
                <a:latin typeface="Times New Roman" pitchFamily="1" charset="0"/>
              </a:rPr>
              <a:t>Quarter</a:t>
            </a: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, Book_ISBN)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TEXT(</a:t>
            </a:r>
            <a:r>
              <a:rPr lang="en-US" sz="2000" u="sng">
                <a:solidFill>
                  <a:schemeClr val="tx2"/>
                </a:solidFill>
                <a:latin typeface="Times New Roman" pitchFamily="1" charset="0"/>
              </a:rPr>
              <a:t>Book_ISBN</a:t>
            </a: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, Book_Title, Publisher, Author)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latin typeface="Times New Roman" pitchFamily="1" charset="0"/>
              </a:rPr>
              <a:t>Draw a relational schema diagram specifying the foreign keys for this schema.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07779BC2-DC98-4642-BA1A-72A2B4E3A396}" type="slidenum">
              <a:rPr lang="en-US"/>
              <a:pPr/>
              <a:t>5</a:t>
            </a:fld>
            <a:endParaRPr lang="en-CA"/>
          </a:p>
        </p:txBody>
      </p:sp>
      <p:sp>
        <p:nvSpPr>
          <p:cNvPr id="6717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Model Concepts</a:t>
            </a:r>
          </a:p>
        </p:txBody>
      </p:sp>
      <p:sp>
        <p:nvSpPr>
          <p:cNvPr id="6717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Relation is a mathematical concept based on the ideas of sets</a:t>
            </a:r>
          </a:p>
          <a:p>
            <a:r>
              <a:rPr lang="en-US"/>
              <a:t>The model was first proposed by Dr. E.F. Codd of IBM Research in 1970 in the following paper:</a:t>
            </a:r>
          </a:p>
          <a:p>
            <a:pPr lvl="1"/>
            <a:r>
              <a:rPr lang="en-US"/>
              <a:t>"A Relational Model for Large Shared Data Banks," Communications of the ACM, June 1970</a:t>
            </a:r>
          </a:p>
          <a:p>
            <a:r>
              <a:rPr lang="en-US"/>
              <a:t>The above paper caused a major revolution in the field of database management and earned Dr. Codd the coveted ACM Turing Award</a:t>
            </a:r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160020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3E6B277A-DEBC-40D4-A81E-570AE98A1968}" type="slidenum">
              <a:rPr lang="en-US"/>
              <a:pPr/>
              <a:t>6</a:t>
            </a:fld>
            <a:endParaRPr lang="en-CA"/>
          </a:p>
        </p:txBody>
      </p:sp>
      <p:sp>
        <p:nvSpPr>
          <p:cNvPr id="67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Informal Definitions</a:t>
            </a:r>
          </a:p>
        </p:txBody>
      </p:sp>
      <p:sp>
        <p:nvSpPr>
          <p:cNvPr id="673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300"/>
              <a:t>Informally, a </a:t>
            </a:r>
            <a:r>
              <a:rPr lang="en-US" sz="2300" b="1"/>
              <a:t>relation</a:t>
            </a:r>
            <a:r>
              <a:rPr lang="en-US" sz="2300"/>
              <a:t> looks like a </a:t>
            </a:r>
            <a:r>
              <a:rPr lang="en-US" sz="2300" b="1"/>
              <a:t>table</a:t>
            </a:r>
            <a:r>
              <a:rPr lang="en-US" sz="2300"/>
              <a:t> of values.</a:t>
            </a:r>
          </a:p>
          <a:p>
            <a:pPr>
              <a:lnSpc>
                <a:spcPct val="80000"/>
              </a:lnSpc>
            </a:pPr>
            <a:endParaRPr lang="en-US" sz="2300"/>
          </a:p>
          <a:p>
            <a:pPr>
              <a:lnSpc>
                <a:spcPct val="80000"/>
              </a:lnSpc>
            </a:pPr>
            <a:r>
              <a:rPr lang="en-US" sz="2300"/>
              <a:t>A relation typically contains a </a:t>
            </a:r>
            <a:r>
              <a:rPr lang="en-US" sz="2300" b="1"/>
              <a:t>set of rows</a:t>
            </a:r>
            <a:r>
              <a:rPr lang="en-US" sz="2300"/>
              <a:t>.</a:t>
            </a:r>
          </a:p>
          <a:p>
            <a:pPr>
              <a:lnSpc>
                <a:spcPct val="80000"/>
              </a:lnSpc>
            </a:pPr>
            <a:endParaRPr lang="en-US" sz="2300"/>
          </a:p>
          <a:p>
            <a:pPr>
              <a:lnSpc>
                <a:spcPct val="80000"/>
              </a:lnSpc>
            </a:pPr>
            <a:r>
              <a:rPr lang="en-US" sz="2300"/>
              <a:t>The data elements in each </a:t>
            </a:r>
            <a:r>
              <a:rPr lang="en-US" sz="2300" b="1"/>
              <a:t>row</a:t>
            </a:r>
            <a:r>
              <a:rPr lang="en-US" sz="2300"/>
              <a:t> represent certain facts that correspond to a real-world </a:t>
            </a:r>
            <a:r>
              <a:rPr lang="en-US" sz="2300" b="1"/>
              <a:t>entity</a:t>
            </a:r>
            <a:r>
              <a:rPr lang="en-US" sz="2300"/>
              <a:t> or </a:t>
            </a:r>
            <a:r>
              <a:rPr lang="en-US" sz="2300" b="1"/>
              <a:t>relationship</a:t>
            </a:r>
            <a:endParaRPr lang="en-US" sz="2300"/>
          </a:p>
          <a:p>
            <a:pPr lvl="1">
              <a:lnSpc>
                <a:spcPct val="80000"/>
              </a:lnSpc>
            </a:pPr>
            <a:r>
              <a:rPr lang="en-US" sz="2300"/>
              <a:t>In the formal model, rows are called </a:t>
            </a:r>
            <a:r>
              <a:rPr lang="en-US" sz="2100" b="1"/>
              <a:t>tuples</a:t>
            </a:r>
          </a:p>
          <a:p>
            <a:pPr lvl="1">
              <a:lnSpc>
                <a:spcPct val="80000"/>
              </a:lnSpc>
            </a:pPr>
            <a:endParaRPr lang="en-US" sz="2100"/>
          </a:p>
          <a:p>
            <a:pPr>
              <a:lnSpc>
                <a:spcPct val="80000"/>
              </a:lnSpc>
            </a:pPr>
            <a:r>
              <a:rPr lang="en-US" sz="2300"/>
              <a:t>Each </a:t>
            </a:r>
            <a:r>
              <a:rPr lang="en-US" sz="2300" b="1"/>
              <a:t>column</a:t>
            </a:r>
            <a:r>
              <a:rPr lang="en-US" sz="2300"/>
              <a:t> has a column header that gives an indication of the meaning of the data items in that column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In the formal model, the column header is called an </a:t>
            </a:r>
            <a:r>
              <a:rPr lang="en-US" sz="2100" b="1"/>
              <a:t>attribute name</a:t>
            </a:r>
            <a:r>
              <a:rPr lang="en-US" sz="2100"/>
              <a:t> (or just </a:t>
            </a:r>
            <a:r>
              <a:rPr lang="en-US" sz="2100" b="1"/>
              <a:t>attribute</a:t>
            </a:r>
            <a:r>
              <a:rPr lang="en-US" sz="210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B1F9F16C-2EF3-4DA8-9627-7E7E812586D1}" type="slidenum">
              <a:rPr lang="en-US"/>
              <a:pPr/>
              <a:t>7</a:t>
            </a:fld>
            <a:endParaRPr lang="en-CA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Relation</a:t>
            </a:r>
          </a:p>
        </p:txBody>
      </p:sp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Times New Roman" pitchFamily="1" charset="0"/>
            </a:endParaRPr>
          </a:p>
        </p:txBody>
      </p:sp>
      <p:pic>
        <p:nvPicPr>
          <p:cNvPr id="751622" name="Picture 6" descr="fig05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95525"/>
            <a:ext cx="8489950" cy="307816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EB55F13F-451D-402A-94F7-155D2551D46B}" type="slidenum">
              <a:rPr lang="en-US"/>
              <a:pPr/>
              <a:t>8</a:t>
            </a:fld>
            <a:endParaRPr lang="en-CA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Informal Definitions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 of a Relation:</a:t>
            </a:r>
          </a:p>
          <a:p>
            <a:pPr lvl="1"/>
            <a:r>
              <a:rPr lang="en-US" sz="2500"/>
              <a:t>Each row has a value of a data item (or set of items) that uniquely identifies that row in the table</a:t>
            </a:r>
          </a:p>
          <a:p>
            <a:pPr lvl="2"/>
            <a:r>
              <a:rPr lang="en-US" sz="2300"/>
              <a:t>Called the </a:t>
            </a:r>
            <a:r>
              <a:rPr lang="en-US" sz="2300" i="1"/>
              <a:t>key</a:t>
            </a:r>
          </a:p>
          <a:p>
            <a:pPr lvl="1"/>
            <a:r>
              <a:rPr lang="en-US" sz="2500"/>
              <a:t>In the STUDENT table, SSN is the key</a:t>
            </a:r>
          </a:p>
          <a:p>
            <a:pPr lvl="1"/>
            <a:endParaRPr lang="en-US" sz="2500"/>
          </a:p>
          <a:p>
            <a:pPr lvl="1"/>
            <a:r>
              <a:rPr lang="en-US" sz="2500"/>
              <a:t>Sometimes row-ids or sequential numbers are assigned as keys to identify the rows in a table</a:t>
            </a:r>
          </a:p>
          <a:p>
            <a:pPr lvl="2"/>
            <a:r>
              <a:rPr lang="en-US" sz="2300"/>
              <a:t>Called </a:t>
            </a:r>
            <a:r>
              <a:rPr lang="en-US" sz="2300" i="1"/>
              <a:t>artificial key</a:t>
            </a:r>
            <a:r>
              <a:rPr lang="en-US" sz="2300"/>
              <a:t> or </a:t>
            </a:r>
            <a:r>
              <a:rPr lang="en-US" sz="2300" i="1"/>
              <a:t>surrogate key</a:t>
            </a:r>
          </a:p>
          <a:p>
            <a:pPr lvl="1">
              <a:buFont typeface="Wingdings" pitchFamily="2" charset="2"/>
              <a:buNone/>
            </a:pPr>
            <a:endParaRPr lang="en-US" sz="25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B6B5C675-A4E9-4950-A515-C78BBB8E43EA}" type="slidenum">
              <a:rPr lang="en-US"/>
              <a:pPr/>
              <a:t>9</a:t>
            </a:fld>
            <a:endParaRPr lang="en-CA"/>
          </a:p>
        </p:txBody>
      </p:sp>
      <p:sp>
        <p:nvSpPr>
          <p:cNvPr id="67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 - Schema</a:t>
            </a:r>
          </a:p>
        </p:txBody>
      </p:sp>
      <p:sp>
        <p:nvSpPr>
          <p:cNvPr id="67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</a:t>
            </a:r>
            <a:r>
              <a:rPr lang="en-US" sz="2400" b="1"/>
              <a:t>Schema</a:t>
            </a:r>
            <a:r>
              <a:rPr lang="en-US" sz="2400"/>
              <a:t> (or description) of a Relation:</a:t>
            </a:r>
          </a:p>
          <a:p>
            <a:pPr lvl="1"/>
            <a:r>
              <a:rPr lang="en-US" sz="2200"/>
              <a:t>Denoted by R(A1, A2, .....An)</a:t>
            </a:r>
          </a:p>
          <a:p>
            <a:pPr lvl="1"/>
            <a:r>
              <a:rPr lang="en-US" sz="2200"/>
              <a:t>R is the </a:t>
            </a:r>
            <a:r>
              <a:rPr lang="en-US" sz="2200" b="1"/>
              <a:t>name</a:t>
            </a:r>
            <a:r>
              <a:rPr lang="en-US" sz="2200"/>
              <a:t> of the relation</a:t>
            </a:r>
          </a:p>
          <a:p>
            <a:pPr lvl="1"/>
            <a:r>
              <a:rPr lang="en-US" sz="2200"/>
              <a:t>The </a:t>
            </a:r>
            <a:r>
              <a:rPr lang="en-US" sz="2200" b="1"/>
              <a:t>attributes</a:t>
            </a:r>
            <a:r>
              <a:rPr lang="en-US" sz="2200"/>
              <a:t> of the relation are A1, A2, ..., An</a:t>
            </a:r>
          </a:p>
          <a:p>
            <a:r>
              <a:rPr lang="en-US" sz="2400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	CUSTOMER (Cust-id, Cust-name, Address, Phone#)</a:t>
            </a:r>
          </a:p>
          <a:p>
            <a:pPr lvl="1"/>
            <a:r>
              <a:rPr lang="en-US" sz="2200"/>
              <a:t>CUSTOMER is the relation name</a:t>
            </a:r>
          </a:p>
          <a:p>
            <a:pPr lvl="1"/>
            <a:r>
              <a:rPr lang="en-US" sz="2200"/>
              <a:t>Defined over the four attributes: Cust-id, Cust-name, Address, Phone#</a:t>
            </a:r>
          </a:p>
          <a:p>
            <a:r>
              <a:rPr lang="en-US" sz="2400"/>
              <a:t>Each attribute has a </a:t>
            </a:r>
            <a:r>
              <a:rPr lang="en-US" sz="2400" b="1"/>
              <a:t>domain</a:t>
            </a:r>
            <a:r>
              <a:rPr lang="en-US" sz="2400"/>
              <a:t> or a set of valid values. </a:t>
            </a:r>
          </a:p>
          <a:p>
            <a:pPr lvl="1"/>
            <a:r>
              <a:rPr lang="en-US" sz="2200"/>
              <a:t>For example, the domain of Cust-id is 6 digit numbers.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1305</TotalTime>
  <Words>2815</Words>
  <Application>Microsoft PowerPoint</Application>
  <PresentationFormat>Letter Paper (8.5x11 in)</PresentationFormat>
  <Paragraphs>367</Paragraphs>
  <Slides>43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Tahoma</vt:lpstr>
      <vt:lpstr>Wingdings</vt:lpstr>
      <vt:lpstr>Times New Roman</vt:lpstr>
      <vt:lpstr>Symbol</vt:lpstr>
      <vt:lpstr>Blends</vt:lpstr>
      <vt:lpstr>Microsoft Document</vt:lpstr>
      <vt:lpstr>Slide 1</vt:lpstr>
      <vt:lpstr>Chapter 5</vt:lpstr>
      <vt:lpstr>Chapter Outline</vt:lpstr>
      <vt:lpstr>Relational Model Concepts</vt:lpstr>
      <vt:lpstr>Relational Model Concepts</vt:lpstr>
      <vt:lpstr>Informal Definitions</vt:lpstr>
      <vt:lpstr>Example of a Relation</vt:lpstr>
      <vt:lpstr>Informal Definitions</vt:lpstr>
      <vt:lpstr>Formal Definitions - Schema</vt:lpstr>
      <vt:lpstr>Formal Definitions - Tuple</vt:lpstr>
      <vt:lpstr>Formal Definitions - Domain</vt:lpstr>
      <vt:lpstr>Formal Definitions - State</vt:lpstr>
      <vt:lpstr>Formal Definitions - Summary</vt:lpstr>
      <vt:lpstr>Formal Definitions - Example</vt:lpstr>
      <vt:lpstr>Definition Summary</vt:lpstr>
      <vt:lpstr>Example – A relation STUDENT</vt:lpstr>
      <vt:lpstr>Characteristics Of Relations</vt:lpstr>
      <vt:lpstr>Same state as previous Figure (but with different order of tuples)</vt:lpstr>
      <vt:lpstr>Characteristics Of Relations</vt:lpstr>
      <vt:lpstr>Characteristics Of Relations</vt:lpstr>
      <vt:lpstr>Relational Integrity Constraints</vt:lpstr>
      <vt:lpstr>Key Constraints</vt:lpstr>
      <vt:lpstr>Key Constraints (continued)</vt:lpstr>
      <vt:lpstr>Key Constraints (continued)</vt:lpstr>
      <vt:lpstr>CAR table with two candidate keys – LicenseNumber chosen as Primary Key</vt:lpstr>
      <vt:lpstr>Relational Database Schema</vt:lpstr>
      <vt:lpstr>Slide 27</vt:lpstr>
      <vt:lpstr>Entity Integrity</vt:lpstr>
      <vt:lpstr>Referential Integrity</vt:lpstr>
      <vt:lpstr>Referential Integrity</vt:lpstr>
      <vt:lpstr>Referential Integrity (or foreign key)  Constraint</vt:lpstr>
      <vt:lpstr>Displaying a relational database schema and its constraints</vt:lpstr>
      <vt:lpstr>Slide 33</vt:lpstr>
      <vt:lpstr>Other Types of Constraints</vt:lpstr>
      <vt:lpstr>Populated database state</vt:lpstr>
      <vt:lpstr>Slide 36</vt:lpstr>
      <vt:lpstr>Update Operations on Relations</vt:lpstr>
      <vt:lpstr>Update Operations on Relations</vt:lpstr>
      <vt:lpstr>Possible violations for each operation</vt:lpstr>
      <vt:lpstr>Possible violations for each operation</vt:lpstr>
      <vt:lpstr>Possible violations for each operation</vt:lpstr>
      <vt:lpstr>Summary</vt:lpstr>
      <vt:lpstr>In-Class Exercise</vt:lpstr>
    </vt:vector>
  </TitlesOfParts>
  <Company>©2007 Pearson Addison-Wesley. All rights reserved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The Relational Data Model and Relational Database Constraints</dc:subject>
  <dc:creator>Elmasri/Navathe</dc:creator>
  <cp:lastModifiedBy>Chetna Salwan</cp:lastModifiedBy>
  <cp:revision>54</cp:revision>
  <cp:lastPrinted>2001-11-04T00:51:13Z</cp:lastPrinted>
  <dcterms:created xsi:type="dcterms:W3CDTF">2005-02-25T19:46:41Z</dcterms:created>
  <dcterms:modified xsi:type="dcterms:W3CDTF">2021-05-04T09:36:53Z</dcterms:modified>
</cp:coreProperties>
</file>