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82" r:id="rId2"/>
    <p:sldId id="324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75" r:id="rId16"/>
    <p:sldId id="376" r:id="rId17"/>
    <p:sldId id="377" r:id="rId18"/>
    <p:sldId id="339" r:id="rId19"/>
    <p:sldId id="340" r:id="rId20"/>
    <p:sldId id="341" r:id="rId21"/>
    <p:sldId id="379" r:id="rId22"/>
    <p:sldId id="378" r:id="rId23"/>
    <p:sldId id="343" r:id="rId24"/>
    <p:sldId id="344" r:id="rId25"/>
    <p:sldId id="345" r:id="rId26"/>
    <p:sldId id="346" r:id="rId27"/>
    <p:sldId id="372" r:id="rId28"/>
    <p:sldId id="347" r:id="rId29"/>
    <p:sldId id="373" r:id="rId30"/>
    <p:sldId id="374" r:id="rId31"/>
    <p:sldId id="348" r:id="rId32"/>
    <p:sldId id="349" r:id="rId33"/>
    <p:sldId id="350" r:id="rId34"/>
    <p:sldId id="381" r:id="rId35"/>
    <p:sldId id="380" r:id="rId36"/>
    <p:sldId id="382" r:id="rId37"/>
    <p:sldId id="383" r:id="rId38"/>
    <p:sldId id="351" r:id="rId39"/>
    <p:sldId id="384" r:id="rId40"/>
    <p:sldId id="385" r:id="rId41"/>
    <p:sldId id="386" r:id="rId42"/>
    <p:sldId id="352" r:id="rId43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516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F1218BE9-2863-4580-90B4-F0B6411A94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302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9BF10694-A0C1-4DCF-8D85-C5E72CAC94C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438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0AF7F6-BCE1-4D93-8B43-ADF8E1685B8D}" type="slidenum">
              <a:rPr lang="en-CA"/>
              <a:pPr/>
              <a:t>1</a:t>
            </a:fld>
            <a:endParaRPr lang="en-CA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349854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CF63B-D717-4B33-A1AA-5A25FAABD154}" type="slidenum">
              <a:rPr lang="en-CA"/>
              <a:pPr/>
              <a:t>10</a:t>
            </a:fld>
            <a:endParaRPr lang="en-CA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584604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DC82E3-9348-4439-88BB-DD33DA8D7975}" type="slidenum">
              <a:rPr lang="en-CA"/>
              <a:pPr/>
              <a:t>11</a:t>
            </a:fld>
            <a:endParaRPr lang="en-CA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7910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81652-E678-4BFB-86B5-F3BDDFD35BB8}" type="slidenum">
              <a:rPr lang="en-CA"/>
              <a:pPr/>
              <a:t>12</a:t>
            </a:fld>
            <a:endParaRPr lang="en-CA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838100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5EDC33-A517-41B7-95C6-DFAC02F0F367}" type="slidenum">
              <a:rPr lang="en-CA"/>
              <a:pPr/>
              <a:t>13</a:t>
            </a:fld>
            <a:endParaRPr lang="en-CA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39274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BAF3C-C1B4-4A61-900F-5F6DB2995601}" type="slidenum">
              <a:rPr lang="en-CA"/>
              <a:pPr/>
              <a:t>14</a:t>
            </a:fld>
            <a:endParaRPr lang="en-CA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641014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8A7CB-D8B4-4AB6-9DE5-8AA2E615BBA9}" type="slidenum">
              <a:rPr lang="en-CA"/>
              <a:pPr/>
              <a:t>18</a:t>
            </a:fld>
            <a:endParaRPr lang="en-CA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53709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1ACE4-ECBF-4BB4-A35B-69679680D210}" type="slidenum">
              <a:rPr lang="en-CA"/>
              <a:pPr/>
              <a:t>19</a:t>
            </a:fld>
            <a:endParaRPr lang="en-CA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204832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6153D-84A2-4FA4-9B79-6E54FEB75AFF}" type="slidenum">
              <a:rPr lang="en-CA"/>
              <a:pPr/>
              <a:t>20</a:t>
            </a:fld>
            <a:endParaRPr lang="en-CA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132971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6153D-84A2-4FA4-9B79-6E54FEB75AFF}" type="slidenum">
              <a:rPr lang="en-CA"/>
              <a:pPr/>
              <a:t>22</a:t>
            </a:fld>
            <a:endParaRPr lang="en-CA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569409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5F42-FF74-4715-AEDC-4C514B47FA05}" type="slidenum">
              <a:rPr lang="en-CA"/>
              <a:pPr/>
              <a:t>23</a:t>
            </a:fld>
            <a:endParaRPr lang="en-CA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50919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EFA25-8E4C-4DE7-897C-411AAF8C937F}" type="slidenum">
              <a:rPr lang="en-CA"/>
              <a:pPr/>
              <a:t>2</a:t>
            </a:fld>
            <a:endParaRPr lang="en-CA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787986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316CF-7B79-4815-9F4B-BA114D51B585}" type="slidenum">
              <a:rPr lang="en-CA"/>
              <a:pPr/>
              <a:t>24</a:t>
            </a:fld>
            <a:endParaRPr lang="en-CA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488075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78492-FFB1-4964-9FB8-0CE14750325F}" type="slidenum">
              <a:rPr lang="en-CA"/>
              <a:pPr/>
              <a:t>25</a:t>
            </a:fld>
            <a:endParaRPr lang="en-CA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999951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EE769-7F68-464A-B134-BBBB0D41DC8E}" type="slidenum">
              <a:rPr lang="en-CA"/>
              <a:pPr/>
              <a:t>26</a:t>
            </a:fld>
            <a:endParaRPr lang="en-CA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86266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8CE17E-531D-44BC-9FC5-C46CD8C0CCB6}" type="slidenum">
              <a:rPr lang="en-CA"/>
              <a:pPr/>
              <a:t>28</a:t>
            </a:fld>
            <a:endParaRPr lang="en-CA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719609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10F22-4F29-42F8-BB0C-F3C28BFDF1AB}" type="slidenum">
              <a:rPr lang="en-CA"/>
              <a:pPr/>
              <a:t>31</a:t>
            </a:fld>
            <a:endParaRPr lang="en-CA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256846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9AB52-9167-41C5-940C-FAD209043898}" type="slidenum">
              <a:rPr lang="en-CA"/>
              <a:pPr/>
              <a:t>32</a:t>
            </a:fld>
            <a:endParaRPr lang="en-CA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123643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66287-6CAD-4771-920A-469DB432D299}" type="slidenum">
              <a:rPr lang="en-CA"/>
              <a:pPr/>
              <a:t>33</a:t>
            </a:fld>
            <a:endParaRPr lang="en-CA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197759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1DD7D-C406-452C-92BC-2182FBB769F9}" type="slidenum">
              <a:rPr lang="en-CA"/>
              <a:pPr/>
              <a:t>38</a:t>
            </a:fld>
            <a:endParaRPr lang="en-CA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931491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416549-BB5A-436B-B40E-4C5338EDE320}" type="slidenum">
              <a:rPr lang="en-CA"/>
              <a:pPr/>
              <a:t>42</a:t>
            </a:fld>
            <a:endParaRPr lang="en-CA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83897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C8ACE-2756-43BE-8C6E-C5D960556979}" type="slidenum">
              <a:rPr lang="en-CA"/>
              <a:pPr/>
              <a:t>3</a:t>
            </a:fld>
            <a:endParaRPr lang="en-CA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414971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10F9CF-5DD7-4708-AD07-3BAFC37B944C}" type="slidenum">
              <a:rPr lang="en-CA"/>
              <a:pPr/>
              <a:t>4</a:t>
            </a:fld>
            <a:endParaRPr lang="en-CA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109394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A66ED-89D5-4E3C-AE42-23546C79B05F}" type="slidenum">
              <a:rPr lang="en-CA"/>
              <a:pPr/>
              <a:t>5</a:t>
            </a:fld>
            <a:endParaRPr lang="en-CA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514347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A49B1-2C43-4263-A198-37AE7095589E}" type="slidenum">
              <a:rPr lang="en-CA"/>
              <a:pPr/>
              <a:t>6</a:t>
            </a:fld>
            <a:endParaRPr lang="en-CA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48746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6AF55-9047-4988-B091-01682F66ABB8}" type="slidenum">
              <a:rPr lang="en-CA"/>
              <a:pPr/>
              <a:t>7</a:t>
            </a:fld>
            <a:endParaRPr lang="en-CA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76492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6E812-0A8B-44C7-ABC0-CC97FBB14B21}" type="slidenum">
              <a:rPr lang="en-CA"/>
              <a:pPr/>
              <a:t>8</a:t>
            </a:fld>
            <a:endParaRPr lang="en-CA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42902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1C6E5-1AE5-4B3D-A67B-E12A3E6EB52F}" type="slidenum">
              <a:rPr lang="en-CA"/>
              <a:pPr/>
              <a:t>9</a:t>
            </a:fld>
            <a:endParaRPr lang="en-CA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89851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400800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>
              <a:defRPr/>
            </a:pPr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AE867B5F-6EF7-4261-9E8A-E7D760F0100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6F91F91F-A68A-47EA-9577-818B4790C44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81846956-76A5-4CD1-B870-FAA8883F9A7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25F962B3-0098-4377-8AF1-789509E9595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031B9CE0-A799-45C9-89F8-10D543494CA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764BB87C-A7C4-49BA-ACF7-DDE1984D017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5FE81C95-3FB5-44F5-9A30-6BD7A4F5D38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CACEA8FF-F7CC-4B04-B764-9091FB77AB56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97292172-D4AB-48DB-BAD4-DB7E1EE13A4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34EB28DA-47AF-4FD9-9B5A-1F6EDBEAB46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3081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307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 smtClean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/>
              <a:t>Slide 18- </a:t>
            </a:r>
            <a:fld id="{1F9A02DE-DFEF-4B48-B5CD-E36B8619305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3078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/>
              <a:t>Copyright © 2007 </a:t>
            </a:r>
            <a:r>
              <a:rPr 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840066F8-682F-41F6-B889-27BE23FCF2F7}" type="slidenum">
              <a:rPr lang="en-US"/>
              <a:pPr/>
              <a:t>1</a:t>
            </a:fld>
            <a:endParaRPr lang="en-CA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4" name="Picture 11" descr="Elmasri_co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17A78838-BC24-41DD-84E3-09390DBBB191}" type="slidenum">
              <a:rPr lang="en-US"/>
              <a:pPr/>
              <a:t>10</a:t>
            </a:fld>
            <a:endParaRPr lang="en-CA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Two-Phase Locking Techniques: E</a:t>
            </a:r>
            <a:r>
              <a:rPr lang="en-US" dirty="0" smtClean="0"/>
              <a:t>ssential components</a:t>
            </a:r>
            <a:endParaRPr lang="en-US" dirty="0" smtClean="0">
              <a:cs typeface="Times New Roman" pitchFamily="18" charset="0"/>
            </a:endParaRPr>
          </a:p>
          <a:p>
            <a:pPr lvl="1" eaLnBrk="1" hangingPunct="1"/>
            <a:r>
              <a:rPr lang="en-US" dirty="0" smtClean="0">
                <a:cs typeface="Times New Roman" pitchFamily="18" charset="0"/>
              </a:rPr>
              <a:t>The following code performs the </a:t>
            </a:r>
            <a:r>
              <a:rPr lang="en-US" dirty="0" smtClean="0">
                <a:solidFill>
                  <a:srgbClr val="FFC000"/>
                </a:solidFill>
                <a:cs typeface="Times New Roman" pitchFamily="18" charset="0"/>
              </a:rPr>
              <a:t>unlock operation</a:t>
            </a:r>
            <a:r>
              <a:rPr lang="en-US" dirty="0" smtClean="0">
                <a:cs typeface="Times New Roman" pitchFamily="18" charset="0"/>
              </a:rPr>
              <a:t>:</a:t>
            </a:r>
          </a:p>
          <a:p>
            <a:pPr lvl="1" algn="just" eaLnBrk="1" hangingPunct="1">
              <a:buFontTx/>
              <a:buNone/>
            </a:pPr>
            <a:endParaRPr lang="en-US" dirty="0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LOCK (X)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dirty="0" smtClean="0">
                <a:cs typeface="Times New Roman" pitchFamily="18" charset="0"/>
              </a:rPr>
              <a:t> 0 (*unlock the item*)</a:t>
            </a:r>
          </a:p>
          <a:p>
            <a:pPr lvl="1" algn="just" eaLnBrk="1" hangingPunct="1">
              <a:buFontTx/>
              <a:buNone/>
            </a:pPr>
            <a:r>
              <a:rPr lang="en-US" dirty="0" smtClean="0">
                <a:cs typeface="Times New Roman" pitchFamily="18" charset="0"/>
              </a:rPr>
              <a:t>	if any transactions are waiting then</a:t>
            </a:r>
            <a:endParaRPr lang="en-US" dirty="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dirty="0" smtClean="0">
                <a:cs typeface="Times New Roman" pitchFamily="18" charset="0"/>
                <a:sym typeface="Symbol" pitchFamily="18" charset="2"/>
              </a:rPr>
              <a:t>		wake up one of the waiting the transactions;</a:t>
            </a:r>
            <a:endParaRPr lang="en-US" dirty="0" smtClean="0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>
              <a:spcBef>
                <a:spcPct val="20000"/>
              </a:spcBef>
              <a:buClr>
                <a:schemeClr val="tx2"/>
              </a:buClr>
              <a:buSzPct val="55000"/>
              <a:buFontTx/>
              <a:buChar char="•"/>
              <a:tabLst>
                <a:tab pos="1028700" algn="l"/>
              </a:tabLst>
            </a:pPr>
            <a:endParaRPr lang="en-US" sz="220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CBD04A20-6C3C-4B74-8385-BA8C77742DBA}" type="slidenum">
              <a:rPr lang="en-US"/>
              <a:pPr/>
              <a:t>11</a:t>
            </a:fld>
            <a:endParaRPr lang="en-CA"/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Two-Phase Locking Techniques: E</a:t>
            </a:r>
            <a:r>
              <a:rPr lang="en-US" sz="2400" dirty="0" smtClean="0"/>
              <a:t>ssential components</a:t>
            </a:r>
          </a:p>
          <a:p>
            <a:pPr lvl="1" eaLnBrk="1" hangingPunct="1"/>
            <a:r>
              <a:rPr lang="en-US" sz="2400" dirty="0" smtClean="0">
                <a:cs typeface="Times New Roman" pitchFamily="18" charset="0"/>
              </a:rPr>
              <a:t>The following code performs the </a:t>
            </a:r>
            <a:r>
              <a:rPr lang="en-US" sz="2400" dirty="0" smtClean="0">
                <a:solidFill>
                  <a:srgbClr val="FFC000"/>
                </a:solidFill>
                <a:cs typeface="Times New Roman" pitchFamily="18" charset="0"/>
              </a:rPr>
              <a:t>read operation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lvl="1" algn="just" eaLnBrk="1" hangingPunct="1">
              <a:buNone/>
            </a:pPr>
            <a:r>
              <a:rPr lang="en-US" sz="2400" dirty="0" smtClean="0">
                <a:cs typeface="Times New Roman" pitchFamily="18" charset="0"/>
              </a:rPr>
              <a:t>B:</a:t>
            </a:r>
            <a:r>
              <a:rPr lang="en-US" sz="1600" dirty="0" smtClean="0"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990033"/>
                </a:solidFill>
                <a:cs typeface="Times New Roman" pitchFamily="18" charset="0"/>
              </a:rPr>
              <a:t>if LOCK (X) </a:t>
            </a:r>
            <a:r>
              <a:rPr lang="en-US" sz="1800" dirty="0">
                <a:solidFill>
                  <a:srgbClr val="990033"/>
                </a:solidFill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800" dirty="0">
                <a:solidFill>
                  <a:srgbClr val="990033"/>
                </a:solidFill>
                <a:cs typeface="Times New Roman" pitchFamily="18" charset="0"/>
              </a:rPr>
              <a:t>unlocked” then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rgbClr val="990033"/>
                </a:solidFill>
                <a:cs typeface="Times New Roman" pitchFamily="18" charset="0"/>
              </a:rPr>
              <a:t>			begin </a:t>
            </a:r>
            <a:r>
              <a:rPr lang="en-US" sz="1800" dirty="0">
                <a:solidFill>
                  <a:srgbClr val="990033"/>
                </a:solidFill>
                <a:cs typeface="Times New Roman" pitchFamily="18" charset="0"/>
              </a:rPr>
              <a:t>LOCK (X) </a:t>
            </a:r>
            <a:r>
              <a:rPr lang="en-US" sz="1800" dirty="0">
                <a:solidFill>
                  <a:srgbClr val="990033"/>
                </a:solidFill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rgbClr val="990033"/>
                </a:solidFill>
                <a:cs typeface="Times New Roman" pitchFamily="18" charset="0"/>
              </a:rPr>
              <a:t> “read-locked</a:t>
            </a:r>
            <a:r>
              <a:rPr lang="en-US" sz="1800" dirty="0" smtClean="0">
                <a:solidFill>
                  <a:srgbClr val="990033"/>
                </a:solidFill>
                <a:cs typeface="Times New Roman" pitchFamily="18" charset="0"/>
              </a:rPr>
              <a:t>”;</a:t>
            </a:r>
            <a:endParaRPr lang="en-US" sz="1800" dirty="0" smtClean="0">
              <a:solidFill>
                <a:srgbClr val="990033"/>
              </a:solidFill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solidFill>
                  <a:srgbClr val="990033"/>
                </a:solidFill>
                <a:cs typeface="Times New Roman" pitchFamily="18" charset="0"/>
                <a:sym typeface="Symbol" pitchFamily="18" charset="2"/>
              </a:rPr>
              <a:t>			</a:t>
            </a:r>
            <a:r>
              <a:rPr lang="en-US" sz="1800" dirty="0" err="1" smtClean="0">
                <a:solidFill>
                  <a:srgbClr val="990033"/>
                </a:solidFill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dirty="0" smtClean="0">
                <a:solidFill>
                  <a:srgbClr val="990033"/>
                </a:solidFill>
                <a:cs typeface="Times New Roman" pitchFamily="18" charset="0"/>
                <a:sym typeface="Symbol" pitchFamily="18" charset="2"/>
              </a:rPr>
              <a:t> (X)  1;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end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else if </a:t>
            </a:r>
            <a:r>
              <a:rPr lang="en-US" sz="1800" dirty="0" smtClean="0">
                <a:cs typeface="Times New Roman" pitchFamily="18" charset="0"/>
              </a:rPr>
              <a:t>LOCK (X) 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dirty="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	    	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(X)  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(X) +1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else begin wait (until LOCK (X) = “unlocked” and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	   	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	   	go to B</a:t>
            </a:r>
          </a:p>
          <a:p>
            <a:pPr lvl="1" algn="just" eaLnBrk="1" hangingPunct="1"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	end;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771F8E6A-42D1-4FED-8DB2-3FF9E3AC0745}" type="slidenum">
              <a:rPr lang="en-US"/>
              <a:pPr/>
              <a:t>12</a:t>
            </a:fld>
            <a:endParaRPr lang="en-CA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Two-Phase Locking Techniques: E</a:t>
            </a:r>
            <a:r>
              <a:rPr lang="en-US" sz="2400" dirty="0" smtClean="0"/>
              <a:t>ssential components</a:t>
            </a:r>
          </a:p>
          <a:p>
            <a:pPr lvl="1" eaLnBrk="1" hangingPunct="1"/>
            <a:r>
              <a:rPr lang="en-US" sz="2000" dirty="0" smtClean="0">
                <a:cs typeface="Times New Roman" pitchFamily="18" charset="0"/>
              </a:rPr>
              <a:t>The following code performs the </a:t>
            </a:r>
            <a:r>
              <a:rPr lang="en-US" sz="2000" dirty="0" smtClean="0">
                <a:solidFill>
                  <a:srgbClr val="FFC000"/>
                </a:solidFill>
                <a:cs typeface="Times New Roman" pitchFamily="18" charset="0"/>
              </a:rPr>
              <a:t>write lock operation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endParaRPr lang="en-US" sz="2200" dirty="0" smtClean="0"/>
          </a:p>
        </p:txBody>
      </p:sp>
      <p:pic>
        <p:nvPicPr>
          <p:cNvPr id="14341" name="Picture 3" descr="Pink tissue paper"/>
          <p:cNvPicPr>
            <a:picLocks noChangeAspect="1" noChangeArrowheads="1"/>
          </p:cNvPicPr>
          <p:nvPr/>
        </p:nvPicPr>
        <p:blipFill>
          <a:blip r:embed="rId3"/>
          <a:srcRect l="30199" t="20508" r="20937" b="51772"/>
          <a:stretch>
            <a:fillRect/>
          </a:stretch>
        </p:blipFill>
        <p:spPr bwMode="auto">
          <a:xfrm>
            <a:off x="239713" y="2819400"/>
            <a:ext cx="802640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85391C84-8B0D-4C24-A83A-46B201D1ECF2}" type="slidenum">
              <a:rPr lang="en-US"/>
              <a:pPr/>
              <a:t>13</a:t>
            </a:fld>
            <a:endParaRPr lang="en-CA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Two-Phase Locking Techniques: E</a:t>
            </a:r>
            <a:r>
              <a:rPr lang="en-US" sz="2400" dirty="0" smtClean="0"/>
              <a:t>ssential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cs typeface="Times New Roman" pitchFamily="18" charset="0"/>
              </a:rPr>
              <a:t>The following code performs the </a:t>
            </a:r>
            <a:r>
              <a:rPr lang="en-US" sz="2000" dirty="0" smtClean="0">
                <a:solidFill>
                  <a:srgbClr val="FFC000"/>
                </a:solidFill>
                <a:cs typeface="Times New Roman" pitchFamily="18" charset="0"/>
              </a:rPr>
              <a:t>unlock operation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</a:t>
            </a:r>
            <a:r>
              <a:rPr lang="en-US" sz="1600" dirty="0" smtClean="0">
                <a:cs typeface="Times New Roman" pitchFamily="18" charset="0"/>
              </a:rPr>
              <a:t>if LOCK (X) </a:t>
            </a:r>
            <a:r>
              <a:rPr lang="en-US" sz="1600" dirty="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dirty="0" smtClean="0">
                <a:cs typeface="Times New Roman" pitchFamily="18" charset="0"/>
              </a:rPr>
              <a:t>write-locked”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begin LOCK (X) 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dirty="0" smtClean="0">
                <a:cs typeface="Times New Roman" pitchFamily="18" charset="0"/>
              </a:rPr>
              <a:t> “unlocked”;</a:t>
            </a:r>
            <a:endParaRPr lang="en-US" sz="1800" dirty="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 wakes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dirty="0" smtClean="0">
                <a:cs typeface="Times New Roman" pitchFamily="18" charset="0"/>
              </a:rPr>
              <a:t>LOCK (X) 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dirty="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	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	      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(X)  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(X) -1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      if  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no_of_reads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(X) = 0 then 		  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      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1800" dirty="0" smtClean="0">
                <a:cs typeface="Times New Roman" pitchFamily="18" charset="0"/>
              </a:rPr>
              <a:t>LOCK (X) = “unlocked”;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	wake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      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46615C62-20CB-415C-93E0-175CC7066C96}" type="slidenum">
              <a:rPr lang="en-US"/>
              <a:pPr/>
              <a:t>14</a:t>
            </a:fld>
            <a:endParaRPr lang="en-CA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63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Two-Phase Locking Techniques: E</a:t>
            </a:r>
            <a:r>
              <a:rPr lang="en-US" sz="2400" dirty="0" smtClean="0"/>
              <a:t>ssential components</a:t>
            </a:r>
            <a:endParaRPr lang="en-US" sz="2400" dirty="0" smtClean="0">
              <a:cs typeface="Times New Roman" pitchFamily="18" charset="0"/>
            </a:endParaRPr>
          </a:p>
          <a:p>
            <a:pPr eaLnBrk="1" hangingPunct="1"/>
            <a:r>
              <a:rPr lang="en-US" sz="2000" dirty="0" smtClean="0">
                <a:cs typeface="Times New Roman" pitchFamily="18" charset="0"/>
              </a:rPr>
              <a:t>Lock conversion</a:t>
            </a:r>
          </a:p>
          <a:p>
            <a:pPr lvl="1" eaLnBrk="1" hangingPunct="1"/>
            <a:r>
              <a:rPr lang="en-US" sz="2000" dirty="0" smtClean="0">
                <a:cs typeface="Times New Roman" pitchFamily="18" charset="0"/>
              </a:rPr>
              <a:t>Lock upgrade: existing </a:t>
            </a:r>
            <a:r>
              <a:rPr lang="en-US" sz="2000" dirty="0" smtClean="0">
                <a:solidFill>
                  <a:srgbClr val="FFC000"/>
                </a:solidFill>
                <a:cs typeface="Times New Roman" pitchFamily="18" charset="0"/>
              </a:rPr>
              <a:t>read lock to write lock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		</a:t>
            </a:r>
            <a:r>
              <a:rPr lang="en-US" sz="1800" dirty="0" smtClean="0">
                <a:solidFill>
                  <a:srgbClr val="800000"/>
                </a:solidFill>
                <a:cs typeface="Times New Roman" pitchFamily="18" charset="0"/>
              </a:rPr>
              <a:t>if </a:t>
            </a:r>
            <a:r>
              <a:rPr lang="en-US" sz="1800" dirty="0" err="1" smtClean="0">
                <a:solidFill>
                  <a:srgbClr val="800000"/>
                </a:solidFill>
                <a:cs typeface="Times New Roman" pitchFamily="18" charset="0"/>
              </a:rPr>
              <a:t>Ti</a:t>
            </a:r>
            <a:r>
              <a:rPr lang="en-US" sz="1800" dirty="0" smtClean="0">
                <a:solidFill>
                  <a:srgbClr val="800000"/>
                </a:solidFill>
                <a:cs typeface="Times New Roman" pitchFamily="18" charset="0"/>
              </a:rPr>
              <a:t> has a read-lock (X) </a:t>
            </a:r>
            <a:r>
              <a:rPr lang="en-US" sz="1800" dirty="0" smtClean="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and </a:t>
            </a:r>
            <a:r>
              <a:rPr lang="en-US" sz="1800" dirty="0" err="1" smtClean="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Tj</a:t>
            </a:r>
            <a:r>
              <a:rPr lang="en-US" sz="1800" dirty="0" smtClean="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 has no read-lock (X) (i  j) then</a:t>
            </a:r>
            <a:endParaRPr lang="en-US" sz="1800" dirty="0" smtClean="0">
              <a:solidFill>
                <a:srgbClr val="800000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</a:rPr>
              <a:t>	    convert read-lock (X) to write-lock (X)</a:t>
            </a:r>
            <a:endParaRPr lang="en-US" sz="1800" dirty="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   		else</a:t>
            </a:r>
            <a:endParaRPr lang="en-US" sz="1800" dirty="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	    force 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Ti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to wait until </a:t>
            </a:r>
            <a:r>
              <a:rPr lang="en-US" sz="1800" dirty="0" err="1" smtClean="0">
                <a:cs typeface="Times New Roman" pitchFamily="18" charset="0"/>
                <a:sym typeface="Symbol" pitchFamily="18" charset="2"/>
              </a:rPr>
              <a:t>Tj</a:t>
            </a: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unlocks X</a:t>
            </a:r>
          </a:p>
          <a:p>
            <a:pPr lvl="1" eaLnBrk="1" hangingPunct="1"/>
            <a:endParaRPr lang="en-US" sz="2000" dirty="0" smtClean="0">
              <a:cs typeface="Times New Roman" pitchFamily="18" charset="0"/>
            </a:endParaRPr>
          </a:p>
          <a:p>
            <a:pPr lvl="1" eaLnBrk="1" hangingPunct="1"/>
            <a:r>
              <a:rPr lang="en-US" sz="2000" dirty="0" smtClean="0">
                <a:cs typeface="Times New Roman" pitchFamily="18" charset="0"/>
              </a:rPr>
              <a:t>Lock downgrade: existing write lock to read lock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	</a:t>
            </a:r>
            <a:r>
              <a:rPr lang="en-US" sz="1800" dirty="0" err="1" smtClean="0">
                <a:cs typeface="Times New Roman" pitchFamily="18" charset="0"/>
              </a:rPr>
              <a:t>Ti</a:t>
            </a:r>
            <a:r>
              <a:rPr lang="en-US" sz="1800" dirty="0" smtClean="0">
                <a:cs typeface="Times New Roman" pitchFamily="18" charset="0"/>
              </a:rPr>
              <a:t> has a write-lock (X)    (*no transaction can have any lock on X*)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cs typeface="Times New Roman" pitchFamily="18" charset="0"/>
              </a:rPr>
              <a:t>		convert write-lock (X) to read-lock (X)</a:t>
            </a:r>
            <a:endParaRPr lang="en-US" sz="1800" dirty="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1800" dirty="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15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22830" y="457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Problem with previous Locking Style/Pattern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4800"/>
              </p:ext>
            </p:extLst>
          </p:nvPr>
        </p:nvGraphicFramePr>
        <p:xfrm>
          <a:off x="304800" y="1572547"/>
          <a:ext cx="31242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00"/>
                <a:gridCol w="1562100"/>
              </a:tblGrid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T1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T2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LOCK-S(B)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LOCK-S(A)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1572547"/>
            <a:ext cx="4800600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It is evident from the schedule that the transactions are well formed, as they lock an item before use and then unlock the items after use.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2971800"/>
            <a:ext cx="4572000" cy="230832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 still neither of the essential properties hold: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Conflict serializability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View Serializability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Being Cascade less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Recoverability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39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16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22830" y="457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Problem with previous Locking Style/Pattern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40197"/>
              </p:ext>
            </p:extLst>
          </p:nvPr>
        </p:nvGraphicFramePr>
        <p:xfrm>
          <a:off x="304800" y="1572547"/>
          <a:ext cx="34290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00"/>
                <a:gridCol w="1866900"/>
              </a:tblGrid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T1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T2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LOCK-S(B)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R(B)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LOCK-S(A)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R(A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14164" y="3606143"/>
            <a:ext cx="4572000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Non Conflict serializable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Non View </a:t>
            </a:r>
            <a:r>
              <a:rPr lang="en-US" dirty="0" smtClean="0">
                <a:solidFill>
                  <a:schemeClr val="bg1"/>
                </a:solidFill>
              </a:rPr>
              <a:t>Serializable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have Cascade Rollbacks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May become Irrecoverable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114800" y="1572547"/>
            <a:ext cx="1143000" cy="94205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934200" y="1572547"/>
            <a:ext cx="1143000" cy="942053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Down Arrow 8"/>
          <p:cNvSpPr/>
          <p:nvPr/>
        </p:nvSpPr>
        <p:spPr bwMode="auto">
          <a:xfrm>
            <a:off x="4648200" y="1101700"/>
            <a:ext cx="2590800" cy="470847"/>
          </a:xfrm>
          <a:prstGeom prst="curved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urved Down Arrow 9"/>
          <p:cNvSpPr/>
          <p:nvPr/>
        </p:nvSpPr>
        <p:spPr bwMode="auto">
          <a:xfrm flipH="1" flipV="1">
            <a:off x="4438650" y="2514600"/>
            <a:ext cx="3009900" cy="537202"/>
          </a:xfrm>
          <a:prstGeom prst="curved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175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17526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6400" y="1867610"/>
            <a:ext cx="111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CYCLE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9316" y="5175803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Dirty 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Bent Arrow 14"/>
          <p:cNvSpPr/>
          <p:nvPr/>
        </p:nvSpPr>
        <p:spPr bwMode="auto">
          <a:xfrm rot="5400000">
            <a:off x="870925" y="3465395"/>
            <a:ext cx="2819396" cy="838200"/>
          </a:xfrm>
          <a:prstGeom prst="bentArrow">
            <a:avLst>
              <a:gd name="adj1" fmla="val 20278"/>
              <a:gd name="adj2" fmla="val 25000"/>
              <a:gd name="adj3" fmla="val 25000"/>
              <a:gd name="adj4" fmla="val 2225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17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22830" y="457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Problem with previous Locking Style/Pattern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4800"/>
              </p:ext>
            </p:extLst>
          </p:nvPr>
        </p:nvGraphicFramePr>
        <p:xfrm>
          <a:off x="304800" y="1572547"/>
          <a:ext cx="31242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00"/>
                <a:gridCol w="1562100"/>
              </a:tblGrid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T1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T2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LOCK-S(B)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UNLOCK(B)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LOCK-S(A)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1572547"/>
            <a:ext cx="4800600" cy="1077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Despite of being well formed the schedule had problems, because in the schedule any transaction is allowed to perform lock operation as and when it needs.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2971800"/>
            <a:ext cx="4572000" cy="230832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Rather we need a disciplined approach of locking and unlocking. We need to apply some rules so that if not all but atleast few desirable properties are achieved.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590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F33FF20D-64A3-4CC4-9F66-0A861B2D5870}" type="slidenum">
              <a:rPr lang="en-US"/>
              <a:pPr/>
              <a:t>18</a:t>
            </a:fld>
            <a:endParaRPr lang="en-CA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Two Phases: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(a) Locking (Growing)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(b) Unlocking (Shrinking).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Locking (Growing)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applies locks (read or write) on desired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Unlocking (Shrinking)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unlocks its locked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Requirement: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For a transaction these two phases must be mutually exclusively, that is, during locking phase unlocking phase must not start and during unlocking phase locking phase must not begin.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solidFill>
                <a:srgbClr val="800000"/>
              </a:solidFill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DBD1A081-ED6E-4573-815F-787C0285CA32}" type="slidenum">
              <a:rPr lang="en-US"/>
              <a:pPr/>
              <a:t>19</a:t>
            </a:fld>
            <a:endParaRPr lang="en-CA"/>
          </a:p>
        </p:txBody>
      </p:sp>
      <p:sp>
        <p:nvSpPr>
          <p:cNvPr id="18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8436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T2</a:t>
            </a:r>
            <a:r>
              <a:rPr lang="en-US" sz="1800" b="1" smtClean="0">
                <a:cs typeface="Times New Roman" pitchFamily="18" charset="0"/>
              </a:rPr>
              <a:t>		    </a:t>
            </a:r>
            <a:r>
              <a:rPr lang="en-US" sz="18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    Initial values: X=20; Y=30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    T1 followed by T2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    X=50, Y=80.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T2 followed by T1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    X=70, Y=50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9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6147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18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Control Techniques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C7A8C9A-6755-4E1D-AF58-1D02E1966D56}" type="slidenum">
              <a:rPr lang="en-US"/>
              <a:pPr/>
              <a:t>20</a:t>
            </a:fld>
            <a:endParaRPr lang="en-CA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b="1" dirty="0" smtClean="0">
                <a:cs typeface="Times New Roman" pitchFamily="18" charset="0"/>
              </a:rPr>
              <a:t>	T1			T2		    </a:t>
            </a:r>
            <a:r>
              <a:rPr lang="en-US" sz="1600" b="1" u="sng" dirty="0" smtClean="0">
                <a:cs typeface="Times New Roman" pitchFamily="18" charset="0"/>
              </a:rPr>
              <a:t>Result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read_lock</a:t>
            </a:r>
            <a:r>
              <a:rPr lang="en-US" sz="1600" dirty="0" smtClean="0">
                <a:cs typeface="Times New Roman" pitchFamily="18" charset="0"/>
              </a:rPr>
              <a:t> (Y);				    X=50; Y=50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(Y);				    </a:t>
            </a:r>
            <a:r>
              <a:rPr lang="en-US" sz="1600" dirty="0" err="1" smtClean="0">
                <a:cs typeface="Times New Roman" pitchFamily="18" charset="0"/>
              </a:rPr>
              <a:t>Nonserializable</a:t>
            </a:r>
            <a:r>
              <a:rPr lang="en-US" sz="1600" dirty="0" smtClean="0">
                <a:cs typeface="Times New Roman" pitchFamily="18" charset="0"/>
              </a:rPr>
              <a:t> because it.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b="1" dirty="0" smtClean="0">
                <a:cs typeface="Times New Roman" pitchFamily="18" charset="0"/>
              </a:rPr>
              <a:t>unlock (Y);</a:t>
            </a:r>
            <a:r>
              <a:rPr lang="en-US" sz="1600" dirty="0" smtClean="0">
                <a:cs typeface="Times New Roman" pitchFamily="18" charset="0"/>
              </a:rPr>
              <a:t>				    violated two-phase policy.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read_lock</a:t>
            </a:r>
            <a:r>
              <a:rPr lang="en-US" sz="1600" dirty="0" smtClean="0">
                <a:cs typeface="Times New Roman" pitchFamily="18" charset="0"/>
              </a:rPr>
              <a:t>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(X);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b="1" dirty="0" smtClean="0">
                <a:cs typeface="Times New Roman" pitchFamily="18" charset="0"/>
              </a:rPr>
              <a:t>unlock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dirty="0" smtClean="0">
                <a:cs typeface="Times New Roman" pitchFamily="18" charset="0"/>
              </a:rPr>
              <a:t>			</a:t>
            </a:r>
            <a:r>
              <a:rPr lang="en-US" sz="1600" b="1" dirty="0" err="1" smtClean="0">
                <a:cs typeface="Times New Roman" pitchFamily="18" charset="0"/>
              </a:rPr>
              <a:t>write_lock</a:t>
            </a:r>
            <a:r>
              <a:rPr lang="en-US" sz="1600" b="1" dirty="0" smtClean="0">
                <a:cs typeface="Times New Roman" pitchFamily="18" charset="0"/>
              </a:rPr>
              <a:t> (Y);</a:t>
            </a:r>
            <a:r>
              <a:rPr lang="en-US" sz="16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Y:=X+Y;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write_item</a:t>
            </a:r>
            <a:r>
              <a:rPr lang="en-US" sz="1600" dirty="0" smtClean="0">
                <a:cs typeface="Times New Roman" pitchFamily="18" charset="0"/>
              </a:rPr>
              <a:t>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unlock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b="1" dirty="0" err="1" smtClean="0">
                <a:cs typeface="Times New Roman" pitchFamily="18" charset="0"/>
              </a:rPr>
              <a:t>write_lock</a:t>
            </a:r>
            <a:r>
              <a:rPr lang="en-US" sz="1600" b="1" dirty="0" smtClean="0">
                <a:cs typeface="Times New Roman" pitchFamily="18" charset="0"/>
              </a:rPr>
              <a:t>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(X);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X:=X+Y;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write_item</a:t>
            </a:r>
            <a:r>
              <a:rPr lang="en-US" sz="1600" dirty="0" smtClean="0">
                <a:cs typeface="Times New Roman" pitchFamily="18" charset="0"/>
              </a:rPr>
              <a:t>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unlock (X);</a:t>
            </a:r>
            <a:endParaRPr lang="en-US" sz="1600" dirty="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  </a:t>
            </a:r>
            <a:endParaRPr lang="en-US" sz="2200" dirty="0" smtClean="0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028700" y="3200400"/>
            <a:ext cx="0" cy="137160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52425" y="34972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33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133600" y="2047875"/>
            <a:ext cx="0" cy="42005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469900" y="2514600"/>
            <a:ext cx="363061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21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122830" y="4572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Problem with previous Locking Style/Pattern</a:t>
            </a:r>
            <a:endParaRPr 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84586"/>
              </p:ext>
            </p:extLst>
          </p:nvPr>
        </p:nvGraphicFramePr>
        <p:xfrm>
          <a:off x="304800" y="1572547"/>
          <a:ext cx="3124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00"/>
                <a:gridCol w="1562100"/>
              </a:tblGrid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T1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T2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LOCK-X(A)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LOCK-S(A)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UNLOCK(A)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</a:t>
                      </a:r>
                      <a:endParaRPr lang="en-US" sz="1200" dirty="0"/>
                    </a:p>
                  </a:txBody>
                  <a:tcPr/>
                </a:tc>
              </a:tr>
              <a:tr h="2703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C/FAIL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6200" y="1572547"/>
            <a:ext cx="4800600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It is evident from the schedule that the transactions follow 2PL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2971800"/>
            <a:ext cx="4572000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But still neither of the essential properties hold: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Being Cascade less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Recoverability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4686300"/>
            <a:ext cx="7924800" cy="156966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T2 read A written by transaction T1 now if T1 fails then cascaded rollbacks are required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Imagine that if T1 fails after T2 commits then Schedule becomes Irrecoverable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4540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C7A8C9A-6755-4E1D-AF58-1D02E1966D56}" type="slidenum">
              <a:rPr lang="en-US"/>
              <a:pPr/>
              <a:t>22</a:t>
            </a:fld>
            <a:endParaRPr lang="en-CA"/>
          </a:p>
        </p:txBody>
      </p:sp>
      <p:sp>
        <p:nvSpPr>
          <p:cNvPr id="1945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9460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Two-Phase Locking Techniques: DEADLOCK PROBLEM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b="1" dirty="0" smtClean="0">
                <a:cs typeface="Times New Roman" pitchFamily="18" charset="0"/>
              </a:rPr>
              <a:t>	T1			T2		    </a:t>
            </a:r>
            <a:endParaRPr lang="en-US" sz="1600" b="1" u="sng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read_lock</a:t>
            </a:r>
            <a:r>
              <a:rPr lang="en-US" sz="1600" dirty="0" smtClean="0">
                <a:cs typeface="Times New Roman" pitchFamily="18" charset="0"/>
              </a:rPr>
              <a:t> (Y);			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(Y);			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00" b="1" dirty="0" smtClean="0">
                <a:cs typeface="Times New Roman" pitchFamily="18" charset="0"/>
              </a:rPr>
              <a:t>      </a:t>
            </a:r>
            <a:r>
              <a:rPr lang="en-US" sz="1600" b="1" dirty="0" err="1" smtClean="0">
                <a:cs typeface="Times New Roman" pitchFamily="18" charset="0"/>
              </a:rPr>
              <a:t>write_lock</a:t>
            </a:r>
            <a:r>
              <a:rPr lang="en-US" sz="1600" b="1" dirty="0" smtClean="0">
                <a:cs typeface="Times New Roman" pitchFamily="18" charset="0"/>
              </a:rPr>
              <a:t> </a:t>
            </a:r>
            <a:r>
              <a:rPr lang="en-US" sz="1600" b="1" dirty="0">
                <a:cs typeface="Times New Roman" pitchFamily="18" charset="0"/>
              </a:rPr>
              <a:t>(X); </a:t>
            </a:r>
            <a:r>
              <a:rPr lang="en-US" sz="16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	                     T1 &amp; T2 follow two-phase policy but still subject 					to deadlock which must be dealt with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read_lock</a:t>
            </a:r>
            <a:r>
              <a:rPr lang="en-US" sz="1600" dirty="0" smtClean="0">
                <a:cs typeface="Times New Roman" pitchFamily="18" charset="0"/>
              </a:rPr>
              <a:t>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(X);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b="1" dirty="0" err="1" smtClean="0">
                <a:cs typeface="Times New Roman" pitchFamily="18" charset="0"/>
              </a:rPr>
              <a:t>write_lock</a:t>
            </a:r>
            <a:r>
              <a:rPr lang="en-US" sz="1600" b="1" dirty="0" smtClean="0">
                <a:cs typeface="Times New Roman" pitchFamily="18" charset="0"/>
              </a:rPr>
              <a:t>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00" b="1" dirty="0">
                <a:cs typeface="Times New Roman" pitchFamily="18" charset="0"/>
              </a:rPr>
              <a:t>	</a:t>
            </a:r>
            <a:r>
              <a:rPr lang="en-US" sz="1600" b="1" dirty="0" smtClean="0">
                <a:cs typeface="Times New Roman" pitchFamily="18" charset="0"/>
              </a:rPr>
              <a:t>		unlock </a:t>
            </a:r>
            <a:r>
              <a:rPr lang="en-US" sz="1600" b="1" dirty="0">
                <a:cs typeface="Times New Roman" pitchFamily="18" charset="0"/>
              </a:rPr>
              <a:t>(X); </a:t>
            </a:r>
            <a:r>
              <a:rPr lang="en-US" sz="1600" dirty="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Y:=X+Y;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</a:t>
            </a:r>
            <a:r>
              <a:rPr lang="en-US" sz="1600" dirty="0" err="1" smtClean="0">
                <a:cs typeface="Times New Roman" pitchFamily="18" charset="0"/>
              </a:rPr>
              <a:t>write_item</a:t>
            </a:r>
            <a:r>
              <a:rPr lang="en-US" sz="1600" dirty="0" smtClean="0">
                <a:cs typeface="Times New Roman" pitchFamily="18" charset="0"/>
              </a:rPr>
              <a:t>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		unlock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b="1" dirty="0">
                <a:cs typeface="Times New Roman" pitchFamily="18" charset="0"/>
              </a:rPr>
              <a:t> unlock (Y);</a:t>
            </a:r>
            <a:endParaRPr lang="en-US" sz="1600" b="1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read_item</a:t>
            </a:r>
            <a:r>
              <a:rPr lang="en-US" sz="1600" dirty="0" smtClean="0">
                <a:cs typeface="Times New Roman" pitchFamily="18" charset="0"/>
              </a:rPr>
              <a:t> (X);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X:=X+Y;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</a:t>
            </a:r>
            <a:r>
              <a:rPr lang="en-US" sz="1600" dirty="0" err="1" smtClean="0">
                <a:cs typeface="Times New Roman" pitchFamily="18" charset="0"/>
              </a:rPr>
              <a:t>write_item</a:t>
            </a:r>
            <a:r>
              <a:rPr lang="en-US" sz="1600" dirty="0" smtClean="0">
                <a:cs typeface="Times New Roman" pitchFamily="18" charset="0"/>
              </a:rPr>
              <a:t>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dirty="0" smtClean="0">
                <a:cs typeface="Times New Roman" pitchFamily="18" charset="0"/>
              </a:rPr>
              <a:t>	unlock (X);</a:t>
            </a:r>
            <a:endParaRPr lang="en-US" sz="1600" dirty="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dirty="0" smtClean="0">
                <a:cs typeface="Times New Roman" pitchFamily="18" charset="0"/>
                <a:sym typeface="Symbol" pitchFamily="18" charset="2"/>
              </a:rPr>
              <a:t>   </a:t>
            </a:r>
            <a:endParaRPr lang="en-US" sz="2200" dirty="0" smtClean="0"/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1028700" y="3200400"/>
            <a:ext cx="0" cy="137160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352425" y="34972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33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19463" name="Line 8"/>
          <p:cNvSpPr>
            <a:spLocks noChangeShapeType="1"/>
          </p:cNvSpPr>
          <p:nvPr/>
        </p:nvSpPr>
        <p:spPr bwMode="auto">
          <a:xfrm>
            <a:off x="2133600" y="2047875"/>
            <a:ext cx="0" cy="42005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469900" y="2514600"/>
            <a:ext cx="363061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238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9E3E2B0-A694-4689-AE1F-DA5DDA86FF6F}" type="slidenum">
              <a:rPr lang="en-US"/>
              <a:pPr/>
              <a:t>23</a:t>
            </a:fld>
            <a:endParaRPr lang="en-CA"/>
          </a:p>
        </p:txBody>
      </p:sp>
      <p:sp>
        <p:nvSpPr>
          <p:cNvPr id="2150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150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Two-phase policy generates two locking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(a) </a:t>
            </a:r>
            <a:r>
              <a:rPr lang="en-US" sz="2000" b="1" dirty="0" smtClean="0"/>
              <a:t>Basic</a:t>
            </a:r>
            <a:r>
              <a:rPr 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(b) </a:t>
            </a:r>
            <a:r>
              <a:rPr lang="en-US" sz="2000" b="1" dirty="0" smtClean="0"/>
              <a:t>Conservative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b="1" dirty="0"/>
              <a:t>Basic</a:t>
            </a:r>
            <a:r>
              <a:rPr lang="en-US" sz="20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Transaction locks data items incrementally.  This may cause deadlock which is dealt with.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Conservative</a:t>
            </a:r>
            <a:r>
              <a:rPr lang="en-US" sz="20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Prevents deadlock by locking all desired data items before transaction begins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Strict</a:t>
            </a:r>
            <a:r>
              <a:rPr lang="en-US" sz="2000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 more stricter version of Basic algorithm where unlocking is performed after a transaction terminates (commits or aborts and rolled-back).  This is the most commonly used two-phase locking algorithm.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8DB1F532-0E5A-4221-8C0F-55B18D784E00}" type="slidenum">
              <a:rPr lang="en-US"/>
              <a:pPr/>
              <a:t>24</a:t>
            </a:fld>
            <a:endParaRPr lang="en-CA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Dealing with Deadlock and Starvation</a:t>
            </a:r>
          </a:p>
          <a:p>
            <a:pPr lvl="1" eaLnBrk="1" hangingPunct="1"/>
            <a:r>
              <a:rPr lang="en-US" sz="2200" b="1" smtClean="0">
                <a:cs typeface="Times New Roman" pitchFamily="18" charset="0"/>
              </a:rPr>
              <a:t>Deadlock</a:t>
            </a:r>
            <a:endParaRPr lang="en-US" sz="1700" b="1" smtClean="0"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T’1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T’2</a:t>
            </a:r>
            <a:r>
              <a:rPr lang="en-US" sz="1800" b="1" smtClean="0">
                <a:cs typeface="Times New Roman" pitchFamily="18" charset="0"/>
              </a:rPr>
              <a:t>		</a:t>
            </a:r>
            <a:endParaRPr lang="en-US" sz="1800" b="1" u="sng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		T1 and T2 did follow two-phase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		policy but they are deadlock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		read_lock (X);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		read_item (Y);			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(waits for X)		write_lock (Y);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		(waits for Y)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Deadlock (T’1 and T’2)</a:t>
            </a:r>
            <a:endParaRPr lang="en-US" sz="3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4D61D714-E6A8-4306-8481-661454815C81}" type="slidenum">
              <a:rPr lang="en-US"/>
              <a:pPr/>
              <a:t>25</a:t>
            </a:fld>
            <a:endParaRPr lang="en-CA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Dealing with Deadlock and Starvation</a:t>
            </a:r>
          </a:p>
          <a:p>
            <a:pPr eaLnBrk="1" hangingPunct="1"/>
            <a:r>
              <a:rPr lang="en-US" b="1" smtClean="0"/>
              <a:t>Deadlock prevention</a:t>
            </a:r>
          </a:p>
          <a:p>
            <a:pPr lvl="1" eaLnBrk="1" hangingPunct="1"/>
            <a:r>
              <a:rPr lang="en-US" smtClean="0"/>
              <a:t>A transaction locks all data items it refers to before it begins execution.</a:t>
            </a:r>
          </a:p>
          <a:p>
            <a:pPr lvl="1" eaLnBrk="1" hangingPunct="1"/>
            <a:r>
              <a:rPr lang="en-US" smtClean="0"/>
              <a:t>This way of locking prevents deadlock since a transaction never waits for a data item.</a:t>
            </a:r>
          </a:p>
          <a:p>
            <a:pPr lvl="1" eaLnBrk="1" hangingPunct="1"/>
            <a:r>
              <a:rPr lang="en-US" smtClean="0"/>
              <a:t>The conservative two-phase locking uses this approach.</a:t>
            </a:r>
            <a:endParaRPr lang="en-US" smtClean="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36E42257-40F3-4E4E-9732-1EB75F219D78}" type="slidenum">
              <a:rPr lang="en-US"/>
              <a:pPr/>
              <a:t>26</a:t>
            </a:fld>
            <a:endParaRPr lang="en-CA"/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458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Dealing with Deadlock and Starvation</a:t>
            </a:r>
          </a:p>
          <a:p>
            <a:pPr eaLnBrk="1" hangingPunct="1"/>
            <a:r>
              <a:rPr lang="en-US" sz="2400" b="1" smtClean="0"/>
              <a:t>Deadlock detection and resolution</a:t>
            </a:r>
          </a:p>
          <a:p>
            <a:pPr lvl="1" eaLnBrk="1" hangingPunct="1"/>
            <a:r>
              <a:rPr lang="en-US" sz="2200" smtClean="0"/>
              <a:t>In this approach, deadlocks are allowed to happen.  The scheduler maintains a wait-for-graph for detecting cycle.  If a cycle exists, then one transaction involved in the cycle is selected (victim) and rolled-back.</a:t>
            </a:r>
          </a:p>
          <a:p>
            <a:pPr lvl="1" eaLnBrk="1" hangingPunct="1"/>
            <a:r>
              <a:rPr lang="en-US" sz="2200" smtClean="0"/>
              <a:t>A wait-for-graph is created using the lock table.  As soon as a transaction is blocked, it is added to the graph.  When a chain like: Ti waits for Tj waits for Tk waits for Ti or Tj occurs, then this creates a cycle.  One of the transaction is aborted</a:t>
            </a:r>
            <a:endParaRPr lang="en-US" sz="2200" smtClean="0"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B3E86C98-14B6-45A5-A1EF-8C77A859DFE7}" type="slidenum">
              <a:rPr lang="en-US"/>
              <a:pPr/>
              <a:t>27</a:t>
            </a:fld>
            <a:endParaRPr lang="en-CA"/>
          </a:p>
        </p:txBody>
      </p:sp>
      <p:pic>
        <p:nvPicPr>
          <p:cNvPr id="25603" name="Picture 2" descr="Pink tissue paper"/>
          <p:cNvPicPr>
            <a:picLocks noChangeAspect="1" noChangeArrowheads="1"/>
          </p:cNvPicPr>
          <p:nvPr/>
        </p:nvPicPr>
        <p:blipFill>
          <a:blip r:embed="rId2"/>
          <a:srcRect t="36081"/>
          <a:stretch>
            <a:fillRect/>
          </a:stretch>
        </p:blipFill>
        <p:spPr bwMode="auto">
          <a:xfrm>
            <a:off x="414338" y="990600"/>
            <a:ext cx="84248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AA9C2E8F-B55D-45A0-8DE6-5EADA8D68E8A}" type="slidenum">
              <a:rPr lang="en-US"/>
              <a:pPr/>
              <a:t>28</a:t>
            </a:fld>
            <a:endParaRPr lang="en-CA"/>
          </a:p>
        </p:txBody>
      </p:sp>
      <p:sp>
        <p:nvSpPr>
          <p:cNvPr id="2662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662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Dealing with Deadlock and Starvation</a:t>
            </a:r>
          </a:p>
          <a:p>
            <a:pPr eaLnBrk="1" hangingPunct="1"/>
            <a:r>
              <a:rPr lang="en-US" sz="2400" b="1" smtClean="0"/>
              <a:t>Deadlock avoidance</a:t>
            </a:r>
          </a:p>
          <a:p>
            <a:pPr lvl="1" eaLnBrk="1" hangingPunct="1"/>
            <a:r>
              <a:rPr lang="en-US" sz="2200" smtClean="0"/>
              <a:t>There are many variations of two-phase locking algorithm.</a:t>
            </a:r>
          </a:p>
          <a:p>
            <a:pPr lvl="1" eaLnBrk="1" hangingPunct="1"/>
            <a:r>
              <a:rPr lang="en-US" sz="2200" smtClean="0"/>
              <a:t>Some avoid deadlock by not letting the cycle to complete.</a:t>
            </a:r>
          </a:p>
          <a:p>
            <a:pPr lvl="1" eaLnBrk="1" hangingPunct="1"/>
            <a:r>
              <a:rPr lang="en-US" sz="2200" smtClean="0"/>
              <a:t>That is as soon as the algorithm discovers that blocking a transaction is likely to create a cycle, it rolls back the transaction.</a:t>
            </a:r>
          </a:p>
          <a:p>
            <a:pPr lvl="1" eaLnBrk="1" hangingPunct="1"/>
            <a:r>
              <a:rPr lang="en-US" sz="2200" smtClean="0"/>
              <a:t>Wound-Wait and Wait-Die algorithms use timestamps to </a:t>
            </a:r>
            <a:r>
              <a:rPr lang="en-US" sz="2200" smtClean="0">
                <a:sym typeface="Symbol" pitchFamily="18" charset="2"/>
              </a:rPr>
              <a:t>avoid deadlocks by rolling-back victim.</a:t>
            </a:r>
            <a:endParaRPr lang="en-US" sz="2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982E15D-A8D6-4427-9252-47D5111002C0}" type="slidenum">
              <a:rPr lang="en-US"/>
              <a:pPr/>
              <a:t>29</a:t>
            </a:fld>
            <a:endParaRPr lang="en-CA"/>
          </a:p>
        </p:txBody>
      </p:sp>
      <p:pic>
        <p:nvPicPr>
          <p:cNvPr id="27651" name="Picture 2" descr="wait_woun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8" y="1447800"/>
            <a:ext cx="86661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5"/>
          <p:cNvSpPr txBox="1">
            <a:spLocks noChangeArrowheads="1"/>
          </p:cNvSpPr>
          <p:nvPr/>
        </p:nvSpPr>
        <p:spPr bwMode="auto">
          <a:xfrm>
            <a:off x="1143000" y="457200"/>
            <a:ext cx="6629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/>
              <a:t>Deadlock Prevention Techniques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DF369672-2E25-44D1-8913-28F61E2D6C5A}" type="slidenum">
              <a:rPr lang="en-US"/>
              <a:pPr/>
              <a:t>3</a:t>
            </a:fld>
            <a:endParaRPr lang="en-CA"/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18 Outline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smtClean="0"/>
              <a:t>Databases Concurrency Control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Purpose of Concurrency Control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Two-Phase locking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Limitations of CCMs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Index Locking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Lock Compatibility Matrix</a:t>
            </a:r>
          </a:p>
          <a:p>
            <a:pPr marL="952500" lvl="1" indent="-495300" eaLnBrk="1" hangingPunct="1">
              <a:buSzTx/>
              <a:buFont typeface="Wingdings" pitchFamily="2" charset="2"/>
              <a:buAutoNum type="arabicPeriod"/>
            </a:pPr>
            <a:r>
              <a:rPr lang="en-US" smtClean="0"/>
              <a:t>Lock Granularity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30</a:t>
            </a:fld>
            <a:endParaRPr lang="en-CA"/>
          </a:p>
        </p:txBody>
      </p:sp>
      <p:pic>
        <p:nvPicPr>
          <p:cNvPr id="75778" name="Picture 2" descr="Pink tissue paper"/>
          <p:cNvPicPr>
            <a:picLocks noChangeAspect="1" noChangeArrowheads="1"/>
          </p:cNvPicPr>
          <p:nvPr/>
        </p:nvPicPr>
        <p:blipFill>
          <a:blip r:embed="rId2"/>
          <a:srcRect l="4964" t="32545" r="6515" b="22364"/>
          <a:stretch>
            <a:fillRect/>
          </a:stretch>
        </p:blipFill>
        <p:spPr bwMode="auto">
          <a:xfrm>
            <a:off x="304800" y="533400"/>
            <a:ext cx="8153400" cy="2362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  <p:pic>
        <p:nvPicPr>
          <p:cNvPr id="75779" name="Picture 3" descr="Pink tissue paper"/>
          <p:cNvPicPr>
            <a:picLocks noChangeAspect="1" noChangeArrowheads="1"/>
          </p:cNvPicPr>
          <p:nvPr/>
        </p:nvPicPr>
        <p:blipFill>
          <a:blip r:embed="rId3"/>
          <a:srcRect t="26321" r="6067" b="60149"/>
          <a:stretch>
            <a:fillRect/>
          </a:stretch>
        </p:blipFill>
        <p:spPr bwMode="auto">
          <a:xfrm>
            <a:off x="111124" y="2895600"/>
            <a:ext cx="8651876" cy="609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E8D51EC-0906-486D-BF04-F10221F40D7C}" type="slidenum">
              <a:rPr lang="en-US"/>
              <a:pPr/>
              <a:t>31</a:t>
            </a:fld>
            <a:endParaRPr lang="en-CA"/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867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Dealing with Deadlock and Starvation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Starvation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Starvation occurs when a particular transaction consistently waits or restarted and never gets a chance to proceed further.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a deadlock resolution it is possible that the same transaction may consistently be selected as victim and rolled-back.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This limitation is inherent in all priority based scheduling mechanisms.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Wound-Wait scheme a younger transaction may always be wounded (aborted) by a long running older transaction which may create starvation.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3391870C-12E5-46AB-932B-F38AA6FF764D}" type="slidenum">
              <a:rPr lang="en-US"/>
              <a:pPr/>
              <a:t>32</a:t>
            </a:fld>
            <a:endParaRPr lang="en-CA"/>
          </a:p>
        </p:txBody>
      </p:sp>
      <p:sp>
        <p:nvSpPr>
          <p:cNvPr id="2969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970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Timestamp</a:t>
            </a:r>
          </a:p>
          <a:p>
            <a:pPr lvl="1" eaLnBrk="1" hangingPunct="1"/>
            <a:r>
              <a:rPr lang="en-US" smtClean="0"/>
              <a:t>A monotonically increasing variable (integer) indicating the age of an operation or a transaction.  A larger timestamp value indicates a more recent event or operation.</a:t>
            </a:r>
          </a:p>
          <a:p>
            <a:pPr lvl="1" eaLnBrk="1" hangingPunct="1"/>
            <a:r>
              <a:rPr lang="en-US" smtClean="0"/>
              <a:t>Timestamp based algorithm uses timestamp to serialize the execution of concurrent transactions.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65462AF8-33F7-4601-B5FF-D66077D16094}" type="slidenum">
              <a:rPr lang="en-US"/>
              <a:pPr/>
              <a:t>33</a:t>
            </a:fld>
            <a:endParaRPr lang="en-CA"/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0724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Basic Timestamp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1.  Transaction T issues a write_item(X)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read_TS(X) &gt; TS(T) or if write_TS(X) &gt; TS(T), then an younger transaction has already read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the condition in part (a) does not exist, then execute write_item(X) of T and set write_TS(X) to TS(T).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2.  </a:t>
            </a:r>
            <a:r>
              <a:rPr lang="en-US" sz="2200" smtClean="0"/>
              <a:t>Transaction T issues a read_item(X)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&gt; TS(T), then an younger transaction has already written to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 TS(T), then execute read_item(X) of T and set read_TS(X) to the larger of TS(T) and the current read_TS(X).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34</a:t>
            </a:fld>
            <a:endParaRPr lang="en-CA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91776"/>
              </p:ext>
            </p:extLst>
          </p:nvPr>
        </p:nvGraphicFramePr>
        <p:xfrm>
          <a:off x="469710" y="2438400"/>
          <a:ext cx="2480860" cy="3117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430"/>
                <a:gridCol w="1240430"/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R(A)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R(A)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W(A)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7916" y="1857345"/>
            <a:ext cx="12828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TS(T1)=5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61699" y="1870993"/>
            <a:ext cx="12828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TS(T2)=10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1489993"/>
            <a:ext cx="354197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TIMESTAMP OF TRANSACTIONS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979460" y="3540035"/>
            <a:ext cx="341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RTS(A)=10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79459" y="4953000"/>
            <a:ext cx="341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WTS(A)=10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1" y="2537552"/>
            <a:ext cx="2971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TIMESTAMP OF DATA ITEM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26006" y="3237236"/>
            <a:ext cx="380999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READ TIMESTAMP OF DATA ITEM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5534" y="4561925"/>
            <a:ext cx="380999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WRITE TIMESTAMP OF DATA ITEM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02799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35</a:t>
            </a:fld>
            <a:endParaRPr lang="en-C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333" t="13333" r="1667" b="43334"/>
          <a:stretch/>
        </p:blipFill>
        <p:spPr>
          <a:xfrm>
            <a:off x="35257" y="838200"/>
            <a:ext cx="8686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19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8001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36</a:t>
            </a:fld>
            <a:endParaRPr lang="en-CA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31940"/>
              </p:ext>
            </p:extLst>
          </p:nvPr>
        </p:nvGraphicFramePr>
        <p:xfrm>
          <a:off x="469710" y="4038600"/>
          <a:ext cx="2480860" cy="2394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430"/>
                <a:gridCol w="1240430"/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7916" y="3457545"/>
            <a:ext cx="12828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TS(T1)=5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61699" y="3471193"/>
            <a:ext cx="12828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TS(T2)=10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090193"/>
            <a:ext cx="354197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TIMESTAMP OF TRANSACTIONS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103338" y="5347935"/>
            <a:ext cx="341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WTS(A)=10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91001" y="4137752"/>
            <a:ext cx="2971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TIMESTAMP OF DATA ITEM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905534" y="4858260"/>
            <a:ext cx="380999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WRITE TIMESTAMP OF DATA ITEM 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809600"/>
            <a:ext cx="108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R(A)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4" t="-4" r="4" b="47063"/>
          <a:stretch/>
        </p:blipFill>
        <p:spPr>
          <a:xfrm>
            <a:off x="151647" y="155791"/>
            <a:ext cx="8687553" cy="2743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0526" t="36692" r="4" b="47063"/>
          <a:stretch/>
        </p:blipFill>
        <p:spPr>
          <a:xfrm>
            <a:off x="151647" y="2133600"/>
            <a:ext cx="2210553" cy="7256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94375" y="5819491"/>
            <a:ext cx="4992425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ROLLBACK T1 AND DONOT ALLOW READING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2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8001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37</a:t>
            </a:fld>
            <a:endParaRPr lang="en-CA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20338"/>
              </p:ext>
            </p:extLst>
          </p:nvPr>
        </p:nvGraphicFramePr>
        <p:xfrm>
          <a:off x="469710" y="4038600"/>
          <a:ext cx="2480860" cy="2394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430"/>
                <a:gridCol w="1240430"/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R(A)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W(A)</a:t>
                      </a:r>
                      <a:endParaRPr lang="en-US" dirty="0"/>
                    </a:p>
                  </a:txBody>
                  <a:tcPr/>
                </a:tc>
              </a:tr>
              <a:tr h="59871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7916" y="3457545"/>
            <a:ext cx="128289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TS(T1)=10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761699" y="3471193"/>
            <a:ext cx="12828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TS(T2)=5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3090193"/>
            <a:ext cx="3541975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TIMESTAMP OF TRANSACTIONS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321704" y="5347935"/>
            <a:ext cx="34143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WTS(A)=5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45927" y="4137752"/>
            <a:ext cx="2971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TIMESTAMP OF DATA ITEM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123900" y="4858260"/>
            <a:ext cx="3809999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WRITE TIMESTAMP OF DATA ITEM A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5809600"/>
            <a:ext cx="108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R(A)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-4" t="-4" r="4" b="47063"/>
          <a:stretch/>
        </p:blipFill>
        <p:spPr>
          <a:xfrm>
            <a:off x="151647" y="155791"/>
            <a:ext cx="8687553" cy="2743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0526" t="36692" r="4" b="47063"/>
          <a:stretch/>
        </p:blipFill>
        <p:spPr>
          <a:xfrm>
            <a:off x="151647" y="2133600"/>
            <a:ext cx="2210553" cy="7256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94375" y="5938970"/>
            <a:ext cx="4992425" cy="46166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ALLOW READING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20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5F5517B8-0C93-46D2-AD61-FFA8FBB7365D}" type="slidenum">
              <a:rPr lang="en-US"/>
              <a:pPr/>
              <a:t>38</a:t>
            </a:fld>
            <a:endParaRPr lang="en-CA"/>
          </a:p>
        </p:txBody>
      </p:sp>
      <p:sp>
        <p:nvSpPr>
          <p:cNvPr id="3174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1748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Strict Timestamp Ordering</a:t>
            </a:r>
          </a:p>
          <a:p>
            <a:pPr lvl="1" eaLnBrk="1" hangingPunct="1"/>
            <a:r>
              <a:rPr lang="en-US" smtClean="0"/>
              <a:t>1.  Transaction T issues a write_item(X)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read_TS(X), then delay T until the transaction T’ that wrote or read X has terminated (committed or aborted).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2.  </a:t>
            </a:r>
            <a:r>
              <a:rPr lang="en-US" smtClean="0"/>
              <a:t>Transaction T issues a read_item(X)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write_TS(X), then delay T until the transaction T’ that wrote or read X has terminated (committed or aborted).</a:t>
            </a:r>
            <a:endParaRPr lang="en-US" smtClean="0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39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609600" y="3165396"/>
            <a:ext cx="7620000" cy="110799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030092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CFEBEC49-5ECC-46B4-A49E-99414F84B774}" type="slidenum">
              <a:rPr lang="en-US"/>
              <a:pPr/>
              <a:t>4</a:t>
            </a:fld>
            <a:endParaRPr lang="en-CA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1   Purpose of Concurrency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enforce Isolation (through mutual exclusion) among conflicting transactions.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preserve database consistency through consistency preserving execution of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To resolve read-write and write-write conflicts.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In concurrent execution environment if T1 conflicts with T2 over a data item A, then the existing concurrency control decides if T1 or T2 should get the A and if the other transaction is rolled-back or waits.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887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CACEA8FF-F7CC-4B04-B764-9091FB77AB56}" type="slidenum">
              <a:rPr lang="en-US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341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01E2D0AA-7C73-4A66-A6CB-7FAD1C90BB7A}" type="slidenum">
              <a:rPr lang="en-US"/>
              <a:pPr/>
              <a:t>42</a:t>
            </a:fld>
            <a:endParaRPr lang="en-CA"/>
          </a:p>
        </p:txBody>
      </p:sp>
      <p:sp>
        <p:nvSpPr>
          <p:cNvPr id="3277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27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Thomas’s Write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read_TS(X) &gt; TS(T) then abort and roll-back T and reject the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write_TS(X) &gt; TS(T), then just ignore the write operation and continue execution.  This is because the most recent writes counts in case of two consecutive writes.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the conditions given in 1 and 2 above do not occur, then execute write_item(X) of T and set write_TS(X) to TS(T).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C411CDB1-2E39-4C4E-82C4-CE18797DF1E2}" type="slidenum">
              <a:rPr lang="en-US"/>
              <a:pPr/>
              <a:t>5</a:t>
            </a:fld>
            <a:endParaRPr lang="en-CA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Two-Phase Locking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Locking is an operation which secures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(a) permission to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(b) permission to Write a data item for a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Lock (X).  Data item X is locked in behalf of the requesting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Unlocking is an operation which removes these permissions from the data item.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Unlock (X): Data item X is made available to all other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 and Unlock are Atomic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DFE99C4E-5121-4EFA-BB21-81C1AD1C4E56}" type="slidenum">
              <a:rPr lang="en-US"/>
              <a:pPr/>
              <a:t>6</a:t>
            </a:fld>
            <a:endParaRPr lang="en-CA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342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Two-Phase Locking Techniques: Essential components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Two locks modes: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(a) shared (read) 	(b) exclusive (write).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Shared mode:  shared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More than one transaction can apply share lock on X for reading its value but no write lock can be applied on X by any other transaction.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Exclusive mode: Write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Only one write lock on X can exist at any time and no shared lock can be applied by any other transaction on 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Conflict matrix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6600" y="4724400"/>
          <a:ext cx="1717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4" imgW="1717560" imgH="1755720" progId="Visio.Drawing.6">
                  <p:embed/>
                </p:oleObj>
              </mc:Choice>
              <mc:Fallback>
                <p:oleObj name="VISIO" r:id="rId4" imgW="1717560" imgH="17557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1717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75A05929-A477-4046-B677-B51BB237B7D5}" type="slidenum">
              <a:rPr lang="en-US"/>
              <a:pPr/>
              <a:t>7</a:t>
            </a:fld>
            <a:endParaRPr lang="en-CA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Two-Phase Locking Techniques: Essential components</a:t>
            </a:r>
          </a:p>
          <a:p>
            <a:pPr lvl="1" eaLnBrk="1" hangingPunct="1"/>
            <a:r>
              <a:rPr lang="en-US" smtClean="0"/>
              <a:t>Lock Manager: </a:t>
            </a:r>
          </a:p>
          <a:p>
            <a:pPr lvl="2" eaLnBrk="1" hangingPunct="1"/>
            <a:r>
              <a:rPr lang="en-US" smtClean="0"/>
              <a:t>Managing locks on data items.</a:t>
            </a:r>
          </a:p>
          <a:p>
            <a:pPr lvl="1" eaLnBrk="1" hangingPunct="1"/>
            <a:r>
              <a:rPr lang="en-US" smtClean="0"/>
              <a:t>Lock table: </a:t>
            </a:r>
          </a:p>
          <a:p>
            <a:pPr lvl="2" eaLnBrk="1" hangingPunct="1"/>
            <a:r>
              <a:rPr lang="en-US" smtClean="0"/>
              <a:t>Lock manager uses it to store the identify of transaction locking a data item, the data item, lock mode and pointer to the next data item locked. One simple way to implement a lock table is through linked list.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23925" y="5827713"/>
          <a:ext cx="71008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4" imgW="5879880" imgH="636480" progId="Visio.Drawing.6">
                  <p:embed/>
                </p:oleObj>
              </mc:Choice>
              <mc:Fallback>
                <p:oleObj name="VISIO" r:id="rId4" imgW="5879880" imgH="63648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827713"/>
                        <a:ext cx="710088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6CCA3990-88E6-4852-BE03-998CA1AA2BE7}" type="slidenum">
              <a:rPr lang="en-US"/>
              <a:pPr/>
              <a:t>8</a:t>
            </a:fld>
            <a:endParaRPr lang="en-CA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4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Two-Phase Locking Techniques: Essential components</a:t>
            </a:r>
          </a:p>
          <a:p>
            <a:pPr lvl="1" eaLnBrk="1" hangingPunct="1"/>
            <a:r>
              <a:rPr lang="en-US" smtClean="0"/>
              <a:t>Database requires that all transactions should be well-formed.  A transaction is well-formed if:</a:t>
            </a:r>
          </a:p>
          <a:p>
            <a:pPr lvl="2" eaLnBrk="1" hangingPunct="1"/>
            <a:r>
              <a:rPr lang="en-US" smtClean="0"/>
              <a:t>It must lock the data item before it reads or writes to it.</a:t>
            </a:r>
          </a:p>
          <a:p>
            <a:pPr lvl="2" eaLnBrk="1" hangingPunct="1"/>
            <a:r>
              <a:rPr lang="en-US" smtClean="0"/>
              <a:t>It must not lock an already locked data items and it must not try to unlock a free data item.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18- </a:t>
            </a:r>
            <a:fld id="{F74A7052-C5A2-4060-8FB6-1D843EAC7366}" type="slidenum">
              <a:rPr lang="en-US"/>
              <a:pPr/>
              <a:t>9</a:t>
            </a:fld>
            <a:endParaRPr lang="en-CA"/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126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cs typeface="Times New Roman" pitchFamily="18" charset="0"/>
              </a:rPr>
              <a:t>Two-Phase Locking Techniques: E</a:t>
            </a:r>
            <a:r>
              <a:rPr lang="en-US" sz="2400" dirty="0" smtClean="0"/>
              <a:t>ssential components</a:t>
            </a:r>
          </a:p>
          <a:p>
            <a:pPr lvl="1" eaLnBrk="1" hangingPunct="1"/>
            <a:r>
              <a:rPr lang="en-US" sz="2200" dirty="0" smtClean="0">
                <a:cs typeface="Times New Roman" pitchFamily="18" charset="0"/>
              </a:rPr>
              <a:t>The following code performs the </a:t>
            </a:r>
            <a:r>
              <a:rPr lang="en-US" sz="2200" dirty="0" smtClean="0">
                <a:solidFill>
                  <a:srgbClr val="FFC000"/>
                </a:solidFill>
                <a:cs typeface="Times New Roman" pitchFamily="18" charset="0"/>
              </a:rPr>
              <a:t>lock operation</a:t>
            </a:r>
            <a:r>
              <a:rPr lang="en-US" sz="2200" dirty="0" smtClean="0">
                <a:cs typeface="Times New Roman" pitchFamily="18" charset="0"/>
              </a:rPr>
              <a:t>:</a:t>
            </a:r>
          </a:p>
          <a:p>
            <a:pPr lvl="1" algn="just" eaLnBrk="1" hangingPunct="1">
              <a:buFontTx/>
              <a:buNone/>
            </a:pPr>
            <a:endParaRPr lang="en-US" sz="2200" dirty="0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B:	if LOCK (X) = 0 (*item is unlocked*)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</a:rPr>
              <a:t>	then LOCK (X) 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 1 (*lock the item*)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else begin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	wait (until lock (X) = 0) and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	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</a:t>
            </a:r>
            <a:r>
              <a:rPr lang="en-US" sz="2200" dirty="0" err="1" smtClean="0">
                <a:cs typeface="Times New Roman" pitchFamily="18" charset="0"/>
                <a:sym typeface="Symbol" pitchFamily="18" charset="2"/>
              </a:rPr>
              <a:t>goto</a:t>
            </a: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 B</a:t>
            </a:r>
          </a:p>
          <a:p>
            <a:pPr lvl="1" algn="just" eaLnBrk="1" hangingPunct="1">
              <a:buFontTx/>
              <a:buNone/>
            </a:pPr>
            <a:r>
              <a:rPr lang="en-US" sz="2200" dirty="0" smtClean="0">
                <a:cs typeface="Times New Roman" pitchFamily="18" charset="0"/>
                <a:sym typeface="Symbol" pitchFamily="18" charset="2"/>
              </a:rPr>
              <a:t>	end;</a:t>
            </a:r>
            <a:endParaRPr lang="en-US" sz="2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1659</TotalTime>
  <Words>1923</Words>
  <Application>Microsoft Office PowerPoint</Application>
  <PresentationFormat>Letter Paper (8.5x11 in)</PresentationFormat>
  <Paragraphs>453</Paragraphs>
  <Slides>42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Symbol</vt:lpstr>
      <vt:lpstr>Tahoma</vt:lpstr>
      <vt:lpstr>Times New Roman</vt:lpstr>
      <vt:lpstr>Wingdings</vt:lpstr>
      <vt:lpstr>Blends</vt:lpstr>
      <vt:lpstr>VISIO</vt:lpstr>
      <vt:lpstr>PowerPoint Presentation</vt:lpstr>
      <vt:lpstr>Chapter 18</vt:lpstr>
      <vt:lpstr>Chapter 18 Outline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PowerPoint Presentation</vt:lpstr>
      <vt:lpstr>PowerPoint Presentation</vt:lpstr>
      <vt:lpstr>PowerPoint Presentation</vt:lpstr>
      <vt:lpstr>Database Concurrency Control</vt:lpstr>
      <vt:lpstr>Database Concurrency Control</vt:lpstr>
      <vt:lpstr>Database Concurrency Control</vt:lpstr>
      <vt:lpstr>PowerPoint Presentation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PowerPoint Presentation</vt:lpstr>
      <vt:lpstr>Database Concurrency Control</vt:lpstr>
      <vt:lpstr>PowerPoint Presentation</vt:lpstr>
      <vt:lpstr>PowerPoint Presentation</vt:lpstr>
      <vt:lpstr>Database Concurrency Control</vt:lpstr>
      <vt:lpstr>Database Concurrency Control</vt:lpstr>
      <vt:lpstr>Database Concurrency Control</vt:lpstr>
      <vt:lpstr>PowerPoint Presentation</vt:lpstr>
      <vt:lpstr>PowerPoint Presentation</vt:lpstr>
      <vt:lpstr>PowerPoint Presentation</vt:lpstr>
      <vt:lpstr>PowerPoint Presentation</vt:lpstr>
      <vt:lpstr>Database Concurrency Control</vt:lpstr>
      <vt:lpstr>PowerPoint Presentation</vt:lpstr>
      <vt:lpstr>PowerPoint Presentation</vt:lpstr>
      <vt:lpstr>PowerPoint Presentation</vt:lpstr>
      <vt:lpstr>Database Concurrency Control</vt:lpstr>
    </vt:vector>
  </TitlesOfParts>
  <Manager/>
  <Company>Copyright © 2007 Ramez Elmasri and Shamkant B. Navathe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subject>Concurrency Control Techniques</dc:subject>
  <dc:creator>Elmasri/Navathe</dc:creator>
  <cp:keywords/>
  <dc:description/>
  <cp:lastModifiedBy>Administrator</cp:lastModifiedBy>
  <cp:revision>89</cp:revision>
  <cp:lastPrinted>2001-11-04T00:51:13Z</cp:lastPrinted>
  <dcterms:created xsi:type="dcterms:W3CDTF">2005-02-25T19:46:41Z</dcterms:created>
  <dcterms:modified xsi:type="dcterms:W3CDTF">2021-07-23T09:03:53Z</dcterms:modified>
  <cp:category/>
</cp:coreProperties>
</file>