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24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56" r:id="rId16"/>
    <p:sldId id="358" r:id="rId1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23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7EF1C3D4-E854-4D13-9540-50302191367C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F53F7B72-C287-4ECF-A48D-99881C7FA0C6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A0716-9725-4CD2-B304-52FD4B23798D}" type="slidenum">
              <a:rPr lang="en-CA"/>
              <a:pPr/>
              <a:t>1</a:t>
            </a:fld>
            <a:endParaRPr lang="en-CA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CB645-22E3-418D-AF44-C394129929AE}" type="slidenum">
              <a:rPr lang="en-CA"/>
              <a:pPr/>
              <a:t>10</a:t>
            </a:fld>
            <a:endParaRPr lang="en-CA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B6342-E152-461A-A1BA-547F9D0D37B9}" type="slidenum">
              <a:rPr lang="en-CA"/>
              <a:pPr/>
              <a:t>11</a:t>
            </a:fld>
            <a:endParaRPr lang="en-CA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87FA3-65C8-4A68-A615-046E432FD7A9}" type="slidenum">
              <a:rPr lang="en-CA"/>
              <a:pPr/>
              <a:t>12</a:t>
            </a:fld>
            <a:endParaRPr lang="en-CA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F69D4-5BC0-41EC-AC1F-E6363DB9D62F}" type="slidenum">
              <a:rPr lang="en-CA"/>
              <a:pPr/>
              <a:t>13</a:t>
            </a:fld>
            <a:endParaRPr lang="en-CA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5CE64-7C94-4770-ABA4-BB8416CAF387}" type="slidenum">
              <a:rPr lang="en-CA"/>
              <a:pPr/>
              <a:t>14</a:t>
            </a:fld>
            <a:endParaRPr lang="en-CA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9192D-807E-4D68-B77E-CC0C6EE219D9}" type="slidenum">
              <a:rPr lang="en-CA"/>
              <a:pPr/>
              <a:t>15</a:t>
            </a:fld>
            <a:endParaRPr lang="en-CA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F006F-F032-403A-B5D8-A8F68D554BE9}" type="slidenum">
              <a:rPr lang="en-CA"/>
              <a:pPr/>
              <a:t>16</a:t>
            </a:fld>
            <a:endParaRPr lang="en-CA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55A994-4DCA-4C74-9EA0-71736F96F1D8}" type="slidenum">
              <a:rPr lang="en-CA"/>
              <a:pPr/>
              <a:t>2</a:t>
            </a:fld>
            <a:endParaRPr lang="en-CA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70C7E8-658E-4398-9730-B001A0852D81}" type="slidenum">
              <a:rPr lang="en-CA"/>
              <a:pPr/>
              <a:t>3</a:t>
            </a:fld>
            <a:endParaRPr lang="en-CA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4C7E3-BA05-4A6F-AADC-B2AC388D90B2}" type="slidenum">
              <a:rPr lang="en-CA"/>
              <a:pPr/>
              <a:t>4</a:t>
            </a:fld>
            <a:endParaRPr lang="en-CA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835FE-834B-4111-9AB0-D87C87C8B174}" type="slidenum">
              <a:rPr lang="en-CA"/>
              <a:pPr/>
              <a:t>5</a:t>
            </a:fld>
            <a:endParaRPr lang="en-CA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B17C4-B52D-431F-89DA-2CA5C3824C60}" type="slidenum">
              <a:rPr lang="en-CA"/>
              <a:pPr/>
              <a:t>6</a:t>
            </a:fld>
            <a:endParaRPr lang="en-CA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1A589-7B89-48C1-8EA1-85DDE5E7B16C}" type="slidenum">
              <a:rPr lang="en-CA"/>
              <a:pPr/>
              <a:t>7</a:t>
            </a:fld>
            <a:endParaRPr lang="en-CA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C4CD1-BA1D-41F4-9648-3F159732A0B7}" type="slidenum">
              <a:rPr lang="en-CA"/>
              <a:pPr/>
              <a:t>8</a:t>
            </a:fld>
            <a:endParaRPr lang="en-CA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C5E73-F425-487C-BEC7-FE92FC8B389B}" type="slidenum">
              <a:rPr lang="en-CA"/>
              <a:pPr/>
              <a:t>9</a:t>
            </a:fld>
            <a:endParaRPr lang="en-CA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6" descr="elmasri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/>
              <a:t>Copyright © 2007 </a:t>
            </a:r>
            <a:r>
              <a:rPr lang="en-US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7DCA84EC-9CF4-458A-9B63-4D75AA907843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6178B852-DA8D-4BC6-AF27-BBF28A85D17D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709503E9-9866-425D-B0D0-8D42087C8F75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D0AE803C-AC8D-4B2C-9875-62BA1DB2358A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AE91EF31-7B0B-4C5A-A116-B8A3916C76D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3BB7D958-7894-4958-8081-E95D597D71F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6D4DD099-441D-4051-AAD1-9B850E39914E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E64FFDA3-DC0D-4686-B60D-FFDD0084D811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DE7B5532-B690-408D-ADE6-815F17284E5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62417BC9-10F1-4A41-AB7C-CECB1ED3B40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/>
              <a:t>Slide 7- </a:t>
            </a:r>
            <a:fld id="{A6FCDE0B-7482-4C73-8661-426B431E52F0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900"/>
              <a:t>Copyright © 2007 </a:t>
            </a:r>
            <a:r>
              <a:rPr lang="en-US" sz="90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9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2007 </a:t>
            </a:r>
            <a:r>
              <a:rPr 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3075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7</a:t>
            </a:r>
          </a:p>
        </p:txBody>
      </p:sp>
      <p:sp>
        <p:nvSpPr>
          <p:cNvPr id="307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Database Design by ER-to-Relational Mapping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DFDD2B1C-8678-4A8B-BF06-B33AD259DFA9}" type="slidenum">
              <a:rPr lang="en-US"/>
              <a:pPr/>
              <a:t>10</a:t>
            </a:fld>
            <a:endParaRPr lang="en-CA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ER-to-Relational Mapping Algorithm (contd.)</a:t>
            </a:r>
            <a:endParaRPr lang="en-US" sz="28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33525"/>
            <a:ext cx="8562975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Step 6: Mapping of Multivalued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each multivalued attribute A, create a new relation 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relation R will include an attribute corresponding to A, plus the primary key attribute K-as a foreign key in R-of the relation that represents the entity type of relationship type that has A as an attribute.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primary key of R is the combination of A and K. If the multivalued attribute is composite, we include its simple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Example:</a:t>
            </a:r>
            <a:r>
              <a:rPr lang="en-US" sz="2400" smtClean="0"/>
              <a:t> The relation DEPT_LOCATIONS is created.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attribute DLOCATION represents the multivalued attribute LOCATIONS of DEPARTMENT, while DNUMBER-as foreign key-represents the primary key of the DEPARTMENT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primary key of R is the combination of {DNUMBER, DLOCATION}.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532C97CE-990B-4D36-8706-CC5ADE7884D2}" type="slidenum">
              <a:rPr lang="en-US"/>
              <a:pPr/>
              <a:t>11</a:t>
            </a:fld>
            <a:endParaRPr lang="en-CA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ER-to-Relational Mapping Algorithm (contd.)</a:t>
            </a:r>
            <a:endParaRPr lang="en-US" sz="28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33525"/>
            <a:ext cx="83439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Step 7: Mapping of N-ary Relationship Types.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For each n-ary relationship type R, where n&gt;2, create a new relationship S to represent 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Include as foreign key attributes in S the primary keys of the relations that represent the participating entity types.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Also include any simple attributes of the n-ary relationship type (or simple components of composite attributes) as attributes of S.</a:t>
            </a:r>
            <a:r>
              <a:rPr lang="en-US" sz="17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Example: </a:t>
            </a:r>
            <a:r>
              <a:rPr lang="en-US" sz="2400" smtClean="0"/>
              <a:t>The relationship type SUPPY in the ER on the next slide.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can be mapped to the relation SUPPLY shown in the relational schema, whose primary key is the combination of the three foreign keys {SNAME, PARTNO, PROJNAME}</a:t>
            </a:r>
            <a:endParaRPr lang="en-US" sz="2200" b="1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BA528AE7-6A34-4A7E-8792-422AC9F5A3BA}" type="slidenum">
              <a:rPr lang="en-US"/>
              <a:pPr/>
              <a:t>12</a:t>
            </a:fld>
            <a:endParaRPr lang="en-CA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439863"/>
          </a:xfrm>
        </p:spPr>
        <p:txBody>
          <a:bodyPr anchor="t"/>
          <a:lstStyle/>
          <a:p>
            <a:pPr eaLnBrk="1" hangingPunct="1"/>
            <a:r>
              <a:rPr lang="en-US" sz="1800" b="1" smtClean="0"/>
              <a:t>FIGURE 4.11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Ternary relationship types. (a) The SUPPLY relationship. </a:t>
            </a:r>
            <a:endParaRPr lang="en-US" smtClean="0"/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911350"/>
            <a:ext cx="7772400" cy="2654300"/>
          </a:xfr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54CF8F62-3B03-439A-99FE-A9A88609B5FD}" type="slidenum">
              <a:rPr lang="en-US"/>
              <a:pPr/>
              <a:t>13</a:t>
            </a:fld>
            <a:endParaRPr lang="en-CA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304800"/>
            <a:ext cx="7173913" cy="1143000"/>
          </a:xfrm>
        </p:spPr>
        <p:txBody>
          <a:bodyPr anchor="t"/>
          <a:lstStyle/>
          <a:p>
            <a:pPr eaLnBrk="1" hangingPunct="1"/>
            <a:r>
              <a:rPr lang="en-US" sz="1800" b="1" smtClean="0"/>
              <a:t>FIGURE 7.3</a:t>
            </a:r>
            <a:br>
              <a:rPr lang="en-US" sz="1800" b="1" smtClean="0"/>
            </a:br>
            <a:r>
              <a:rPr lang="en-US" sz="1800" smtClean="0"/>
              <a:t>Mapping the </a:t>
            </a:r>
            <a:r>
              <a:rPr lang="en-US" sz="1800" i="1" smtClean="0"/>
              <a:t>n</a:t>
            </a:r>
            <a:r>
              <a:rPr lang="en-US" sz="1800" smtClean="0"/>
              <a:t>-ary relationship type SUPPLY from Figure 4.11a.</a:t>
            </a:r>
            <a:endParaRPr lang="en-US" b="1" smtClean="0"/>
          </a:p>
        </p:txBody>
      </p:sp>
      <p:pic>
        <p:nvPicPr>
          <p:cNvPr id="1536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76375" y="1752600"/>
            <a:ext cx="6189663" cy="4114800"/>
          </a:xfr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A29A93E6-6B72-4ACF-BE1B-74255A22DB2F}" type="slidenum">
              <a:rPr lang="en-US"/>
              <a:pPr/>
              <a:t>14</a:t>
            </a:fld>
            <a:endParaRPr lang="en-CA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Summary of Mapping constructs and constraints</a:t>
            </a:r>
            <a:endParaRPr lang="en-US" sz="28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98195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9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                            </a:t>
            </a:r>
            <a:endParaRPr lang="en-US" sz="2000" b="1" smtClean="0">
              <a:solidFill>
                <a:srgbClr val="FF0066"/>
              </a:solidFill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922338" y="2043113"/>
            <a:ext cx="7324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i="1">
                <a:solidFill>
                  <a:schemeClr val="tx2"/>
                </a:solidFill>
                <a:latin typeface="Times New Roman" pitchFamily="71" charset="0"/>
              </a:rPr>
              <a:t>Table 7.1 Correspondence between ER and Relational Models</a:t>
            </a:r>
            <a:endParaRPr lang="en-US" sz="1800">
              <a:solidFill>
                <a:schemeClr val="tx2"/>
              </a:solidFill>
              <a:latin typeface="Times New Roman" pitchFamily="71" charset="0"/>
            </a:endParaRPr>
          </a:p>
          <a:p>
            <a:endParaRPr lang="en-US" sz="1800">
              <a:solidFill>
                <a:schemeClr val="tx2"/>
              </a:solidFill>
              <a:latin typeface="Times New Roman" pitchFamily="71" charset="0"/>
            </a:endParaRPr>
          </a:p>
          <a:p>
            <a:r>
              <a:rPr lang="en-US" sz="1800" b="1">
                <a:solidFill>
                  <a:schemeClr val="tx2"/>
                </a:solidFill>
              </a:rPr>
              <a:t>ER Model		Relational Model</a:t>
            </a:r>
            <a:endParaRPr lang="en-US" sz="1800">
              <a:solidFill>
                <a:schemeClr val="tx2"/>
              </a:solidFill>
              <a:latin typeface="Times New Roman" pitchFamily="71" charset="0"/>
            </a:endParaRPr>
          </a:p>
          <a:p>
            <a:r>
              <a:rPr lang="en-US" sz="1800">
                <a:solidFill>
                  <a:schemeClr val="tx2"/>
                </a:solidFill>
                <a:latin typeface="Times New Roman" pitchFamily="71" charset="0"/>
              </a:rPr>
              <a:t>Entity type		“Entity” relation</a:t>
            </a:r>
          </a:p>
          <a:p>
            <a:r>
              <a:rPr lang="en-US" sz="1800">
                <a:solidFill>
                  <a:schemeClr val="tx2"/>
                </a:solidFill>
                <a:latin typeface="Times New Roman" pitchFamily="71" charset="0"/>
              </a:rPr>
              <a:t>1:1 or 1:N relationship type	Foreign key (or “relationship” relation)</a:t>
            </a:r>
          </a:p>
          <a:p>
            <a:r>
              <a:rPr lang="en-US" sz="1800">
                <a:solidFill>
                  <a:schemeClr val="tx2"/>
                </a:solidFill>
                <a:latin typeface="Times New Roman" pitchFamily="71" charset="0"/>
              </a:rPr>
              <a:t>M:N relationship type	“Relationship” relation and two foreign keys</a:t>
            </a:r>
          </a:p>
          <a:p>
            <a:r>
              <a:rPr lang="en-US" sz="1800" i="1">
                <a:solidFill>
                  <a:schemeClr val="tx2"/>
                </a:solidFill>
                <a:latin typeface="Times New Roman" pitchFamily="71" charset="0"/>
              </a:rPr>
              <a:t>n</a:t>
            </a:r>
            <a:r>
              <a:rPr lang="en-US" sz="1800">
                <a:solidFill>
                  <a:schemeClr val="tx2"/>
                </a:solidFill>
                <a:latin typeface="Times New Roman" pitchFamily="71" charset="0"/>
              </a:rPr>
              <a:t>-ary relationship type	“Relationship” relation and n foreign keys</a:t>
            </a:r>
          </a:p>
          <a:p>
            <a:r>
              <a:rPr lang="en-US" sz="1800">
                <a:solidFill>
                  <a:schemeClr val="tx2"/>
                </a:solidFill>
                <a:latin typeface="Times New Roman" pitchFamily="71" charset="0"/>
              </a:rPr>
              <a:t>Simple attribute		Attribute</a:t>
            </a:r>
          </a:p>
          <a:p>
            <a:r>
              <a:rPr lang="en-US" sz="1800">
                <a:solidFill>
                  <a:schemeClr val="tx2"/>
                </a:solidFill>
                <a:latin typeface="Times New Roman" pitchFamily="71" charset="0"/>
              </a:rPr>
              <a:t>Composite attribute		Set of simple component attributes</a:t>
            </a:r>
          </a:p>
          <a:p>
            <a:r>
              <a:rPr lang="en-US" sz="1800">
                <a:solidFill>
                  <a:schemeClr val="tx2"/>
                </a:solidFill>
                <a:latin typeface="Times New Roman" pitchFamily="71" charset="0"/>
              </a:rPr>
              <a:t>Multivalued attribute	Relation and foreign key</a:t>
            </a:r>
          </a:p>
          <a:p>
            <a:r>
              <a:rPr lang="en-US" sz="1800">
                <a:solidFill>
                  <a:schemeClr val="tx2"/>
                </a:solidFill>
                <a:latin typeface="Times New Roman" pitchFamily="71" charset="0"/>
              </a:rPr>
              <a:t>Value set			Domain</a:t>
            </a:r>
          </a:p>
          <a:p>
            <a:r>
              <a:rPr lang="en-US" sz="1800">
                <a:solidFill>
                  <a:schemeClr val="tx2"/>
                </a:solidFill>
                <a:latin typeface="Times New Roman" pitchFamily="71" charset="0"/>
              </a:rPr>
              <a:t>Key attribute		Primary (or secondary) key</a:t>
            </a:r>
            <a:endParaRPr lang="en-US">
              <a:solidFill>
                <a:schemeClr val="tx2"/>
              </a:solidFill>
              <a:latin typeface="Times New Roman" pitchFamily="7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5D31FB5C-052B-4D82-88AF-F5BF2017A9A1}" type="slidenum">
              <a:rPr lang="en-US"/>
              <a:pPr/>
              <a:t>15</a:t>
            </a:fld>
            <a:endParaRPr lang="en-CA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113" y="1684338"/>
            <a:ext cx="7304087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37147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sz="3200" b="1" smtClean="0"/>
              <a:t>Mapping Exercise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1475" y="1146175"/>
            <a:ext cx="8413750" cy="5054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Exercise 7.4.</a:t>
            </a:r>
            <a:endParaRPr lang="en-US" sz="2400" b="1" smtClean="0">
              <a:solidFill>
                <a:srgbClr val="FF00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791200" y="1684338"/>
            <a:ext cx="2994025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1800" b="1">
                <a:solidFill>
                  <a:srgbClr val="800000"/>
                </a:solidFill>
              </a:rPr>
              <a:t>FIGURE 7.7</a:t>
            </a:r>
            <a:br>
              <a:rPr lang="en-US" sz="1800" b="1">
                <a:solidFill>
                  <a:srgbClr val="800000"/>
                </a:solidFill>
              </a:rPr>
            </a:br>
            <a:r>
              <a:rPr lang="en-US" sz="1800">
                <a:solidFill>
                  <a:srgbClr val="800000"/>
                </a:solidFill>
              </a:rPr>
              <a:t>An ER schema for a SHIP_TRACKING database.</a:t>
            </a:r>
            <a:r>
              <a:rPr lang="en-US" sz="1800" b="1">
                <a:solidFill>
                  <a:srgbClr val="800000"/>
                </a:solidFill>
              </a:rPr>
              <a:t/>
            </a:r>
            <a:br>
              <a:rPr lang="en-US" sz="1800" b="1">
                <a:solidFill>
                  <a:srgbClr val="800000"/>
                </a:solidFill>
              </a:rPr>
            </a:br>
            <a:endParaRPr lang="en-US" sz="1800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D43EDB06-38B4-49CC-BA52-B8BB1C78A820}" type="slidenum">
              <a:rPr lang="en-US"/>
              <a:pPr/>
              <a:t>16</a:t>
            </a:fld>
            <a:endParaRPr lang="en-CA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ER-to-Relational Mapping Algorithm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1: Mapping of Regular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2: Mapping of Weak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3: Mapping of Binary 1:1 Relation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4: Mapping of Binary 1:N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5: Mapping of Binary M:N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6: Mapping of Multivalued attributes.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7: Mapping of N-ary Relationship Types.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59F01F19-5788-4F77-A651-8E7D04940ACC}" type="slidenum">
              <a:rPr lang="en-US"/>
              <a:pPr/>
              <a:t>2</a:t>
            </a:fld>
            <a:endParaRPr lang="en-CA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Outline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ER-to-Relational Mapping Algorithm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1: Mapping of Regular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2: Mapping of Weak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3: Mapping of Binary 1:1 Relation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4: Mapping of Binary 1:N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5: Mapping of Binary M:N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6: Mapping of Multivalued attributes.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Step 7: Mapping of N-ary Relationship Types.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D3B1C0A2-7ED6-4C6F-A1B4-BE288BF1A469}" type="slidenum">
              <a:rPr lang="en-US"/>
              <a:pPr/>
              <a:t>3</a:t>
            </a:fld>
            <a:endParaRPr lang="en-CA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ER-to-Relational Mapping Algorithm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Step 1: Mapping of Regular Entity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For each regular (strong) entity type E in the ER diagram, create a relation R that includes all the simple attributes of 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Choose one of the key attributes of E as the primary key for 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If the chosen key of E is composite, the set of simple attributes that form it will together form the primary key of 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Example: We create the relations EMPLOYEE, DEPARTMENT, and PROJECT in the relational schema corresponding to the regular entities in the ER diagram.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SSN, DNUMBER, and PNUMBER are the primary keys for the relations EMPLOYEE, DEPARTMENT, and PROJECT as shown.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691C9099-EB54-4DBF-ACEE-2CEC0A86FA42}" type="slidenum">
              <a:rPr lang="en-US"/>
              <a:pPr/>
              <a:t>4</a:t>
            </a:fld>
            <a:endParaRPr lang="en-CA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z="1800" b="1" smtClean="0"/>
              <a:t>FIGURE 7.1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The ER conceptual schema diagram for the COMPANY database.</a:t>
            </a:r>
            <a:endParaRPr lang="en-US" smtClean="0"/>
          </a:p>
        </p:txBody>
      </p:sp>
      <p:pic>
        <p:nvPicPr>
          <p:cNvPr id="6148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1479550"/>
            <a:ext cx="5867400" cy="5064125"/>
          </a:xfr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0C17FC84-6450-4FF1-980F-3935F702444E}" type="slidenum">
              <a:rPr lang="en-US"/>
              <a:pPr/>
              <a:t>5</a:t>
            </a:fld>
            <a:endParaRPr lang="en-CA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z="1800" b="1" smtClean="0"/>
              <a:t>FIGURE 7.2</a:t>
            </a:r>
            <a:br>
              <a:rPr lang="en-US" sz="1800" b="1" smtClean="0"/>
            </a:br>
            <a:r>
              <a:rPr lang="en-US" sz="1800" smtClean="0"/>
              <a:t>Result of mapping the COMPANY ER schema into a relational schema.</a:t>
            </a:r>
            <a:endParaRPr lang="en-US" b="1" smtClean="0"/>
          </a:p>
        </p:txBody>
      </p:sp>
      <p:pic>
        <p:nvPicPr>
          <p:cNvPr id="7172" name="Picture 4" descr="fig07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7369175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BB2F3981-5D08-4155-8DA1-59FCBE526AEE}" type="slidenum">
              <a:rPr lang="en-US"/>
              <a:pPr/>
              <a:t>6</a:t>
            </a:fld>
            <a:endParaRPr lang="en-CA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r>
              <a:rPr lang="en-US" b="1" smtClean="0"/>
              <a:t/>
            </a:r>
            <a:br>
              <a:rPr lang="en-US" b="1" smtClean="0"/>
            </a:br>
            <a:r>
              <a:rPr lang="en-US" sz="2800" b="1" smtClean="0"/>
              <a:t>ER-to-Relational Mapping Algorithm (contd.)</a:t>
            </a:r>
            <a:endParaRPr lang="en-US" sz="28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04975"/>
            <a:ext cx="8248650" cy="4886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Step 2: Mapping of Weak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each weak entity type W in the ER schema with owner entity type E, create a relation R &amp; include all simple attributes (or simple components of composite attributes) of W as attributes of 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Also, include as foreign key attributes of R the primary key attribute(s) of the relation(s) that correspond to the owner entity type(s).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primary key of R is the </a:t>
            </a:r>
            <a:r>
              <a:rPr lang="en-US" sz="2000" i="1" smtClean="0"/>
              <a:t>combination of</a:t>
            </a:r>
            <a:r>
              <a:rPr lang="en-US" sz="2000" smtClean="0"/>
              <a:t> the primary key(s) of the owner(s) and the partial key of the weak entity type W, if any.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Example:</a:t>
            </a:r>
            <a:r>
              <a:rPr lang="en-US" sz="2400" smtClean="0"/>
              <a:t> Create the relation DEPENDENT in this step to correspond to the weak entity type DEPENDENT.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Include the primary key SSN of the EMPLOYEE relation as a foreign key attribute of DEPENDENT (renamed to ESSN).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primary key of the DEPENDENT relation is the combination {ESSN, DEPENDENT_NAME} because DEPENDENT_NAME is the partial key of DEPENDENT. </a:t>
            </a:r>
            <a:endParaRPr lang="en-US" sz="17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D5798573-ABDF-4385-9B5F-18F47F15DD6B}" type="slidenum">
              <a:rPr lang="en-US"/>
              <a:pPr/>
              <a:t>7</a:t>
            </a:fld>
            <a:endParaRPr lang="en-CA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ER-to-Relational Mapping Algorithm (contd.)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Step 3: Mapping of Binary 1:1 Relation Types</a:t>
            </a:r>
          </a:p>
          <a:p>
            <a:pPr marL="781050" lvl="1" indent="-323850" eaLnBrk="1" hangingPunct="1">
              <a:lnSpc>
                <a:spcPct val="80000"/>
              </a:lnSpc>
            </a:pPr>
            <a:r>
              <a:rPr lang="en-US" sz="1800" smtClean="0"/>
              <a:t>For each binary 1:1 relationship type R in the ER schema, identify the relations S and T that correspond to the entity types participating in R.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There are three possible approaches:</a:t>
            </a:r>
          </a:p>
          <a:p>
            <a:pPr marL="781050" lvl="1" indent="-32385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smtClean="0"/>
              <a:t>Foreign Key approach:</a:t>
            </a:r>
            <a:r>
              <a:rPr lang="en-US" sz="1800" smtClean="0"/>
              <a:t> Choose one of the relations-say S-and include a foreign key in S the primary key of T. It is better to choose an entity type with total participation in R in the role of S. </a:t>
            </a:r>
          </a:p>
          <a:p>
            <a:pPr marL="1219200" lvl="2" indent="-304800" eaLnBrk="1" hangingPunct="1">
              <a:lnSpc>
                <a:spcPct val="80000"/>
              </a:lnSpc>
            </a:pPr>
            <a:r>
              <a:rPr lang="en-US" sz="1600" smtClean="0"/>
              <a:t>Example: 1:1 relation MANAGES is mapped by choosing the participating entity type DEPARTMENT to serve in the role of S, because its participation in the MANAGES relationship type is total.</a:t>
            </a:r>
          </a:p>
          <a:p>
            <a:pPr marL="781050" lvl="1" indent="-32385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smtClean="0"/>
              <a:t>Merged relation option:</a:t>
            </a:r>
            <a:r>
              <a:rPr lang="en-US" sz="1800" smtClean="0"/>
              <a:t> An alternate mapping of a 1:1 relationship type is possible by merging the two entity types and the relationship into a single relation. This may be appropriate when both participations are total.</a:t>
            </a:r>
          </a:p>
          <a:p>
            <a:pPr marL="781050" lvl="1" indent="-32385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smtClean="0"/>
              <a:t>Cross-reference</a:t>
            </a:r>
            <a:r>
              <a:rPr lang="en-US" sz="1800" smtClean="0"/>
              <a:t> </a:t>
            </a:r>
            <a:r>
              <a:rPr lang="en-US" sz="1800" b="1" smtClean="0"/>
              <a:t>or relationship relation option:</a:t>
            </a:r>
            <a:r>
              <a:rPr lang="en-US" sz="1800" smtClean="0"/>
              <a:t> The third alternative is to set up a third relation R for the purpose of cross-referencing the primary keys of the two relations S and T representing the entity types.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902CF03E-0DD3-4678-B51E-85B72D4FBEC6}" type="slidenum">
              <a:rPr lang="en-US"/>
              <a:pPr/>
              <a:t>8</a:t>
            </a:fld>
            <a:endParaRPr lang="en-CA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ER-to-Relational Mapping Algorithm (contd.)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Step 4: Mapping of Binary 1:N Relationship Types.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For each regular binary 1:N relationship type R, identify the relation S that represent the participating entity type at the N-side of the relationship type.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Include as foreign key in S the primary key of the relation T that represents the other entity type participating in 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Include any simple attributes of the 1:N relation type as attributes of 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1:N relationship types WORKS_FOR, CONTROLS, and SUPERVISION in the figure.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For WORKS_FOR we include the primary key DNUMBER of the DEPARTMENT relation as foreign key in the EMPLOYEE relation and call it DNO.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7- </a:t>
            </a:r>
            <a:fld id="{65EDB88C-62D3-4E7B-8FFA-97ABE71C63A3}" type="slidenum">
              <a:rPr lang="en-US"/>
              <a:pPr/>
              <a:t>9</a:t>
            </a:fld>
            <a:endParaRPr lang="en-CA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28638"/>
            <a:ext cx="7772400" cy="766762"/>
          </a:xfrm>
          <a:noFill/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ER-to-Relational Mapping Algorithm (contd.)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504950"/>
            <a:ext cx="8582025" cy="5019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Step 5: Mapping of Binary M:N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For each regular binary M:N relationship type R, </a:t>
            </a:r>
            <a:r>
              <a:rPr lang="en-US" sz="2000" i="1" smtClean="0"/>
              <a:t>create a new relation</a:t>
            </a:r>
            <a:r>
              <a:rPr lang="en-US" sz="2000" smtClean="0"/>
              <a:t> S to represent 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Include as foreign key attributes in S the primary keys of the relations that represent the participating entity types; </a:t>
            </a:r>
            <a:r>
              <a:rPr lang="en-US" sz="2000" i="1" smtClean="0"/>
              <a:t>their combination will form the primary key</a:t>
            </a:r>
            <a:r>
              <a:rPr lang="en-US" sz="2000" smtClean="0"/>
              <a:t> of 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Also include any simple attributes of the M:N relationship type (or simple components of composite attributes) as attributes of 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Example: The M:N relationship type WORKS_ON from the ER  diagram is mapped by creating a relation WORKS_ON in the relational database schema.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primary keys of the PROJECT and EMPLOYEE relations are included as foreign keys in WORKS_ON and renamed PNO and ESSN, respectively.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Attribute HOURS in WORKS_ON represents the HOURS attribute of the relation type. The primary key of the WORKS_ON relation is the combination of the foreign key attributes {ESSN, PNO}.</a:t>
            </a:r>
            <a:endParaRPr lang="en-US" sz="13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1032</TotalTime>
  <Words>1246</Words>
  <Application>Microsoft Office PowerPoint</Application>
  <PresentationFormat>Letter Paper (8.5x11 in)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Tahoma</vt:lpstr>
      <vt:lpstr>Times New Roman</vt:lpstr>
      <vt:lpstr>Blends</vt:lpstr>
      <vt:lpstr>Chapter 7</vt:lpstr>
      <vt:lpstr>Chapter Outline</vt:lpstr>
      <vt:lpstr> ER-to-Relational Mapping Algorithm</vt:lpstr>
      <vt:lpstr>FIGURE 7.1 The ER conceptual schema diagram for the COMPANY database.</vt:lpstr>
      <vt:lpstr>FIGURE 7.2 Result of mapping the COMPANY ER schema into a relational schema.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FIGURE 4.11 Ternary relationship types. (a) The SUPPLY relationship. </vt:lpstr>
      <vt:lpstr>FIGURE 7.3 Mapping the n-ary relationship type SUPPLY from Figure 4.11a.</vt:lpstr>
      <vt:lpstr> Summary of Mapping constructs and constraints</vt:lpstr>
      <vt:lpstr>Mapping Exercise</vt:lpstr>
      <vt:lpstr>Chapter Summary</vt:lpstr>
    </vt:vector>
  </TitlesOfParts>
  <Company>Copyright © 2007 Ramez Elmasri and Shamkant B. Navathe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Relational Database Design by ER- and EERR-to-Relational Mapping</dc:subject>
  <dc:creator>Elmasri/Navathe</dc:creator>
  <cp:lastModifiedBy>OwnCloud</cp:lastModifiedBy>
  <cp:revision>63</cp:revision>
  <cp:lastPrinted>2001-11-04T00:51:13Z</cp:lastPrinted>
  <dcterms:created xsi:type="dcterms:W3CDTF">2005-02-25T19:46:41Z</dcterms:created>
  <dcterms:modified xsi:type="dcterms:W3CDTF">2020-01-25T05:03:24Z</dcterms:modified>
</cp:coreProperties>
</file>