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324" r:id="rId2"/>
    <p:sldId id="327" r:id="rId3"/>
    <p:sldId id="328" r:id="rId4"/>
    <p:sldId id="329" r:id="rId5"/>
    <p:sldId id="330" r:id="rId6"/>
    <p:sldId id="331" r:id="rId7"/>
    <p:sldId id="332" r:id="rId8"/>
    <p:sldId id="333" r:id="rId9"/>
    <p:sldId id="334" r:id="rId10"/>
    <p:sldId id="336" r:id="rId11"/>
    <p:sldId id="337" r:id="rId12"/>
    <p:sldId id="338" r:id="rId13"/>
    <p:sldId id="339" r:id="rId14"/>
    <p:sldId id="382" r:id="rId15"/>
    <p:sldId id="383" r:id="rId16"/>
    <p:sldId id="342" r:id="rId17"/>
    <p:sldId id="346" r:id="rId18"/>
    <p:sldId id="343" r:id="rId19"/>
    <p:sldId id="344" r:id="rId20"/>
    <p:sldId id="345" r:id="rId21"/>
    <p:sldId id="385" r:id="rId22"/>
    <p:sldId id="347" r:id="rId23"/>
    <p:sldId id="348" r:id="rId24"/>
    <p:sldId id="349" r:id="rId25"/>
    <p:sldId id="350" r:id="rId26"/>
    <p:sldId id="351" r:id="rId27"/>
    <p:sldId id="352" r:id="rId28"/>
    <p:sldId id="353" r:id="rId29"/>
    <p:sldId id="355" r:id="rId30"/>
    <p:sldId id="356" r:id="rId31"/>
    <p:sldId id="357" r:id="rId32"/>
    <p:sldId id="358" r:id="rId33"/>
    <p:sldId id="395" r:id="rId34"/>
    <p:sldId id="359" r:id="rId35"/>
    <p:sldId id="360" r:id="rId36"/>
    <p:sldId id="361" r:id="rId37"/>
    <p:sldId id="387" r:id="rId38"/>
    <p:sldId id="388" r:id="rId39"/>
    <p:sldId id="389" r:id="rId40"/>
    <p:sldId id="401" r:id="rId41"/>
    <p:sldId id="362" r:id="rId42"/>
    <p:sldId id="396" r:id="rId43"/>
    <p:sldId id="397" r:id="rId44"/>
    <p:sldId id="398" r:id="rId45"/>
    <p:sldId id="399" r:id="rId46"/>
    <p:sldId id="400" r:id="rId47"/>
    <p:sldId id="363" r:id="rId48"/>
    <p:sldId id="364" r:id="rId49"/>
    <p:sldId id="386" r:id="rId50"/>
    <p:sldId id="390" r:id="rId51"/>
    <p:sldId id="392" r:id="rId52"/>
    <p:sldId id="391" r:id="rId53"/>
    <p:sldId id="393" r:id="rId54"/>
    <p:sldId id="365" r:id="rId55"/>
    <p:sldId id="367" r:id="rId56"/>
    <p:sldId id="394" r:id="rId57"/>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85"/>
    <a:srgbClr val="FF5D5D"/>
    <a:srgbClr val="FF7979"/>
    <a:srgbClr val="FF4747"/>
    <a:srgbClr val="000000"/>
    <a:srgbClr val="677228"/>
    <a:srgbClr val="6E792B"/>
    <a:srgbClr val="76822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16" autoAdjust="0"/>
  </p:normalViewPr>
  <p:slideViewPr>
    <p:cSldViewPr snapToObjects="1">
      <p:cViewPr varScale="1">
        <p:scale>
          <a:sx n="68" d="100"/>
          <a:sy n="68" d="100"/>
        </p:scale>
        <p:origin x="-1446" y="-10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fld id="{A5089B80-46CF-40F4-A9CD-B3536E2B636F}"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fld id="{9FCA0747-567A-4276-BE5C-264FD7D5FD04}"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309213D3-C4AE-4FB8-9C0D-FDA8008ECBF0}" type="slidenum">
              <a:rPr lang="en-CA" altLang="en-US"/>
              <a:pPr/>
              <a:t>1</a:t>
            </a:fld>
            <a:endParaRPr lang="en-CA" altLang="en-US"/>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D0790C4-7295-47C7-924D-906BE235A804}" type="slidenum">
              <a:rPr lang="en-CA" altLang="en-US"/>
              <a:pPr/>
              <a:t>10</a:t>
            </a:fld>
            <a:endParaRPr lang="en-CA" altLang="en-US"/>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C9AEE9F-7E94-4120-BB1D-D9009AF32C87}" type="slidenum">
              <a:rPr lang="en-CA" altLang="en-US"/>
              <a:pPr/>
              <a:t>11</a:t>
            </a:fld>
            <a:endParaRPr lang="en-CA" alt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A482FF5-E207-41D8-A5CA-49EC3915A7DC}" type="slidenum">
              <a:rPr lang="en-CA" altLang="en-US"/>
              <a:pPr/>
              <a:t>12</a:t>
            </a:fld>
            <a:endParaRPr lang="en-CA" alt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24589E-59C2-431C-BC99-FEB763DDAEFD}" type="slidenum">
              <a:rPr lang="en-CA" altLang="en-US"/>
              <a:pPr/>
              <a:t>13</a:t>
            </a:fld>
            <a:endParaRPr lang="en-CA" altLang="en-US"/>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C718151-589F-4895-A916-4A6D00587B46}" type="slidenum">
              <a:rPr lang="en-CA" altLang="en-US"/>
              <a:pPr/>
              <a:t>14</a:t>
            </a:fld>
            <a:endParaRPr lang="en-CA" alt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FB60793-FBDD-4DBB-A77E-AFDF671D9428}" type="slidenum">
              <a:rPr lang="en-CA" altLang="en-US"/>
              <a:pPr/>
              <a:t>15</a:t>
            </a:fld>
            <a:endParaRPr lang="en-CA" alt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98C8796-D94C-4225-84BE-8E8A902F2FC5}" type="slidenum">
              <a:rPr lang="en-CA" altLang="en-US"/>
              <a:pPr/>
              <a:t>16</a:t>
            </a:fld>
            <a:endParaRPr lang="en-CA" alt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91D3C03-E7C7-4705-8C1F-90B754ABF489}" type="slidenum">
              <a:rPr lang="en-CA" altLang="en-US"/>
              <a:pPr/>
              <a:t>17</a:t>
            </a:fld>
            <a:endParaRPr lang="en-CA" alt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EDFFC74-D09F-46EA-B133-9AB6F60B8224}" type="slidenum">
              <a:rPr lang="en-CA" altLang="en-US"/>
              <a:pPr/>
              <a:t>18</a:t>
            </a:fld>
            <a:endParaRPr lang="en-CA" alt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837A48F-2ED3-44FF-9036-CA9C9FF0794C}" type="slidenum">
              <a:rPr lang="en-CA" altLang="en-US"/>
              <a:pPr/>
              <a:t>19</a:t>
            </a:fld>
            <a:endParaRPr lang="en-CA" alt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FE27EF82-A60A-4DCC-93D7-78A61C43AC61}" type="slidenum">
              <a:rPr lang="en-CA" altLang="en-US"/>
              <a:pPr/>
              <a:t>2</a:t>
            </a:fld>
            <a:endParaRPr lang="en-CA" altLang="en-US"/>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1F347EB-617D-47FA-82D9-34E8E5B6556C}" type="slidenum">
              <a:rPr lang="en-CA" altLang="en-US"/>
              <a:pPr/>
              <a:t>20</a:t>
            </a:fld>
            <a:endParaRPr lang="en-CA" alt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38577EA-5116-4328-80AF-62E13F7D5546}" type="slidenum">
              <a:rPr lang="en-CA" altLang="en-US"/>
              <a:pPr/>
              <a:t>21</a:t>
            </a:fld>
            <a:endParaRPr lang="en-CA" altLang="en-US"/>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78549A1-6080-4C0D-80F1-4BA5E04B9499}" type="slidenum">
              <a:rPr lang="en-CA" altLang="en-US"/>
              <a:pPr/>
              <a:t>22</a:t>
            </a:fld>
            <a:endParaRPr lang="en-CA" alt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83E2B65-B0CA-424F-A461-C2ABB6511F64}" type="slidenum">
              <a:rPr lang="en-CA" altLang="en-US"/>
              <a:pPr/>
              <a:t>23</a:t>
            </a:fld>
            <a:endParaRPr lang="en-CA" alt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00E62BF-E780-4E11-A372-9A7182F30A9D}" type="slidenum">
              <a:rPr lang="en-CA" altLang="en-US"/>
              <a:pPr/>
              <a:t>24</a:t>
            </a:fld>
            <a:endParaRPr lang="en-CA" alt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6BE330F-7A5C-4529-8CF6-26B055F5D804}" type="slidenum">
              <a:rPr lang="en-CA" altLang="en-US"/>
              <a:pPr/>
              <a:t>25</a:t>
            </a:fld>
            <a:endParaRPr lang="en-CA" alt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3D1849D-D1C6-4FD2-80F0-9839394EDF64}" type="slidenum">
              <a:rPr lang="en-CA" altLang="en-US"/>
              <a:pPr/>
              <a:t>26</a:t>
            </a:fld>
            <a:endParaRPr lang="en-CA"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8393F43-E027-4F5C-BBAF-1F5B109D9C6A}" type="slidenum">
              <a:rPr lang="en-CA" altLang="en-US"/>
              <a:pPr/>
              <a:t>27</a:t>
            </a:fld>
            <a:endParaRPr lang="en-CA" alt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215F5D1-2CB4-4A56-998E-13328614512B}" type="slidenum">
              <a:rPr lang="en-CA" altLang="en-US"/>
              <a:pPr/>
              <a:t>28</a:t>
            </a:fld>
            <a:endParaRPr lang="en-CA" alt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2FB1EF3-97A7-40A9-9CBA-7004F34452AB}" type="slidenum">
              <a:rPr lang="en-CA" altLang="en-US"/>
              <a:pPr/>
              <a:t>29</a:t>
            </a:fld>
            <a:endParaRPr lang="en-CA" alt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7FFEDC3E-4116-48B4-865F-83AC2A01C991}" type="slidenum">
              <a:rPr lang="en-CA" altLang="en-US"/>
              <a:pPr/>
              <a:t>3</a:t>
            </a:fld>
            <a:endParaRPr lang="en-CA" altLang="en-US"/>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9670706-F235-4C27-B4BA-3D0A6B1E0BF3}" type="slidenum">
              <a:rPr lang="en-CA" altLang="en-US"/>
              <a:pPr/>
              <a:t>30</a:t>
            </a:fld>
            <a:endParaRPr lang="en-CA" alt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0B0B61D-21FD-468A-9E4C-251162A9D7E0}" type="slidenum">
              <a:rPr lang="en-CA" altLang="en-US"/>
              <a:pPr/>
              <a:t>31</a:t>
            </a:fld>
            <a:endParaRPr lang="en-CA" alt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9E314EA-F414-4FC8-A024-3FEE85515D7B}" type="slidenum">
              <a:rPr lang="en-CA" altLang="en-US"/>
              <a:pPr/>
              <a:t>32</a:t>
            </a:fld>
            <a:endParaRPr lang="en-CA" alt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9D4B5FA-0A86-4F80-A1F7-9F8CD2003A8D}" type="slidenum">
              <a:rPr lang="en-CA" altLang="en-US"/>
              <a:pPr/>
              <a:t>34</a:t>
            </a:fld>
            <a:endParaRPr lang="en-CA" alt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999AAC7-A5DB-4E44-9EFB-7922F079101B}" type="slidenum">
              <a:rPr lang="en-CA" altLang="en-US"/>
              <a:pPr/>
              <a:t>35</a:t>
            </a:fld>
            <a:endParaRPr lang="en-CA" altLang="en-U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AF7AFE8-4ED3-4A0A-BA4C-320D2A71FCB0}" type="slidenum">
              <a:rPr lang="en-CA" altLang="en-US"/>
              <a:pPr/>
              <a:t>36</a:t>
            </a:fld>
            <a:endParaRPr lang="en-CA" altLang="en-U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4CAEE7F-BD61-40F5-8925-B852C0D0CFC1}" type="slidenum">
              <a:rPr lang="en-CA" altLang="en-US"/>
              <a:pPr/>
              <a:t>40</a:t>
            </a:fld>
            <a:endParaRPr lang="en-CA" altLang="en-U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92CDD60-0123-4CDB-8C4F-B51E195EEB69}" type="slidenum">
              <a:rPr lang="en-CA" altLang="en-US"/>
              <a:pPr/>
              <a:t>41</a:t>
            </a:fld>
            <a:endParaRPr lang="en-CA" alt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7F18ABB-F825-430B-983B-6C2ECF2AE191}" type="slidenum">
              <a:rPr lang="en-CA" altLang="en-US"/>
              <a:pPr/>
              <a:t>42</a:t>
            </a:fld>
            <a:endParaRPr lang="en-CA" altLang="en-U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9D3CE8B-C37F-4125-92AD-286FA7C3E3B2}" type="slidenum">
              <a:rPr lang="en-CA" altLang="en-US"/>
              <a:pPr/>
              <a:t>43</a:t>
            </a:fld>
            <a:endParaRPr lang="en-CA" altLang="en-US"/>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FA7568F0-3CE3-4BA5-921F-21FC41DB3A31}" type="slidenum">
              <a:rPr lang="en-CA" altLang="en-US"/>
              <a:pPr/>
              <a:t>4</a:t>
            </a:fld>
            <a:endParaRPr lang="en-CA" altLang="en-US"/>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ECCF7D0-1ECB-40C9-B97A-E007F45C7FCD}" type="slidenum">
              <a:rPr lang="en-CA" altLang="en-US"/>
              <a:pPr/>
              <a:t>44</a:t>
            </a:fld>
            <a:endParaRPr lang="en-CA" alt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ADE288E-E5A9-4540-A617-180C09A53D01}" type="slidenum">
              <a:rPr lang="en-CA" altLang="en-US"/>
              <a:pPr/>
              <a:t>45</a:t>
            </a:fld>
            <a:endParaRPr lang="en-CA" altLang="en-U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FB52633-299F-4902-802D-24FF2DFF17E3}" type="slidenum">
              <a:rPr lang="en-CA" altLang="en-US"/>
              <a:pPr/>
              <a:t>46</a:t>
            </a:fld>
            <a:endParaRPr lang="en-CA" altLang="en-US"/>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4D948BD-9B66-48CD-B9D6-5DEAFFF1B6E7}" type="slidenum">
              <a:rPr lang="en-CA" altLang="en-US"/>
              <a:pPr/>
              <a:t>47</a:t>
            </a:fld>
            <a:endParaRPr lang="en-CA" alt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8224D2C-7F13-4FD7-AD55-2DEA31BE19F3}" type="slidenum">
              <a:rPr lang="en-CA" altLang="en-US"/>
              <a:pPr/>
              <a:t>48</a:t>
            </a:fld>
            <a:endParaRPr lang="en-CA" alt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9D43C5-B05B-43F5-AA12-BB9275115D98}" type="slidenum">
              <a:rPr lang="en-CA" altLang="en-US"/>
              <a:pPr/>
              <a:t>54</a:t>
            </a:fld>
            <a:endParaRPr lang="en-CA" altLang="en-U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4CAEE7F-BD61-40F5-8925-B852C0D0CFC1}" type="slidenum">
              <a:rPr lang="en-CA" altLang="en-US"/>
              <a:pPr/>
              <a:t>55</a:t>
            </a:fld>
            <a:endParaRPr lang="en-CA" altLang="en-U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BA98CD0-0585-4FCA-AAE7-672656056964}" type="slidenum">
              <a:rPr lang="en-CA" altLang="en-US"/>
              <a:pPr/>
              <a:t>5</a:t>
            </a:fld>
            <a:endParaRPr lang="en-CA" altLang="en-US"/>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CEFD46C-62E6-4804-8653-4547B1446C8F}" type="slidenum">
              <a:rPr lang="en-CA" altLang="en-US"/>
              <a:pPr/>
              <a:t>6</a:t>
            </a:fld>
            <a:endParaRPr lang="en-CA" altLang="en-US"/>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2EDD507-9A19-4C1F-925D-5783838C2BCA}" type="slidenum">
              <a:rPr lang="en-CA" altLang="en-US"/>
              <a:pPr/>
              <a:t>7</a:t>
            </a:fld>
            <a:endParaRPr lang="en-CA" altLang="en-US"/>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7D62416-46DB-444E-8079-6CFB4FE3B243}" type="slidenum">
              <a:rPr lang="en-CA" altLang="en-US"/>
              <a:pPr/>
              <a:t>8</a:t>
            </a:fld>
            <a:endParaRPr lang="en-CA" altLang="en-US"/>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71652FC-58AA-4395-8CDB-A85F3453CFD4}" type="slidenum">
              <a:rPr lang="en-CA" altLang="en-US"/>
              <a:pPr/>
              <a:t>9</a:t>
            </a:fld>
            <a:endParaRPr lang="en-CA" altLang="en-US"/>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p>
        </p:txBody>
      </p:sp>
      <p:pic>
        <p:nvPicPr>
          <p:cNvPr id="7"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a:ln w="9525">
            <a:noFill/>
            <a:miter lim="800000"/>
            <a:headEnd/>
            <a:tailEnd/>
          </a:ln>
        </p:spPr>
      </p:pic>
      <p:pic>
        <p:nvPicPr>
          <p:cNvPr id="8"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a:ln w="9525">
            <a:noFill/>
            <a:miter lim="800000"/>
            <a:headEnd/>
            <a:tailEnd/>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0"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ndParaRPr>
            </a:p>
          </p:txBody>
        </p:sp>
        <p:grpSp>
          <p:nvGrpSpPr>
            <p:cNvPr id="1031" name="Group 44"/>
            <p:cNvGrpSpPr>
              <a:grpSpLocks/>
            </p:cNvGrpSpPr>
            <p:nvPr userDrawn="1"/>
          </p:nvGrpSpPr>
          <p:grpSpPr bwMode="auto">
            <a:xfrm>
              <a:off x="5606" y="889"/>
              <a:ext cx="106" cy="3431"/>
              <a:chOff x="5606" y="889"/>
              <a:chExt cx="106" cy="3431"/>
            </a:xfrm>
          </p:grpSpPr>
          <p:sp>
            <p:nvSpPr>
              <p:cNvPr id="1032"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ndParaRPr>
              </a:p>
            </p:txBody>
          </p:sp>
          <p:sp>
            <p:nvSpPr>
              <p:cNvPr id="1033"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Pink tissue paper"/>
          <p:cNvSpPr>
            <a:spLocks noGrp="1" noChangeArrowheads="1"/>
          </p:cNvSpPr>
          <p:nvPr>
            <p:ph type="ctrTitle"/>
          </p:nvPr>
        </p:nvSpPr>
        <p:spPr/>
        <p:txBody>
          <a:bodyPr/>
          <a:lstStyle/>
          <a:p>
            <a:pPr eaLnBrk="1" hangingPunct="1"/>
            <a:r>
              <a:rPr lang="en-US" altLang="en-US" smtClean="0"/>
              <a:t>Chapter 17</a:t>
            </a:r>
          </a:p>
        </p:txBody>
      </p:sp>
      <p:sp>
        <p:nvSpPr>
          <p:cNvPr id="5123" name="Rectangle 3" descr="Pink tissue paper"/>
          <p:cNvSpPr>
            <a:spLocks noGrp="1" noChangeArrowheads="1"/>
          </p:cNvSpPr>
          <p:nvPr>
            <p:ph type="subTitle" idx="1"/>
          </p:nvPr>
        </p:nvSpPr>
        <p:spPr/>
        <p:txBody>
          <a:bodyPr/>
          <a:lstStyle/>
          <a:p>
            <a:pPr eaLnBrk="1" hangingPunct="1"/>
            <a:r>
              <a:rPr lang="en-US" altLang="en-US" smtClean="0"/>
              <a:t>Introduction to Transaction Processing Concepts and Theory</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xfrm>
            <a:off x="457200" y="149225"/>
            <a:ext cx="7796213" cy="992188"/>
          </a:xfrm>
        </p:spPr>
        <p:txBody>
          <a:bodyPr/>
          <a:lstStyle/>
          <a:p>
            <a:pPr marL="457200" indent="-457200" eaLnBrk="1" hangingPunct="1">
              <a:lnSpc>
                <a:spcPct val="80000"/>
              </a:lnSpc>
              <a:buFontTx/>
              <a:buAutoNum type="alphaLcParenR"/>
            </a:pPr>
            <a:r>
              <a:rPr lang="en-US" altLang="en-US" sz="2400" b="1" smtClean="0"/>
              <a:t>The Lost Update Problem</a:t>
            </a:r>
            <a:br>
              <a:rPr lang="en-US" altLang="en-US" sz="2400" b="1" smtClean="0"/>
            </a:br>
            <a:endParaRPr lang="en-US" altLang="en-US" sz="2400" smtClean="0"/>
          </a:p>
        </p:txBody>
      </p:sp>
      <p:pic>
        <p:nvPicPr>
          <p:cNvPr id="23555" name="Picture 9" descr="fig17_03a"/>
          <p:cNvPicPr>
            <a:picLocks noChangeAspect="1" noChangeArrowheads="1"/>
          </p:cNvPicPr>
          <p:nvPr/>
        </p:nvPicPr>
        <p:blipFill>
          <a:blip r:embed="rId3"/>
          <a:srcRect/>
          <a:stretch>
            <a:fillRect/>
          </a:stretch>
        </p:blipFill>
        <p:spPr bwMode="auto">
          <a:xfrm>
            <a:off x="228600" y="2616200"/>
            <a:ext cx="8534400" cy="3671888"/>
          </a:xfrm>
          <a:prstGeom prst="rect">
            <a:avLst/>
          </a:prstGeom>
          <a:noFill/>
          <a:ln w="9525">
            <a:noFill/>
            <a:miter lim="800000"/>
            <a:headEnd/>
            <a:tailEnd/>
          </a:ln>
        </p:spPr>
      </p:pic>
      <p:sp>
        <p:nvSpPr>
          <p:cNvPr id="23556" name="TextBox 1"/>
          <p:cNvSpPr txBox="1">
            <a:spLocks noChangeArrowheads="1"/>
          </p:cNvSpPr>
          <p:nvPr/>
        </p:nvSpPr>
        <p:spPr bwMode="auto">
          <a:xfrm>
            <a:off x="457200" y="1600200"/>
            <a:ext cx="7543800" cy="1016000"/>
          </a:xfrm>
          <a:prstGeom prst="rect">
            <a:avLst/>
          </a:prstGeom>
          <a:noFill/>
          <a:ln w="9525">
            <a:noFill/>
            <a:miter lim="800000"/>
            <a:headEnd/>
            <a:tailEnd/>
          </a:ln>
        </p:spPr>
        <p:txBody>
          <a:bodyPr>
            <a:spAutoFit/>
          </a:bodyPr>
          <a:lstStyle/>
          <a:p>
            <a:pPr algn="just" eaLnBrk="1" hangingPunct="1"/>
            <a:r>
              <a:rPr lang="en-US" altLang="en-US" sz="2000"/>
              <a:t>This occurs when two transactions that access the same database items have their operations interleaved in a way that makes the value of some database item incorrect. </a:t>
            </a:r>
          </a:p>
        </p:txBody>
      </p:sp>
      <p:sp>
        <p:nvSpPr>
          <p:cNvPr id="3" name="TextBox 2"/>
          <p:cNvSpPr txBox="1">
            <a:spLocks noChangeArrowheads="1"/>
          </p:cNvSpPr>
          <p:nvPr/>
        </p:nvSpPr>
        <p:spPr bwMode="auto">
          <a:xfrm>
            <a:off x="5943600" y="4446588"/>
            <a:ext cx="2895600" cy="708025"/>
          </a:xfrm>
          <a:prstGeom prst="rect">
            <a:avLst/>
          </a:prstGeom>
          <a:noFill/>
          <a:ln w="9525">
            <a:noFill/>
            <a:miter lim="800000"/>
            <a:headEnd/>
            <a:tailEnd/>
          </a:ln>
        </p:spPr>
        <p:txBody>
          <a:bodyPr>
            <a:spAutoFit/>
          </a:bodyPr>
          <a:lstStyle/>
          <a:p>
            <a:pPr eaLnBrk="1" hangingPunct="1"/>
            <a:r>
              <a:rPr lang="en-US" altLang="en-US" sz="2000"/>
              <a:t>T2 reads x before T1 writes X</a:t>
            </a:r>
          </a:p>
        </p:txBody>
      </p:sp>
      <p:cxnSp>
        <p:nvCxnSpPr>
          <p:cNvPr id="6" name="Straight Arrow Connector 5"/>
          <p:cNvCxnSpPr>
            <a:cxnSpLocks noChangeShapeType="1"/>
          </p:cNvCxnSpPr>
          <p:nvPr/>
        </p:nvCxnSpPr>
        <p:spPr bwMode="auto">
          <a:xfrm flipH="1">
            <a:off x="3086100" y="4800600"/>
            <a:ext cx="2933700" cy="312738"/>
          </a:xfrm>
          <a:prstGeom prst="straightConnector1">
            <a:avLst/>
          </a:prstGeom>
          <a:noFill/>
          <a:ln w="57150" algn="ctr">
            <a:solidFill>
              <a:srgbClr val="FF0000"/>
            </a:solidFill>
            <a:round/>
            <a:headEnd/>
            <a:tailEnd type="triangle" w="med" len="med"/>
          </a:ln>
        </p:spPr>
      </p:cxnSp>
      <p:sp>
        <p:nvSpPr>
          <p:cNvPr id="23559" name="TextBox 1"/>
          <p:cNvSpPr txBox="1">
            <a:spLocks noChangeArrowheads="1"/>
          </p:cNvSpPr>
          <p:nvPr/>
        </p:nvSpPr>
        <p:spPr bwMode="auto">
          <a:xfrm>
            <a:off x="5791200" y="3505200"/>
            <a:ext cx="2819400" cy="461963"/>
          </a:xfrm>
          <a:prstGeom prst="rect">
            <a:avLst/>
          </a:prstGeom>
          <a:noFill/>
          <a:ln w="9525">
            <a:noFill/>
            <a:miter lim="800000"/>
            <a:headEnd/>
            <a:tailEnd/>
          </a:ln>
        </p:spPr>
        <p:txBody>
          <a:bodyPr>
            <a:spAutoFit/>
          </a:bodyPr>
          <a:lstStyle/>
          <a:p>
            <a:r>
              <a:rPr lang="en-US" altLang="en-US"/>
              <a:t>X=100, M=5, N=10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304800" y="90488"/>
            <a:ext cx="7796213" cy="992187"/>
          </a:xfrm>
        </p:spPr>
        <p:txBody>
          <a:bodyPr/>
          <a:lstStyle/>
          <a:p>
            <a:pPr marL="457200" indent="-457200" eaLnBrk="1" hangingPunct="1">
              <a:lnSpc>
                <a:spcPct val="80000"/>
              </a:lnSpc>
              <a:buFontTx/>
              <a:buAutoNum type="alphaLcParenR" startAt="2"/>
            </a:pPr>
            <a:r>
              <a:rPr lang="en-US" altLang="en-US" sz="2400" b="1" smtClean="0"/>
              <a:t>The Temporary Update (or Dirty Read) Problem </a:t>
            </a:r>
            <a:br>
              <a:rPr lang="en-US" altLang="en-US" sz="2400" b="1" smtClean="0"/>
            </a:br>
            <a:endParaRPr lang="en-US" altLang="en-US" sz="2400" smtClean="0"/>
          </a:p>
        </p:txBody>
      </p:sp>
      <p:pic>
        <p:nvPicPr>
          <p:cNvPr id="25603" name="Picture 10" descr="fig17_03b"/>
          <p:cNvPicPr>
            <a:picLocks noChangeAspect="1" noChangeArrowheads="1"/>
          </p:cNvPicPr>
          <p:nvPr/>
        </p:nvPicPr>
        <p:blipFill>
          <a:blip r:embed="rId3"/>
          <a:srcRect/>
          <a:stretch>
            <a:fillRect/>
          </a:stretch>
        </p:blipFill>
        <p:spPr bwMode="auto">
          <a:xfrm>
            <a:off x="266700" y="2398713"/>
            <a:ext cx="8305800" cy="3571875"/>
          </a:xfrm>
          <a:prstGeom prst="rect">
            <a:avLst/>
          </a:prstGeom>
          <a:noFill/>
          <a:ln w="9525">
            <a:noFill/>
            <a:miter lim="800000"/>
            <a:headEnd/>
            <a:tailEnd/>
          </a:ln>
        </p:spPr>
      </p:pic>
      <p:sp>
        <p:nvSpPr>
          <p:cNvPr id="25604" name="TextBox 1"/>
          <p:cNvSpPr txBox="1">
            <a:spLocks noChangeArrowheads="1"/>
          </p:cNvSpPr>
          <p:nvPr/>
        </p:nvSpPr>
        <p:spPr bwMode="auto">
          <a:xfrm>
            <a:off x="342900" y="1438275"/>
            <a:ext cx="8229600" cy="1200150"/>
          </a:xfrm>
          <a:prstGeom prst="rect">
            <a:avLst/>
          </a:prstGeom>
          <a:noFill/>
          <a:ln w="9525">
            <a:noFill/>
            <a:miter lim="800000"/>
            <a:headEnd/>
            <a:tailEnd/>
          </a:ln>
        </p:spPr>
        <p:txBody>
          <a:bodyPr>
            <a:spAutoFit/>
          </a:bodyPr>
          <a:lstStyle/>
          <a:p>
            <a:pPr algn="just" eaLnBrk="1" hangingPunct="1"/>
            <a:r>
              <a:rPr lang="en-US" altLang="en-US" sz="1800"/>
              <a:t>This occurs when one transaction updates a database item and then the transaction fails for some reason. The updated item is accessed by another transaction before it is changed back to its original value. </a:t>
            </a:r>
            <a:br>
              <a:rPr lang="en-US" altLang="en-US" sz="1800"/>
            </a:br>
            <a:endParaRPr lang="en-US" altLang="en-US" sz="1800"/>
          </a:p>
        </p:txBody>
      </p:sp>
      <p:cxnSp>
        <p:nvCxnSpPr>
          <p:cNvPr id="25605" name="Straight Arrow Connector 3"/>
          <p:cNvCxnSpPr>
            <a:cxnSpLocks noChangeShapeType="1"/>
          </p:cNvCxnSpPr>
          <p:nvPr/>
        </p:nvCxnSpPr>
        <p:spPr bwMode="auto">
          <a:xfrm flipH="1">
            <a:off x="3059113" y="5562600"/>
            <a:ext cx="2286000" cy="0"/>
          </a:xfrm>
          <a:prstGeom prst="straightConnector1">
            <a:avLst/>
          </a:prstGeom>
          <a:noFill/>
          <a:ln w="76200" algn="ctr">
            <a:solidFill>
              <a:srgbClr val="FF0000"/>
            </a:solidFill>
            <a:round/>
            <a:headEnd/>
            <a:tailEnd type="triangle" w="med" len="med"/>
          </a:ln>
        </p:spPr>
      </p:cxnSp>
      <p:sp>
        <p:nvSpPr>
          <p:cNvPr id="7" name="TextBox 6"/>
          <p:cNvSpPr txBox="1"/>
          <p:nvPr/>
        </p:nvSpPr>
        <p:spPr>
          <a:xfrm>
            <a:off x="1828800" y="5486400"/>
            <a:ext cx="1066800" cy="307975"/>
          </a:xfrm>
          <a:prstGeom prst="rect">
            <a:avLst/>
          </a:prstGeom>
          <a:noFill/>
        </p:spPr>
        <p:txBody>
          <a:bodyPr>
            <a:spAutoFit/>
          </a:bodyPr>
          <a:lstStyle/>
          <a:p>
            <a:pPr eaLnBrk="1" hangingPunct="1">
              <a:defRPr/>
            </a:pPr>
            <a:r>
              <a:rPr lang="en-US" sz="1400" dirty="0">
                <a:solidFill>
                  <a:schemeClr val="tx1">
                    <a:lumMod val="75000"/>
                    <a:lumOff val="25000"/>
                  </a:schemeClr>
                </a:solidFill>
                <a:latin typeface="Arial" panose="020B0604020202020204" pitchFamily="34" charset="0"/>
              </a:rPr>
              <a:t>abort</a:t>
            </a:r>
            <a:r>
              <a:rPr lang="en-US" sz="1400" dirty="0">
                <a:latin typeface="Arial" panose="020B0604020202020204" pitchFamily="34" charset="0"/>
              </a:rPr>
              <a: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marL="457200" indent="-457200" eaLnBrk="1" hangingPunct="1">
              <a:lnSpc>
                <a:spcPct val="80000"/>
              </a:lnSpc>
              <a:buFontTx/>
              <a:buAutoNum type="alphaLcParenR" startAt="3"/>
            </a:pPr>
            <a:r>
              <a:rPr lang="en-US" altLang="en-US" sz="2000" b="1" smtClean="0"/>
              <a:t>The Incorrect Summary Problem</a:t>
            </a:r>
            <a:br>
              <a:rPr lang="en-US" altLang="en-US" sz="2000" b="1" smtClean="0"/>
            </a:br>
            <a:endParaRPr lang="en-US" altLang="en-US" sz="2000" smtClean="0"/>
          </a:p>
        </p:txBody>
      </p:sp>
      <p:pic>
        <p:nvPicPr>
          <p:cNvPr id="27651" name="Picture 9" descr="fig17_03c"/>
          <p:cNvPicPr>
            <a:picLocks noChangeAspect="1" noChangeArrowheads="1"/>
          </p:cNvPicPr>
          <p:nvPr/>
        </p:nvPicPr>
        <p:blipFill>
          <a:blip r:embed="rId3"/>
          <a:srcRect/>
          <a:stretch>
            <a:fillRect/>
          </a:stretch>
        </p:blipFill>
        <p:spPr bwMode="auto">
          <a:xfrm>
            <a:off x="1066800" y="2646363"/>
            <a:ext cx="6934200" cy="3906837"/>
          </a:xfrm>
          <a:prstGeom prst="rect">
            <a:avLst/>
          </a:prstGeom>
          <a:noFill/>
          <a:ln w="9525">
            <a:noFill/>
            <a:miter lim="800000"/>
            <a:headEnd/>
            <a:tailEnd/>
          </a:ln>
        </p:spPr>
      </p:pic>
      <p:sp>
        <p:nvSpPr>
          <p:cNvPr id="27652" name="TextBox 1"/>
          <p:cNvSpPr txBox="1">
            <a:spLocks noChangeArrowheads="1"/>
          </p:cNvSpPr>
          <p:nvPr/>
        </p:nvSpPr>
        <p:spPr bwMode="auto">
          <a:xfrm>
            <a:off x="449263" y="1465263"/>
            <a:ext cx="7848600" cy="1200150"/>
          </a:xfrm>
          <a:prstGeom prst="rect">
            <a:avLst/>
          </a:prstGeom>
          <a:noFill/>
          <a:ln w="9525">
            <a:noFill/>
            <a:miter lim="800000"/>
            <a:headEnd/>
            <a:tailEnd/>
          </a:ln>
        </p:spPr>
        <p:txBody>
          <a:bodyPr>
            <a:spAutoFit/>
          </a:bodyPr>
          <a:lstStyle/>
          <a:p>
            <a:pPr algn="just" eaLnBrk="1" hangingPunct="1"/>
            <a:r>
              <a:rPr lang="en-US" altLang="en-US" sz="1800"/>
              <a:t>If one transaction is calculating an aggregate summary function on a number of records while other transactions are updating some of these records, the aggregate function may calculate some values before they are updated and others after they are updated. </a:t>
            </a:r>
          </a:p>
        </p:txBody>
      </p:sp>
      <p:sp>
        <p:nvSpPr>
          <p:cNvPr id="27653" name="Right Brace 3"/>
          <p:cNvSpPr>
            <a:spLocks/>
          </p:cNvSpPr>
          <p:nvPr/>
        </p:nvSpPr>
        <p:spPr bwMode="auto">
          <a:xfrm>
            <a:off x="4800600" y="4419600"/>
            <a:ext cx="533400" cy="2133600"/>
          </a:xfrm>
          <a:prstGeom prst="rightBrace">
            <a:avLst>
              <a:gd name="adj1" fmla="val 8333"/>
              <a:gd name="adj2" fmla="val 50000"/>
            </a:avLst>
          </a:prstGeom>
          <a:solidFill>
            <a:schemeClr val="bg1"/>
          </a:solidFill>
          <a:ln w="57150" algn="ctr">
            <a:solidFill>
              <a:srgbClr val="FF0000"/>
            </a:solidFill>
            <a:round/>
            <a:headEnd/>
            <a:tailEnd/>
          </a:ln>
        </p:spPr>
        <p:txBody>
          <a:bodyPr wrap="none" anchor="ctr"/>
          <a:lstStyle/>
          <a:p>
            <a:pPr eaLnBrk="1" hangingPunct="1"/>
            <a:endParaRPr lang="en-US" alt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228600" y="303213"/>
            <a:ext cx="8763000" cy="992187"/>
          </a:xfrm>
        </p:spPr>
        <p:txBody>
          <a:bodyPr/>
          <a:lstStyle/>
          <a:p>
            <a:pPr eaLnBrk="1" hangingPunct="1"/>
            <a:r>
              <a:rPr lang="en-US" altLang="en-US" smtClean="0"/>
              <a:t>Introduction to Transaction Processing</a:t>
            </a:r>
          </a:p>
        </p:txBody>
      </p:sp>
      <p:sp>
        <p:nvSpPr>
          <p:cNvPr id="29699" name="Rectangle 5"/>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altLang="en-US" sz="2400" smtClean="0"/>
              <a:t>Why </a:t>
            </a:r>
            <a:r>
              <a:rPr lang="en-US" altLang="en-US" sz="2400" b="1" smtClean="0"/>
              <a:t>recovery</a:t>
            </a:r>
            <a:r>
              <a:rPr lang="en-US" altLang="en-US" sz="2400" smtClean="0"/>
              <a:t> is needed: </a:t>
            </a:r>
          </a:p>
          <a:p>
            <a:pPr marL="533400" indent="-533400" eaLnBrk="1" hangingPunct="1">
              <a:lnSpc>
                <a:spcPct val="80000"/>
              </a:lnSpc>
              <a:buFont typeface="Wingdings" pitchFamily="2" charset="2"/>
              <a:buNone/>
            </a:pPr>
            <a:r>
              <a:rPr lang="en-US" altLang="en-US" sz="2400" smtClean="0"/>
              <a:t>(What causes a Transaction to fail)</a:t>
            </a:r>
          </a:p>
          <a:p>
            <a:pPr marL="952500" lvl="1" indent="-495300" eaLnBrk="1" hangingPunct="1">
              <a:lnSpc>
                <a:spcPct val="80000"/>
              </a:lnSpc>
              <a:buSzTx/>
              <a:buFont typeface="Wingdings" pitchFamily="2" charset="2"/>
              <a:buNone/>
            </a:pPr>
            <a:r>
              <a:rPr lang="en-US" altLang="en-US" sz="2300" smtClean="0"/>
              <a:t>1. A computer failure (system crash):</a:t>
            </a:r>
          </a:p>
          <a:p>
            <a:pPr marL="1371600" lvl="2" indent="-457200" eaLnBrk="1" hangingPunct="1">
              <a:lnSpc>
                <a:spcPct val="80000"/>
              </a:lnSpc>
              <a:buSzTx/>
              <a:buFont typeface="Wingdings" pitchFamily="2" charset="2"/>
              <a:buNone/>
            </a:pPr>
            <a:r>
              <a:rPr lang="en-US" altLang="en-US" sz="2000" smtClean="0"/>
              <a:t>A hardware or software error occurs in the computer system during transaction execution. If the hardware crashes, the contents of the computer’s internal memory may be lost.</a:t>
            </a:r>
          </a:p>
          <a:p>
            <a:pPr marL="952500" lvl="1" indent="-495300" eaLnBrk="1" hangingPunct="1">
              <a:lnSpc>
                <a:spcPct val="80000"/>
              </a:lnSpc>
              <a:buSzTx/>
              <a:buFont typeface="Wingdings" pitchFamily="2" charset="2"/>
              <a:buNone/>
            </a:pPr>
            <a:r>
              <a:rPr lang="en-US" altLang="en-US" sz="2300" smtClean="0"/>
              <a:t>2. A transaction or system error:</a:t>
            </a:r>
          </a:p>
          <a:p>
            <a:pPr marL="1371600" lvl="2" indent="-457200" eaLnBrk="1" hangingPunct="1">
              <a:lnSpc>
                <a:spcPct val="80000"/>
              </a:lnSpc>
              <a:buSzTx/>
              <a:buFont typeface="Wingdings" pitchFamily="2" charset="2"/>
              <a:buNone/>
            </a:pPr>
            <a:r>
              <a:rPr lang="en-US" altLang="en-US" sz="2000" smtClean="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303213"/>
            <a:ext cx="8534400" cy="992187"/>
          </a:xfrm>
        </p:spPr>
        <p:txBody>
          <a:bodyPr/>
          <a:lstStyle/>
          <a:p>
            <a:pPr eaLnBrk="1" hangingPunct="1"/>
            <a:r>
              <a:rPr lang="en-US" altLang="en-US" smtClean="0"/>
              <a:t>Introduction to Transaction Processing</a:t>
            </a:r>
          </a:p>
        </p:txBody>
      </p:sp>
      <p:sp>
        <p:nvSpPr>
          <p:cNvPr id="31747"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altLang="en-US" sz="2400" smtClean="0"/>
              <a:t>Why </a:t>
            </a:r>
            <a:r>
              <a:rPr lang="en-US" altLang="en-US" sz="2400" b="1" smtClean="0"/>
              <a:t>recovery</a:t>
            </a:r>
            <a:r>
              <a:rPr lang="en-US" altLang="en-US" sz="2400" smtClean="0"/>
              <a:t> is needed (Contd.): </a:t>
            </a:r>
          </a:p>
          <a:p>
            <a:pPr marL="533400" indent="-533400" eaLnBrk="1" hangingPunct="1">
              <a:lnSpc>
                <a:spcPct val="80000"/>
              </a:lnSpc>
              <a:buFont typeface="Wingdings" pitchFamily="2" charset="2"/>
              <a:buNone/>
            </a:pPr>
            <a:r>
              <a:rPr lang="en-US" altLang="en-US" sz="2400" smtClean="0"/>
              <a:t>(What causes a Transaction to fail)</a:t>
            </a:r>
          </a:p>
          <a:p>
            <a:pPr marL="952500" lvl="1" indent="-495300" eaLnBrk="1" hangingPunct="1">
              <a:lnSpc>
                <a:spcPct val="80000"/>
              </a:lnSpc>
              <a:buSzTx/>
              <a:buFont typeface="Wingdings" pitchFamily="2" charset="2"/>
              <a:buNone/>
            </a:pPr>
            <a:r>
              <a:rPr lang="en-US" altLang="en-US" sz="2300" smtClean="0"/>
              <a:t>3. Local errors or exception conditions detected by the transaction:</a:t>
            </a:r>
          </a:p>
          <a:p>
            <a:pPr marL="1371600" lvl="2" indent="-457200" eaLnBrk="1" hangingPunct="1">
              <a:lnSpc>
                <a:spcPct val="80000"/>
              </a:lnSpc>
              <a:buSzTx/>
              <a:buFont typeface="Wingdings" pitchFamily="2" charset="2"/>
              <a:buNone/>
            </a:pPr>
            <a:r>
              <a:rPr lang="en-US" altLang="en-US" sz="2000" smtClean="0"/>
              <a:t>Certain conditions necessitate cancellation of the transaction. For example, data for the transaction may not be found. A condition, such as insufficient account balance in a banking database, may cause a transaction, such as a fund withdrawal from that account, to be cancelled. </a:t>
            </a:r>
          </a:p>
          <a:p>
            <a:pPr marL="952500" lvl="1" indent="-495300" eaLnBrk="1" hangingPunct="1">
              <a:lnSpc>
                <a:spcPct val="80000"/>
              </a:lnSpc>
              <a:buSzTx/>
              <a:buFont typeface="Wingdings" pitchFamily="2" charset="2"/>
              <a:buNone/>
            </a:pPr>
            <a:r>
              <a:rPr lang="en-US" altLang="en-US" sz="2300" smtClean="0"/>
              <a:t>4. Concurrency control enforcement:</a:t>
            </a:r>
          </a:p>
          <a:p>
            <a:pPr marL="1371600" lvl="2" indent="-457200" eaLnBrk="1" hangingPunct="1">
              <a:lnSpc>
                <a:spcPct val="80000"/>
              </a:lnSpc>
              <a:buSzTx/>
              <a:buFont typeface="Wingdings" pitchFamily="2" charset="2"/>
              <a:buNone/>
            </a:pPr>
            <a:r>
              <a:rPr lang="en-US" altLang="en-US" sz="2000" smtClean="0"/>
              <a:t>The concurrency control method may decide to abort the transaction, to be restarted later, because it violates serializability or because several transactions are in a state of deadlock.</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322263"/>
            <a:ext cx="8305800" cy="992187"/>
          </a:xfrm>
        </p:spPr>
        <p:txBody>
          <a:bodyPr/>
          <a:lstStyle/>
          <a:p>
            <a:pPr eaLnBrk="1" hangingPunct="1"/>
            <a:r>
              <a:rPr lang="en-US" altLang="en-US" smtClean="0"/>
              <a:t>Introduction to Transaction Processing</a:t>
            </a:r>
          </a:p>
        </p:txBody>
      </p:sp>
      <p:sp>
        <p:nvSpPr>
          <p:cNvPr id="33795"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altLang="en-US" smtClean="0"/>
              <a:t>Why </a:t>
            </a:r>
            <a:r>
              <a:rPr lang="en-US" altLang="en-US" b="1" smtClean="0"/>
              <a:t>recovery</a:t>
            </a:r>
            <a:r>
              <a:rPr lang="en-US" altLang="en-US" smtClean="0"/>
              <a:t> is needed (contd.): </a:t>
            </a:r>
          </a:p>
          <a:p>
            <a:pPr marL="533400" indent="-533400" eaLnBrk="1" hangingPunct="1">
              <a:lnSpc>
                <a:spcPct val="80000"/>
              </a:lnSpc>
              <a:buFont typeface="Wingdings" pitchFamily="2" charset="2"/>
              <a:buNone/>
            </a:pPr>
            <a:r>
              <a:rPr lang="en-US" altLang="en-US" smtClean="0"/>
              <a:t>(What causes a Transaction to fail)</a:t>
            </a:r>
          </a:p>
          <a:p>
            <a:pPr marL="952500" lvl="1" indent="-495300" eaLnBrk="1" hangingPunct="1">
              <a:lnSpc>
                <a:spcPct val="80000"/>
              </a:lnSpc>
              <a:buSzTx/>
              <a:buFont typeface="Wingdings" pitchFamily="2" charset="2"/>
              <a:buNone/>
            </a:pPr>
            <a:r>
              <a:rPr lang="en-US" altLang="en-US" sz="2700" smtClean="0"/>
              <a:t>5. Disk failure:</a:t>
            </a:r>
          </a:p>
          <a:p>
            <a:pPr marL="1371600" lvl="2" indent="-457200" eaLnBrk="1" hangingPunct="1">
              <a:lnSpc>
                <a:spcPct val="80000"/>
              </a:lnSpc>
              <a:buSzTx/>
              <a:buFont typeface="Wingdings" pitchFamily="2" charset="2"/>
              <a:buNone/>
            </a:pPr>
            <a:r>
              <a:rPr lang="en-US" altLang="en-US" smtClean="0"/>
              <a:t>Some disk blocks may lose their data because of a read or write malfunction or because of a disk read/write head crash. This may happen during a read or a write operation of the transaction.</a:t>
            </a:r>
          </a:p>
          <a:p>
            <a:pPr marL="952500" lvl="1" indent="-495300" eaLnBrk="1" hangingPunct="1">
              <a:lnSpc>
                <a:spcPct val="80000"/>
              </a:lnSpc>
              <a:buSzTx/>
              <a:buFont typeface="Wingdings" pitchFamily="2" charset="2"/>
              <a:buNone/>
            </a:pPr>
            <a:r>
              <a:rPr lang="en-US" altLang="en-US" sz="2700" smtClean="0"/>
              <a:t>6. Physical problems and catastrophes:</a:t>
            </a:r>
          </a:p>
          <a:p>
            <a:pPr marL="1371600" lvl="2" indent="-457200" eaLnBrk="1" hangingPunct="1">
              <a:lnSpc>
                <a:spcPct val="80000"/>
              </a:lnSpc>
              <a:buSzTx/>
              <a:buFont typeface="Wingdings" pitchFamily="2" charset="2"/>
              <a:buNone/>
            </a:pPr>
            <a:r>
              <a:rPr lang="en-US" altLang="en-US" smtClean="0"/>
              <a:t>This refers to an endless list of problems that includes power or air-conditioning failure, fire, theft, sabotage, overwriting disks or tapes by mistake, and mounting of a wrong tape by the operator.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sz="3200" smtClean="0"/>
              <a:t>Transaction and System Concepts</a:t>
            </a:r>
          </a:p>
        </p:txBody>
      </p:sp>
      <p:sp>
        <p:nvSpPr>
          <p:cNvPr id="35843" name="Rectangle 5"/>
          <p:cNvSpPr>
            <a:spLocks noGrp="1" noChangeArrowheads="1"/>
          </p:cNvSpPr>
          <p:nvPr>
            <p:ph type="body" idx="1"/>
          </p:nvPr>
        </p:nvSpPr>
        <p:spPr/>
        <p:txBody>
          <a:bodyPr/>
          <a:lstStyle/>
          <a:p>
            <a:pPr eaLnBrk="1" hangingPunct="1">
              <a:lnSpc>
                <a:spcPct val="80000"/>
              </a:lnSpc>
            </a:pPr>
            <a:r>
              <a:rPr lang="en-US" altLang="en-US" smtClean="0"/>
              <a:t>A </a:t>
            </a:r>
            <a:r>
              <a:rPr lang="en-US" altLang="en-US" b="1" smtClean="0"/>
              <a:t>transaction</a:t>
            </a:r>
            <a:r>
              <a:rPr lang="en-US" altLang="en-US" smtClean="0"/>
              <a:t> is an atomic unit of work that is either completed in its entirety or not done at all. </a:t>
            </a:r>
          </a:p>
          <a:p>
            <a:pPr lvl="1" eaLnBrk="1" hangingPunct="1">
              <a:lnSpc>
                <a:spcPct val="80000"/>
              </a:lnSpc>
            </a:pPr>
            <a:r>
              <a:rPr lang="en-US" altLang="en-US" sz="2800" smtClean="0"/>
              <a:t>For recovery purposes, the system needs to keep track of when the transaction starts, terminates, and commits or aborts.</a:t>
            </a:r>
          </a:p>
          <a:p>
            <a:pPr eaLnBrk="1" hangingPunct="1">
              <a:lnSpc>
                <a:spcPct val="80000"/>
              </a:lnSpc>
            </a:pPr>
            <a:r>
              <a:rPr lang="en-US" altLang="en-US" b="1" smtClean="0"/>
              <a:t>Transaction</a:t>
            </a:r>
            <a:r>
              <a:rPr lang="en-US" altLang="en-US" smtClean="0"/>
              <a:t> </a:t>
            </a:r>
            <a:r>
              <a:rPr lang="en-US" altLang="en-US" b="1" smtClean="0"/>
              <a:t>states</a:t>
            </a:r>
            <a:r>
              <a:rPr lang="en-US" altLang="en-US" smtClean="0"/>
              <a:t>:</a:t>
            </a:r>
          </a:p>
          <a:p>
            <a:pPr lvl="1" eaLnBrk="1" hangingPunct="1">
              <a:lnSpc>
                <a:spcPct val="80000"/>
              </a:lnSpc>
            </a:pPr>
            <a:r>
              <a:rPr lang="en-US" altLang="en-US" sz="2800" smtClean="0"/>
              <a:t>Active state</a:t>
            </a:r>
          </a:p>
          <a:p>
            <a:pPr lvl="1" eaLnBrk="1" hangingPunct="1">
              <a:lnSpc>
                <a:spcPct val="80000"/>
              </a:lnSpc>
            </a:pPr>
            <a:r>
              <a:rPr lang="en-US" altLang="en-US" sz="2800" smtClean="0"/>
              <a:t>Partially committed state</a:t>
            </a:r>
          </a:p>
          <a:p>
            <a:pPr lvl="1" eaLnBrk="1" hangingPunct="1">
              <a:lnSpc>
                <a:spcPct val="80000"/>
              </a:lnSpc>
            </a:pPr>
            <a:r>
              <a:rPr lang="en-US" altLang="en-US" sz="2800" smtClean="0"/>
              <a:t>Committed state</a:t>
            </a:r>
          </a:p>
          <a:p>
            <a:pPr lvl="1" eaLnBrk="1" hangingPunct="1">
              <a:lnSpc>
                <a:spcPct val="80000"/>
              </a:lnSpc>
            </a:pPr>
            <a:r>
              <a:rPr lang="en-US" altLang="en-US" sz="2800" smtClean="0"/>
              <a:t>Failed state</a:t>
            </a:r>
          </a:p>
          <a:p>
            <a:pPr lvl="1" eaLnBrk="1" hangingPunct="1">
              <a:lnSpc>
                <a:spcPct val="80000"/>
              </a:lnSpc>
            </a:pPr>
            <a:r>
              <a:rPr lang="en-US" altLang="en-US" sz="2800" smtClean="0"/>
              <a:t>Terminated State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en-US" altLang="en-US" smtClean="0"/>
              <a:t>State transition diagram illustrating the states for transaction execution</a:t>
            </a:r>
            <a:endParaRPr lang="en-US" altLang="en-US" smtClean="0">
              <a:sym typeface="Symbol" pitchFamily="18" charset="2"/>
            </a:endParaRPr>
          </a:p>
        </p:txBody>
      </p:sp>
      <p:pic>
        <p:nvPicPr>
          <p:cNvPr id="37891" name="Picture 7" descr="fig17_04"/>
          <p:cNvPicPr>
            <a:picLocks noChangeAspect="1" noChangeArrowheads="1"/>
          </p:cNvPicPr>
          <p:nvPr/>
        </p:nvPicPr>
        <p:blipFill>
          <a:blip r:embed="rId3"/>
          <a:srcRect/>
          <a:stretch>
            <a:fillRect/>
          </a:stretch>
        </p:blipFill>
        <p:spPr bwMode="auto">
          <a:xfrm>
            <a:off x="381000" y="2522538"/>
            <a:ext cx="8305800" cy="22383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en-US" sz="3200" smtClean="0"/>
              <a:t>Transaction and System Concepts</a:t>
            </a:r>
          </a:p>
        </p:txBody>
      </p:sp>
      <p:sp>
        <p:nvSpPr>
          <p:cNvPr id="39939" name="Rectangle 5"/>
          <p:cNvSpPr>
            <a:spLocks noGrp="1" noChangeArrowheads="1"/>
          </p:cNvSpPr>
          <p:nvPr>
            <p:ph type="body" idx="1"/>
          </p:nvPr>
        </p:nvSpPr>
        <p:spPr/>
        <p:txBody>
          <a:bodyPr/>
          <a:lstStyle/>
          <a:p>
            <a:pPr eaLnBrk="1" hangingPunct="1">
              <a:lnSpc>
                <a:spcPct val="80000"/>
              </a:lnSpc>
            </a:pPr>
            <a:r>
              <a:rPr lang="en-US" altLang="en-US" sz="2400" smtClean="0"/>
              <a:t>Recovery manager keeps track of the following operations:</a:t>
            </a:r>
          </a:p>
          <a:p>
            <a:pPr lvl="1" eaLnBrk="1" hangingPunct="1">
              <a:lnSpc>
                <a:spcPct val="80000"/>
              </a:lnSpc>
            </a:pPr>
            <a:r>
              <a:rPr lang="en-US" altLang="en-US" sz="2100" b="1" smtClean="0"/>
              <a:t>begin_transaction</a:t>
            </a:r>
            <a:r>
              <a:rPr lang="en-US" altLang="en-US" sz="2100" smtClean="0"/>
              <a:t>: This marks the beginning of transaction execution.</a:t>
            </a:r>
          </a:p>
          <a:p>
            <a:pPr lvl="1" eaLnBrk="1" hangingPunct="1">
              <a:lnSpc>
                <a:spcPct val="80000"/>
              </a:lnSpc>
            </a:pPr>
            <a:r>
              <a:rPr lang="en-US" altLang="en-US" sz="2100" b="1" smtClean="0"/>
              <a:t>read</a:t>
            </a:r>
            <a:r>
              <a:rPr lang="en-US" altLang="en-US" sz="2100" smtClean="0"/>
              <a:t> or </a:t>
            </a:r>
            <a:r>
              <a:rPr lang="en-US" altLang="en-US" sz="2100" b="1" smtClean="0"/>
              <a:t>write</a:t>
            </a:r>
            <a:r>
              <a:rPr lang="en-US" altLang="en-US" sz="2100" smtClean="0"/>
              <a:t>: These specify read or write operations on the database items that are executed as part of a transaction.</a:t>
            </a:r>
          </a:p>
          <a:p>
            <a:pPr lvl="1" eaLnBrk="1" hangingPunct="1">
              <a:lnSpc>
                <a:spcPct val="80000"/>
              </a:lnSpc>
            </a:pPr>
            <a:r>
              <a:rPr lang="en-US" altLang="en-US" sz="2100" b="1" smtClean="0"/>
              <a:t>end_transaction</a:t>
            </a:r>
            <a:r>
              <a:rPr lang="en-US" altLang="en-US" sz="2100" smtClean="0"/>
              <a:t>: This specifies that read and write transaction operations have ended and marks the end limit of transaction execution.</a:t>
            </a:r>
          </a:p>
          <a:p>
            <a:pPr lvl="2" eaLnBrk="1" hangingPunct="1">
              <a:lnSpc>
                <a:spcPct val="80000"/>
              </a:lnSpc>
            </a:pPr>
            <a:r>
              <a:rPr lang="en-US" altLang="en-US" sz="2000" smtClean="0"/>
              <a:t>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41987" name="Rectangle 5"/>
          <p:cNvSpPr>
            <a:spLocks noGrp="1" noChangeArrowheads="1"/>
          </p:cNvSpPr>
          <p:nvPr>
            <p:ph type="body" idx="1"/>
          </p:nvPr>
        </p:nvSpPr>
        <p:spPr/>
        <p:txBody>
          <a:bodyPr/>
          <a:lstStyle/>
          <a:p>
            <a:pPr eaLnBrk="1" hangingPunct="1"/>
            <a:r>
              <a:rPr lang="en-US" altLang="en-US" smtClean="0"/>
              <a:t>Recovery manager keeps track of the following operations (cont):</a:t>
            </a:r>
          </a:p>
          <a:p>
            <a:pPr lvl="1" eaLnBrk="1" hangingPunct="1"/>
            <a:r>
              <a:rPr lang="en-US" altLang="en-US" b="1" smtClean="0"/>
              <a:t>commit_transaction</a:t>
            </a:r>
            <a:r>
              <a:rPr lang="en-US" altLang="en-US" smtClean="0"/>
              <a:t>: This signals a successful end of the transaction so that any changes (updates) executed by the transaction can be safely committed to the database and will not be undone.</a:t>
            </a:r>
          </a:p>
          <a:p>
            <a:pPr lvl="1" eaLnBrk="1" hangingPunct="1"/>
            <a:r>
              <a:rPr lang="en-US" altLang="en-US" b="1" smtClean="0"/>
              <a:t>rollback</a:t>
            </a:r>
            <a:r>
              <a:rPr lang="en-US" altLang="en-US" smtClean="0"/>
              <a:t> (or </a:t>
            </a:r>
            <a:r>
              <a:rPr lang="en-US" altLang="en-US" b="1" smtClean="0"/>
              <a:t>abort</a:t>
            </a:r>
            <a:r>
              <a:rPr lang="en-US" altLang="en-US" smtClean="0"/>
              <a:t>): This signals that the transaction has ended unsuccessfully, so that any changes or effects that the transaction may have applied to the database must be undone.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smtClean="0"/>
              <a:t>Chapter Outline</a:t>
            </a:r>
          </a:p>
        </p:txBody>
      </p:sp>
      <p:sp>
        <p:nvSpPr>
          <p:cNvPr id="7171" name="Rectangle 5"/>
          <p:cNvSpPr>
            <a:spLocks noGrp="1" noChangeArrowheads="1"/>
          </p:cNvSpPr>
          <p:nvPr>
            <p:ph type="body" idx="1"/>
          </p:nvPr>
        </p:nvSpPr>
        <p:spPr/>
        <p:txBody>
          <a:bodyPr/>
          <a:lstStyle/>
          <a:p>
            <a:pPr eaLnBrk="1" hangingPunct="1">
              <a:buFont typeface="Wingdings" pitchFamily="2" charset="2"/>
              <a:buNone/>
            </a:pPr>
            <a:r>
              <a:rPr lang="en-US" altLang="en-US" smtClean="0"/>
              <a:t>1 Introduction to Transaction Processing</a:t>
            </a:r>
          </a:p>
          <a:p>
            <a:pPr eaLnBrk="1" hangingPunct="1">
              <a:buFont typeface="Wingdings" pitchFamily="2" charset="2"/>
              <a:buNone/>
            </a:pPr>
            <a:r>
              <a:rPr lang="en-US" altLang="en-US" smtClean="0"/>
              <a:t>2 Transaction and System Concepts</a:t>
            </a:r>
          </a:p>
          <a:p>
            <a:pPr eaLnBrk="1" hangingPunct="1">
              <a:buFont typeface="Wingdings" pitchFamily="2" charset="2"/>
              <a:buNone/>
            </a:pPr>
            <a:r>
              <a:rPr lang="en-US" altLang="en-US" smtClean="0"/>
              <a:t>3 Desirable Properties of Transactions</a:t>
            </a:r>
          </a:p>
          <a:p>
            <a:pPr eaLnBrk="1" hangingPunct="1">
              <a:buFont typeface="Wingdings" pitchFamily="2" charset="2"/>
              <a:buNone/>
            </a:pPr>
            <a:r>
              <a:rPr lang="en-US" altLang="en-US" smtClean="0"/>
              <a:t>4 Characterizing Schedules based on Recoverability</a:t>
            </a:r>
          </a:p>
          <a:p>
            <a:pPr eaLnBrk="1" hangingPunct="1">
              <a:buFont typeface="Wingdings" pitchFamily="2" charset="2"/>
              <a:buNone/>
            </a:pPr>
            <a:r>
              <a:rPr lang="en-US" altLang="en-US" smtClean="0"/>
              <a:t>5 Characterizing Schedules based on Serializability</a:t>
            </a:r>
          </a:p>
          <a:p>
            <a:pPr eaLnBrk="1" hangingPunct="1">
              <a:buFont typeface="Wingdings" pitchFamily="2" charset="2"/>
              <a:buNone/>
            </a:pPr>
            <a:r>
              <a:rPr lang="en-US" altLang="en-US" smtClean="0"/>
              <a:t>6 Transaction Support in SQL</a:t>
            </a:r>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44035" name="Rectangle 5"/>
          <p:cNvSpPr>
            <a:spLocks noGrp="1" noChangeArrowheads="1"/>
          </p:cNvSpPr>
          <p:nvPr>
            <p:ph type="body" idx="1"/>
          </p:nvPr>
        </p:nvSpPr>
        <p:spPr/>
        <p:txBody>
          <a:bodyPr/>
          <a:lstStyle/>
          <a:p>
            <a:pPr eaLnBrk="1" hangingPunct="1"/>
            <a:r>
              <a:rPr lang="en-US" altLang="en-US" smtClean="0"/>
              <a:t>Recovery techniques use the following operators:</a:t>
            </a:r>
          </a:p>
          <a:p>
            <a:pPr lvl="1" eaLnBrk="1" hangingPunct="1"/>
            <a:r>
              <a:rPr lang="en-US" altLang="en-US" b="1" smtClean="0"/>
              <a:t>undo</a:t>
            </a:r>
            <a:r>
              <a:rPr lang="en-US" altLang="en-US" smtClean="0"/>
              <a:t>: Similar to rollback except that it applies to a single operation rather than to a whole transaction.</a:t>
            </a:r>
          </a:p>
          <a:p>
            <a:pPr lvl="1" eaLnBrk="1" hangingPunct="1"/>
            <a:r>
              <a:rPr lang="en-US" altLang="en-US" b="1" smtClean="0"/>
              <a:t>redo</a:t>
            </a:r>
            <a:r>
              <a:rPr lang="en-US" altLang="en-US" smtClean="0"/>
              <a:t>: This specifies that certain </a:t>
            </a:r>
            <a:r>
              <a:rPr lang="en-US" altLang="en-US" i="1" smtClean="0"/>
              <a:t>transaction</a:t>
            </a:r>
            <a:r>
              <a:rPr lang="en-US" altLang="en-US" smtClean="0"/>
              <a:t> </a:t>
            </a:r>
            <a:r>
              <a:rPr lang="en-US" altLang="en-US" i="1" smtClean="0"/>
              <a:t>operations</a:t>
            </a:r>
            <a:r>
              <a:rPr lang="en-US" altLang="en-US" smtClean="0"/>
              <a:t> must be </a:t>
            </a:r>
            <a:r>
              <a:rPr lang="en-US" altLang="en-US" i="1" smtClean="0"/>
              <a:t>redone</a:t>
            </a:r>
            <a:r>
              <a:rPr lang="en-US" altLang="en-US" smtClean="0"/>
              <a:t> to ensure that all the operations of a committed transaction have been applied successfully to the database.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pPr eaLnBrk="1" hangingPunct="1"/>
            <a:r>
              <a:rPr lang="en-US" altLang="en-US" smtClean="0"/>
              <a:t>State transition diagram illustrating the states for transaction execution</a:t>
            </a:r>
            <a:endParaRPr lang="en-US" altLang="en-US" smtClean="0">
              <a:sym typeface="Symbol" pitchFamily="18" charset="2"/>
            </a:endParaRPr>
          </a:p>
        </p:txBody>
      </p:sp>
      <p:pic>
        <p:nvPicPr>
          <p:cNvPr id="46083" name="Picture 7" descr="fig17_04"/>
          <p:cNvPicPr>
            <a:picLocks noChangeAspect="1" noChangeArrowheads="1"/>
          </p:cNvPicPr>
          <p:nvPr/>
        </p:nvPicPr>
        <p:blipFill>
          <a:blip r:embed="rId3"/>
          <a:srcRect/>
          <a:stretch>
            <a:fillRect/>
          </a:stretch>
        </p:blipFill>
        <p:spPr bwMode="auto">
          <a:xfrm>
            <a:off x="381000" y="2522538"/>
            <a:ext cx="8305800" cy="22383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48131" name="Rectangle 5"/>
          <p:cNvSpPr>
            <a:spLocks noGrp="1" noChangeArrowheads="1"/>
          </p:cNvSpPr>
          <p:nvPr>
            <p:ph type="body" idx="1"/>
          </p:nvPr>
        </p:nvSpPr>
        <p:spPr/>
        <p:txBody>
          <a:bodyPr/>
          <a:lstStyle/>
          <a:p>
            <a:pPr eaLnBrk="1" hangingPunct="1"/>
            <a:r>
              <a:rPr lang="en-US" altLang="en-US" smtClean="0"/>
              <a:t>The System Log</a:t>
            </a:r>
          </a:p>
          <a:p>
            <a:pPr lvl="1" eaLnBrk="1" hangingPunct="1"/>
            <a:r>
              <a:rPr lang="en-US" altLang="en-US" b="1" smtClean="0"/>
              <a:t>Log</a:t>
            </a:r>
            <a:r>
              <a:rPr lang="en-US" altLang="en-US" smtClean="0"/>
              <a:t> or </a:t>
            </a:r>
            <a:r>
              <a:rPr lang="en-US" altLang="en-US" b="1" smtClean="0"/>
              <a:t>Journal</a:t>
            </a:r>
            <a:r>
              <a:rPr lang="en-US" altLang="en-US" smtClean="0"/>
              <a:t>: The log keeps track of all transaction operations that affect the values of database items.</a:t>
            </a:r>
          </a:p>
          <a:p>
            <a:pPr lvl="2" eaLnBrk="1" hangingPunct="1"/>
            <a:r>
              <a:rPr lang="en-US" altLang="en-US" smtClean="0"/>
              <a:t>This information may be needed to permit recovery from transaction failures.</a:t>
            </a:r>
          </a:p>
          <a:p>
            <a:pPr lvl="2" eaLnBrk="1" hangingPunct="1"/>
            <a:r>
              <a:rPr lang="en-US" altLang="en-US" smtClean="0"/>
              <a:t>The log is kept on disk, so it is not affected by any type of failure except for disk or catastrophic failure.</a:t>
            </a:r>
          </a:p>
          <a:p>
            <a:pPr lvl="2" eaLnBrk="1" hangingPunct="1"/>
            <a:r>
              <a:rPr lang="en-US" altLang="en-US" smtClean="0"/>
              <a:t>In addition, the log is periodically backed up to archival storage (tape) to guard against such catastrophic failures.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50179" name="Rectangle 5"/>
          <p:cNvSpPr>
            <a:spLocks noGrp="1" noChangeArrowheads="1"/>
          </p:cNvSpPr>
          <p:nvPr>
            <p:ph type="body" idx="1"/>
          </p:nvPr>
        </p:nvSpPr>
        <p:spPr/>
        <p:txBody>
          <a:bodyPr/>
          <a:lstStyle/>
          <a:p>
            <a:pPr eaLnBrk="1" hangingPunct="1">
              <a:lnSpc>
                <a:spcPct val="80000"/>
              </a:lnSpc>
            </a:pPr>
            <a:r>
              <a:rPr lang="en-US" altLang="en-US" sz="2400" smtClean="0"/>
              <a:t>The System Log (cont):</a:t>
            </a:r>
          </a:p>
          <a:p>
            <a:pPr lvl="1" eaLnBrk="1" hangingPunct="1">
              <a:lnSpc>
                <a:spcPct val="80000"/>
              </a:lnSpc>
            </a:pPr>
            <a:r>
              <a:rPr lang="en-US" altLang="en-US" sz="2100" smtClean="0"/>
              <a:t>T in the following discussion refers to a unique </a:t>
            </a:r>
            <a:r>
              <a:rPr lang="en-US" altLang="en-US" sz="2100" b="1" smtClean="0"/>
              <a:t>transaction-id</a:t>
            </a:r>
            <a:r>
              <a:rPr lang="en-US" altLang="en-US" sz="2100" smtClean="0"/>
              <a:t> that is generated automatically by the system and is used to identify each transaction: </a:t>
            </a:r>
          </a:p>
          <a:p>
            <a:pPr lvl="1" eaLnBrk="1" hangingPunct="1">
              <a:lnSpc>
                <a:spcPct val="80000"/>
              </a:lnSpc>
            </a:pPr>
            <a:r>
              <a:rPr lang="en-US" altLang="en-US" sz="2100" smtClean="0"/>
              <a:t>Types of log record: </a:t>
            </a:r>
          </a:p>
          <a:p>
            <a:pPr lvl="2" eaLnBrk="1" hangingPunct="1">
              <a:lnSpc>
                <a:spcPct val="80000"/>
              </a:lnSpc>
            </a:pPr>
            <a:r>
              <a:rPr lang="en-US" altLang="en-US" sz="2000" smtClean="0"/>
              <a:t>[start_transaction,T]: Records that transaction T has started execution.</a:t>
            </a:r>
          </a:p>
          <a:p>
            <a:pPr lvl="2" eaLnBrk="1" hangingPunct="1">
              <a:lnSpc>
                <a:spcPct val="80000"/>
              </a:lnSpc>
            </a:pPr>
            <a:r>
              <a:rPr lang="en-US" altLang="en-US" sz="2000" smtClean="0"/>
              <a:t>[write_item,T,X,old_value,new_value]: Records that transaction T has changed the value of database item X from old_value to new_value.</a:t>
            </a:r>
          </a:p>
          <a:p>
            <a:pPr lvl="2" eaLnBrk="1" hangingPunct="1">
              <a:lnSpc>
                <a:spcPct val="80000"/>
              </a:lnSpc>
            </a:pPr>
            <a:r>
              <a:rPr lang="en-US" altLang="en-US" sz="2000" smtClean="0"/>
              <a:t>[read_item,T,X]: Records that transaction T  has read the value of database item X.</a:t>
            </a:r>
          </a:p>
          <a:p>
            <a:pPr lvl="2" eaLnBrk="1" hangingPunct="1">
              <a:lnSpc>
                <a:spcPct val="80000"/>
              </a:lnSpc>
            </a:pPr>
            <a:r>
              <a:rPr lang="en-US" altLang="en-US" sz="2000" smtClean="0"/>
              <a:t>[commit,T]: Records that transaction T has completed successfully, and affirms that its effect can be committed (recorded permanently) to the database.</a:t>
            </a:r>
          </a:p>
          <a:p>
            <a:pPr lvl="2" eaLnBrk="1" hangingPunct="1">
              <a:lnSpc>
                <a:spcPct val="80000"/>
              </a:lnSpc>
            </a:pPr>
            <a:r>
              <a:rPr lang="en-US" altLang="en-US" sz="2000" smtClean="0"/>
              <a:t>[abort,T]: Records that transaction T has been aborted. </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52227" name="Rectangle 5"/>
          <p:cNvSpPr>
            <a:spLocks noGrp="1" noChangeArrowheads="1"/>
          </p:cNvSpPr>
          <p:nvPr>
            <p:ph type="body" idx="1"/>
          </p:nvPr>
        </p:nvSpPr>
        <p:spPr/>
        <p:txBody>
          <a:bodyPr/>
          <a:lstStyle/>
          <a:p>
            <a:pPr eaLnBrk="1" hangingPunct="1"/>
            <a:r>
              <a:rPr lang="en-US" altLang="en-US" smtClean="0"/>
              <a:t>The System Log (cont):</a:t>
            </a:r>
          </a:p>
          <a:p>
            <a:pPr lvl="1" eaLnBrk="1" hangingPunct="1"/>
            <a:r>
              <a:rPr lang="en-US" altLang="en-US" smtClean="0"/>
              <a:t>Protocols for recovery that </a:t>
            </a:r>
            <a:r>
              <a:rPr lang="en-US" altLang="en-US" i="1" smtClean="0"/>
              <a:t>avoid cascading rollbacks do not require that read operations be written to the system log</a:t>
            </a:r>
            <a:r>
              <a:rPr lang="en-US" altLang="en-US" smtClean="0"/>
              <a:t>, whereas other protocols require these entries for recovery. </a:t>
            </a:r>
          </a:p>
          <a:p>
            <a:pPr lvl="1" eaLnBrk="1" hangingPunct="1"/>
            <a:r>
              <a:rPr lang="en-US" altLang="en-US" smtClean="0"/>
              <a:t>Strict protocols require simpler write entries that do not include new_value (see Section 17.4). </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54275" name="Rectangle 5"/>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altLang="en-US" sz="2400" smtClean="0"/>
              <a:t>Recovery using log records:</a:t>
            </a:r>
          </a:p>
          <a:p>
            <a:pPr marL="533400" indent="-533400" eaLnBrk="1" hangingPunct="1">
              <a:lnSpc>
                <a:spcPct val="80000"/>
              </a:lnSpc>
            </a:pPr>
            <a:r>
              <a:rPr lang="en-US" altLang="en-US" sz="2400" smtClean="0"/>
              <a:t>If the system crashes, we can recover to a consistent database state by examining the log and using one of the techniques described in Chapter 19.</a:t>
            </a:r>
          </a:p>
          <a:p>
            <a:pPr marL="952500" lvl="1" indent="-495300" eaLnBrk="1" hangingPunct="1">
              <a:lnSpc>
                <a:spcPct val="80000"/>
              </a:lnSpc>
              <a:buSzTx/>
              <a:buFont typeface="Wingdings" pitchFamily="2" charset="2"/>
              <a:buAutoNum type="arabicPeriod"/>
            </a:pPr>
            <a:r>
              <a:rPr lang="en-US" altLang="en-US" sz="2100" smtClean="0"/>
              <a:t>Because the log contains a record of every write operation that changes the value of some database item, it is possible to </a:t>
            </a:r>
            <a:r>
              <a:rPr lang="en-US" altLang="en-US" sz="2100" b="1" smtClean="0"/>
              <a:t>undo</a:t>
            </a:r>
            <a:r>
              <a:rPr lang="en-US" altLang="en-US" sz="2100" smtClean="0"/>
              <a:t> the effect of these write operations of a transaction T by tracing backward through the log and resetting all items changed by a write operation of T to their old_values.</a:t>
            </a:r>
          </a:p>
          <a:p>
            <a:pPr marL="952500" lvl="1" indent="-495300" eaLnBrk="1" hangingPunct="1">
              <a:lnSpc>
                <a:spcPct val="80000"/>
              </a:lnSpc>
              <a:buSzTx/>
              <a:buFont typeface="Wingdings" pitchFamily="2" charset="2"/>
              <a:buAutoNum type="arabicPeriod"/>
            </a:pPr>
            <a:r>
              <a:rPr lang="en-US" altLang="en-US" sz="2100" smtClean="0"/>
              <a:t>We can also </a:t>
            </a:r>
            <a:r>
              <a:rPr lang="en-US" altLang="en-US" sz="2100" b="1" smtClean="0"/>
              <a:t>redo</a:t>
            </a:r>
            <a:r>
              <a:rPr lang="en-US" altLang="en-US" sz="2100" smtClean="0"/>
              <a:t> the effect of the write operations of a transaction T by tracing forward through the log and setting all items changed by a write operation of T (that did not get done permanently) to their new_values.   </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56323"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400" smtClean="0"/>
              <a:t>Commit Point of a Transaction:</a:t>
            </a:r>
          </a:p>
          <a:p>
            <a:pPr eaLnBrk="1" hangingPunct="1">
              <a:lnSpc>
                <a:spcPct val="80000"/>
              </a:lnSpc>
            </a:pPr>
            <a:r>
              <a:rPr lang="en-US" altLang="en-US" sz="2400" b="1" smtClean="0"/>
              <a:t>Definition a Commit Point: </a:t>
            </a:r>
          </a:p>
          <a:p>
            <a:pPr lvl="1" eaLnBrk="1" hangingPunct="1">
              <a:lnSpc>
                <a:spcPct val="80000"/>
              </a:lnSpc>
            </a:pPr>
            <a:r>
              <a:rPr lang="en-US" altLang="en-US" sz="2100" smtClean="0"/>
              <a:t>A transaction T reaches its </a:t>
            </a:r>
            <a:r>
              <a:rPr lang="en-US" altLang="en-US" sz="2100" b="1" smtClean="0"/>
              <a:t>commit point</a:t>
            </a:r>
            <a:r>
              <a:rPr lang="en-US" altLang="en-US" sz="2100" smtClean="0"/>
              <a:t> when all its operations that access the database have been executed successfully </a:t>
            </a:r>
            <a:r>
              <a:rPr lang="en-US" altLang="en-US" sz="2100" i="1" smtClean="0"/>
              <a:t>and</a:t>
            </a:r>
            <a:r>
              <a:rPr lang="en-US" altLang="en-US" sz="2100" smtClean="0"/>
              <a:t> the effect of all the transaction operations on the database has been recorded in the log.</a:t>
            </a:r>
          </a:p>
          <a:p>
            <a:pPr lvl="1" eaLnBrk="1" hangingPunct="1">
              <a:lnSpc>
                <a:spcPct val="80000"/>
              </a:lnSpc>
            </a:pPr>
            <a:r>
              <a:rPr lang="en-US" altLang="en-US" sz="2100" smtClean="0"/>
              <a:t>Beyond the commit point, the transaction is said to be committed, and its effect is assumed to be permanently recorded in the database.</a:t>
            </a:r>
          </a:p>
          <a:p>
            <a:pPr lvl="1" eaLnBrk="1" hangingPunct="1">
              <a:lnSpc>
                <a:spcPct val="80000"/>
              </a:lnSpc>
            </a:pPr>
            <a:r>
              <a:rPr lang="en-US" altLang="en-US" sz="2100" smtClean="0"/>
              <a:t>The transaction then writes an entry [commit,T] into the log. </a:t>
            </a:r>
          </a:p>
          <a:p>
            <a:pPr eaLnBrk="1" hangingPunct="1">
              <a:lnSpc>
                <a:spcPct val="80000"/>
              </a:lnSpc>
            </a:pPr>
            <a:r>
              <a:rPr lang="en-US" altLang="en-US" sz="2400" b="1" smtClean="0"/>
              <a:t>Roll Back of transactions:</a:t>
            </a:r>
          </a:p>
          <a:p>
            <a:pPr lvl="1" eaLnBrk="1" hangingPunct="1">
              <a:lnSpc>
                <a:spcPct val="80000"/>
              </a:lnSpc>
            </a:pPr>
            <a:r>
              <a:rPr lang="en-US" altLang="en-US" sz="2100" smtClean="0"/>
              <a:t>Needed for transactions that have a [start_transaction,T] entry into the log but no commit entry [commit,T] into the log.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altLang="en-US" sz="3200" smtClean="0"/>
              <a:t>Transaction and System Concepts </a:t>
            </a:r>
          </a:p>
        </p:txBody>
      </p:sp>
      <p:sp>
        <p:nvSpPr>
          <p:cNvPr id="58371"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smtClean="0"/>
              <a:t>Commit Point of a Transaction (cont):</a:t>
            </a:r>
          </a:p>
          <a:p>
            <a:pPr eaLnBrk="1" hangingPunct="1">
              <a:lnSpc>
                <a:spcPct val="80000"/>
              </a:lnSpc>
            </a:pPr>
            <a:r>
              <a:rPr lang="en-US" altLang="en-US" sz="2000" b="1" smtClean="0"/>
              <a:t>Redoing transactions:</a:t>
            </a:r>
          </a:p>
          <a:p>
            <a:pPr lvl="1" eaLnBrk="1" hangingPunct="1">
              <a:lnSpc>
                <a:spcPct val="80000"/>
              </a:lnSpc>
            </a:pPr>
            <a:r>
              <a:rPr lang="en-US" altLang="en-US" sz="2000" smtClean="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eaLnBrk="1" hangingPunct="1">
              <a:lnSpc>
                <a:spcPct val="80000"/>
              </a:lnSpc>
            </a:pPr>
            <a:r>
              <a:rPr lang="en-US" altLang="en-US" sz="2000" smtClean="0"/>
              <a:t>At the time of a system crash, only the log entries that have been written back to disk are considered in the recovery process because the contents of main memory may be lost.)</a:t>
            </a:r>
          </a:p>
          <a:p>
            <a:pPr eaLnBrk="1" hangingPunct="1">
              <a:lnSpc>
                <a:spcPct val="80000"/>
              </a:lnSpc>
            </a:pPr>
            <a:r>
              <a:rPr lang="en-US" altLang="en-US" sz="2000" b="1" smtClean="0"/>
              <a:t>Force writing a log:</a:t>
            </a:r>
          </a:p>
          <a:p>
            <a:pPr lvl="1" eaLnBrk="1" hangingPunct="1">
              <a:lnSpc>
                <a:spcPct val="80000"/>
              </a:lnSpc>
            </a:pPr>
            <a:r>
              <a:rPr lang="en-US" altLang="en-US" sz="2000" smtClean="0"/>
              <a:t>Before a transaction reaches its commit point, any portion of the log that has not been written to the disk yet must now be written to the disk. </a:t>
            </a:r>
          </a:p>
          <a:p>
            <a:pPr lvl="1" eaLnBrk="1" hangingPunct="1">
              <a:lnSpc>
                <a:spcPct val="80000"/>
              </a:lnSpc>
            </a:pPr>
            <a:r>
              <a:rPr lang="en-US" altLang="en-US" sz="2000" smtClean="0"/>
              <a:t>This process is called force-writing the log file before committing a transaction. </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sz="3200" smtClean="0"/>
              <a:t>Desirable Properties of Transactions </a:t>
            </a:r>
          </a:p>
        </p:txBody>
      </p:sp>
      <p:sp>
        <p:nvSpPr>
          <p:cNvPr id="60419" name="Rectangle 7"/>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000" smtClean="0"/>
              <a:t>ACID properties:</a:t>
            </a:r>
          </a:p>
          <a:p>
            <a:pPr eaLnBrk="1" hangingPunct="1">
              <a:lnSpc>
                <a:spcPct val="90000"/>
              </a:lnSpc>
            </a:pPr>
            <a:r>
              <a:rPr lang="en-US" altLang="en-US" sz="2000" b="1" smtClean="0"/>
              <a:t>Atomicity</a:t>
            </a:r>
            <a:r>
              <a:rPr lang="en-US" altLang="en-US" sz="2000" smtClean="0"/>
              <a:t>: A transaction is an atomic unit of processing; it is either performed in its entirety or not performed at all.</a:t>
            </a:r>
          </a:p>
          <a:p>
            <a:pPr eaLnBrk="1" hangingPunct="1">
              <a:lnSpc>
                <a:spcPct val="90000"/>
              </a:lnSpc>
            </a:pPr>
            <a:r>
              <a:rPr lang="en-US" altLang="en-US" sz="2000" b="1" smtClean="0"/>
              <a:t>Consistency preservation</a:t>
            </a:r>
            <a:r>
              <a:rPr lang="en-US" altLang="en-US" sz="2000" smtClean="0"/>
              <a:t>: A correct execution of the transaction must take the database from one consistent state to another.</a:t>
            </a:r>
          </a:p>
          <a:p>
            <a:pPr eaLnBrk="1" hangingPunct="1">
              <a:lnSpc>
                <a:spcPct val="90000"/>
              </a:lnSpc>
            </a:pPr>
            <a:r>
              <a:rPr lang="en-US" altLang="en-US" sz="2000" b="1" smtClean="0"/>
              <a:t>Isolation</a:t>
            </a:r>
            <a:r>
              <a:rPr lang="en-US" altLang="en-US" sz="2000" smtClean="0"/>
              <a:t>: A transaction should not make its updates visible to other transactions until it is committed; this property, when enforced strictly, solves the temporary update problem and makes cascading rollbacks of transactions  unnecessary (see Chapter 21).</a:t>
            </a:r>
          </a:p>
          <a:p>
            <a:pPr eaLnBrk="1" hangingPunct="1">
              <a:lnSpc>
                <a:spcPct val="90000"/>
              </a:lnSpc>
            </a:pPr>
            <a:r>
              <a:rPr lang="en-US" altLang="en-US" sz="2000" b="1" smtClean="0"/>
              <a:t>Durability or permanency</a:t>
            </a:r>
            <a:r>
              <a:rPr lang="en-US" altLang="en-US" sz="2000" smtClean="0"/>
              <a:t>: Once a transaction changes the database and the changes are committed, these changes must never be lost because of subsequent failure.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228600" y="303213"/>
            <a:ext cx="8686800" cy="992187"/>
          </a:xfrm>
        </p:spPr>
        <p:txBody>
          <a:bodyPr/>
          <a:lstStyle/>
          <a:p>
            <a:pPr eaLnBrk="1" hangingPunct="1"/>
            <a:r>
              <a:rPr lang="en-US" altLang="en-US" sz="2800" smtClean="0"/>
              <a:t>Characterizing Schedules based on Recoverability </a:t>
            </a:r>
          </a:p>
        </p:txBody>
      </p:sp>
      <p:sp>
        <p:nvSpPr>
          <p:cNvPr id="62467" name="Rectangle 5"/>
          <p:cNvSpPr>
            <a:spLocks noGrp="1" noChangeArrowheads="1"/>
          </p:cNvSpPr>
          <p:nvPr>
            <p:ph type="body" idx="1"/>
          </p:nvPr>
        </p:nvSpPr>
        <p:spPr/>
        <p:txBody>
          <a:bodyPr/>
          <a:lstStyle/>
          <a:p>
            <a:pPr eaLnBrk="1" hangingPunct="1">
              <a:lnSpc>
                <a:spcPct val="80000"/>
              </a:lnSpc>
            </a:pPr>
            <a:r>
              <a:rPr lang="en-US" altLang="en-US" sz="2400" b="1" smtClean="0"/>
              <a:t>Transaction schedule or history</a:t>
            </a:r>
            <a:r>
              <a:rPr lang="en-US" altLang="en-US" sz="2400" smtClean="0"/>
              <a:t>:</a:t>
            </a:r>
          </a:p>
          <a:p>
            <a:pPr lvl="1" eaLnBrk="1" hangingPunct="1">
              <a:lnSpc>
                <a:spcPct val="80000"/>
              </a:lnSpc>
            </a:pPr>
            <a:r>
              <a:rPr lang="en-US" altLang="en-US" sz="2100" smtClean="0"/>
              <a:t>When transactions are executing concurrently in an interleaved fashion, the order of execution of operations from the various transactions forms what is known as a transaction schedule (or history). </a:t>
            </a:r>
          </a:p>
          <a:p>
            <a:pPr eaLnBrk="1" hangingPunct="1">
              <a:lnSpc>
                <a:spcPct val="80000"/>
              </a:lnSpc>
            </a:pPr>
            <a:r>
              <a:rPr lang="en-US" altLang="en-US" sz="2400" smtClean="0"/>
              <a:t>A </a:t>
            </a:r>
            <a:r>
              <a:rPr lang="en-US" altLang="en-US" sz="2400" b="1" smtClean="0"/>
              <a:t>schedule</a:t>
            </a:r>
            <a:r>
              <a:rPr lang="en-US" altLang="en-US" sz="2400" smtClean="0"/>
              <a:t> (or </a:t>
            </a:r>
            <a:r>
              <a:rPr lang="en-US" altLang="en-US" sz="2400" b="1" smtClean="0"/>
              <a:t>history</a:t>
            </a:r>
            <a:r>
              <a:rPr lang="en-US" altLang="en-US" sz="2400" smtClean="0"/>
              <a:t>) S of n transactions T1, T2, …, Tn:</a:t>
            </a:r>
          </a:p>
          <a:p>
            <a:pPr lvl="1" eaLnBrk="1" hangingPunct="1">
              <a:lnSpc>
                <a:spcPct val="80000"/>
              </a:lnSpc>
            </a:pPr>
            <a:r>
              <a:rPr lang="en-US" altLang="en-US" sz="2100" smtClean="0"/>
              <a:t>It is an ordering of the operations of the transactions subject to the constraint that, for each transaction Ti that participates in S, the operations of T1 in S must appear in the same order in which they occur in T1.</a:t>
            </a:r>
          </a:p>
          <a:p>
            <a:pPr lvl="1" eaLnBrk="1" hangingPunct="1">
              <a:lnSpc>
                <a:spcPct val="80000"/>
              </a:lnSpc>
            </a:pPr>
            <a:r>
              <a:rPr lang="en-US" altLang="en-US" sz="2100" smtClean="0"/>
              <a:t>Note, however, that operations from other transactions Tj can be interleaved with the operations of Ti in S.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228600" y="303213"/>
            <a:ext cx="8610600" cy="992187"/>
          </a:xfrm>
        </p:spPr>
        <p:txBody>
          <a:bodyPr/>
          <a:lstStyle/>
          <a:p>
            <a:pPr eaLnBrk="1" hangingPunct="1"/>
            <a:r>
              <a:rPr lang="en-US" altLang="en-US" smtClean="0"/>
              <a:t>Introduction to Transaction Processing</a:t>
            </a:r>
          </a:p>
        </p:txBody>
      </p:sp>
      <p:sp>
        <p:nvSpPr>
          <p:cNvPr id="9219" name="Rectangle 5"/>
          <p:cNvSpPr>
            <a:spLocks noGrp="1" noChangeArrowheads="1"/>
          </p:cNvSpPr>
          <p:nvPr>
            <p:ph type="body" idx="1"/>
          </p:nvPr>
        </p:nvSpPr>
        <p:spPr/>
        <p:txBody>
          <a:bodyPr/>
          <a:lstStyle/>
          <a:p>
            <a:pPr eaLnBrk="1" hangingPunct="1">
              <a:lnSpc>
                <a:spcPct val="80000"/>
              </a:lnSpc>
            </a:pPr>
            <a:r>
              <a:rPr lang="en-US" altLang="en-US" b="1" smtClean="0"/>
              <a:t>Single-User System</a:t>
            </a:r>
            <a:r>
              <a:rPr lang="en-US" altLang="en-US" smtClean="0"/>
              <a:t>:</a:t>
            </a:r>
          </a:p>
          <a:p>
            <a:pPr lvl="1" eaLnBrk="1" hangingPunct="1">
              <a:lnSpc>
                <a:spcPct val="80000"/>
              </a:lnSpc>
            </a:pPr>
            <a:r>
              <a:rPr lang="en-US" altLang="en-US" smtClean="0"/>
              <a:t>At most one user at a time can use the system. </a:t>
            </a:r>
          </a:p>
          <a:p>
            <a:pPr eaLnBrk="1" hangingPunct="1">
              <a:lnSpc>
                <a:spcPct val="80000"/>
              </a:lnSpc>
            </a:pPr>
            <a:r>
              <a:rPr lang="en-US" altLang="en-US" b="1" smtClean="0"/>
              <a:t>Multiuser System</a:t>
            </a:r>
            <a:r>
              <a:rPr lang="en-US" altLang="en-US" smtClean="0"/>
              <a:t>:</a:t>
            </a:r>
          </a:p>
          <a:p>
            <a:pPr lvl="1" eaLnBrk="1" hangingPunct="1">
              <a:lnSpc>
                <a:spcPct val="80000"/>
              </a:lnSpc>
            </a:pPr>
            <a:r>
              <a:rPr lang="en-US" altLang="en-US" smtClean="0"/>
              <a:t>Many users can access the system concurrently.</a:t>
            </a:r>
          </a:p>
          <a:p>
            <a:pPr eaLnBrk="1" hangingPunct="1">
              <a:lnSpc>
                <a:spcPct val="80000"/>
              </a:lnSpc>
            </a:pPr>
            <a:r>
              <a:rPr lang="en-US" altLang="en-US" b="1" smtClean="0"/>
              <a:t>Concurrency</a:t>
            </a:r>
          </a:p>
          <a:p>
            <a:pPr lvl="1" eaLnBrk="1" hangingPunct="1">
              <a:lnSpc>
                <a:spcPct val="80000"/>
              </a:lnSpc>
            </a:pPr>
            <a:r>
              <a:rPr lang="en-US" altLang="en-US" b="1" smtClean="0"/>
              <a:t>Interleaved processing</a:t>
            </a:r>
            <a:r>
              <a:rPr lang="en-US" altLang="en-US" smtClean="0"/>
              <a:t>:</a:t>
            </a:r>
          </a:p>
          <a:p>
            <a:pPr lvl="2" eaLnBrk="1" hangingPunct="1">
              <a:lnSpc>
                <a:spcPct val="80000"/>
              </a:lnSpc>
            </a:pPr>
            <a:r>
              <a:rPr lang="en-US" altLang="en-US" smtClean="0"/>
              <a:t>Concurrent execution of processes is interleaved in a single CPU</a:t>
            </a:r>
          </a:p>
          <a:p>
            <a:pPr lvl="1" eaLnBrk="1" hangingPunct="1">
              <a:lnSpc>
                <a:spcPct val="80000"/>
              </a:lnSpc>
            </a:pPr>
            <a:r>
              <a:rPr lang="en-US" altLang="en-US" b="1" smtClean="0"/>
              <a:t>Parallel processing</a:t>
            </a:r>
            <a:r>
              <a:rPr lang="en-US" altLang="en-US" smtClean="0"/>
              <a:t>:</a:t>
            </a:r>
          </a:p>
          <a:p>
            <a:pPr lvl="2" eaLnBrk="1" hangingPunct="1">
              <a:lnSpc>
                <a:spcPct val="80000"/>
              </a:lnSpc>
            </a:pPr>
            <a:r>
              <a:rPr lang="en-US" altLang="en-US" smtClean="0"/>
              <a:t>Processes are concurrently executed in multiple CPUs.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mtClean="0"/>
              <a:t>Schedules classified on recoverability:</a:t>
            </a:r>
          </a:p>
          <a:p>
            <a:pPr eaLnBrk="1" hangingPunct="1">
              <a:lnSpc>
                <a:spcPct val="80000"/>
              </a:lnSpc>
            </a:pPr>
            <a:r>
              <a:rPr lang="en-US" altLang="en-US" b="1" smtClean="0"/>
              <a:t>Recoverable schedule</a:t>
            </a:r>
            <a:r>
              <a:rPr lang="en-US" altLang="en-US" smtClean="0"/>
              <a:t>:</a:t>
            </a:r>
          </a:p>
          <a:p>
            <a:pPr lvl="1" eaLnBrk="1" hangingPunct="1">
              <a:lnSpc>
                <a:spcPct val="80000"/>
              </a:lnSpc>
            </a:pPr>
            <a:r>
              <a:rPr lang="en-US" altLang="en-US" sz="2800" smtClean="0"/>
              <a:t>One where no transaction needs to be rolled back. </a:t>
            </a:r>
          </a:p>
          <a:p>
            <a:pPr lvl="1" eaLnBrk="1" hangingPunct="1">
              <a:lnSpc>
                <a:spcPct val="80000"/>
              </a:lnSpc>
            </a:pPr>
            <a:r>
              <a:rPr lang="en-US" altLang="en-US" sz="2800" smtClean="0"/>
              <a:t>A schedule S is recoverable if no transaction T in S commits until all transactions T’ that have written an item that T reads have committed.</a:t>
            </a:r>
          </a:p>
          <a:p>
            <a:pPr eaLnBrk="1" hangingPunct="1">
              <a:lnSpc>
                <a:spcPct val="80000"/>
              </a:lnSpc>
            </a:pPr>
            <a:r>
              <a:rPr lang="en-US" altLang="en-US" b="1" smtClean="0"/>
              <a:t>Cascadeless schedule</a:t>
            </a:r>
            <a:r>
              <a:rPr lang="en-US" altLang="en-US" smtClean="0"/>
              <a:t>:</a:t>
            </a:r>
          </a:p>
          <a:p>
            <a:pPr lvl="1" eaLnBrk="1" hangingPunct="1">
              <a:lnSpc>
                <a:spcPct val="80000"/>
              </a:lnSpc>
            </a:pPr>
            <a:r>
              <a:rPr lang="en-US" altLang="en-US" sz="2800" smtClean="0"/>
              <a:t>One where every transaction reads only  the items that are written by committed transactions.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body" idx="1"/>
          </p:nvPr>
        </p:nvSpPr>
        <p:spPr/>
        <p:txBody>
          <a:bodyPr/>
          <a:lstStyle/>
          <a:p>
            <a:pPr eaLnBrk="1" hangingPunct="1">
              <a:lnSpc>
                <a:spcPct val="90000"/>
              </a:lnSpc>
              <a:buFont typeface="Wingdings" pitchFamily="2" charset="2"/>
              <a:buNone/>
            </a:pPr>
            <a:r>
              <a:rPr lang="en-US" altLang="en-US" sz="3200" smtClean="0"/>
              <a:t>Schedules classified on recoverability (contd.):</a:t>
            </a:r>
          </a:p>
          <a:p>
            <a:pPr eaLnBrk="1" hangingPunct="1">
              <a:lnSpc>
                <a:spcPct val="90000"/>
              </a:lnSpc>
            </a:pPr>
            <a:r>
              <a:rPr lang="en-US" altLang="en-US" sz="3200" b="1" smtClean="0"/>
              <a:t>Schedules requiring cascaded rollback</a:t>
            </a:r>
            <a:r>
              <a:rPr lang="en-US" altLang="en-US" sz="3200" smtClean="0"/>
              <a:t>:</a:t>
            </a:r>
          </a:p>
          <a:p>
            <a:pPr lvl="1" eaLnBrk="1" hangingPunct="1">
              <a:lnSpc>
                <a:spcPct val="90000"/>
              </a:lnSpc>
            </a:pPr>
            <a:r>
              <a:rPr lang="en-US" altLang="en-US" sz="3000" smtClean="0"/>
              <a:t>A schedule in which uncommitted transactions that read an item from a failed transaction must be rolled back. </a:t>
            </a:r>
          </a:p>
          <a:p>
            <a:pPr eaLnBrk="1" hangingPunct="1">
              <a:lnSpc>
                <a:spcPct val="90000"/>
              </a:lnSpc>
            </a:pPr>
            <a:r>
              <a:rPr lang="en-US" altLang="en-US" b="1" smtClean="0"/>
              <a:t>Strict Schedules</a:t>
            </a:r>
            <a:r>
              <a:rPr lang="en-US" altLang="en-US" smtClean="0"/>
              <a:t>:</a:t>
            </a:r>
          </a:p>
          <a:p>
            <a:pPr lvl="1" eaLnBrk="1" hangingPunct="1">
              <a:lnSpc>
                <a:spcPct val="90000"/>
              </a:lnSpc>
            </a:pPr>
            <a:r>
              <a:rPr lang="en-US" altLang="en-US" smtClean="0"/>
              <a:t>A schedule in which a transaction can neither read or write an item X until the last transaction that wrote X has committed. </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body" idx="1"/>
          </p:nvPr>
        </p:nvSpPr>
        <p:spPr/>
        <p:txBody>
          <a:bodyPr/>
          <a:lstStyle/>
          <a:p>
            <a:pPr eaLnBrk="1" hangingPunct="1"/>
            <a:r>
              <a:rPr lang="en-US" altLang="en-US" smtClean="0"/>
              <a:t>Serial schedule:</a:t>
            </a:r>
          </a:p>
          <a:p>
            <a:pPr lvl="1" eaLnBrk="1" hangingPunct="1"/>
            <a:r>
              <a:rPr lang="en-US" altLang="en-US" smtClean="0"/>
              <a:t>A schedule S is serial if, for every transaction T participating in the schedule, all the operations of T are executed consecutively in the schedule.</a:t>
            </a:r>
          </a:p>
          <a:p>
            <a:pPr lvl="2" eaLnBrk="1" hangingPunct="1"/>
            <a:r>
              <a:rPr lang="en-US" altLang="en-US" smtClean="0"/>
              <a:t>Otherwise, the schedule is called nonserial schedule.</a:t>
            </a:r>
          </a:p>
          <a:p>
            <a:pPr eaLnBrk="1" hangingPunct="1"/>
            <a:r>
              <a:rPr lang="en-US" altLang="en-US" smtClean="0"/>
              <a:t>Serializable schedule:</a:t>
            </a:r>
          </a:p>
          <a:p>
            <a:pPr lvl="1" eaLnBrk="1" hangingPunct="1"/>
            <a:r>
              <a:rPr lang="en-US" altLang="en-US" smtClean="0"/>
              <a:t>A schedule S is serializable if it is equivalent to some serial schedule of the same n transactions.</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2590800" cy="3251200"/>
        </p:xfrm>
        <a:graphic>
          <a:graphicData uri="http://schemas.openxmlformats.org/drawingml/2006/table">
            <a:tbl>
              <a:tblPr firstRow="1" bandRow="1">
                <a:tableStyleId>{8799B23B-EC83-4686-B30A-512413B5E67A}</a:tableStyleId>
              </a:tblPr>
              <a:tblGrid>
                <a:gridCol w="1295400"/>
                <a:gridCol w="1295400"/>
              </a:tblGrid>
              <a:tr h="650240">
                <a:tc>
                  <a:txBody>
                    <a:bodyPr/>
                    <a:lstStyle/>
                    <a:p>
                      <a:r>
                        <a:rPr lang="en-US" dirty="0" smtClean="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240">
                <a:tc>
                  <a:txBody>
                    <a:bodyPr/>
                    <a:lstStyle/>
                    <a:p>
                      <a:r>
                        <a:rPr lang="en-US" dirty="0" smtClean="0"/>
                        <a:t>R(B)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678" name="TextBox 2"/>
          <p:cNvSpPr txBox="1">
            <a:spLocks noChangeArrowheads="1"/>
          </p:cNvSpPr>
          <p:nvPr/>
        </p:nvSpPr>
        <p:spPr bwMode="auto">
          <a:xfrm>
            <a:off x="4648200" y="3090863"/>
            <a:ext cx="4114800" cy="2678112"/>
          </a:xfrm>
          <a:prstGeom prst="rect">
            <a:avLst/>
          </a:prstGeom>
          <a:noFill/>
          <a:ln w="9525">
            <a:noFill/>
            <a:miter lim="800000"/>
            <a:headEnd/>
            <a:tailEnd/>
          </a:ln>
        </p:spPr>
        <p:txBody>
          <a:bodyPr>
            <a:spAutoFit/>
          </a:bodyPr>
          <a:lstStyle/>
          <a:p>
            <a:pPr marL="457200" indent="-457200">
              <a:buFont typeface="Arial" charset="0"/>
              <a:buAutoNum type="arabicPeriod"/>
            </a:pPr>
            <a:r>
              <a:rPr lang="en-US" altLang="en-US"/>
              <a:t>MIN 2 TRANS</a:t>
            </a:r>
          </a:p>
          <a:p>
            <a:pPr marL="457200" indent="-457200">
              <a:buFont typeface="Arial" charset="0"/>
              <a:buAutoNum type="arabicPeriod"/>
            </a:pPr>
            <a:r>
              <a:rPr lang="en-US" altLang="en-US"/>
              <a:t>BOTH SHOULD ACCESS SAME DATAITEM</a:t>
            </a:r>
          </a:p>
          <a:p>
            <a:pPr marL="457200" indent="-457200">
              <a:buFont typeface="Arial" charset="0"/>
              <a:buAutoNum type="arabicPeriod"/>
            </a:pPr>
            <a:r>
              <a:rPr lang="en-US" altLang="en-US"/>
              <a:t>ONE OF THE OPERATION SHOULD BE A WRITE</a:t>
            </a:r>
          </a:p>
        </p:txBody>
      </p:sp>
      <p:sp>
        <p:nvSpPr>
          <p:cNvPr id="70679" name="TextBox 3"/>
          <p:cNvSpPr txBox="1">
            <a:spLocks noChangeArrowheads="1"/>
          </p:cNvSpPr>
          <p:nvPr/>
        </p:nvSpPr>
        <p:spPr bwMode="auto">
          <a:xfrm>
            <a:off x="4876800" y="1905000"/>
            <a:ext cx="3581400" cy="830263"/>
          </a:xfrm>
          <a:prstGeom prst="rect">
            <a:avLst/>
          </a:prstGeom>
          <a:noFill/>
          <a:ln w="9525">
            <a:noFill/>
            <a:miter lim="800000"/>
            <a:headEnd/>
            <a:tailEnd/>
          </a:ln>
        </p:spPr>
        <p:txBody>
          <a:bodyPr>
            <a:spAutoFit/>
          </a:bodyPr>
          <a:lstStyle/>
          <a:p>
            <a:r>
              <a:rPr lang="en-US" altLang="en-US"/>
              <a:t>FOR A CONFLICT TO EXIST</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body" idx="1"/>
          </p:nvPr>
        </p:nvSpPr>
        <p:spPr/>
        <p:txBody>
          <a:bodyPr/>
          <a:lstStyle/>
          <a:p>
            <a:pPr eaLnBrk="1" hangingPunct="1"/>
            <a:r>
              <a:rPr lang="en-US" altLang="en-US" smtClean="0"/>
              <a:t>Result equivalent:</a:t>
            </a:r>
          </a:p>
          <a:p>
            <a:pPr lvl="1" eaLnBrk="1" hangingPunct="1"/>
            <a:r>
              <a:rPr lang="en-US" altLang="en-US" smtClean="0"/>
              <a:t>Two schedules are called result equivalent if they produce the same final state of the database.</a:t>
            </a:r>
          </a:p>
          <a:p>
            <a:pPr eaLnBrk="1" hangingPunct="1"/>
            <a:r>
              <a:rPr lang="en-US" altLang="en-US" smtClean="0"/>
              <a:t>Conflict equivalent:</a:t>
            </a:r>
          </a:p>
          <a:p>
            <a:pPr lvl="1" eaLnBrk="1" hangingPunct="1"/>
            <a:r>
              <a:rPr lang="en-US" altLang="en-US" smtClean="0"/>
              <a:t>Two schedules are said to be conflict equivalent if the order of any two conflicting operations is the same in both schedules.</a:t>
            </a:r>
          </a:p>
          <a:p>
            <a:pPr eaLnBrk="1" hangingPunct="1"/>
            <a:r>
              <a:rPr lang="en-US" altLang="en-US" smtClean="0"/>
              <a:t>Conflict serializable:</a:t>
            </a:r>
          </a:p>
          <a:p>
            <a:pPr lvl="1" eaLnBrk="1" hangingPunct="1"/>
            <a:r>
              <a:rPr lang="en-US" altLang="en-US" smtClean="0"/>
              <a:t>A schedule S is said to be conflict serializable if it is conflict equivalent to some serial schedule 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body" idx="1"/>
          </p:nvPr>
        </p:nvSpPr>
        <p:spPr/>
        <p:txBody>
          <a:bodyPr/>
          <a:lstStyle/>
          <a:p>
            <a:pPr eaLnBrk="1" hangingPunct="1"/>
            <a:r>
              <a:rPr lang="en-US" altLang="en-US" smtClean="0"/>
              <a:t>Being serializable is </a:t>
            </a:r>
            <a:r>
              <a:rPr lang="en-US" altLang="en-US" u="sng" smtClean="0"/>
              <a:t>not</a:t>
            </a:r>
            <a:r>
              <a:rPr lang="en-US" altLang="en-US" smtClean="0"/>
              <a:t> the same as being serial</a:t>
            </a:r>
          </a:p>
          <a:p>
            <a:pPr eaLnBrk="1" hangingPunct="1"/>
            <a:r>
              <a:rPr lang="en-US" altLang="en-US" smtClean="0"/>
              <a:t>Being serializable implies that the schedule is a </a:t>
            </a:r>
            <a:r>
              <a:rPr lang="en-US" altLang="en-US" u="sng" smtClean="0"/>
              <a:t>correct</a:t>
            </a:r>
            <a:r>
              <a:rPr lang="en-US" altLang="en-US" smtClean="0"/>
              <a:t> schedule.</a:t>
            </a:r>
          </a:p>
          <a:p>
            <a:pPr lvl="1" eaLnBrk="1" hangingPunct="1"/>
            <a:r>
              <a:rPr lang="en-US" altLang="en-US" smtClean="0"/>
              <a:t>It will leave the database in a consistent state. </a:t>
            </a:r>
          </a:p>
          <a:p>
            <a:pPr lvl="1" eaLnBrk="1" hangingPunct="1"/>
            <a:r>
              <a:rPr lang="en-US" altLang="en-US" smtClean="0"/>
              <a:t>The interleaving is appropriate and will result in a state as if the transactions were serially executed, yet will achieve efficiency due to concurrent execution. </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body" idx="1"/>
          </p:nvPr>
        </p:nvSpPr>
        <p:spPr/>
        <p:txBody>
          <a:bodyPr/>
          <a:lstStyle/>
          <a:p>
            <a:pPr eaLnBrk="1" hangingPunct="1"/>
            <a:r>
              <a:rPr lang="en-US" altLang="en-US" smtClean="0"/>
              <a:t>Serializability is hard to check.</a:t>
            </a:r>
          </a:p>
          <a:p>
            <a:pPr lvl="1" eaLnBrk="1" hangingPunct="1"/>
            <a:r>
              <a:rPr lang="en-US" altLang="en-US" smtClean="0"/>
              <a:t>Interleaving of operations occurs in an operating system through some scheduler</a:t>
            </a:r>
          </a:p>
          <a:p>
            <a:pPr lvl="1" eaLnBrk="1" hangingPunct="1"/>
            <a:r>
              <a:rPr lang="en-US" altLang="en-US" smtClean="0"/>
              <a:t>Difficult to determine beforehand how the operations in a schedule will be interleaved.</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66800" y="1524000"/>
            <a:ext cx="6705600" cy="4343400"/>
          </a:xfrm>
          <a:prstGeom prst="rect">
            <a:avLst/>
          </a:prstGeom>
          <a:solidFill>
            <a:schemeClr val="accent4">
              <a:lumMod val="95000"/>
              <a:lumOff val="5000"/>
            </a:schemeClr>
          </a:solidFill>
          <a:ln w="95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p>
        </p:txBody>
      </p:sp>
      <p:sp>
        <p:nvSpPr>
          <p:cNvPr id="79875" name="Oval 2"/>
          <p:cNvSpPr>
            <a:spLocks noChangeArrowheads="1"/>
          </p:cNvSpPr>
          <p:nvPr/>
        </p:nvSpPr>
        <p:spPr bwMode="auto">
          <a:xfrm>
            <a:off x="2590800" y="1981200"/>
            <a:ext cx="3886200" cy="3581400"/>
          </a:xfrm>
          <a:prstGeom prst="ellipse">
            <a:avLst/>
          </a:prstGeom>
          <a:solidFill>
            <a:srgbClr val="FF5D5D"/>
          </a:solidFill>
          <a:ln w="9525" algn="ctr">
            <a:solidFill>
              <a:schemeClr val="tx1"/>
            </a:solidFill>
            <a:round/>
            <a:headEnd/>
            <a:tailEnd/>
          </a:ln>
        </p:spPr>
        <p:txBody>
          <a:bodyPr wrap="none" anchor="ctr"/>
          <a:lstStyle/>
          <a:p>
            <a:pPr eaLnBrk="1" hangingPunct="1"/>
            <a:endParaRPr lang="en-US" altLang="en-US"/>
          </a:p>
        </p:txBody>
      </p:sp>
      <p:sp>
        <p:nvSpPr>
          <p:cNvPr id="79876" name="Oval 3"/>
          <p:cNvSpPr>
            <a:spLocks noChangeArrowheads="1"/>
          </p:cNvSpPr>
          <p:nvPr/>
        </p:nvSpPr>
        <p:spPr bwMode="auto">
          <a:xfrm>
            <a:off x="3113088" y="2466975"/>
            <a:ext cx="2895600" cy="2514600"/>
          </a:xfrm>
          <a:prstGeom prst="ellipse">
            <a:avLst/>
          </a:prstGeom>
          <a:solidFill>
            <a:srgbClr val="FF8585"/>
          </a:solidFill>
          <a:ln w="9525" algn="ctr">
            <a:solidFill>
              <a:schemeClr val="tx1"/>
            </a:solidFill>
            <a:round/>
            <a:headEnd/>
            <a:tailEnd/>
          </a:ln>
        </p:spPr>
        <p:txBody>
          <a:bodyPr wrap="none" anchor="ctr"/>
          <a:lstStyle/>
          <a:p>
            <a:pPr eaLnBrk="1" hangingPunct="1"/>
            <a:endParaRPr lang="en-US" altLang="en-US"/>
          </a:p>
        </p:txBody>
      </p:sp>
      <p:sp>
        <p:nvSpPr>
          <p:cNvPr id="79877" name="Oval 4"/>
          <p:cNvSpPr>
            <a:spLocks noChangeArrowheads="1"/>
          </p:cNvSpPr>
          <p:nvPr/>
        </p:nvSpPr>
        <p:spPr bwMode="auto">
          <a:xfrm>
            <a:off x="3733800" y="2895600"/>
            <a:ext cx="1600200" cy="1600200"/>
          </a:xfrm>
          <a:prstGeom prst="ellipse">
            <a:avLst/>
          </a:prstGeom>
          <a:solidFill>
            <a:srgbClr val="FF5D5D"/>
          </a:solidFill>
          <a:ln w="9525" algn="ctr">
            <a:solidFill>
              <a:schemeClr val="tx1"/>
            </a:solidFill>
            <a:round/>
            <a:headEnd/>
            <a:tailEnd/>
          </a:ln>
        </p:spPr>
        <p:txBody>
          <a:bodyPr wrap="none" anchor="ctr"/>
          <a:lstStyle/>
          <a:p>
            <a:pPr eaLnBrk="1" hangingPunct="1"/>
            <a:endParaRPr lang="en-US" altLang="en-US"/>
          </a:p>
        </p:txBody>
      </p:sp>
      <p:sp>
        <p:nvSpPr>
          <p:cNvPr id="79878" name="TextBox 5"/>
          <p:cNvSpPr txBox="1">
            <a:spLocks noChangeArrowheads="1"/>
          </p:cNvSpPr>
          <p:nvPr/>
        </p:nvSpPr>
        <p:spPr bwMode="auto">
          <a:xfrm>
            <a:off x="762000" y="5362575"/>
            <a:ext cx="3124200" cy="369888"/>
          </a:xfrm>
          <a:prstGeom prst="rect">
            <a:avLst/>
          </a:prstGeom>
          <a:noFill/>
          <a:ln w="9525">
            <a:noFill/>
            <a:miter lim="800000"/>
            <a:headEnd/>
            <a:tailEnd/>
          </a:ln>
        </p:spPr>
        <p:txBody>
          <a:bodyPr>
            <a:spAutoFit/>
          </a:bodyPr>
          <a:lstStyle/>
          <a:p>
            <a:pPr algn="ctr"/>
            <a:r>
              <a:rPr lang="en-US" altLang="en-US" sz="1800">
                <a:solidFill>
                  <a:schemeClr val="bg1"/>
                </a:solidFill>
              </a:rPr>
              <a:t>INCONSISTENT</a:t>
            </a:r>
          </a:p>
        </p:txBody>
      </p:sp>
      <p:sp>
        <p:nvSpPr>
          <p:cNvPr id="79879" name="TextBox 6"/>
          <p:cNvSpPr txBox="1">
            <a:spLocks noChangeArrowheads="1"/>
          </p:cNvSpPr>
          <p:nvPr/>
        </p:nvSpPr>
        <p:spPr bwMode="auto">
          <a:xfrm>
            <a:off x="2884488" y="5030788"/>
            <a:ext cx="3124200" cy="368300"/>
          </a:xfrm>
          <a:prstGeom prst="rect">
            <a:avLst/>
          </a:prstGeom>
          <a:noFill/>
          <a:ln w="9525">
            <a:noFill/>
            <a:miter lim="800000"/>
            <a:headEnd/>
            <a:tailEnd/>
          </a:ln>
        </p:spPr>
        <p:txBody>
          <a:bodyPr>
            <a:spAutoFit/>
          </a:bodyPr>
          <a:lstStyle/>
          <a:p>
            <a:pPr algn="ctr"/>
            <a:r>
              <a:rPr lang="en-US" altLang="en-US" sz="1800"/>
              <a:t>CONSISTENT</a:t>
            </a:r>
          </a:p>
        </p:txBody>
      </p:sp>
      <p:sp>
        <p:nvSpPr>
          <p:cNvPr id="8" name="TextBox 7"/>
          <p:cNvSpPr txBox="1"/>
          <p:nvPr/>
        </p:nvSpPr>
        <p:spPr>
          <a:xfrm>
            <a:off x="2971800" y="2590800"/>
            <a:ext cx="3124200" cy="260350"/>
          </a:xfrm>
          <a:prstGeom prst="rect">
            <a:avLst/>
          </a:prstGeom>
          <a:noFill/>
        </p:spPr>
        <p:txBody>
          <a:bodyPr>
            <a:spAutoFit/>
          </a:bodyPr>
          <a:lstStyle/>
          <a:p>
            <a:pPr algn="ctr">
              <a:defRPr/>
            </a:pPr>
            <a:r>
              <a:rPr lang="en-US" sz="1050" dirty="0">
                <a:latin typeface="Arial" panose="020B0604020202020204" pitchFamily="34" charset="0"/>
              </a:rPr>
              <a:t>VIEW SERIALIZABLE</a:t>
            </a:r>
          </a:p>
        </p:txBody>
      </p:sp>
      <p:sp>
        <p:nvSpPr>
          <p:cNvPr id="9" name="TextBox 8"/>
          <p:cNvSpPr txBox="1"/>
          <p:nvPr/>
        </p:nvSpPr>
        <p:spPr>
          <a:xfrm>
            <a:off x="2971800" y="3509963"/>
            <a:ext cx="3124200" cy="415925"/>
          </a:xfrm>
          <a:prstGeom prst="rect">
            <a:avLst/>
          </a:prstGeom>
          <a:noFill/>
        </p:spPr>
        <p:txBody>
          <a:bodyPr>
            <a:spAutoFit/>
          </a:bodyPr>
          <a:lstStyle/>
          <a:p>
            <a:pPr algn="ctr">
              <a:defRPr/>
            </a:pPr>
            <a:r>
              <a:rPr lang="en-US" sz="1050" dirty="0">
                <a:latin typeface="Arial" panose="020B0604020202020204" pitchFamily="34" charset="0"/>
              </a:rPr>
              <a:t>CONFLICT</a:t>
            </a:r>
          </a:p>
          <a:p>
            <a:pPr algn="ctr">
              <a:defRPr/>
            </a:pPr>
            <a:r>
              <a:rPr lang="en-US" sz="1050" dirty="0">
                <a:latin typeface="Arial" panose="020B0604020202020204" pitchFamily="34" charset="0"/>
              </a:rPr>
              <a:t>SERIALIZABLE</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449388"/>
            <a:ext cx="7620000" cy="4892675"/>
          </a:xfrm>
          <a:prstGeom prst="rect">
            <a:avLst/>
          </a:prstGeom>
          <a:noFill/>
        </p:spPr>
        <p:txBody>
          <a:bodyPr>
            <a:spAutoFit/>
          </a:bodyPr>
          <a:lstStyle/>
          <a:p>
            <a:pPr marL="342900" indent="-342900">
              <a:buFont typeface="Wingdings" panose="05000000000000000000" pitchFamily="2" charset="2"/>
              <a:buChar char="Ø"/>
              <a:defRPr/>
            </a:pPr>
            <a:r>
              <a:rPr lang="en-US" dirty="0">
                <a:latin typeface="Arial" panose="020B0604020202020204" pitchFamily="34" charset="0"/>
              </a:rPr>
              <a:t>Serial schedules always leave database in a CONSISTENT STATE</a:t>
            </a:r>
          </a:p>
          <a:p>
            <a:pPr marL="342900" indent="-342900">
              <a:buFont typeface="Wingdings" panose="05000000000000000000" pitchFamily="2" charset="2"/>
              <a:buChar char="Ø"/>
              <a:defRPr/>
            </a:pPr>
            <a:r>
              <a:rPr lang="en-US" dirty="0">
                <a:latin typeface="Arial" panose="020B0604020202020204" pitchFamily="34" charset="0"/>
              </a:rPr>
              <a:t>Non-Serial (i.e. Concurrent) Schedules can be consistent or they can be inconsistent</a:t>
            </a:r>
          </a:p>
          <a:p>
            <a:pPr marL="342900" indent="-342900">
              <a:buFont typeface="Wingdings" panose="05000000000000000000" pitchFamily="2" charset="2"/>
              <a:buChar char="Ø"/>
              <a:defRPr/>
            </a:pPr>
            <a:r>
              <a:rPr lang="en-US" dirty="0">
                <a:latin typeface="Arial" panose="020B0604020202020204" pitchFamily="34" charset="0"/>
              </a:rPr>
              <a:t>Non-Serial (i.e. Concurrent) Schedules if consistent they are either </a:t>
            </a:r>
            <a:r>
              <a:rPr lang="en-US" b="1" dirty="0">
                <a:latin typeface="Arial" panose="020B0604020202020204" pitchFamily="34" charset="0"/>
              </a:rPr>
              <a:t>Conflict Equivalent </a:t>
            </a:r>
            <a:r>
              <a:rPr lang="en-US" dirty="0">
                <a:latin typeface="Arial" panose="020B0604020202020204" pitchFamily="34" charset="0"/>
              </a:rPr>
              <a:t>or atleast </a:t>
            </a:r>
            <a:r>
              <a:rPr lang="en-US" b="1" dirty="0">
                <a:latin typeface="Arial" panose="020B0604020202020204" pitchFamily="34" charset="0"/>
              </a:rPr>
              <a:t>View Equivalent</a:t>
            </a:r>
          </a:p>
          <a:p>
            <a:pPr marL="342900" indent="-342900">
              <a:buFont typeface="Wingdings" panose="05000000000000000000" pitchFamily="2" charset="2"/>
              <a:buChar char="Ø"/>
              <a:defRPr/>
            </a:pPr>
            <a:r>
              <a:rPr lang="en-US" dirty="0">
                <a:latin typeface="Arial" panose="020B0604020202020204" pitchFamily="34" charset="0"/>
              </a:rPr>
              <a:t>Every</a:t>
            </a:r>
            <a:r>
              <a:rPr lang="en-US" b="1" dirty="0">
                <a:latin typeface="Arial" panose="020B0604020202020204" pitchFamily="34" charset="0"/>
              </a:rPr>
              <a:t> </a:t>
            </a:r>
            <a:r>
              <a:rPr lang="en-US" dirty="0">
                <a:latin typeface="Arial" panose="020B0604020202020204" pitchFamily="34" charset="0"/>
              </a:rPr>
              <a:t>Non-Serial (i.e. Concurrent) Schedules should be first checked for Conflict Equivalence. </a:t>
            </a:r>
          </a:p>
          <a:p>
            <a:pPr marL="342900" indent="-342900">
              <a:buFont typeface="Wingdings" panose="05000000000000000000" pitchFamily="2" charset="2"/>
              <a:buChar char="Ø"/>
              <a:defRPr/>
            </a:pPr>
            <a:r>
              <a:rPr lang="en-US" dirty="0">
                <a:latin typeface="Arial" panose="020B0604020202020204" pitchFamily="34" charset="0"/>
              </a:rPr>
              <a:t>Every Non-Serial (i.e. Concurrent) Schedules which is conflict equivalent shall always be a consistent schedule.</a:t>
            </a:r>
          </a:p>
          <a:p>
            <a:pPr>
              <a:defRPr/>
            </a:pPr>
            <a:r>
              <a:rPr lang="en-US" dirty="0">
                <a:latin typeface="Arial" panose="020B0604020202020204" pitchFamily="34" charset="0"/>
              </a:rPr>
              <a:t> </a:t>
            </a:r>
            <a:endParaRPr lang="en-US" b="1"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750" y="1600200"/>
            <a:ext cx="8153400" cy="4462463"/>
          </a:xfrm>
          <a:prstGeom prst="rect">
            <a:avLst/>
          </a:prstGeom>
        </p:spPr>
        <p:txBody>
          <a:bodyPr>
            <a:spAutoFit/>
          </a:bodyPr>
          <a:lstStyle/>
          <a:p>
            <a:pPr marL="342900" indent="-342900">
              <a:buFont typeface="Wingdings" panose="05000000000000000000" pitchFamily="2" charset="2"/>
              <a:buChar char="Ø"/>
              <a:defRPr/>
            </a:pPr>
            <a:r>
              <a:rPr lang="en-US" sz="2000" dirty="0">
                <a:latin typeface="Arial" panose="020B0604020202020204" pitchFamily="34" charset="0"/>
              </a:rPr>
              <a:t>A Non-Serial (i.e. Concurrent) Schedule which is not CONFLICT EQUIVALENT can either be </a:t>
            </a:r>
            <a:r>
              <a:rPr lang="en-US" sz="2000" dirty="0">
                <a:solidFill>
                  <a:srgbClr val="FF0000"/>
                </a:solidFill>
                <a:latin typeface="Arial" panose="020B0604020202020204" pitchFamily="34" charset="0"/>
              </a:rPr>
              <a:t>consistent</a:t>
            </a:r>
            <a:r>
              <a:rPr lang="en-US" sz="2000" dirty="0">
                <a:latin typeface="Arial" panose="020B0604020202020204" pitchFamily="34" charset="0"/>
              </a:rPr>
              <a:t> or </a:t>
            </a:r>
            <a:r>
              <a:rPr lang="en-US" sz="2000" dirty="0">
                <a:solidFill>
                  <a:srgbClr val="FF0000"/>
                </a:solidFill>
                <a:latin typeface="Arial" panose="020B0604020202020204" pitchFamily="34" charset="0"/>
              </a:rPr>
              <a:t>inconsistent </a:t>
            </a:r>
            <a:r>
              <a:rPr lang="en-US" sz="2000" dirty="0">
                <a:latin typeface="Arial" panose="020B0604020202020204" pitchFamily="34" charset="0"/>
              </a:rPr>
              <a:t>schedule.</a:t>
            </a:r>
          </a:p>
          <a:p>
            <a:pPr marL="342900" indent="-342900">
              <a:buFont typeface="Wingdings" panose="05000000000000000000" pitchFamily="2" charset="2"/>
              <a:buChar char="Ø"/>
              <a:defRPr/>
            </a:pPr>
            <a:r>
              <a:rPr lang="en-US" sz="2000" dirty="0">
                <a:latin typeface="Arial" panose="020B0604020202020204" pitchFamily="34" charset="0"/>
              </a:rPr>
              <a:t>A Non-Serial (i.e. Concurrent) Schedules which is not CONFLICT EQUIVALENT should be checked for view equivalence.</a:t>
            </a:r>
          </a:p>
          <a:p>
            <a:pPr marL="342900" indent="-342900">
              <a:buFont typeface="Wingdings" panose="05000000000000000000" pitchFamily="2" charset="2"/>
              <a:buChar char="Ø"/>
              <a:defRPr/>
            </a:pPr>
            <a:r>
              <a:rPr lang="en-US" sz="2000" dirty="0">
                <a:latin typeface="Arial" panose="020B0604020202020204" pitchFamily="34" charset="0"/>
              </a:rPr>
              <a:t>A Non-Serial (i.e. Concurrent) Schedules which is not CONFLICT EQUIVALENT if it does not have a blind write shall never be VIEW EQUIVALENT</a:t>
            </a:r>
          </a:p>
          <a:p>
            <a:pPr marL="342900" indent="-342900">
              <a:buFont typeface="Wingdings" panose="05000000000000000000" pitchFamily="2" charset="2"/>
              <a:buChar char="Ø"/>
              <a:defRPr/>
            </a:pPr>
            <a:r>
              <a:rPr lang="en-US" sz="2000" dirty="0">
                <a:latin typeface="Arial" panose="020B0604020202020204" pitchFamily="34" charset="0"/>
              </a:rPr>
              <a:t>A Non-Serial (i.e. Concurrent) Schedules which is not CONFLICT EQUIVALENT if it has a blind write it may be VIEW EQUIVALENT and hence consistent.</a:t>
            </a:r>
          </a:p>
          <a:p>
            <a:pPr marL="342900" indent="-342900">
              <a:buFont typeface="Wingdings" panose="05000000000000000000" pitchFamily="2" charset="2"/>
              <a:buChar char="Ø"/>
              <a:defRPr/>
            </a:pPr>
            <a:r>
              <a:rPr lang="en-US" sz="2000" dirty="0">
                <a:latin typeface="Arial" panose="020B0604020202020204" pitchFamily="34" charset="0"/>
              </a:rPr>
              <a:t>A Non-Serial (i.e. Concurrent) Schedules which is neither CONFLICT EQUIVALENT nor VIEW EQUIVALENT can either be consistent or inconsistent.</a:t>
            </a:r>
          </a:p>
          <a:p>
            <a:pPr>
              <a:defRPr/>
            </a:pPr>
            <a:endParaRPr lang="en-US" sz="2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altLang="en-US" sz="3200" smtClean="0"/>
              <a:t>Introduction to Transaction Processing</a:t>
            </a:r>
          </a:p>
        </p:txBody>
      </p:sp>
      <p:sp>
        <p:nvSpPr>
          <p:cNvPr id="11267" name="Rectangle 5"/>
          <p:cNvSpPr>
            <a:spLocks noGrp="1" noChangeArrowheads="1"/>
          </p:cNvSpPr>
          <p:nvPr>
            <p:ph type="body" idx="1"/>
          </p:nvPr>
        </p:nvSpPr>
        <p:spPr/>
        <p:txBody>
          <a:bodyPr/>
          <a:lstStyle/>
          <a:p>
            <a:pPr eaLnBrk="1" hangingPunct="1">
              <a:lnSpc>
                <a:spcPct val="80000"/>
              </a:lnSpc>
            </a:pPr>
            <a:r>
              <a:rPr lang="en-US" altLang="en-US" sz="2400" smtClean="0"/>
              <a:t>A </a:t>
            </a:r>
            <a:r>
              <a:rPr lang="en-US" altLang="en-US" sz="2400" b="1" smtClean="0"/>
              <a:t>Transaction</a:t>
            </a:r>
            <a:r>
              <a:rPr lang="en-US" altLang="en-US" sz="2400" smtClean="0"/>
              <a:t>:</a:t>
            </a:r>
          </a:p>
          <a:p>
            <a:pPr lvl="1" eaLnBrk="1" hangingPunct="1">
              <a:lnSpc>
                <a:spcPct val="80000"/>
              </a:lnSpc>
            </a:pPr>
            <a:r>
              <a:rPr lang="en-US" altLang="en-US" sz="2100" smtClean="0"/>
              <a:t>Logical unit of database processing that includes one or more access operations (read -retrieval, write - insert or update, delete).</a:t>
            </a:r>
          </a:p>
          <a:p>
            <a:pPr eaLnBrk="1" hangingPunct="1">
              <a:lnSpc>
                <a:spcPct val="80000"/>
              </a:lnSpc>
            </a:pPr>
            <a:r>
              <a:rPr lang="en-US" altLang="en-US" sz="2400" smtClean="0"/>
              <a:t>A transaction (set of operations) may be stand-alone specified in a high level language like SQL submitted interactively, or may be embedded within a program.</a:t>
            </a:r>
          </a:p>
          <a:p>
            <a:pPr eaLnBrk="1" hangingPunct="1">
              <a:lnSpc>
                <a:spcPct val="80000"/>
              </a:lnSpc>
            </a:pPr>
            <a:r>
              <a:rPr lang="en-US" altLang="en-US" sz="2400" b="1" smtClean="0"/>
              <a:t>Transaction boundaries</a:t>
            </a:r>
            <a:r>
              <a:rPr lang="en-US" altLang="en-US" sz="2400" smtClean="0"/>
              <a:t>:</a:t>
            </a:r>
          </a:p>
          <a:p>
            <a:pPr lvl="1" eaLnBrk="1" hangingPunct="1">
              <a:lnSpc>
                <a:spcPct val="80000"/>
              </a:lnSpc>
            </a:pPr>
            <a:r>
              <a:rPr lang="en-US" altLang="en-US" sz="2100" smtClean="0"/>
              <a:t>Begin and End transaction.</a:t>
            </a:r>
          </a:p>
          <a:p>
            <a:pPr eaLnBrk="1" hangingPunct="1">
              <a:lnSpc>
                <a:spcPct val="80000"/>
              </a:lnSpc>
            </a:pPr>
            <a:r>
              <a:rPr lang="en-US" altLang="en-US" sz="2400" smtClean="0"/>
              <a:t>An </a:t>
            </a:r>
            <a:r>
              <a:rPr lang="en-US" altLang="en-US" sz="2400" b="1" smtClean="0"/>
              <a:t>application program</a:t>
            </a:r>
            <a:r>
              <a:rPr lang="en-US" altLang="en-US" sz="2400" smtClean="0"/>
              <a:t> may contain several transactions separated by the Begin and End transaction boundaries.</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body" idx="1"/>
          </p:nvPr>
        </p:nvSpPr>
        <p:spPr>
          <a:xfrm>
            <a:off x="246063" y="703263"/>
            <a:ext cx="8294687" cy="533400"/>
          </a:xfrm>
        </p:spPr>
        <p:txBody>
          <a:bodyPr/>
          <a:lstStyle/>
          <a:p>
            <a:pPr marL="0" indent="0" eaLnBrk="1" hangingPunct="1">
              <a:lnSpc>
                <a:spcPct val="80000"/>
              </a:lnSpc>
              <a:buFont typeface="Wingdings" pitchFamily="2" charset="2"/>
              <a:buNone/>
              <a:defRPr/>
            </a:pPr>
            <a:r>
              <a:rPr lang="en-US" altLang="en-US" sz="2100" dirty="0" smtClean="0"/>
              <a:t>Consider the following schedule of three transactions </a:t>
            </a:r>
          </a:p>
          <a:p>
            <a:pPr eaLnBrk="1" hangingPunct="1">
              <a:lnSpc>
                <a:spcPct val="80000"/>
              </a:lnSpc>
              <a:defRPr/>
            </a:pPr>
            <a:endParaRPr lang="en-US" altLang="en-US" sz="2400" dirty="0" smtClean="0"/>
          </a:p>
          <a:p>
            <a:pPr marL="0" indent="0" eaLnBrk="1" hangingPunct="1">
              <a:lnSpc>
                <a:spcPct val="80000"/>
              </a:lnSpc>
              <a:buFont typeface="Wingdings" pitchFamily="2" charset="2"/>
              <a:buNone/>
              <a:defRPr/>
            </a:pPr>
            <a:endParaRPr lang="en-US" altLang="en-US" sz="2400" dirty="0" smtClean="0"/>
          </a:p>
        </p:txBody>
      </p:sp>
      <p:graphicFrame>
        <p:nvGraphicFramePr>
          <p:cNvPr id="3" name="Table 2"/>
          <p:cNvGraphicFramePr>
            <a:graphicFrameLocks noGrp="1"/>
          </p:cNvGraphicFramePr>
          <p:nvPr/>
        </p:nvGraphicFramePr>
        <p:xfrm>
          <a:off x="5334000" y="3074988"/>
          <a:ext cx="2819400" cy="1854200"/>
        </p:xfrm>
        <a:graphic>
          <a:graphicData uri="http://schemas.openxmlformats.org/drawingml/2006/table">
            <a:tbl>
              <a:tblPr firstRow="1" bandRow="1">
                <a:tableStyleId>{8799B23B-EC83-4686-B30A-512413B5E67A}</a:tableStyleId>
              </a:tblPr>
              <a:tblGrid>
                <a:gridCol w="939800"/>
                <a:gridCol w="939800"/>
                <a:gridCol w="939800"/>
              </a:tblGrid>
              <a:tr h="370840">
                <a:tc>
                  <a:txBody>
                    <a:bodyPr/>
                    <a:lstStyle/>
                    <a:p>
                      <a:r>
                        <a:rPr lang="en-US" dirty="0" smtClean="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bl>
          </a:graphicData>
        </a:graphic>
      </p:graphicFrame>
      <p:sp>
        <p:nvSpPr>
          <p:cNvPr id="94237" name="Rectangle 1"/>
          <p:cNvSpPr>
            <a:spLocks noChangeArrowheads="1"/>
          </p:cNvSpPr>
          <p:nvPr/>
        </p:nvSpPr>
        <p:spPr bwMode="auto">
          <a:xfrm>
            <a:off x="246063" y="1887538"/>
            <a:ext cx="4572000" cy="4229100"/>
          </a:xfrm>
          <a:prstGeom prst="rect">
            <a:avLst/>
          </a:prstGeom>
          <a:noFill/>
          <a:ln w="9525">
            <a:noFill/>
            <a:miter lim="800000"/>
            <a:headEnd/>
            <a:tailEnd/>
          </a:ln>
        </p:spPr>
        <p:txBody>
          <a:bodyPr>
            <a:spAutoFit/>
          </a:bodyPr>
          <a:lstStyle/>
          <a:p>
            <a:pPr marL="342900" indent="-342900" eaLnBrk="1" hangingPunct="1">
              <a:lnSpc>
                <a:spcPct val="80000"/>
              </a:lnSpc>
              <a:buFont typeface="Wingdings" pitchFamily="2" charset="2"/>
              <a:buChar char="v"/>
            </a:pPr>
            <a:r>
              <a:rPr lang="en-US" altLang="en-US" dirty="0"/>
              <a:t>Here, the operations W2(A) and W3(A) are </a:t>
            </a:r>
            <a:r>
              <a:rPr lang="en-US" altLang="en-US" dirty="0">
                <a:solidFill>
                  <a:srgbClr val="FF0000"/>
                </a:solidFill>
              </a:rPr>
              <a:t>blind writes, </a:t>
            </a:r>
            <a:r>
              <a:rPr lang="en-US" altLang="en-US" dirty="0"/>
              <a:t>since T2 and T3 do not read the value of A. </a:t>
            </a:r>
          </a:p>
          <a:p>
            <a:pPr marL="342900" indent="-342900" eaLnBrk="1" hangingPunct="1">
              <a:lnSpc>
                <a:spcPct val="80000"/>
              </a:lnSpc>
              <a:buFont typeface="Wingdings" pitchFamily="2" charset="2"/>
              <a:buChar char="v"/>
            </a:pPr>
            <a:endParaRPr lang="en-US" altLang="en-US" dirty="0"/>
          </a:p>
          <a:p>
            <a:pPr marL="342900" indent="-342900" eaLnBrk="1" hangingPunct="1">
              <a:lnSpc>
                <a:spcPct val="80000"/>
              </a:lnSpc>
              <a:buFont typeface="Wingdings" pitchFamily="2" charset="2"/>
              <a:buChar char="v"/>
            </a:pPr>
            <a:r>
              <a:rPr lang="en-US" altLang="en-US" dirty="0"/>
              <a:t>This is a view </a:t>
            </a:r>
            <a:r>
              <a:rPr lang="en-US" altLang="en-US" dirty="0" err="1"/>
              <a:t>serializable</a:t>
            </a:r>
            <a:r>
              <a:rPr lang="en-US" altLang="en-US" dirty="0"/>
              <a:t> schedule, since it is view equivalent to the serial schedule T1-&gt; T2-&gt;T3.</a:t>
            </a:r>
          </a:p>
          <a:p>
            <a:pPr marL="342900" indent="-342900" eaLnBrk="1" hangingPunct="1">
              <a:lnSpc>
                <a:spcPct val="80000"/>
              </a:lnSpc>
              <a:buFont typeface="Wingdings" pitchFamily="2" charset="2"/>
              <a:buChar char="v"/>
            </a:pPr>
            <a:endParaRPr lang="en-US" altLang="en-US" dirty="0"/>
          </a:p>
          <a:p>
            <a:pPr marL="342900" indent="-342900" eaLnBrk="1" hangingPunct="1">
              <a:lnSpc>
                <a:spcPct val="80000"/>
              </a:lnSpc>
              <a:buFont typeface="Wingdings" pitchFamily="2" charset="2"/>
              <a:buChar char="v"/>
            </a:pPr>
            <a:r>
              <a:rPr lang="en-US" altLang="en-US" dirty="0"/>
              <a:t>However, it is not conflict </a:t>
            </a:r>
            <a:r>
              <a:rPr lang="en-US" altLang="en-US" dirty="0" err="1"/>
              <a:t>serializable</a:t>
            </a:r>
            <a:r>
              <a:rPr lang="en-US" altLang="en-US" dirty="0"/>
              <a:t>, since it is not conflict equivalent to any serial schedule.</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mtClean="0"/>
              <a:t>Practical approach:</a:t>
            </a:r>
          </a:p>
          <a:p>
            <a:pPr eaLnBrk="1" hangingPunct="1">
              <a:lnSpc>
                <a:spcPct val="80000"/>
              </a:lnSpc>
            </a:pPr>
            <a:r>
              <a:rPr lang="en-US" altLang="en-US" smtClean="0"/>
              <a:t>Come up with methods (protocols) to ensure serializability. </a:t>
            </a:r>
          </a:p>
          <a:p>
            <a:pPr eaLnBrk="1" hangingPunct="1">
              <a:lnSpc>
                <a:spcPct val="80000"/>
              </a:lnSpc>
            </a:pPr>
            <a:r>
              <a:rPr lang="en-US" altLang="en-US" smtClean="0"/>
              <a:t>It’s not possible to determine when a schedule begins and when it ends.</a:t>
            </a:r>
          </a:p>
          <a:p>
            <a:pPr lvl="1" eaLnBrk="1" hangingPunct="1">
              <a:lnSpc>
                <a:spcPct val="80000"/>
              </a:lnSpc>
            </a:pPr>
            <a:r>
              <a:rPr lang="en-US" altLang="en-US" smtClean="0"/>
              <a:t>Hence, we reduce the problem of checking the whole schedule to checking only a </a:t>
            </a:r>
            <a:r>
              <a:rPr lang="en-US" altLang="en-US" b="1" smtClean="0"/>
              <a:t>committed</a:t>
            </a:r>
            <a:r>
              <a:rPr lang="en-US" altLang="en-US" smtClean="0"/>
              <a:t> </a:t>
            </a:r>
            <a:r>
              <a:rPr lang="en-US" altLang="en-US" b="1" smtClean="0"/>
              <a:t>project</a:t>
            </a:r>
            <a:r>
              <a:rPr lang="en-US" altLang="en-US" smtClean="0"/>
              <a:t> of the schedule (i.e. operations from only the committed transactions.)</a:t>
            </a:r>
          </a:p>
          <a:p>
            <a:pPr eaLnBrk="1" hangingPunct="1">
              <a:lnSpc>
                <a:spcPct val="80000"/>
              </a:lnSpc>
            </a:pPr>
            <a:r>
              <a:rPr lang="en-US" altLang="en-US" smtClean="0"/>
              <a:t>Current approach used in most DBMSs: </a:t>
            </a:r>
          </a:p>
          <a:p>
            <a:pPr lvl="1" eaLnBrk="1" hangingPunct="1">
              <a:lnSpc>
                <a:spcPct val="80000"/>
              </a:lnSpc>
            </a:pPr>
            <a:r>
              <a:rPr lang="en-US" altLang="en-US" smtClean="0"/>
              <a:t>Use of locks with two phase locking</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body" idx="1"/>
          </p:nvPr>
        </p:nvSpPr>
        <p:spPr/>
        <p:txBody>
          <a:bodyPr/>
          <a:lstStyle/>
          <a:p>
            <a:pPr eaLnBrk="1" hangingPunct="1">
              <a:buFont typeface="Wingdings" pitchFamily="2" charset="2"/>
              <a:buNone/>
            </a:pPr>
            <a:r>
              <a:rPr lang="en-US" altLang="en-US" b="1" smtClean="0"/>
              <a:t>Testing for conflict serializability: Algorithm : </a:t>
            </a:r>
          </a:p>
          <a:p>
            <a:pPr lvl="1" eaLnBrk="1" hangingPunct="1"/>
            <a:r>
              <a:rPr lang="en-US" altLang="en-US" smtClean="0"/>
              <a:t>Looks at only read_Item (X) and write_Item (X) operations</a:t>
            </a:r>
          </a:p>
          <a:p>
            <a:pPr lvl="1" eaLnBrk="1" hangingPunct="1"/>
            <a:r>
              <a:rPr lang="en-US" altLang="en-US" smtClean="0"/>
              <a:t>Constructs a precedence graph (serialization graph) - a graph with directed edges </a:t>
            </a:r>
          </a:p>
          <a:p>
            <a:pPr lvl="1" eaLnBrk="1" hangingPunct="1"/>
            <a:r>
              <a:rPr lang="en-US" altLang="en-US" smtClean="0"/>
              <a:t>An edge is created from Ti  to  Tj if one of the operations in  Ti  appears before a conflicting operation in Tj</a:t>
            </a:r>
          </a:p>
          <a:p>
            <a:pPr lvl="1" eaLnBrk="1" hangingPunct="1"/>
            <a:r>
              <a:rPr lang="en-US" altLang="en-US" smtClean="0"/>
              <a:t>The schedule is serializable if and only if the precedence graph has no cycles. </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4294967295"/>
          </p:nvPr>
        </p:nvSpPr>
        <p:spPr bwMode="auto">
          <a:xfrm>
            <a:off x="6934200" y="6400800"/>
            <a:ext cx="1905000" cy="457200"/>
          </a:xfrm>
          <a:prstGeom prst="rect">
            <a:avLst/>
          </a:prstGeom>
          <a:noFill/>
          <a:ln>
            <a:miter lim="800000"/>
            <a:headEnd/>
            <a:tailEnd/>
          </a:ln>
        </p:spPr>
        <p:txBody>
          <a:bodyPr/>
          <a:lstStyle/>
          <a:p>
            <a:pPr eaLnBrk="1" hangingPunct="1"/>
            <a:r>
              <a:rPr lang="en-US" altLang="en-US" sz="1400">
                <a:solidFill>
                  <a:srgbClr val="990033"/>
                </a:solidFill>
              </a:rPr>
              <a:t>Slide 17- </a:t>
            </a:r>
            <a:fld id="{F7319703-F303-4A58-9C98-F524549F094C}" type="slidenum">
              <a:rPr lang="en-US" altLang="en-US" sz="1400">
                <a:solidFill>
                  <a:srgbClr val="990033"/>
                </a:solidFill>
              </a:rPr>
              <a:pPr eaLnBrk="1" hangingPunct="1"/>
              <a:t>43</a:t>
            </a:fld>
            <a:endParaRPr lang="en-CA" altLang="en-US" sz="1400">
              <a:solidFill>
                <a:srgbClr val="990033"/>
              </a:solidFill>
            </a:endParaRPr>
          </a:p>
        </p:txBody>
      </p:sp>
      <p:sp>
        <p:nvSpPr>
          <p:cNvPr id="99331" name="Rectangle 5"/>
          <p:cNvSpPr>
            <a:spLocks noGrp="1" noChangeArrowheads="1"/>
          </p:cNvSpPr>
          <p:nvPr>
            <p:ph type="title"/>
          </p:nvPr>
        </p:nvSpPr>
        <p:spPr>
          <a:xfrm>
            <a:off x="533400" y="2590800"/>
            <a:ext cx="7796213" cy="992188"/>
          </a:xfrm>
        </p:spPr>
        <p:txBody>
          <a:bodyPr/>
          <a:lstStyle/>
          <a:p>
            <a:pPr algn="ctr" eaLnBrk="1" hangingPunct="1"/>
            <a:r>
              <a:rPr lang="en-US" altLang="en-US" smtClean="0"/>
              <a:t>Examples on Constructing the Precedence Graphs</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title"/>
          </p:nvPr>
        </p:nvSpPr>
        <p:spPr/>
        <p:txBody>
          <a:bodyPr/>
          <a:lstStyle/>
          <a:p>
            <a:pPr eaLnBrk="1" hangingPunct="1"/>
            <a:r>
              <a:rPr lang="en-US" altLang="en-US" smtClean="0"/>
              <a:t>Another example of serializability Testing</a:t>
            </a:r>
          </a:p>
        </p:txBody>
      </p:sp>
      <p:pic>
        <p:nvPicPr>
          <p:cNvPr id="101379" name="Picture 9" descr="fig17_08a"/>
          <p:cNvPicPr>
            <a:picLocks noChangeAspect="1" noChangeArrowheads="1"/>
          </p:cNvPicPr>
          <p:nvPr/>
        </p:nvPicPr>
        <p:blipFill>
          <a:blip r:embed="rId3"/>
          <a:srcRect/>
          <a:stretch>
            <a:fillRect/>
          </a:stretch>
        </p:blipFill>
        <p:spPr bwMode="auto">
          <a:xfrm>
            <a:off x="304800" y="2209800"/>
            <a:ext cx="8610600" cy="35814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9" descr="fig17_08b"/>
          <p:cNvPicPr>
            <a:picLocks noChangeAspect="1" noChangeArrowheads="1"/>
          </p:cNvPicPr>
          <p:nvPr/>
        </p:nvPicPr>
        <p:blipFill>
          <a:blip r:embed="rId3"/>
          <a:srcRect/>
          <a:stretch>
            <a:fillRect/>
          </a:stretch>
        </p:blipFill>
        <p:spPr bwMode="auto">
          <a:xfrm>
            <a:off x="381000" y="304800"/>
            <a:ext cx="8213725" cy="3433763"/>
          </a:xfrm>
          <a:prstGeom prst="rect">
            <a:avLst/>
          </a:prstGeom>
          <a:noFill/>
          <a:ln w="9525">
            <a:noFill/>
            <a:miter lim="800000"/>
            <a:headEnd/>
            <a:tailEnd/>
          </a:ln>
        </p:spPr>
      </p:pic>
      <p:pic>
        <p:nvPicPr>
          <p:cNvPr id="103427" name="Picture 1"/>
          <p:cNvPicPr>
            <a:picLocks noChangeAspect="1"/>
          </p:cNvPicPr>
          <p:nvPr/>
        </p:nvPicPr>
        <p:blipFill>
          <a:blip r:embed="rId4"/>
          <a:srcRect l="5833" t="23334" r="28333" b="43333"/>
          <a:stretch>
            <a:fillRect/>
          </a:stretch>
        </p:blipFill>
        <p:spPr bwMode="auto">
          <a:xfrm>
            <a:off x="1477963" y="3962400"/>
            <a:ext cx="6019800" cy="2286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9" descr="fig17_08c"/>
          <p:cNvPicPr>
            <a:picLocks noChangeAspect="1" noChangeArrowheads="1"/>
          </p:cNvPicPr>
          <p:nvPr/>
        </p:nvPicPr>
        <p:blipFill>
          <a:blip r:embed="rId3"/>
          <a:srcRect/>
          <a:stretch>
            <a:fillRect/>
          </a:stretch>
        </p:blipFill>
        <p:spPr bwMode="auto">
          <a:xfrm>
            <a:off x="304800" y="457200"/>
            <a:ext cx="8382000" cy="3392488"/>
          </a:xfrm>
          <a:prstGeom prst="rect">
            <a:avLst/>
          </a:prstGeom>
          <a:noFill/>
          <a:ln w="9525">
            <a:noFill/>
            <a:miter lim="800000"/>
            <a:headEnd/>
            <a:tailEnd/>
          </a:ln>
        </p:spPr>
      </p:pic>
      <p:pic>
        <p:nvPicPr>
          <p:cNvPr id="105475" name="Picture 1"/>
          <p:cNvPicPr>
            <a:picLocks noChangeAspect="1"/>
          </p:cNvPicPr>
          <p:nvPr/>
        </p:nvPicPr>
        <p:blipFill>
          <a:blip r:embed="rId4"/>
          <a:srcRect l="6667" t="60001" r="33333" b="13333"/>
          <a:stretch>
            <a:fillRect/>
          </a:stretch>
        </p:blipFill>
        <p:spPr bwMode="auto">
          <a:xfrm>
            <a:off x="2133600" y="4267200"/>
            <a:ext cx="5486400" cy="1828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body" idx="1"/>
          </p:nvPr>
        </p:nvSpPr>
        <p:spPr/>
        <p:txBody>
          <a:bodyPr/>
          <a:lstStyle/>
          <a:p>
            <a:pPr eaLnBrk="1" hangingPunct="1"/>
            <a:r>
              <a:rPr lang="en-US" altLang="en-US" smtClean="0"/>
              <a:t>View equivalence:</a:t>
            </a:r>
          </a:p>
          <a:p>
            <a:pPr lvl="1" eaLnBrk="1" hangingPunct="1"/>
            <a:r>
              <a:rPr lang="en-US" altLang="en-US" smtClean="0"/>
              <a:t>A less restrictive definition of equivalence of schedules  </a:t>
            </a:r>
          </a:p>
          <a:p>
            <a:pPr eaLnBrk="1" hangingPunct="1"/>
            <a:endParaRPr lang="en-US" altLang="en-US" smtClean="0"/>
          </a:p>
          <a:p>
            <a:pPr eaLnBrk="1" hangingPunct="1"/>
            <a:r>
              <a:rPr lang="en-US" altLang="en-US" smtClean="0"/>
              <a:t>View serializability:</a:t>
            </a:r>
          </a:p>
          <a:p>
            <a:pPr lvl="1" eaLnBrk="1" hangingPunct="1"/>
            <a:r>
              <a:rPr lang="en-US" altLang="en-US" smtClean="0"/>
              <a:t>Definition of serializability based on view equivalence. </a:t>
            </a:r>
          </a:p>
          <a:p>
            <a:pPr lvl="1" eaLnBrk="1" hangingPunct="1"/>
            <a:r>
              <a:rPr lang="en-US" altLang="en-US" smtClean="0"/>
              <a:t>A schedule is </a:t>
            </a:r>
            <a:r>
              <a:rPr lang="en-US" altLang="en-US" i="1" smtClean="0"/>
              <a:t>view</a:t>
            </a:r>
            <a:r>
              <a:rPr lang="en-US" altLang="en-US" smtClean="0"/>
              <a:t> </a:t>
            </a:r>
            <a:r>
              <a:rPr lang="en-US" altLang="en-US" i="1" smtClean="0"/>
              <a:t>serializable</a:t>
            </a:r>
            <a:r>
              <a:rPr lang="en-US" altLang="en-US" smtClean="0"/>
              <a:t> if it is </a:t>
            </a:r>
            <a:r>
              <a:rPr lang="en-US" altLang="en-US" i="1" smtClean="0"/>
              <a:t>view</a:t>
            </a:r>
            <a:r>
              <a:rPr lang="en-US" altLang="en-US" smtClean="0"/>
              <a:t> </a:t>
            </a:r>
            <a:r>
              <a:rPr lang="en-US" altLang="en-US" i="1" smtClean="0"/>
              <a:t>equivalent</a:t>
            </a:r>
            <a:r>
              <a:rPr lang="en-US" altLang="en-US" smtClean="0"/>
              <a:t> to a serial schedule. </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body" idx="1"/>
          </p:nvPr>
        </p:nvSpPr>
        <p:spPr>
          <a:xfrm>
            <a:off x="228600" y="1981200"/>
            <a:ext cx="8294688" cy="4572000"/>
          </a:xfrm>
        </p:spPr>
        <p:txBody>
          <a:bodyPr/>
          <a:lstStyle/>
          <a:p>
            <a:pPr marL="952500" lvl="1" indent="-495300" eaLnBrk="1" hangingPunct="1">
              <a:lnSpc>
                <a:spcPct val="80000"/>
              </a:lnSpc>
              <a:buSzTx/>
              <a:buFont typeface="Wingdings" pitchFamily="2" charset="2"/>
              <a:buAutoNum type="arabicPeriod"/>
              <a:defRPr/>
            </a:pPr>
            <a:r>
              <a:rPr lang="en-US" altLang="en-US" sz="2000" dirty="0" smtClean="0">
                <a:solidFill>
                  <a:schemeClr val="accent5">
                    <a:lumMod val="25000"/>
                  </a:schemeClr>
                </a:solidFill>
              </a:rPr>
              <a:t>(Initial Reads should be performed by same transactions in both schedules-Initial read is the reading of an item before it is written by any transaction)</a:t>
            </a:r>
          </a:p>
          <a:p>
            <a:pPr marL="457200" lvl="1" indent="0" eaLnBrk="1" hangingPunct="1">
              <a:lnSpc>
                <a:spcPct val="80000"/>
              </a:lnSpc>
              <a:buSzTx/>
              <a:buFont typeface="Wingdings" pitchFamily="2" charset="2"/>
              <a:buNone/>
              <a:defRPr/>
            </a:pPr>
            <a:r>
              <a:rPr lang="en-US" altLang="en-US" sz="2000" dirty="0" smtClean="0"/>
              <a:t>The same set of transactions participates in S and S’, and S and S’ include the same operations of those transactions.</a:t>
            </a:r>
          </a:p>
          <a:p>
            <a:pPr marL="914400" lvl="1" indent="-457200" eaLnBrk="1" hangingPunct="1">
              <a:lnSpc>
                <a:spcPct val="80000"/>
              </a:lnSpc>
              <a:buSzTx/>
              <a:buFont typeface="+mj-lt"/>
              <a:buAutoNum type="arabicPeriod" startAt="2"/>
              <a:defRPr/>
            </a:pPr>
            <a:r>
              <a:rPr lang="en-US" altLang="en-US" sz="2000" dirty="0" smtClean="0">
                <a:solidFill>
                  <a:schemeClr val="accent5">
                    <a:lumMod val="25000"/>
                  </a:schemeClr>
                </a:solidFill>
              </a:rPr>
              <a:t>(Intermediate Reads should be same. Same number of W-R Conflict should exist between 2 transactions between both schedules)</a:t>
            </a:r>
          </a:p>
          <a:p>
            <a:pPr marL="457200" lvl="1" indent="0" eaLnBrk="1" hangingPunct="1">
              <a:lnSpc>
                <a:spcPct val="80000"/>
              </a:lnSpc>
              <a:buSzTx/>
              <a:buFont typeface="Wingdings" pitchFamily="2" charset="2"/>
              <a:buNone/>
              <a:defRPr/>
            </a:pPr>
            <a:r>
              <a:rPr lang="en-US" altLang="en-US" sz="2000" dirty="0" smtClean="0"/>
              <a:t>For any operation </a:t>
            </a:r>
            <a:r>
              <a:rPr lang="en-US" altLang="en-US" sz="2000" dirty="0" err="1" smtClean="0"/>
              <a:t>Ri</a:t>
            </a:r>
            <a:r>
              <a:rPr lang="en-US" altLang="en-US" sz="2000" dirty="0" smtClean="0"/>
              <a:t>(X) of </a:t>
            </a:r>
            <a:r>
              <a:rPr lang="en-US" altLang="en-US" sz="2000" dirty="0" err="1" smtClean="0"/>
              <a:t>Ti</a:t>
            </a:r>
            <a:r>
              <a:rPr lang="en-US" altLang="en-US" sz="2000" dirty="0" smtClean="0"/>
              <a:t> in S, if the value of X read by the operation has been written by an operation </a:t>
            </a:r>
            <a:r>
              <a:rPr lang="en-US" altLang="en-US" sz="2000" dirty="0" err="1" smtClean="0"/>
              <a:t>Wj</a:t>
            </a:r>
            <a:r>
              <a:rPr lang="en-US" altLang="en-US" sz="2000" dirty="0" smtClean="0"/>
              <a:t>(X) of </a:t>
            </a:r>
            <a:r>
              <a:rPr lang="en-US" altLang="en-US" sz="2000" dirty="0" err="1" smtClean="0"/>
              <a:t>Tj</a:t>
            </a:r>
            <a:r>
              <a:rPr lang="en-US" altLang="en-US" sz="2000" dirty="0" smtClean="0"/>
              <a:t> (or if it is the original value of X before the schedule started), the same condition must hold for the value of X read by operation </a:t>
            </a:r>
            <a:r>
              <a:rPr lang="en-US" altLang="en-US" sz="2000" dirty="0" err="1" smtClean="0"/>
              <a:t>Ri</a:t>
            </a:r>
            <a:r>
              <a:rPr lang="en-US" altLang="en-US" sz="2000" dirty="0" smtClean="0"/>
              <a:t>(X) of </a:t>
            </a:r>
            <a:r>
              <a:rPr lang="en-US" altLang="en-US" sz="2000" dirty="0" err="1" smtClean="0"/>
              <a:t>Ti</a:t>
            </a:r>
            <a:r>
              <a:rPr lang="en-US" altLang="en-US" sz="2000" dirty="0" smtClean="0"/>
              <a:t> in S’.</a:t>
            </a:r>
          </a:p>
          <a:p>
            <a:pPr marL="952500" lvl="1" indent="-495300" eaLnBrk="1" hangingPunct="1">
              <a:lnSpc>
                <a:spcPct val="80000"/>
              </a:lnSpc>
              <a:buSzTx/>
              <a:buFont typeface="+mj-lt"/>
              <a:buAutoNum type="arabicPeriod" startAt="3"/>
              <a:defRPr/>
            </a:pPr>
            <a:r>
              <a:rPr lang="en-US" altLang="en-US" sz="2000" dirty="0" smtClean="0">
                <a:solidFill>
                  <a:schemeClr val="accent5">
                    <a:lumMod val="25000"/>
                  </a:schemeClr>
                </a:solidFill>
              </a:rPr>
              <a:t>(Final write operation should be performed by the same transaction in both schedules)</a:t>
            </a:r>
          </a:p>
          <a:p>
            <a:pPr marL="457200" lvl="1" indent="0" eaLnBrk="1" hangingPunct="1">
              <a:lnSpc>
                <a:spcPct val="80000"/>
              </a:lnSpc>
              <a:buSzTx/>
              <a:buFont typeface="Wingdings" pitchFamily="2" charset="2"/>
              <a:buNone/>
              <a:defRPr/>
            </a:pPr>
            <a:r>
              <a:rPr lang="en-US" altLang="en-US" sz="2000" dirty="0" smtClean="0"/>
              <a:t>If the operation </a:t>
            </a:r>
            <a:r>
              <a:rPr lang="en-US" altLang="en-US" sz="2000" dirty="0" err="1" smtClean="0"/>
              <a:t>Wk</a:t>
            </a:r>
            <a:r>
              <a:rPr lang="en-US" altLang="en-US" sz="2000" dirty="0" smtClean="0"/>
              <a:t>(Y) of </a:t>
            </a:r>
            <a:r>
              <a:rPr lang="en-US" altLang="en-US" sz="2000" dirty="0" err="1" smtClean="0"/>
              <a:t>Tk</a:t>
            </a:r>
            <a:r>
              <a:rPr lang="en-US" altLang="en-US" sz="2000" dirty="0" smtClean="0"/>
              <a:t> is the last operation to write item Y in S, then </a:t>
            </a:r>
            <a:r>
              <a:rPr lang="en-US" altLang="en-US" sz="2000" dirty="0" err="1" smtClean="0"/>
              <a:t>Wk</a:t>
            </a:r>
            <a:r>
              <a:rPr lang="en-US" altLang="en-US" sz="2000" dirty="0" smtClean="0"/>
              <a:t>(Y) of </a:t>
            </a:r>
            <a:r>
              <a:rPr lang="en-US" altLang="en-US" sz="2000" dirty="0" err="1" smtClean="0"/>
              <a:t>Tk</a:t>
            </a:r>
            <a:r>
              <a:rPr lang="en-US" altLang="en-US" sz="2000" dirty="0" smtClean="0"/>
              <a:t> must also be the last operation to write item Y in S’. </a:t>
            </a:r>
            <a:endParaRPr lang="en-US" altLang="en-US" sz="2000" dirty="0" smtClean="0">
              <a:solidFill>
                <a:schemeClr val="accent5">
                  <a:lumMod val="25000"/>
                </a:schemeClr>
              </a:solidFill>
            </a:endParaRPr>
          </a:p>
        </p:txBody>
      </p:sp>
      <p:sp>
        <p:nvSpPr>
          <p:cNvPr id="84995" name="TextBox 1"/>
          <p:cNvSpPr txBox="1">
            <a:spLocks noChangeArrowheads="1"/>
          </p:cNvSpPr>
          <p:nvPr/>
        </p:nvSpPr>
        <p:spPr bwMode="auto">
          <a:xfrm>
            <a:off x="457200" y="609600"/>
            <a:ext cx="7620000" cy="1200150"/>
          </a:xfrm>
          <a:prstGeom prst="rect">
            <a:avLst/>
          </a:prstGeom>
          <a:noFill/>
          <a:ln w="9525">
            <a:noFill/>
            <a:miter lim="800000"/>
            <a:headEnd/>
            <a:tailEnd/>
          </a:ln>
        </p:spPr>
        <p:txBody>
          <a:bodyPr>
            <a:spAutoFit/>
          </a:bodyPr>
          <a:lstStyle/>
          <a:p>
            <a:r>
              <a:rPr lang="en-US" altLang="en-US"/>
              <a:t>Two schedules are said to be view equivalent if the following three conditions hold:</a:t>
            </a:r>
          </a:p>
          <a:p>
            <a:endParaRPr lang="en-US" altLang="en-US"/>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828800"/>
          <a:ext cx="2667000" cy="2940071"/>
        </p:xfrm>
        <a:graphic>
          <a:graphicData uri="http://schemas.openxmlformats.org/drawingml/2006/table">
            <a:tbl>
              <a:tblPr firstRow="1" bandRow="1">
                <a:tableStyleId>{F5AB1C69-6EDB-4FF4-983F-18BD219EF322}</a:tableStyleId>
              </a:tblPr>
              <a:tblGrid>
                <a:gridCol w="889000"/>
                <a:gridCol w="889000"/>
                <a:gridCol w="889000"/>
              </a:tblGrid>
              <a:tr h="640056">
                <a:tc>
                  <a:txBody>
                    <a:bodyPr/>
                    <a:lstStyle/>
                    <a:p>
                      <a:r>
                        <a:rPr lang="en-US" sz="1800" dirty="0" smtClean="0">
                          <a:solidFill>
                            <a:schemeClr val="accent5">
                              <a:lumMod val="25000"/>
                            </a:schemeClr>
                          </a:solidFill>
                        </a:rPr>
                        <a:t>T1</a:t>
                      </a:r>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25000"/>
                            </a:schemeClr>
                          </a:solidFill>
                        </a:rPr>
                        <a:t>T2</a:t>
                      </a:r>
                    </a:p>
                    <a:p>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25000"/>
                            </a:schemeClr>
                          </a:solidFill>
                        </a:rPr>
                        <a:t>T3</a:t>
                      </a:r>
                    </a:p>
                    <a:p>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rPr>
                        <a:t>W(X)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W(X)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5486400" y="1828800"/>
          <a:ext cx="2667000" cy="2940071"/>
        </p:xfrm>
        <a:graphic>
          <a:graphicData uri="http://schemas.openxmlformats.org/drawingml/2006/table">
            <a:tbl>
              <a:tblPr firstRow="1" bandRow="1">
                <a:tableStyleId>{F5AB1C69-6EDB-4FF4-983F-18BD219EF322}</a:tableStyleId>
              </a:tblPr>
              <a:tblGrid>
                <a:gridCol w="889000"/>
                <a:gridCol w="889000"/>
                <a:gridCol w="889000"/>
              </a:tblGrid>
              <a:tr h="640056">
                <a:tc>
                  <a:txBody>
                    <a:bodyPr/>
                    <a:lstStyle/>
                    <a:p>
                      <a:r>
                        <a:rPr lang="en-US" sz="1800" dirty="0" smtClean="0">
                          <a:solidFill>
                            <a:schemeClr val="accent5">
                              <a:lumMod val="25000"/>
                            </a:schemeClr>
                          </a:solidFill>
                        </a:rPr>
                        <a:t>T2</a:t>
                      </a:r>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25000"/>
                            </a:schemeClr>
                          </a:solidFill>
                        </a:rPr>
                        <a:t>T3</a:t>
                      </a:r>
                    </a:p>
                    <a:p>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25000"/>
                            </a:schemeClr>
                          </a:solidFill>
                        </a:rPr>
                        <a:t>T1</a:t>
                      </a:r>
                    </a:p>
                    <a:p>
                      <a:endParaRPr lang="en-US" sz="1800" dirty="0">
                        <a:solidFill>
                          <a:schemeClr val="accent5">
                            <a:lumMod val="25000"/>
                          </a:schemeClr>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W(X)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999">
                <a:tc>
                  <a:txBody>
                    <a:bodyPr/>
                    <a:lstStyle/>
                    <a:p>
                      <a:endParaRPr lang="en-US" sz="1800" dirty="0"/>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W(X)</a:t>
                      </a:r>
                      <a:endParaRPr lang="en-US" sz="1800" dirty="0">
                        <a:solidFill>
                          <a:schemeClr val="tx1"/>
                        </a:solidFill>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7102" name="TextBox 3"/>
          <p:cNvSpPr txBox="1">
            <a:spLocks noChangeArrowheads="1"/>
          </p:cNvSpPr>
          <p:nvPr/>
        </p:nvSpPr>
        <p:spPr bwMode="auto">
          <a:xfrm>
            <a:off x="1981200" y="1373188"/>
            <a:ext cx="1066800" cy="461962"/>
          </a:xfrm>
          <a:prstGeom prst="rect">
            <a:avLst/>
          </a:prstGeom>
          <a:noFill/>
          <a:ln w="9525">
            <a:noFill/>
            <a:miter lim="800000"/>
            <a:headEnd/>
            <a:tailEnd/>
          </a:ln>
        </p:spPr>
        <p:txBody>
          <a:bodyPr>
            <a:spAutoFit/>
          </a:bodyPr>
          <a:lstStyle/>
          <a:p>
            <a:r>
              <a:rPr lang="en-US" altLang="en-US"/>
              <a:t>S1</a:t>
            </a:r>
          </a:p>
        </p:txBody>
      </p:sp>
      <p:sp>
        <p:nvSpPr>
          <p:cNvPr id="87103" name="TextBox 4"/>
          <p:cNvSpPr txBox="1">
            <a:spLocks noChangeArrowheads="1"/>
          </p:cNvSpPr>
          <p:nvPr/>
        </p:nvSpPr>
        <p:spPr bwMode="auto">
          <a:xfrm>
            <a:off x="6553200" y="1373188"/>
            <a:ext cx="1066800" cy="461962"/>
          </a:xfrm>
          <a:prstGeom prst="rect">
            <a:avLst/>
          </a:prstGeom>
          <a:noFill/>
          <a:ln w="9525">
            <a:noFill/>
            <a:miter lim="800000"/>
            <a:headEnd/>
            <a:tailEnd/>
          </a:ln>
        </p:spPr>
        <p:txBody>
          <a:bodyPr>
            <a:spAutoFit/>
          </a:bodyPr>
          <a:lstStyle/>
          <a:p>
            <a:r>
              <a:rPr lang="en-US" altLang="en-US"/>
              <a:t>S2</a:t>
            </a:r>
          </a:p>
        </p:txBody>
      </p:sp>
      <p:sp>
        <p:nvSpPr>
          <p:cNvPr id="87104" name="Oval 5"/>
          <p:cNvSpPr>
            <a:spLocks noChangeArrowheads="1"/>
          </p:cNvSpPr>
          <p:nvPr/>
        </p:nvSpPr>
        <p:spPr bwMode="auto">
          <a:xfrm rot="-720379">
            <a:off x="728663" y="3454400"/>
            <a:ext cx="2814637" cy="685800"/>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87105" name="Oval 6"/>
          <p:cNvSpPr>
            <a:spLocks noChangeArrowheads="1"/>
          </p:cNvSpPr>
          <p:nvPr/>
        </p:nvSpPr>
        <p:spPr bwMode="auto">
          <a:xfrm rot="1725352">
            <a:off x="6335713" y="3554413"/>
            <a:ext cx="1666875" cy="565150"/>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8" name="Rectangle 7"/>
          <p:cNvSpPr>
            <a:spLocks noChangeArrowheads="1"/>
          </p:cNvSpPr>
          <p:nvPr/>
        </p:nvSpPr>
        <p:spPr bwMode="auto">
          <a:xfrm>
            <a:off x="2822575" y="5272088"/>
            <a:ext cx="4579938" cy="461962"/>
          </a:xfrm>
          <a:prstGeom prst="rect">
            <a:avLst/>
          </a:prstGeom>
          <a:noFill/>
          <a:ln w="9525">
            <a:noFill/>
            <a:miter lim="800000"/>
            <a:headEnd/>
            <a:tailEnd/>
          </a:ln>
        </p:spPr>
        <p:txBody>
          <a:bodyPr wrap="none">
            <a:spAutoFit/>
          </a:bodyPr>
          <a:lstStyle/>
          <a:p>
            <a:pPr eaLnBrk="1" hangingPunct="1"/>
            <a:r>
              <a:rPr lang="en-US" altLang="en-US"/>
              <a:t>S1 AND S2 are View Equivalent</a:t>
            </a:r>
          </a:p>
        </p:txBody>
      </p:sp>
      <p:sp>
        <p:nvSpPr>
          <p:cNvPr id="9" name="TextBox 8"/>
          <p:cNvSpPr txBox="1">
            <a:spLocks noChangeArrowheads="1"/>
          </p:cNvSpPr>
          <p:nvPr/>
        </p:nvSpPr>
        <p:spPr bwMode="auto">
          <a:xfrm>
            <a:off x="3717925" y="2057400"/>
            <a:ext cx="1677988" cy="646113"/>
          </a:xfrm>
          <a:prstGeom prst="rect">
            <a:avLst/>
          </a:prstGeom>
          <a:noFill/>
          <a:ln w="9525">
            <a:noFill/>
            <a:miter lim="800000"/>
            <a:headEnd/>
            <a:tailEnd/>
          </a:ln>
        </p:spPr>
        <p:txBody>
          <a:bodyPr>
            <a:spAutoFit/>
          </a:bodyPr>
          <a:lstStyle/>
          <a:p>
            <a:pPr algn="ctr"/>
            <a:r>
              <a:rPr lang="en-US" altLang="en-US" sz="1800"/>
              <a:t>Same Initial Reads</a:t>
            </a:r>
          </a:p>
        </p:txBody>
      </p:sp>
      <p:sp>
        <p:nvSpPr>
          <p:cNvPr id="10" name="TextBox 9"/>
          <p:cNvSpPr txBox="1">
            <a:spLocks noChangeArrowheads="1"/>
          </p:cNvSpPr>
          <p:nvPr/>
        </p:nvSpPr>
        <p:spPr bwMode="auto">
          <a:xfrm>
            <a:off x="3730625" y="4202113"/>
            <a:ext cx="1679575" cy="646112"/>
          </a:xfrm>
          <a:prstGeom prst="rect">
            <a:avLst/>
          </a:prstGeom>
          <a:noFill/>
          <a:ln w="9525">
            <a:noFill/>
            <a:miter lim="800000"/>
            <a:headEnd/>
            <a:tailEnd/>
          </a:ln>
        </p:spPr>
        <p:txBody>
          <a:bodyPr>
            <a:spAutoFit/>
          </a:bodyPr>
          <a:lstStyle/>
          <a:p>
            <a:pPr algn="ctr"/>
            <a:r>
              <a:rPr lang="en-US" altLang="en-US" sz="1800"/>
              <a:t>Same Final Write</a:t>
            </a:r>
          </a:p>
        </p:txBody>
      </p:sp>
      <p:sp>
        <p:nvSpPr>
          <p:cNvPr id="11" name="TextBox 10"/>
          <p:cNvSpPr txBox="1">
            <a:spLocks noChangeArrowheads="1"/>
          </p:cNvSpPr>
          <p:nvPr/>
        </p:nvSpPr>
        <p:spPr bwMode="auto">
          <a:xfrm>
            <a:off x="3751263" y="3206750"/>
            <a:ext cx="1679575" cy="646113"/>
          </a:xfrm>
          <a:prstGeom prst="rect">
            <a:avLst/>
          </a:prstGeom>
          <a:noFill/>
          <a:ln w="9525">
            <a:noFill/>
            <a:miter lim="800000"/>
            <a:headEnd/>
            <a:tailEnd/>
          </a:ln>
        </p:spPr>
        <p:txBody>
          <a:bodyPr>
            <a:spAutoFit/>
          </a:bodyPr>
          <a:lstStyle/>
          <a:p>
            <a:pPr algn="ctr"/>
            <a:r>
              <a:rPr lang="en-US" altLang="en-US" sz="1800"/>
              <a:t>Same W-R Conflicts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en-US" sz="3200" smtClean="0"/>
              <a:t>Introduction to Transaction Processing</a:t>
            </a:r>
          </a:p>
        </p:txBody>
      </p:sp>
      <p:sp>
        <p:nvSpPr>
          <p:cNvPr id="13315" name="Rectangle 5"/>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400" smtClean="0"/>
              <a:t>SIMPLE MODEL OF A DATABASE (for purposes of discussing transactions):</a:t>
            </a:r>
          </a:p>
          <a:p>
            <a:pPr eaLnBrk="1" hangingPunct="1">
              <a:lnSpc>
                <a:spcPct val="90000"/>
              </a:lnSpc>
            </a:pPr>
            <a:r>
              <a:rPr lang="en-US" altLang="en-US" sz="2400" b="1" smtClean="0"/>
              <a:t>A database</a:t>
            </a:r>
            <a:r>
              <a:rPr lang="en-US" altLang="en-US" sz="2400" smtClean="0"/>
              <a:t> is a collection of named data items</a:t>
            </a:r>
          </a:p>
          <a:p>
            <a:pPr eaLnBrk="1" hangingPunct="1">
              <a:lnSpc>
                <a:spcPct val="90000"/>
              </a:lnSpc>
            </a:pPr>
            <a:r>
              <a:rPr lang="en-US" altLang="en-US" sz="2400" b="1" smtClean="0"/>
              <a:t>Granularity</a:t>
            </a:r>
            <a:r>
              <a:rPr lang="en-US" altLang="en-US" sz="2400" smtClean="0"/>
              <a:t> of data - a field, a record , or a whole disk block (Concepts are independent of granularity)</a:t>
            </a:r>
          </a:p>
          <a:p>
            <a:pPr eaLnBrk="1" hangingPunct="1">
              <a:lnSpc>
                <a:spcPct val="90000"/>
              </a:lnSpc>
            </a:pPr>
            <a:r>
              <a:rPr lang="en-US" altLang="en-US" sz="2400" smtClean="0"/>
              <a:t>Basic operations are </a:t>
            </a:r>
            <a:r>
              <a:rPr lang="en-US" altLang="en-US" sz="2400" b="1" smtClean="0"/>
              <a:t>read</a:t>
            </a:r>
            <a:r>
              <a:rPr lang="en-US" altLang="en-US" sz="2400" smtClean="0"/>
              <a:t> and </a:t>
            </a:r>
            <a:r>
              <a:rPr lang="en-US" altLang="en-US" sz="2400" b="1" smtClean="0"/>
              <a:t>write</a:t>
            </a:r>
          </a:p>
          <a:p>
            <a:pPr lvl="1" eaLnBrk="1" hangingPunct="1">
              <a:lnSpc>
                <a:spcPct val="90000"/>
              </a:lnSpc>
            </a:pPr>
            <a:r>
              <a:rPr lang="en-US" altLang="en-US" sz="2400" b="1" smtClean="0"/>
              <a:t>read_item(X</a:t>
            </a:r>
            <a:r>
              <a:rPr lang="en-US" altLang="en-US" sz="2400" smtClean="0"/>
              <a:t>): Reads a database item named X into a program variable. To simplify our notation, we assume that the program variable is also named X.</a:t>
            </a:r>
          </a:p>
          <a:p>
            <a:pPr lvl="1" eaLnBrk="1" hangingPunct="1">
              <a:lnSpc>
                <a:spcPct val="90000"/>
              </a:lnSpc>
            </a:pPr>
            <a:r>
              <a:rPr lang="en-US" altLang="en-US" sz="2400" b="1" smtClean="0"/>
              <a:t>write_item(X</a:t>
            </a:r>
            <a:r>
              <a:rPr lang="en-US" altLang="en-US" sz="2400" smtClean="0"/>
              <a:t>): Writes the value of program variable X into the database item named X.</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914400"/>
          <a:ext cx="2133600" cy="3632202"/>
        </p:xfrm>
        <a:graphic>
          <a:graphicData uri="http://schemas.openxmlformats.org/drawingml/2006/table">
            <a:tbl>
              <a:tblPr firstRow="1" bandRow="1">
                <a:tableStyleId>{8799B23B-EC83-4686-B30A-512413B5E67A}</a:tableStyleId>
              </a:tblPr>
              <a:tblGrid>
                <a:gridCol w="1066800"/>
                <a:gridCol w="1066800"/>
              </a:tblGrid>
              <a:tr h="403578">
                <a:tc>
                  <a:txBody>
                    <a:bodyPr/>
                    <a:lstStyle/>
                    <a:p>
                      <a:r>
                        <a:rPr lang="en-US" sz="1800" dirty="0" smtClean="0"/>
                        <a:t>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Table 2"/>
          <p:cNvGraphicFramePr>
            <a:graphicFrameLocks noGrp="1"/>
          </p:cNvGraphicFramePr>
          <p:nvPr/>
        </p:nvGraphicFramePr>
        <p:xfrm>
          <a:off x="5943600" y="1066800"/>
          <a:ext cx="2133600" cy="3632202"/>
        </p:xfrm>
        <a:graphic>
          <a:graphicData uri="http://schemas.openxmlformats.org/drawingml/2006/table">
            <a:tbl>
              <a:tblPr firstRow="1" bandRow="1">
                <a:tableStyleId>{8799B23B-EC83-4686-B30A-512413B5E67A}</a:tableStyleId>
              </a:tblPr>
              <a:tblGrid>
                <a:gridCol w="1066800"/>
                <a:gridCol w="1066800"/>
              </a:tblGrid>
              <a:tr h="403578">
                <a:tc>
                  <a:txBody>
                    <a:bodyPr/>
                    <a:lstStyle/>
                    <a:p>
                      <a:r>
                        <a:rPr lang="en-US" sz="1800" dirty="0" smtClean="0"/>
                        <a:t>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8130" name="TextBox 3"/>
          <p:cNvSpPr txBox="1">
            <a:spLocks noChangeArrowheads="1"/>
          </p:cNvSpPr>
          <p:nvPr/>
        </p:nvSpPr>
        <p:spPr bwMode="auto">
          <a:xfrm>
            <a:off x="1752600" y="452438"/>
            <a:ext cx="1066800" cy="461962"/>
          </a:xfrm>
          <a:prstGeom prst="rect">
            <a:avLst/>
          </a:prstGeom>
          <a:noFill/>
          <a:ln w="9525">
            <a:noFill/>
            <a:miter lim="800000"/>
            <a:headEnd/>
            <a:tailEnd/>
          </a:ln>
        </p:spPr>
        <p:txBody>
          <a:bodyPr>
            <a:spAutoFit/>
          </a:bodyPr>
          <a:lstStyle/>
          <a:p>
            <a:r>
              <a:rPr lang="en-US" altLang="en-US"/>
              <a:t>S1</a:t>
            </a:r>
          </a:p>
        </p:txBody>
      </p:sp>
      <p:sp>
        <p:nvSpPr>
          <p:cNvPr id="88131" name="TextBox 4"/>
          <p:cNvSpPr txBox="1">
            <a:spLocks noChangeArrowheads="1"/>
          </p:cNvSpPr>
          <p:nvPr/>
        </p:nvSpPr>
        <p:spPr bwMode="auto">
          <a:xfrm>
            <a:off x="6629400" y="588963"/>
            <a:ext cx="1066800" cy="461962"/>
          </a:xfrm>
          <a:prstGeom prst="rect">
            <a:avLst/>
          </a:prstGeom>
          <a:noFill/>
          <a:ln w="9525">
            <a:noFill/>
            <a:miter lim="800000"/>
            <a:headEnd/>
            <a:tailEnd/>
          </a:ln>
        </p:spPr>
        <p:txBody>
          <a:bodyPr>
            <a:spAutoFit/>
          </a:bodyPr>
          <a:lstStyle/>
          <a:p>
            <a:r>
              <a:rPr lang="en-US" altLang="en-US"/>
              <a:t>S2</a:t>
            </a:r>
          </a:p>
        </p:txBody>
      </p:sp>
      <p:sp>
        <p:nvSpPr>
          <p:cNvPr id="6" name="TextBox 5"/>
          <p:cNvSpPr txBox="1"/>
          <p:nvPr/>
        </p:nvSpPr>
        <p:spPr>
          <a:xfrm>
            <a:off x="152400" y="5106988"/>
            <a:ext cx="8839200" cy="461962"/>
          </a:xfrm>
          <a:prstGeom prst="rect">
            <a:avLst/>
          </a:prstGeom>
          <a:solidFill>
            <a:schemeClr val="accent1">
              <a:lumMod val="60000"/>
              <a:lumOff val="40000"/>
            </a:schemeClr>
          </a:solidFill>
        </p:spPr>
        <p:txBody>
          <a:bodyPr>
            <a:spAutoFit/>
          </a:bodyPr>
          <a:lstStyle/>
          <a:p>
            <a:pPr algn="ctr">
              <a:defRPr/>
            </a:pPr>
            <a:r>
              <a:rPr lang="en-US" dirty="0">
                <a:latin typeface="Arial" panose="020B0604020202020204" pitchFamily="34" charset="0"/>
              </a:rPr>
              <a:t>Check whether above schedules are view equivalent or not.</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61963"/>
          <a:ext cx="2133600" cy="3632202"/>
        </p:xfrm>
        <a:graphic>
          <a:graphicData uri="http://schemas.openxmlformats.org/drawingml/2006/table">
            <a:tbl>
              <a:tblPr firstRow="1" bandRow="1">
                <a:tableStyleId>{8799B23B-EC83-4686-B30A-512413B5E67A}</a:tableStyleId>
              </a:tblPr>
              <a:tblGrid>
                <a:gridCol w="1066800"/>
                <a:gridCol w="1066800"/>
              </a:tblGrid>
              <a:tr h="403578">
                <a:tc>
                  <a:txBody>
                    <a:bodyPr/>
                    <a:lstStyle/>
                    <a:p>
                      <a:pPr algn="ctr"/>
                      <a:r>
                        <a:rPr lang="en-US" sz="1800" dirty="0" smtClean="0"/>
                        <a:t>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R(A)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W(A)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R(B)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W(B)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Table 2"/>
          <p:cNvGraphicFramePr>
            <a:graphicFrameLocks noGrp="1"/>
          </p:cNvGraphicFramePr>
          <p:nvPr/>
        </p:nvGraphicFramePr>
        <p:xfrm>
          <a:off x="6315075" y="752475"/>
          <a:ext cx="1717675" cy="3632202"/>
        </p:xfrm>
        <a:graphic>
          <a:graphicData uri="http://schemas.openxmlformats.org/drawingml/2006/table">
            <a:tbl>
              <a:tblPr firstRow="1" bandRow="1">
                <a:tableStyleId>{8799B23B-EC83-4686-B30A-512413B5E67A}</a:tableStyleId>
              </a:tblPr>
              <a:tblGrid>
                <a:gridCol w="924523"/>
                <a:gridCol w="793152"/>
              </a:tblGrid>
              <a:tr h="403578">
                <a:tc>
                  <a:txBody>
                    <a:bodyPr/>
                    <a:lstStyle/>
                    <a:p>
                      <a:pPr algn="ctr"/>
                      <a:r>
                        <a:rPr lang="en-US" sz="1800" dirty="0" smtClean="0"/>
                        <a:t>T1</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T2</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R(A)</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W(A)</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R(B)</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r>
                        <a:rPr lang="en-US" sz="1800" dirty="0" smtClean="0"/>
                        <a:t>W(B)</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R(A)</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W(A)</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R(B)</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78">
                <a:tc>
                  <a:txBody>
                    <a:bodyPr/>
                    <a:lstStyle/>
                    <a:p>
                      <a:pPr algn="ctr"/>
                      <a:endParaRPr lang="en-US" sz="180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t>W(B)</a:t>
                      </a:r>
                      <a:endParaRPr lang="en-US" sz="1800" dirty="0"/>
                    </a:p>
                  </a:txBody>
                  <a:tcPr marL="91460" marR="914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9154" name="TextBox 3"/>
          <p:cNvSpPr txBox="1">
            <a:spLocks noChangeArrowheads="1"/>
          </p:cNvSpPr>
          <p:nvPr/>
        </p:nvSpPr>
        <p:spPr bwMode="auto">
          <a:xfrm>
            <a:off x="1752600" y="0"/>
            <a:ext cx="1066800" cy="461963"/>
          </a:xfrm>
          <a:prstGeom prst="rect">
            <a:avLst/>
          </a:prstGeom>
          <a:noFill/>
          <a:ln w="9525">
            <a:noFill/>
            <a:miter lim="800000"/>
            <a:headEnd/>
            <a:tailEnd/>
          </a:ln>
        </p:spPr>
        <p:txBody>
          <a:bodyPr>
            <a:spAutoFit/>
          </a:bodyPr>
          <a:lstStyle/>
          <a:p>
            <a:r>
              <a:rPr lang="en-US" altLang="en-US"/>
              <a:t>S1</a:t>
            </a:r>
          </a:p>
        </p:txBody>
      </p:sp>
      <p:sp>
        <p:nvSpPr>
          <p:cNvPr id="89155" name="TextBox 4"/>
          <p:cNvSpPr txBox="1">
            <a:spLocks noChangeArrowheads="1"/>
          </p:cNvSpPr>
          <p:nvPr/>
        </p:nvSpPr>
        <p:spPr bwMode="auto">
          <a:xfrm>
            <a:off x="6629400" y="136525"/>
            <a:ext cx="1066800" cy="461963"/>
          </a:xfrm>
          <a:prstGeom prst="rect">
            <a:avLst/>
          </a:prstGeom>
          <a:noFill/>
          <a:ln w="9525">
            <a:noFill/>
            <a:miter lim="800000"/>
            <a:headEnd/>
            <a:tailEnd/>
          </a:ln>
        </p:spPr>
        <p:txBody>
          <a:bodyPr>
            <a:spAutoFit/>
          </a:bodyPr>
          <a:lstStyle/>
          <a:p>
            <a:r>
              <a:rPr lang="en-US" altLang="en-US"/>
              <a:t>S2</a:t>
            </a:r>
          </a:p>
        </p:txBody>
      </p:sp>
      <p:sp>
        <p:nvSpPr>
          <p:cNvPr id="6" name="TextBox 5"/>
          <p:cNvSpPr txBox="1"/>
          <p:nvPr/>
        </p:nvSpPr>
        <p:spPr>
          <a:xfrm>
            <a:off x="228600" y="4233863"/>
            <a:ext cx="4572000" cy="647700"/>
          </a:xfrm>
          <a:prstGeom prst="rect">
            <a:avLst/>
          </a:prstGeom>
          <a:solidFill>
            <a:schemeClr val="accent1">
              <a:lumMod val="20000"/>
              <a:lumOff val="80000"/>
            </a:schemeClr>
          </a:solidFill>
          <a:ln>
            <a:solidFill>
              <a:schemeClr val="accent1">
                <a:lumMod val="20000"/>
                <a:lumOff val="80000"/>
              </a:schemeClr>
            </a:solidFill>
          </a:ln>
        </p:spPr>
        <p:txBody>
          <a:bodyPr>
            <a:spAutoFit/>
          </a:bodyPr>
          <a:lstStyle/>
          <a:p>
            <a:pPr algn="ctr">
              <a:defRPr/>
            </a:pPr>
            <a:r>
              <a:rPr lang="en-US" sz="1800" dirty="0">
                <a:latin typeface="Arial" panose="020B0604020202020204" pitchFamily="34" charset="0"/>
              </a:rPr>
              <a:t>Initial Read on A is by T1 in both S1 &amp; S2.</a:t>
            </a:r>
          </a:p>
          <a:p>
            <a:pPr algn="ctr">
              <a:defRPr/>
            </a:pPr>
            <a:r>
              <a:rPr lang="en-US" sz="1800" dirty="0">
                <a:latin typeface="Arial" panose="020B0604020202020204" pitchFamily="34" charset="0"/>
              </a:rPr>
              <a:t>Initial Read on B is by T1 in both S1 &amp; S2</a:t>
            </a:r>
          </a:p>
        </p:txBody>
      </p:sp>
      <p:sp>
        <p:nvSpPr>
          <p:cNvPr id="7" name="TextBox 6"/>
          <p:cNvSpPr txBox="1"/>
          <p:nvPr/>
        </p:nvSpPr>
        <p:spPr>
          <a:xfrm>
            <a:off x="533400" y="4862513"/>
            <a:ext cx="4572000" cy="646112"/>
          </a:xfrm>
          <a:prstGeom prst="rect">
            <a:avLst/>
          </a:prstGeom>
          <a:solidFill>
            <a:schemeClr val="accent1">
              <a:lumMod val="40000"/>
              <a:lumOff val="60000"/>
            </a:schemeClr>
          </a:solidFill>
        </p:spPr>
        <p:txBody>
          <a:bodyPr>
            <a:spAutoFit/>
          </a:bodyPr>
          <a:lstStyle/>
          <a:p>
            <a:pPr algn="ctr">
              <a:defRPr/>
            </a:pPr>
            <a:r>
              <a:rPr lang="en-US" sz="1800" dirty="0">
                <a:latin typeface="Arial" panose="020B0604020202020204" pitchFamily="34" charset="0"/>
              </a:rPr>
              <a:t>Final write on A is by T2 in both S1 &amp; S2.</a:t>
            </a:r>
          </a:p>
          <a:p>
            <a:pPr algn="ctr">
              <a:defRPr/>
            </a:pPr>
            <a:r>
              <a:rPr lang="en-US" sz="1800" dirty="0">
                <a:latin typeface="Arial" panose="020B0604020202020204" pitchFamily="34" charset="0"/>
              </a:rPr>
              <a:t>Final write on B is by T2 in both S1 &amp; S2</a:t>
            </a:r>
          </a:p>
        </p:txBody>
      </p:sp>
      <p:sp>
        <p:nvSpPr>
          <p:cNvPr id="8" name="TextBox 7"/>
          <p:cNvSpPr txBox="1"/>
          <p:nvPr/>
        </p:nvSpPr>
        <p:spPr>
          <a:xfrm>
            <a:off x="920750" y="5475288"/>
            <a:ext cx="6781800" cy="369887"/>
          </a:xfrm>
          <a:prstGeom prst="rect">
            <a:avLst/>
          </a:prstGeom>
          <a:solidFill>
            <a:schemeClr val="accent1">
              <a:lumMod val="60000"/>
              <a:lumOff val="40000"/>
            </a:schemeClr>
          </a:solidFill>
        </p:spPr>
        <p:txBody>
          <a:bodyPr>
            <a:spAutoFit/>
          </a:bodyPr>
          <a:lstStyle/>
          <a:p>
            <a:pPr algn="ctr">
              <a:defRPr/>
            </a:pPr>
            <a:r>
              <a:rPr lang="en-US" sz="1800" dirty="0">
                <a:latin typeface="Arial" panose="020B0604020202020204" pitchFamily="34" charset="0"/>
              </a:rPr>
              <a:t>Intermediate Read –T2 read A  written by T1 in both S1 &amp; S2.</a:t>
            </a:r>
          </a:p>
        </p:txBody>
      </p:sp>
      <p:sp>
        <p:nvSpPr>
          <p:cNvPr id="23" name="Oval 22"/>
          <p:cNvSpPr>
            <a:spLocks noChangeArrowheads="1"/>
          </p:cNvSpPr>
          <p:nvPr/>
        </p:nvSpPr>
        <p:spPr bwMode="auto">
          <a:xfrm rot="1223647">
            <a:off x="1120775" y="1352550"/>
            <a:ext cx="2057400" cy="677863"/>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26" name="Oval 25"/>
          <p:cNvSpPr>
            <a:spLocks noChangeArrowheads="1"/>
          </p:cNvSpPr>
          <p:nvPr/>
        </p:nvSpPr>
        <p:spPr bwMode="auto">
          <a:xfrm rot="1223647">
            <a:off x="1049338" y="2905125"/>
            <a:ext cx="2057400" cy="677863"/>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27" name="TextBox 26"/>
          <p:cNvSpPr txBox="1"/>
          <p:nvPr/>
        </p:nvSpPr>
        <p:spPr>
          <a:xfrm>
            <a:off x="920750" y="5826125"/>
            <a:ext cx="6781800" cy="369888"/>
          </a:xfrm>
          <a:prstGeom prst="rect">
            <a:avLst/>
          </a:prstGeom>
          <a:solidFill>
            <a:schemeClr val="accent1">
              <a:lumMod val="60000"/>
              <a:lumOff val="40000"/>
            </a:schemeClr>
          </a:solidFill>
        </p:spPr>
        <p:txBody>
          <a:bodyPr>
            <a:spAutoFit/>
          </a:bodyPr>
          <a:lstStyle/>
          <a:p>
            <a:pPr algn="ctr">
              <a:defRPr/>
            </a:pPr>
            <a:r>
              <a:rPr lang="en-US" sz="1800" dirty="0">
                <a:latin typeface="Arial" panose="020B0604020202020204" pitchFamily="34" charset="0"/>
              </a:rPr>
              <a:t>Intermediate Read –T2 read B  written by T1 in both S1 &amp; S2.</a:t>
            </a:r>
          </a:p>
        </p:txBody>
      </p:sp>
      <p:sp>
        <p:nvSpPr>
          <p:cNvPr id="28" name="Oval 27"/>
          <p:cNvSpPr>
            <a:spLocks noChangeArrowheads="1"/>
          </p:cNvSpPr>
          <p:nvPr/>
        </p:nvSpPr>
        <p:spPr bwMode="auto">
          <a:xfrm rot="2717666">
            <a:off x="6034087" y="1971676"/>
            <a:ext cx="2398713" cy="792162"/>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29" name="Oval 28"/>
          <p:cNvSpPr>
            <a:spLocks noChangeArrowheads="1"/>
          </p:cNvSpPr>
          <p:nvPr/>
        </p:nvSpPr>
        <p:spPr bwMode="auto">
          <a:xfrm rot="3046242">
            <a:off x="6154738" y="2817812"/>
            <a:ext cx="2057400" cy="676275"/>
          </a:xfrm>
          <a:prstGeom prst="ellipse">
            <a:avLst/>
          </a:prstGeom>
          <a:noFill/>
          <a:ln w="28575" algn="ctr">
            <a:solidFill>
              <a:schemeClr val="tx1"/>
            </a:solidFill>
            <a:round/>
            <a:headEnd/>
            <a:tailEnd/>
          </a:ln>
        </p:spPr>
        <p:txBody>
          <a:bodyPr wrap="none" anchor="ctr"/>
          <a:lstStyle/>
          <a:p>
            <a:pPr eaLnBrk="1" hangingPunct="1"/>
            <a:endParaRPr lang="en-US" altLang="en-US"/>
          </a:p>
        </p:txBody>
      </p:sp>
      <p:sp>
        <p:nvSpPr>
          <p:cNvPr id="30" name="Rounded Rectangular Callout 29"/>
          <p:cNvSpPr>
            <a:spLocks noChangeArrowheads="1"/>
          </p:cNvSpPr>
          <p:nvPr/>
        </p:nvSpPr>
        <p:spPr bwMode="auto">
          <a:xfrm>
            <a:off x="3322638" y="1600200"/>
            <a:ext cx="2786062" cy="2209800"/>
          </a:xfrm>
          <a:prstGeom prst="wedgeRoundRectCallout">
            <a:avLst>
              <a:gd name="adj1" fmla="val -20833"/>
              <a:gd name="adj2" fmla="val 62500"/>
              <a:gd name="adj3" fmla="val 16667"/>
            </a:avLst>
          </a:prstGeom>
          <a:noFill/>
          <a:ln w="9525" algn="ctr">
            <a:solidFill>
              <a:schemeClr val="tx1"/>
            </a:solidFill>
            <a:round/>
            <a:headEnd/>
            <a:tailEnd/>
          </a:ln>
        </p:spPr>
        <p:txBody>
          <a:bodyPr wrap="none" anchor="ctr"/>
          <a:lstStyle/>
          <a:p>
            <a:pPr eaLnBrk="1" hangingPunct="1"/>
            <a:endParaRPr lang="en-US" altLang="en-US"/>
          </a:p>
        </p:txBody>
      </p:sp>
      <p:sp>
        <p:nvSpPr>
          <p:cNvPr id="31" name="TextBox 30"/>
          <p:cNvSpPr txBox="1">
            <a:spLocks noChangeArrowheads="1"/>
          </p:cNvSpPr>
          <p:nvPr/>
        </p:nvSpPr>
        <p:spPr bwMode="auto">
          <a:xfrm>
            <a:off x="3581400" y="2144713"/>
            <a:ext cx="2362200" cy="831850"/>
          </a:xfrm>
          <a:prstGeom prst="rect">
            <a:avLst/>
          </a:prstGeom>
          <a:noFill/>
          <a:ln w="9525">
            <a:noFill/>
            <a:miter lim="800000"/>
            <a:headEnd/>
            <a:tailEnd/>
          </a:ln>
        </p:spPr>
        <p:txBody>
          <a:bodyPr>
            <a:spAutoFit/>
          </a:bodyPr>
          <a:lstStyle/>
          <a:p>
            <a:pPr algn="ctr"/>
            <a:r>
              <a:rPr lang="en-US" altLang="en-US"/>
              <a:t>S1 &amp; S2 are view equivalent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3" grpId="0" animBg="1"/>
      <p:bldP spid="26" grpId="0" animBg="1"/>
      <p:bldP spid="27" grpId="0" animBg="1"/>
      <p:bldP spid="28" grpId="0" animBg="1"/>
      <p:bldP spid="29" grpId="0" animBg="1"/>
      <p:bldP spid="30" grpId="0" animBg="1"/>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1676400"/>
          <a:ext cx="2819400" cy="1854200"/>
        </p:xfrm>
        <a:graphic>
          <a:graphicData uri="http://schemas.openxmlformats.org/drawingml/2006/table">
            <a:tbl>
              <a:tblPr firstRow="1" bandRow="1">
                <a:tableStyleId>{8799B23B-EC83-4686-B30A-512413B5E67A}</a:tableStyleId>
              </a:tblPr>
              <a:tblGrid>
                <a:gridCol w="939800"/>
                <a:gridCol w="939800"/>
                <a:gridCol w="939800"/>
              </a:tblGrid>
              <a:tr h="370840">
                <a:tc>
                  <a:txBody>
                    <a:bodyPr/>
                    <a:lstStyle/>
                    <a:p>
                      <a:r>
                        <a:rPr lang="en-US" dirty="0" smtClean="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30175" y="762000"/>
            <a:ext cx="8839200" cy="830263"/>
          </a:xfrm>
          <a:prstGeom prst="rect">
            <a:avLst/>
          </a:prstGeom>
          <a:solidFill>
            <a:schemeClr val="accent1">
              <a:lumMod val="60000"/>
              <a:lumOff val="40000"/>
            </a:schemeClr>
          </a:solidFill>
        </p:spPr>
        <p:txBody>
          <a:bodyPr>
            <a:spAutoFit/>
          </a:bodyPr>
          <a:lstStyle/>
          <a:p>
            <a:pPr algn="ctr">
              <a:defRPr/>
            </a:pPr>
            <a:r>
              <a:rPr lang="en-US" dirty="0">
                <a:latin typeface="Arial" panose="020B0604020202020204" pitchFamily="34" charset="0"/>
              </a:rPr>
              <a:t>Check whether schedule is view equivalent to any serial schedule.</a:t>
            </a:r>
          </a:p>
        </p:txBody>
      </p:sp>
      <p:sp>
        <p:nvSpPr>
          <p:cNvPr id="4" name="TextBox 3"/>
          <p:cNvSpPr txBox="1">
            <a:spLocks noChangeArrowheads="1"/>
          </p:cNvSpPr>
          <p:nvPr/>
        </p:nvSpPr>
        <p:spPr bwMode="auto">
          <a:xfrm>
            <a:off x="457200" y="3733800"/>
            <a:ext cx="7696200" cy="1200150"/>
          </a:xfrm>
          <a:prstGeom prst="rect">
            <a:avLst/>
          </a:prstGeom>
          <a:noFill/>
          <a:ln w="9525">
            <a:noFill/>
            <a:miter lim="800000"/>
            <a:headEnd/>
            <a:tailEnd/>
          </a:ln>
        </p:spPr>
        <p:txBody>
          <a:bodyPr>
            <a:spAutoFit/>
          </a:bodyPr>
          <a:lstStyle/>
          <a:p>
            <a:r>
              <a:rPr lang="en-US" altLang="en-US"/>
              <a:t>Now for 3 transactions we can have 3! =6 serial schedules and to answer our question we need to draw all serial schedules first.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1"/>
          <p:cNvSpPr txBox="1">
            <a:spLocks noChangeArrowheads="1"/>
          </p:cNvSpPr>
          <p:nvPr/>
        </p:nvSpPr>
        <p:spPr bwMode="auto">
          <a:xfrm>
            <a:off x="457200" y="1295400"/>
            <a:ext cx="7620000" cy="3046413"/>
          </a:xfrm>
          <a:prstGeom prst="rect">
            <a:avLst/>
          </a:prstGeom>
          <a:noFill/>
          <a:ln w="9525">
            <a:noFill/>
            <a:miter lim="800000"/>
            <a:headEnd/>
            <a:tailEnd/>
          </a:ln>
        </p:spPr>
        <p:txBody>
          <a:bodyPr>
            <a:spAutoFit/>
          </a:bodyPr>
          <a:lstStyle/>
          <a:p>
            <a:r>
              <a:rPr lang="en-US" altLang="en-US"/>
              <a:t>NOTE:</a:t>
            </a:r>
          </a:p>
          <a:p>
            <a:pPr algn="just"/>
            <a:r>
              <a:rPr lang="en-US" altLang="en-US"/>
              <a:t>In real life scenario a schedule may have 50000 transactions running concurrently and if we are asked to check whether a given schedule is view equivalent to any serial schedule we shall have to draw 50000!(factorial of 50000) serial schedules and check our schedule with all those schedules. </a:t>
            </a:r>
          </a:p>
          <a:p>
            <a:endParaRPr lang="en-US" altLang="en-US"/>
          </a:p>
        </p:txBody>
      </p:sp>
      <p:sp>
        <p:nvSpPr>
          <p:cNvPr id="3" name="TextBox 2"/>
          <p:cNvSpPr txBox="1">
            <a:spLocks noChangeArrowheads="1"/>
          </p:cNvSpPr>
          <p:nvPr/>
        </p:nvSpPr>
        <p:spPr bwMode="auto">
          <a:xfrm>
            <a:off x="914400" y="4341813"/>
            <a:ext cx="7162800" cy="1570037"/>
          </a:xfrm>
          <a:prstGeom prst="rect">
            <a:avLst/>
          </a:prstGeom>
          <a:solidFill>
            <a:srgbClr val="C00000"/>
          </a:solidFill>
          <a:ln w="9525">
            <a:noFill/>
            <a:miter lim="800000"/>
            <a:headEnd/>
            <a:tailEnd/>
          </a:ln>
        </p:spPr>
        <p:txBody>
          <a:bodyPr>
            <a:spAutoFit/>
          </a:bodyPr>
          <a:lstStyle/>
          <a:p>
            <a:pPr algn="just"/>
            <a:r>
              <a:rPr lang="en-US" altLang="en-US">
                <a:solidFill>
                  <a:schemeClr val="bg1"/>
                </a:solidFill>
              </a:rPr>
              <a:t>THIS IS NP-COMPLETE COMPLEX PROBLEM AND PRACTICALLY ALMOST IMPOSSIBLE FOR ANY COMPUTER TO SOLVE. HENCE VIEW SERIALIZABILITY IS NOT PRACTICALLY USED.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body" idx="1"/>
          </p:nvPr>
        </p:nvSpPr>
        <p:spPr/>
        <p:txBody>
          <a:bodyPr/>
          <a:lstStyle/>
          <a:p>
            <a:pPr eaLnBrk="1" hangingPunct="1"/>
            <a:r>
              <a:rPr lang="en-US" altLang="en-US" smtClean="0"/>
              <a:t>The premise behind view equivalence:</a:t>
            </a:r>
          </a:p>
          <a:p>
            <a:pPr lvl="1" eaLnBrk="1" hangingPunct="1"/>
            <a:r>
              <a:rPr lang="en-US" altLang="en-US" smtClean="0"/>
              <a:t>As long as each read operation of a transaction reads the result of </a:t>
            </a:r>
            <a:r>
              <a:rPr lang="en-US" altLang="en-US" i="1" smtClean="0"/>
              <a:t>the same write operation</a:t>
            </a:r>
            <a:r>
              <a:rPr lang="en-US" altLang="en-US" smtClean="0"/>
              <a:t> in both schedules, the write operations of each transaction must produce the same results.</a:t>
            </a:r>
          </a:p>
          <a:p>
            <a:pPr lvl="1" eaLnBrk="1" hangingPunct="1"/>
            <a:r>
              <a:rPr lang="en-US" altLang="en-US" smtClean="0"/>
              <a:t>“</a:t>
            </a:r>
            <a:r>
              <a:rPr lang="en-US" altLang="en-US" b="1" smtClean="0"/>
              <a:t>The view</a:t>
            </a:r>
            <a:r>
              <a:rPr lang="en-US" altLang="en-US" smtClean="0"/>
              <a:t>”: the read operations are said to see </a:t>
            </a:r>
            <a:r>
              <a:rPr lang="en-US" altLang="en-US" i="1" smtClean="0"/>
              <a:t>the same view</a:t>
            </a:r>
            <a:r>
              <a:rPr lang="en-US" altLang="en-US" smtClean="0"/>
              <a:t> in both schedules.</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body" idx="1"/>
          </p:nvPr>
        </p:nvSpPr>
        <p:spPr>
          <a:xfrm>
            <a:off x="246063" y="703263"/>
            <a:ext cx="8294687" cy="533400"/>
          </a:xfrm>
        </p:spPr>
        <p:txBody>
          <a:bodyPr/>
          <a:lstStyle/>
          <a:p>
            <a:pPr marL="0" indent="0" eaLnBrk="1" hangingPunct="1">
              <a:lnSpc>
                <a:spcPct val="80000"/>
              </a:lnSpc>
              <a:buFont typeface="Wingdings" pitchFamily="2" charset="2"/>
              <a:buNone/>
              <a:defRPr/>
            </a:pPr>
            <a:r>
              <a:rPr lang="en-US" altLang="en-US" sz="2100" dirty="0" smtClean="0"/>
              <a:t>Consider the following schedule of three transactions </a:t>
            </a:r>
          </a:p>
          <a:p>
            <a:pPr eaLnBrk="1" hangingPunct="1">
              <a:lnSpc>
                <a:spcPct val="80000"/>
              </a:lnSpc>
              <a:defRPr/>
            </a:pPr>
            <a:endParaRPr lang="en-US" altLang="en-US" sz="2400" dirty="0" smtClean="0"/>
          </a:p>
          <a:p>
            <a:pPr marL="0" indent="0" eaLnBrk="1" hangingPunct="1">
              <a:lnSpc>
                <a:spcPct val="80000"/>
              </a:lnSpc>
              <a:buFont typeface="Wingdings" pitchFamily="2" charset="2"/>
              <a:buNone/>
              <a:defRPr/>
            </a:pPr>
            <a:endParaRPr lang="en-US" altLang="en-US" sz="2400" dirty="0" smtClean="0"/>
          </a:p>
        </p:txBody>
      </p:sp>
      <p:graphicFrame>
        <p:nvGraphicFramePr>
          <p:cNvPr id="3" name="Table 2"/>
          <p:cNvGraphicFramePr>
            <a:graphicFrameLocks noGrp="1"/>
          </p:cNvGraphicFramePr>
          <p:nvPr/>
        </p:nvGraphicFramePr>
        <p:xfrm>
          <a:off x="5334000" y="3074988"/>
          <a:ext cx="2819400" cy="1854200"/>
        </p:xfrm>
        <a:graphic>
          <a:graphicData uri="http://schemas.openxmlformats.org/drawingml/2006/table">
            <a:tbl>
              <a:tblPr firstRow="1" bandRow="1">
                <a:tableStyleId>{8799B23B-EC83-4686-B30A-512413B5E67A}</a:tableStyleId>
              </a:tblPr>
              <a:tblGrid>
                <a:gridCol w="939800"/>
                <a:gridCol w="939800"/>
                <a:gridCol w="939800"/>
              </a:tblGrid>
              <a:tr h="370840">
                <a:tc>
                  <a:txBody>
                    <a:bodyPr/>
                    <a:lstStyle/>
                    <a:p>
                      <a:r>
                        <a:rPr lang="en-US" dirty="0" smtClean="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4237" name="Rectangle 1"/>
          <p:cNvSpPr>
            <a:spLocks noChangeArrowheads="1"/>
          </p:cNvSpPr>
          <p:nvPr/>
        </p:nvSpPr>
        <p:spPr bwMode="auto">
          <a:xfrm>
            <a:off x="246063" y="1887538"/>
            <a:ext cx="4572000" cy="4229100"/>
          </a:xfrm>
          <a:prstGeom prst="rect">
            <a:avLst/>
          </a:prstGeom>
          <a:noFill/>
          <a:ln w="9525">
            <a:noFill/>
            <a:miter lim="800000"/>
            <a:headEnd/>
            <a:tailEnd/>
          </a:ln>
        </p:spPr>
        <p:txBody>
          <a:bodyPr>
            <a:spAutoFit/>
          </a:bodyPr>
          <a:lstStyle/>
          <a:p>
            <a:pPr marL="342900" indent="-342900" eaLnBrk="1" hangingPunct="1">
              <a:lnSpc>
                <a:spcPct val="80000"/>
              </a:lnSpc>
              <a:buFont typeface="Wingdings" pitchFamily="2" charset="2"/>
              <a:buChar char="v"/>
            </a:pPr>
            <a:r>
              <a:rPr lang="en-US" altLang="en-US"/>
              <a:t>Here, the operations W2(A) and W3(A) are blind writes, since T2 and T3 do not read the value of A. </a:t>
            </a:r>
          </a:p>
          <a:p>
            <a:pPr marL="342900" indent="-342900" eaLnBrk="1" hangingPunct="1">
              <a:lnSpc>
                <a:spcPct val="80000"/>
              </a:lnSpc>
              <a:buFont typeface="Wingdings" pitchFamily="2" charset="2"/>
              <a:buChar char="v"/>
            </a:pPr>
            <a:endParaRPr lang="en-US" altLang="en-US"/>
          </a:p>
          <a:p>
            <a:pPr marL="342900" indent="-342900" eaLnBrk="1" hangingPunct="1">
              <a:lnSpc>
                <a:spcPct val="80000"/>
              </a:lnSpc>
              <a:buFont typeface="Wingdings" pitchFamily="2" charset="2"/>
              <a:buChar char="v"/>
            </a:pPr>
            <a:r>
              <a:rPr lang="en-US" altLang="en-US"/>
              <a:t>This is a view serializable schedule, since it is view equivalent to the serial schedule T1-&gt; T2-&gt;T3.</a:t>
            </a:r>
          </a:p>
          <a:p>
            <a:pPr marL="342900" indent="-342900" eaLnBrk="1" hangingPunct="1">
              <a:lnSpc>
                <a:spcPct val="80000"/>
              </a:lnSpc>
              <a:buFont typeface="Wingdings" pitchFamily="2" charset="2"/>
              <a:buChar char="v"/>
            </a:pPr>
            <a:endParaRPr lang="en-US" altLang="en-US"/>
          </a:p>
          <a:p>
            <a:pPr marL="342900" indent="-342900" eaLnBrk="1" hangingPunct="1">
              <a:lnSpc>
                <a:spcPct val="80000"/>
              </a:lnSpc>
              <a:buFont typeface="Wingdings" pitchFamily="2" charset="2"/>
              <a:buChar char="v"/>
            </a:pPr>
            <a:r>
              <a:rPr lang="en-US" altLang="en-US"/>
              <a:t>However, it is not conflict serializable, since it is not conflict equivalent to any serial schedule.</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1676400"/>
          <a:ext cx="2819400" cy="1854200"/>
        </p:xfrm>
        <a:graphic>
          <a:graphicData uri="http://schemas.openxmlformats.org/drawingml/2006/table">
            <a:tbl>
              <a:tblPr firstRow="1" bandRow="1">
                <a:tableStyleId>{8799B23B-EC83-4686-B30A-512413B5E67A}</a:tableStyleId>
              </a:tblPr>
              <a:tblGrid>
                <a:gridCol w="939800"/>
                <a:gridCol w="939800"/>
                <a:gridCol w="939800"/>
              </a:tblGrid>
              <a:tr h="370840">
                <a:tc>
                  <a:txBody>
                    <a:bodyPr/>
                    <a:lstStyle/>
                    <a:p>
                      <a:r>
                        <a:rPr lang="en-US" dirty="0" smtClean="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30175" y="762000"/>
            <a:ext cx="8839200" cy="830263"/>
          </a:xfrm>
          <a:prstGeom prst="rect">
            <a:avLst/>
          </a:prstGeom>
          <a:solidFill>
            <a:schemeClr val="accent1">
              <a:lumMod val="60000"/>
              <a:lumOff val="40000"/>
            </a:schemeClr>
          </a:solidFill>
        </p:spPr>
        <p:txBody>
          <a:bodyPr>
            <a:spAutoFit/>
          </a:bodyPr>
          <a:lstStyle/>
          <a:p>
            <a:pPr algn="ctr">
              <a:defRPr/>
            </a:pPr>
            <a:r>
              <a:rPr lang="en-US" dirty="0">
                <a:latin typeface="Arial" panose="020B0604020202020204" pitchFamily="34" charset="0"/>
              </a:rPr>
              <a:t>Check whether schedule is </a:t>
            </a:r>
            <a:r>
              <a:rPr lang="en-US" b="1" dirty="0">
                <a:latin typeface="Arial" panose="020B0604020202020204" pitchFamily="34" charset="0"/>
              </a:rPr>
              <a:t>VIEW EQUIVALENT </a:t>
            </a:r>
            <a:r>
              <a:rPr lang="en-US" dirty="0">
                <a:latin typeface="Arial" panose="020B0604020202020204" pitchFamily="34" charset="0"/>
              </a:rPr>
              <a:t>to any serial schedule.</a:t>
            </a:r>
          </a:p>
        </p:txBody>
      </p:sp>
      <p:sp>
        <p:nvSpPr>
          <p:cNvPr id="4" name="TextBox 3"/>
          <p:cNvSpPr txBox="1">
            <a:spLocks noChangeArrowheads="1"/>
          </p:cNvSpPr>
          <p:nvPr/>
        </p:nvSpPr>
        <p:spPr bwMode="auto">
          <a:xfrm>
            <a:off x="457200" y="3733800"/>
            <a:ext cx="7696200" cy="1200150"/>
          </a:xfrm>
          <a:prstGeom prst="rect">
            <a:avLst/>
          </a:prstGeom>
          <a:noFill/>
          <a:ln w="9525">
            <a:noFill/>
            <a:miter lim="800000"/>
            <a:headEnd/>
            <a:tailEnd/>
          </a:ln>
        </p:spPr>
        <p:txBody>
          <a:bodyPr>
            <a:spAutoFit/>
          </a:bodyPr>
          <a:lstStyle/>
          <a:p>
            <a:r>
              <a:rPr lang="en-US" altLang="en-US"/>
              <a:t>Now for 3 transactions we can have 3! =6 serial schedules and to answer our question we need to draw all serial schedules first.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sz="3200" smtClean="0"/>
              <a:t>Introduction to Transaction Processing</a:t>
            </a:r>
          </a:p>
        </p:txBody>
      </p:sp>
      <p:sp>
        <p:nvSpPr>
          <p:cNvPr id="15363"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400" smtClean="0"/>
              <a:t>READ AND WRITE OPERATIONS:</a:t>
            </a:r>
          </a:p>
          <a:p>
            <a:pPr eaLnBrk="1" hangingPunct="1">
              <a:lnSpc>
                <a:spcPct val="80000"/>
              </a:lnSpc>
            </a:pPr>
            <a:r>
              <a:rPr lang="en-US" altLang="en-US" sz="2400" smtClean="0"/>
              <a:t>Basic unit of data transfer from the disk to the computer main memory is one block. In general, a data item (what is read or written) will be the field of some record in the database, although it may be a larger unit such as a record or even a whole block.</a:t>
            </a:r>
          </a:p>
          <a:p>
            <a:pPr eaLnBrk="1" hangingPunct="1">
              <a:lnSpc>
                <a:spcPct val="80000"/>
              </a:lnSpc>
            </a:pPr>
            <a:r>
              <a:rPr lang="en-US" altLang="en-US" sz="2400" smtClean="0"/>
              <a:t>read_item(X) command includes the following steps:</a:t>
            </a:r>
          </a:p>
          <a:p>
            <a:pPr lvl="1" eaLnBrk="1" hangingPunct="1">
              <a:lnSpc>
                <a:spcPct val="80000"/>
              </a:lnSpc>
            </a:pPr>
            <a:r>
              <a:rPr lang="en-US" altLang="en-US" sz="2100" smtClean="0"/>
              <a:t>Find the address of the disk block that contains item X.</a:t>
            </a:r>
          </a:p>
          <a:p>
            <a:pPr lvl="1" eaLnBrk="1" hangingPunct="1">
              <a:lnSpc>
                <a:spcPct val="80000"/>
              </a:lnSpc>
            </a:pPr>
            <a:r>
              <a:rPr lang="en-US" altLang="en-US" sz="2100" smtClean="0"/>
              <a:t>Copy that disk block into a buffer in main memory (if that disk block is not already in some main memory buffer).</a:t>
            </a:r>
          </a:p>
          <a:p>
            <a:pPr lvl="1" eaLnBrk="1" hangingPunct="1">
              <a:lnSpc>
                <a:spcPct val="80000"/>
              </a:lnSpc>
            </a:pPr>
            <a:r>
              <a:rPr lang="en-US" altLang="en-US" sz="2100" smtClean="0"/>
              <a:t>Copy item X from the buffer to the program variable named X.   </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sz="3200" smtClean="0"/>
              <a:t>Introduction to Transaction Processing</a:t>
            </a:r>
          </a:p>
        </p:txBody>
      </p:sp>
      <p:sp>
        <p:nvSpPr>
          <p:cNvPr id="17411"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400" smtClean="0"/>
              <a:t>READ AND WRITE OPERATIONS (contd.):</a:t>
            </a:r>
          </a:p>
          <a:p>
            <a:pPr eaLnBrk="1" hangingPunct="1">
              <a:lnSpc>
                <a:spcPct val="80000"/>
              </a:lnSpc>
            </a:pPr>
            <a:r>
              <a:rPr lang="en-US" altLang="en-US" sz="2400" b="1" smtClean="0"/>
              <a:t>write_item(X</a:t>
            </a:r>
            <a:r>
              <a:rPr lang="en-US" altLang="en-US" sz="2400" smtClean="0"/>
              <a:t>) command includes the following steps:</a:t>
            </a:r>
          </a:p>
          <a:p>
            <a:pPr lvl="1" eaLnBrk="1" hangingPunct="1">
              <a:lnSpc>
                <a:spcPct val="80000"/>
              </a:lnSpc>
            </a:pPr>
            <a:r>
              <a:rPr lang="en-US" altLang="en-US" sz="2100" smtClean="0"/>
              <a:t>Find the address of the disk block that contains item X.</a:t>
            </a:r>
          </a:p>
          <a:p>
            <a:pPr lvl="1" eaLnBrk="1" hangingPunct="1">
              <a:lnSpc>
                <a:spcPct val="80000"/>
              </a:lnSpc>
            </a:pPr>
            <a:r>
              <a:rPr lang="en-US" altLang="en-US" sz="2100" smtClean="0"/>
              <a:t>Copy that disk block into a buffer in main memory (if that disk block is not already in some main memory buffer).</a:t>
            </a:r>
          </a:p>
          <a:p>
            <a:pPr lvl="1" eaLnBrk="1" hangingPunct="1">
              <a:lnSpc>
                <a:spcPct val="80000"/>
              </a:lnSpc>
            </a:pPr>
            <a:r>
              <a:rPr lang="en-US" altLang="en-US" sz="2100" smtClean="0"/>
              <a:t>Copy item X from the program variable named X into its correct location in the buffer.</a:t>
            </a:r>
          </a:p>
          <a:p>
            <a:pPr lvl="1" eaLnBrk="1" hangingPunct="1">
              <a:lnSpc>
                <a:spcPct val="80000"/>
              </a:lnSpc>
            </a:pPr>
            <a:r>
              <a:rPr lang="en-US" altLang="en-US" sz="2100" smtClean="0"/>
              <a:t>Store the updated block from the buffer back to disk (either immediately or at some later point in time).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en-US" altLang="en-US" smtClean="0"/>
              <a:t>Two sample transactions</a:t>
            </a:r>
          </a:p>
        </p:txBody>
      </p:sp>
      <p:sp>
        <p:nvSpPr>
          <p:cNvPr id="19459" name="Rectangle 6"/>
          <p:cNvSpPr>
            <a:spLocks noGrp="1" noChangeArrowheads="1"/>
          </p:cNvSpPr>
          <p:nvPr>
            <p:ph type="body" idx="1"/>
          </p:nvPr>
        </p:nvSpPr>
        <p:spPr>
          <a:xfrm>
            <a:off x="239713" y="1600200"/>
            <a:ext cx="8294687" cy="1295400"/>
          </a:xfrm>
        </p:spPr>
        <p:txBody>
          <a:bodyPr/>
          <a:lstStyle/>
          <a:p>
            <a:pPr eaLnBrk="1" hangingPunct="1">
              <a:lnSpc>
                <a:spcPct val="80000"/>
              </a:lnSpc>
            </a:pPr>
            <a:r>
              <a:rPr lang="en-US" altLang="en-US" smtClean="0"/>
              <a:t>FIGURE 17.2 Two sample transactions:</a:t>
            </a:r>
          </a:p>
          <a:p>
            <a:pPr lvl="1" eaLnBrk="1" hangingPunct="1">
              <a:lnSpc>
                <a:spcPct val="80000"/>
              </a:lnSpc>
            </a:pPr>
            <a:r>
              <a:rPr lang="en-US" altLang="en-US" smtClean="0"/>
              <a:t>(a) Transaction T1</a:t>
            </a:r>
          </a:p>
          <a:p>
            <a:pPr lvl="1" eaLnBrk="1" hangingPunct="1">
              <a:lnSpc>
                <a:spcPct val="80000"/>
              </a:lnSpc>
            </a:pPr>
            <a:r>
              <a:rPr lang="en-US" altLang="en-US" smtClean="0"/>
              <a:t>(b) Transaction T2</a:t>
            </a:r>
          </a:p>
        </p:txBody>
      </p:sp>
      <p:pic>
        <p:nvPicPr>
          <p:cNvPr id="19460" name="Picture 3"/>
          <p:cNvPicPr>
            <a:picLocks noGrp="1" noChangeAspect="1" noChangeArrowheads="1"/>
          </p:cNvPicPr>
          <p:nvPr>
            <p:ph idx="4294967295"/>
          </p:nvPr>
        </p:nvPicPr>
        <p:blipFill>
          <a:blip r:embed="rId3"/>
          <a:srcRect/>
          <a:stretch>
            <a:fillRect/>
          </a:stretch>
        </p:blipFill>
        <p:spPr>
          <a:xfrm>
            <a:off x="239713" y="2819400"/>
            <a:ext cx="8294687" cy="3667125"/>
          </a:xfr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lnSpc>
                <a:spcPct val="80000"/>
              </a:lnSpc>
              <a:buFont typeface="Wingdings" pitchFamily="2" charset="2"/>
              <a:buNone/>
            </a:pPr>
            <a:r>
              <a:rPr lang="en-US" altLang="en-US" sz="3200" smtClean="0"/>
              <a:t>Why Concurrency Control is needed?</a:t>
            </a:r>
          </a:p>
        </p:txBody>
      </p:sp>
      <p:sp>
        <p:nvSpPr>
          <p:cNvPr id="2" name="TextBox 1"/>
          <p:cNvSpPr txBox="1">
            <a:spLocks noChangeArrowheads="1"/>
          </p:cNvSpPr>
          <p:nvPr/>
        </p:nvSpPr>
        <p:spPr bwMode="auto">
          <a:xfrm>
            <a:off x="381000" y="2647950"/>
            <a:ext cx="8001000" cy="1200150"/>
          </a:xfrm>
          <a:prstGeom prst="rect">
            <a:avLst/>
          </a:prstGeom>
          <a:noFill/>
          <a:ln w="9525">
            <a:noFill/>
            <a:miter lim="800000"/>
            <a:headEnd/>
            <a:tailEnd/>
          </a:ln>
        </p:spPr>
        <p:txBody>
          <a:bodyPr>
            <a:spAutoFit/>
          </a:bodyPr>
          <a:lstStyle/>
          <a:p>
            <a:pPr marL="457200" indent="-457200" eaLnBrk="1" hangingPunct="1">
              <a:buFont typeface="Arial" charset="0"/>
              <a:buAutoNum type="arabicPeriod"/>
            </a:pPr>
            <a:r>
              <a:rPr lang="en-US" altLang="en-US"/>
              <a:t>Lost update problem</a:t>
            </a:r>
          </a:p>
          <a:p>
            <a:pPr marL="457200" indent="-457200" eaLnBrk="1" hangingPunct="1">
              <a:buFont typeface="Arial" charset="0"/>
              <a:buAutoNum type="arabicPeriod"/>
            </a:pPr>
            <a:r>
              <a:rPr lang="en-US" altLang="en-US"/>
              <a:t>Temporary update problem</a:t>
            </a:r>
          </a:p>
          <a:p>
            <a:pPr marL="457200" indent="-457200" eaLnBrk="1" hangingPunct="1">
              <a:buFont typeface="Arial" charset="0"/>
              <a:buAutoNum type="arabicPeriod"/>
            </a:pPr>
            <a:r>
              <a:rPr lang="en-US" altLang="en-US"/>
              <a:t>Incorrect summary problem</a:t>
            </a:r>
          </a:p>
        </p:txBody>
      </p:sp>
      <p:sp>
        <p:nvSpPr>
          <p:cNvPr id="3" name="TextBox 2"/>
          <p:cNvSpPr txBox="1"/>
          <p:nvPr/>
        </p:nvSpPr>
        <p:spPr>
          <a:xfrm>
            <a:off x="228600" y="1828800"/>
            <a:ext cx="8153400" cy="830263"/>
          </a:xfrm>
          <a:prstGeom prst="rect">
            <a:avLst/>
          </a:prstGeom>
          <a:noFill/>
        </p:spPr>
        <p:txBody>
          <a:bodyPr>
            <a:spAutoFit/>
          </a:bodyPr>
          <a:lstStyle/>
          <a:p>
            <a:pPr eaLnBrk="1" hangingPunct="1">
              <a:defRPr/>
            </a:pPr>
            <a:r>
              <a:rPr lang="en-US" dirty="0">
                <a:solidFill>
                  <a:schemeClr val="tx2">
                    <a:lumMod val="75000"/>
                  </a:schemeClr>
                </a:solidFill>
                <a:latin typeface="Arial" panose="020B0604020202020204" pitchFamily="34" charset="0"/>
              </a:rPr>
              <a:t>Concurrent execution of transactions may lead to following problems: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1836</TotalTime>
  <Words>3894</Words>
  <Application>Microsoft Office PowerPoint</Application>
  <PresentationFormat>Letter Paper (8.5x11 in)</PresentationFormat>
  <Paragraphs>413</Paragraphs>
  <Slides>56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Wingdings</vt:lpstr>
      <vt:lpstr>Tahoma</vt:lpstr>
      <vt:lpstr>Symbol</vt:lpstr>
      <vt:lpstr>Blends</vt:lpstr>
      <vt:lpstr>Chapter 17</vt:lpstr>
      <vt:lpstr>Chapter Outline</vt:lpstr>
      <vt:lpstr>Introduction to Transaction Processing</vt:lpstr>
      <vt:lpstr>Introduction to Transaction Processing</vt:lpstr>
      <vt:lpstr>Introduction to Transaction Processing</vt:lpstr>
      <vt:lpstr>Introduction to Transaction Processing</vt:lpstr>
      <vt:lpstr>Introduction to Transaction Processing</vt:lpstr>
      <vt:lpstr>Two sample transactions</vt:lpstr>
      <vt:lpstr>Why Concurrency Control is needed?</vt:lpstr>
      <vt:lpstr>The Lost Update Problem </vt:lpstr>
      <vt:lpstr>The Temporary Update (or Dirty Read) Problem  </vt:lpstr>
      <vt:lpstr>The Incorrect Summary Problem </vt:lpstr>
      <vt:lpstr>Introduction to Transaction Processing</vt:lpstr>
      <vt:lpstr>Introduction to Transaction Processing</vt:lpstr>
      <vt:lpstr>Introduction to Transaction Processing</vt:lpstr>
      <vt:lpstr>Transaction and System Concepts</vt:lpstr>
      <vt:lpstr>State transition diagram illustrating the states for transaction execution</vt:lpstr>
      <vt:lpstr>Transaction and System Concepts</vt:lpstr>
      <vt:lpstr>Transaction and System Concepts </vt:lpstr>
      <vt:lpstr>Transaction and System Concepts </vt:lpstr>
      <vt:lpstr>State transition diagram illustrating the states for transaction execution</vt:lpstr>
      <vt:lpstr>Transaction and System Concepts </vt:lpstr>
      <vt:lpstr>Transaction and System Concepts </vt:lpstr>
      <vt:lpstr>Transaction and System Concepts </vt:lpstr>
      <vt:lpstr>Transaction and System Concepts </vt:lpstr>
      <vt:lpstr>Transaction and System Concepts </vt:lpstr>
      <vt:lpstr>Transaction and System Concepts </vt:lpstr>
      <vt:lpstr>Desirable Properties of Transactions </vt:lpstr>
      <vt:lpstr>Characterizing Schedules based on Recoverability </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Examples on Constructing the Precedence Graphs</vt:lpstr>
      <vt:lpstr>Another example of serializability Testing</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dc:title>
  <dc:subject>Introduction to Transaction Processing Concepts and Theory</dc:subject>
  <dc:creator>Elmasri/Navathe</dc:creator>
  <cp:lastModifiedBy>Administrator</cp:lastModifiedBy>
  <cp:revision>131</cp:revision>
  <cp:lastPrinted>2001-11-04T00:51:13Z</cp:lastPrinted>
  <dcterms:created xsi:type="dcterms:W3CDTF">2005-02-25T19:46:41Z</dcterms:created>
  <dcterms:modified xsi:type="dcterms:W3CDTF">2022-06-25T04:50:31Z</dcterms:modified>
</cp:coreProperties>
</file>