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1"/>
  </p:notesMasterIdLst>
  <p:handoutMasterIdLst>
    <p:handoutMasterId r:id="rId52"/>
  </p:handoutMasterIdLst>
  <p:sldIdLst>
    <p:sldId id="350" r:id="rId2"/>
    <p:sldId id="309" r:id="rId3"/>
    <p:sldId id="432" r:id="rId4"/>
    <p:sldId id="493" r:id="rId5"/>
    <p:sldId id="433" r:id="rId6"/>
    <p:sldId id="434" r:id="rId7"/>
    <p:sldId id="435" r:id="rId8"/>
    <p:sldId id="436" r:id="rId9"/>
    <p:sldId id="484" r:id="rId10"/>
    <p:sldId id="502" r:id="rId11"/>
    <p:sldId id="437" r:id="rId12"/>
    <p:sldId id="485" r:id="rId13"/>
    <p:sldId id="494" r:id="rId14"/>
    <p:sldId id="486" r:id="rId15"/>
    <p:sldId id="503" r:id="rId16"/>
    <p:sldId id="439" r:id="rId17"/>
    <p:sldId id="487" r:id="rId18"/>
    <p:sldId id="441" r:id="rId19"/>
    <p:sldId id="444" r:id="rId20"/>
    <p:sldId id="445" r:id="rId21"/>
    <p:sldId id="443" r:id="rId22"/>
    <p:sldId id="446" r:id="rId23"/>
    <p:sldId id="447" r:id="rId24"/>
    <p:sldId id="448" r:id="rId25"/>
    <p:sldId id="488" r:id="rId26"/>
    <p:sldId id="451" r:id="rId27"/>
    <p:sldId id="455" r:id="rId28"/>
    <p:sldId id="457" r:id="rId29"/>
    <p:sldId id="458" r:id="rId30"/>
    <p:sldId id="459" r:id="rId31"/>
    <p:sldId id="453" r:id="rId32"/>
    <p:sldId id="460" r:id="rId33"/>
    <p:sldId id="454" r:id="rId34"/>
    <p:sldId id="495" r:id="rId35"/>
    <p:sldId id="496" r:id="rId36"/>
    <p:sldId id="461" r:id="rId37"/>
    <p:sldId id="462" r:id="rId38"/>
    <p:sldId id="463" r:id="rId39"/>
    <p:sldId id="497" r:id="rId40"/>
    <p:sldId id="501" r:id="rId41"/>
    <p:sldId id="483" r:id="rId42"/>
    <p:sldId id="498" r:id="rId43"/>
    <p:sldId id="471" r:id="rId44"/>
    <p:sldId id="489" r:id="rId45"/>
    <p:sldId id="490" r:id="rId46"/>
    <p:sldId id="491" r:id="rId47"/>
    <p:sldId id="492" r:id="rId48"/>
    <p:sldId id="499" r:id="rId49"/>
    <p:sldId id="500" r:id="rId5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FF33"/>
    <a:srgbClr val="00CC00"/>
    <a:srgbClr val="FFFF99"/>
    <a:srgbClr val="FF9933"/>
    <a:srgbClr val="0099FF"/>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8" autoAdjust="0"/>
    <p:restoredTop sz="90929"/>
  </p:normalViewPr>
  <p:slideViewPr>
    <p:cSldViewPr snapToGrid="0" snapToObjects="1">
      <p:cViewPr varScale="1">
        <p:scale>
          <a:sx n="74" d="100"/>
          <a:sy n="74" d="100"/>
        </p:scale>
        <p:origin x="1344" y="72"/>
      </p:cViewPr>
      <p:guideLst>
        <p:guide orient="horz" pos="1872"/>
        <p:guide orient="horz" pos="4185"/>
        <p:guide pos="28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napToObjects="1">
      <p:cViewPr varScale="1">
        <p:scale>
          <a:sx n="56" d="100"/>
          <a:sy n="56" d="100"/>
        </p:scale>
        <p:origin x="-186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4810C2E0-C7A4-46F9-ADDD-EBFBE4265FAC}" type="datetime1">
              <a:rPr lang="en-US"/>
              <a:pPr>
                <a:defRPr/>
              </a:pPr>
              <a:t>27-Feb-20</a:t>
            </a:fld>
            <a:endParaRPr 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AA9CB287-0319-4A13-8C0F-B8690C624E0E}" type="slidenum">
              <a:rPr lang="en-US"/>
              <a:pPr>
                <a:defRPr/>
              </a:pPr>
              <a:t>‹#›</a:t>
            </a:fld>
            <a:endParaRPr lang="en-US"/>
          </a:p>
        </p:txBody>
      </p:sp>
    </p:spTree>
    <p:extLst>
      <p:ext uri="{BB962C8B-B14F-4D97-AF65-F5344CB8AC3E}">
        <p14:creationId xmlns:p14="http://schemas.microsoft.com/office/powerpoint/2010/main" val="3744715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7D1E50C2-D07C-4DD7-88B7-A743883BA0AB}" type="datetime1">
              <a:rPr lang="en-US"/>
              <a:pPr>
                <a:defRPr/>
              </a:pPr>
              <a:t>27-Feb-20</a:t>
            </a:fld>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1C28100-A525-44D4-8149-962141881913}" type="slidenum">
              <a:rPr lang="en-US"/>
              <a:pPr>
                <a:defRPr/>
              </a:pPr>
              <a:t>‹#›</a:t>
            </a:fld>
            <a:endParaRPr lang="en-US"/>
          </a:p>
        </p:txBody>
      </p:sp>
    </p:spTree>
    <p:extLst>
      <p:ext uri="{BB962C8B-B14F-4D97-AF65-F5344CB8AC3E}">
        <p14:creationId xmlns:p14="http://schemas.microsoft.com/office/powerpoint/2010/main" val="255150991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a:noFill/>
        </p:spPr>
        <p:txBody>
          <a:bodyPr/>
          <a:lstStyle/>
          <a:p>
            <a:fld id="{9E2CE820-0B21-46FE-BAEC-46083BCCF0DE}" type="datetime1">
              <a:rPr lang="en-US" smtClean="0"/>
              <a:pPr/>
              <a:t>27-Feb-20</a:t>
            </a:fld>
            <a:endParaRPr lang="en-US" smtClean="0"/>
          </a:p>
        </p:txBody>
      </p:sp>
      <p:sp>
        <p:nvSpPr>
          <p:cNvPr id="59395" name="Rectangle 7"/>
          <p:cNvSpPr>
            <a:spLocks noGrp="1" noChangeArrowheads="1"/>
          </p:cNvSpPr>
          <p:nvPr>
            <p:ph type="sldNum" sz="quarter" idx="5"/>
          </p:nvPr>
        </p:nvSpPr>
        <p:spPr>
          <a:noFill/>
        </p:spPr>
        <p:txBody>
          <a:bodyPr/>
          <a:lstStyle/>
          <a:p>
            <a:fld id="{78F35238-7D5F-45F8-AC71-EBFBA485B19D}" type="slidenum">
              <a:rPr lang="en-US" smtClean="0"/>
              <a:pPr/>
              <a:t>1</a:t>
            </a:fld>
            <a:endParaRPr lang="en-US" smtClean="0"/>
          </a:p>
        </p:txBody>
      </p:sp>
      <p:sp>
        <p:nvSpPr>
          <p:cNvPr id="59396" name="Rectangle 2"/>
          <p:cNvSpPr>
            <a:spLocks noGrp="1" noRot="1" noChangeAspect="1" noChangeArrowheads="1" noTextEdit="1"/>
          </p:cNvSpPr>
          <p:nvPr>
            <p:ph type="sldImg"/>
          </p:nvPr>
        </p:nvSpPr>
        <p:spPr>
          <a:solidFill>
            <a:srgbClr val="FFFFFF"/>
          </a:solidFill>
          <a:ln/>
        </p:spPr>
      </p:sp>
      <p:sp>
        <p:nvSpPr>
          <p:cNvPr id="59397"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00466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369888" y="6370638"/>
            <a:ext cx="8351837" cy="0"/>
          </a:xfrm>
          <a:prstGeom prst="line">
            <a:avLst/>
          </a:prstGeom>
          <a:noFill/>
          <a:ln w="9525">
            <a:solidFill>
              <a:schemeClr val="bg2"/>
            </a:solidFill>
            <a:round/>
            <a:headEnd/>
            <a:tailEnd/>
          </a:ln>
          <a:effectLst/>
        </p:spPr>
        <p:txBody>
          <a:bodyPr wrap="none"/>
          <a:lstStyle/>
          <a:p>
            <a:pPr>
              <a:defRPr/>
            </a:pPr>
            <a:endParaRPr lang="en-US"/>
          </a:p>
        </p:txBody>
      </p:sp>
      <p:sp>
        <p:nvSpPr>
          <p:cNvPr id="15565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15565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5"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defRPr sz="1400"/>
            </a:lvl1pPr>
          </a:lstStyle>
          <a:p>
            <a:pPr>
              <a:defRPr/>
            </a:pPr>
            <a:endParaRPr lang="en-US"/>
          </a:p>
        </p:txBody>
      </p:sp>
      <p:sp>
        <p:nvSpPr>
          <p:cNvPr id="6" name="Rectangle 8"/>
          <p:cNvSpPr>
            <a:spLocks noGrp="1" noChangeArrowheads="1"/>
          </p:cNvSpPr>
          <p:nvPr>
            <p:ph type="ftr" sz="quarter" idx="11"/>
          </p:nvPr>
        </p:nvSpPr>
        <p:spPr bwMode="auto">
          <a:xfrm>
            <a:off x="3124200" y="6505575"/>
            <a:ext cx="2895600" cy="200025"/>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t>© Shamkant B. Navathe</a:t>
            </a:r>
          </a:p>
          <a:p>
            <a:pPr>
              <a:defRPr/>
            </a:pPr>
            <a:endParaRPr lang="en-US"/>
          </a:p>
        </p:txBody>
      </p:sp>
      <p:sp>
        <p:nvSpPr>
          <p:cNvPr id="7" name="Rectangle 9"/>
          <p:cNvSpPr>
            <a:spLocks noGrp="1" noChangeArrowheads="1"/>
          </p:cNvSpPr>
          <p:nvPr>
            <p:ph type="sldNum" sz="quarter" idx="12"/>
          </p:nvPr>
        </p:nvSpPr>
        <p:spPr>
          <a:xfrm>
            <a:off x="6553200" y="6248400"/>
            <a:ext cx="1905000" cy="457200"/>
          </a:xfrm>
        </p:spPr>
        <p:txBody>
          <a:bodyPr/>
          <a:lstStyle>
            <a:lvl1pPr>
              <a:defRPr sz="1400" b="0">
                <a:solidFill>
                  <a:schemeClr val="tx1"/>
                </a:solidFill>
              </a:defRPr>
            </a:lvl1pPr>
          </a:lstStyle>
          <a:p>
            <a:pPr>
              <a:defRPr/>
            </a:pPr>
            <a:fld id="{F7290DB0-758D-4EC7-B3B0-7276C727F62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r>
              <a:rPr lang="en-US"/>
              <a:t>Chapter 17-</a:t>
            </a:r>
            <a:fld id="{F9B211AF-CAC4-4C49-A5A5-974FAFEFD0D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r>
              <a:rPr lang="en-US"/>
              <a:t>Chapter 17-</a:t>
            </a:r>
            <a:fld id="{A53AE388-C1D0-485E-A2AB-A2F0D8B81C5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r>
              <a:rPr lang="en-US"/>
              <a:t>Chapter 17-</a:t>
            </a:r>
            <a:fld id="{D28E168F-77A1-4789-88C7-37C0A1C949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r>
              <a:rPr lang="en-US"/>
              <a:t>Chapter 17-</a:t>
            </a:r>
            <a:fld id="{A0C5E8BF-998D-413E-ABB0-2634A2BFF58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r>
              <a:rPr lang="en-US"/>
              <a:t>Chapter 17-</a:t>
            </a:r>
            <a:fld id="{6639365E-482D-42D1-BB4C-95686A967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p:txBody>
          <a:bodyPr/>
          <a:lstStyle>
            <a:lvl1pPr>
              <a:defRPr/>
            </a:lvl1pPr>
          </a:lstStyle>
          <a:p>
            <a:pPr>
              <a:defRPr/>
            </a:pPr>
            <a:r>
              <a:rPr lang="en-US"/>
              <a:t>Chapter 17-</a:t>
            </a:r>
            <a:fld id="{B30ACBC1-76F2-4E30-A344-DDA187878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r>
              <a:rPr lang="en-US"/>
              <a:t>Chapter 17-</a:t>
            </a:r>
            <a:fld id="{578C0E0A-A1F1-4D22-900A-7B00AB4D2C9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r>
              <a:rPr lang="en-US"/>
              <a:t>Chapter 17-</a:t>
            </a:r>
            <a:fld id="{5863E59E-C4DB-42EE-8F8C-73F4B489349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1" descr="C:\WINDOWS\Desktop\Elmasri and Navathe ppt\sent_to_author_for_approvel\square.jpg"/>
          <p:cNvPicPr>
            <a:picLocks noChangeAspect="1" noChangeArrowheads="1"/>
          </p:cNvPicPr>
          <p:nvPr userDrawn="1"/>
        </p:nvPicPr>
        <p:blipFill>
          <a:blip r:embed="rId13"/>
          <a:srcRect/>
          <a:stretch>
            <a:fillRect/>
          </a:stretch>
        </p:blipFill>
        <p:spPr bwMode="auto">
          <a:xfrm>
            <a:off x="7678738" y="6454775"/>
            <a:ext cx="1479550" cy="660400"/>
          </a:xfrm>
          <a:prstGeom prst="rect">
            <a:avLst/>
          </a:prstGeom>
          <a:noFill/>
          <a:ln w="9525">
            <a:noFill/>
            <a:miter lim="800000"/>
            <a:headEnd/>
            <a:tailEnd/>
          </a:ln>
        </p:spPr>
      </p:pic>
      <p:sp>
        <p:nvSpPr>
          <p:cNvPr id="1027" name="Rectangle 5"/>
          <p:cNvSpPr>
            <a:spLocks noGrp="1" noChangeArrowheads="1"/>
          </p:cNvSpPr>
          <p:nvPr>
            <p:ph type="title"/>
          </p:nvPr>
        </p:nvSpPr>
        <p:spPr bwMode="auto">
          <a:xfrm>
            <a:off x="1284288" y="609600"/>
            <a:ext cx="7173912"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54632" name="Rectangle 8"/>
          <p:cNvSpPr>
            <a:spLocks noGrp="1" noChangeArrowheads="1"/>
          </p:cNvSpPr>
          <p:nvPr>
            <p:ph type="sldNum" sz="quarter" idx="4"/>
          </p:nvPr>
        </p:nvSpPr>
        <p:spPr bwMode="auto">
          <a:xfrm>
            <a:off x="7153275" y="6386513"/>
            <a:ext cx="1905000" cy="38735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b="1">
                <a:solidFill>
                  <a:schemeClr val="bg2"/>
                </a:solidFill>
              </a:defRPr>
            </a:lvl1pPr>
          </a:lstStyle>
          <a:p>
            <a:pPr>
              <a:defRPr/>
            </a:pPr>
            <a:r>
              <a:rPr lang="en-US"/>
              <a:t>Chapter 17-</a:t>
            </a:r>
            <a:fld id="{CCBF853A-161D-4BF7-A541-99B033274ACF}" type="slidenum">
              <a:rPr lang="en-US"/>
              <a:pPr>
                <a:defRPr/>
              </a:pPr>
              <a:t>‹#›</a:t>
            </a:fld>
            <a:endParaRPr lang="en-US"/>
          </a:p>
        </p:txBody>
      </p:sp>
      <p:sp>
        <p:nvSpPr>
          <p:cNvPr id="1029"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4637" name="Rectangle 13"/>
          <p:cNvSpPr>
            <a:spLocks noChangeArrowheads="1"/>
          </p:cNvSpPr>
          <p:nvPr/>
        </p:nvSpPr>
        <p:spPr bwMode="auto">
          <a:xfrm>
            <a:off x="2608263" y="6443663"/>
            <a:ext cx="4064000" cy="457200"/>
          </a:xfrm>
          <a:prstGeom prst="rect">
            <a:avLst/>
          </a:prstGeom>
          <a:noFill/>
          <a:ln w="9525">
            <a:noFill/>
            <a:miter lim="800000"/>
            <a:headEnd/>
            <a:tailEnd/>
          </a:ln>
          <a:effectLst/>
        </p:spPr>
        <p:txBody>
          <a:bodyPr anchor="b"/>
          <a:lstStyle/>
          <a:p>
            <a:pPr algn="ctr">
              <a:defRPr/>
            </a:pPr>
            <a:r>
              <a:rPr lang="en-US" sz="1000">
                <a:solidFill>
                  <a:schemeClr val="bg2"/>
                </a:solidFill>
              </a:rPr>
              <a:t>Copyright © 2004 Ramez Elmasri and Shamkant Navathe</a:t>
            </a:r>
          </a:p>
        </p:txBody>
      </p:sp>
      <p:sp>
        <p:nvSpPr>
          <p:cNvPr id="154642" name="Rectangle 18"/>
          <p:cNvSpPr>
            <a:spLocks noChangeArrowheads="1"/>
          </p:cNvSpPr>
          <p:nvPr userDrawn="1"/>
        </p:nvSpPr>
        <p:spPr bwMode="auto">
          <a:xfrm>
            <a:off x="825500" y="6280150"/>
            <a:ext cx="7577138" cy="457200"/>
          </a:xfrm>
          <a:prstGeom prst="rect">
            <a:avLst/>
          </a:prstGeom>
          <a:noFill/>
          <a:ln w="9525">
            <a:noFill/>
            <a:miter lim="800000"/>
            <a:headEnd/>
            <a:tailEnd/>
          </a:ln>
          <a:effectLst/>
        </p:spPr>
        <p:txBody>
          <a:bodyPr anchor="b"/>
          <a:lstStyle/>
          <a:p>
            <a:pPr algn="ctr">
              <a:defRPr/>
            </a:pPr>
            <a:r>
              <a:rPr lang="en-US" sz="1400" b="1">
                <a:solidFill>
                  <a:srgbClr val="666699"/>
                </a:solidFill>
                <a:latin typeface="Arial" pitchFamily="34" charset="0"/>
              </a:rPr>
              <a:t>Elmasri/Navathe, Fundamentals of Database Systems, Fourth Edition </a:t>
            </a:r>
          </a:p>
        </p:txBody>
      </p:sp>
      <p:pic>
        <p:nvPicPr>
          <p:cNvPr id="1032" name="Picture 20" descr="C:\WINDOWS\Desktop\Elmasri and Navathe ppt\sent_to_author_for_approvel\bar2.Jpg"/>
          <p:cNvPicPr>
            <a:picLocks noChangeAspect="1" noChangeArrowheads="1"/>
          </p:cNvPicPr>
          <p:nvPr userDrawn="1"/>
        </p:nvPicPr>
        <p:blipFill>
          <a:blip r:embed="rId14"/>
          <a:srcRect/>
          <a:stretch>
            <a:fillRect/>
          </a:stretch>
        </p:blipFill>
        <p:spPr bwMode="auto">
          <a:xfrm>
            <a:off x="-3175" y="0"/>
            <a:ext cx="307975" cy="6900863"/>
          </a:xfrm>
          <a:prstGeom prst="rect">
            <a:avLst/>
          </a:prstGeom>
          <a:noFill/>
          <a:ln w="9525">
            <a:noFill/>
            <a:miter lim="800000"/>
            <a:headEnd/>
            <a:tailEnd/>
          </a:ln>
        </p:spPr>
      </p:pic>
      <p:sp>
        <p:nvSpPr>
          <p:cNvPr id="154647"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p:spPr>
        <p:txBody>
          <a:bodyPr wrap="none"/>
          <a:lstStyle/>
          <a:p>
            <a:pPr>
              <a:defRPr/>
            </a:pPr>
            <a:endParaRPr lang="en-US"/>
          </a:p>
        </p:txBody>
      </p:sp>
    </p:spTree>
  </p:cSld>
  <p:clrMap bg1="dk2" tx1="lt1" bg2="dk1" tx2="lt2" accent1="accent1" accent2="accent2" accent3="accent3" accent4="accent4" accent5="accent5" accent6="accent6" hlink="hlink" folHlink="folHlink"/>
  <p:sldLayoutIdLst>
    <p:sldLayoutId id="2147483708" r:id="rId1"/>
    <p:sldLayoutId id="2147483709" r:id="rId2"/>
    <p:sldLayoutId id="2147483705" r:id="rId3"/>
    <p:sldLayoutId id="2147483706" r:id="rId4"/>
    <p:sldLayoutId id="2147483707"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ctr" rtl="0" eaLnBrk="0" fontAlgn="base" hangingPunct="0">
        <a:spcBef>
          <a:spcPct val="0"/>
        </a:spcBef>
        <a:spcAft>
          <a:spcPct val="0"/>
        </a:spcAft>
        <a:defRPr sz="3600">
          <a:solidFill>
            <a:srgbClr val="333399"/>
          </a:solidFill>
          <a:latin typeface="+mj-lt"/>
          <a:ea typeface="+mj-ea"/>
          <a:cs typeface="+mj-cs"/>
        </a:defRPr>
      </a:lvl1pPr>
      <a:lvl2pPr algn="ctr" rtl="0" eaLnBrk="0" fontAlgn="base" hangingPunct="0">
        <a:spcBef>
          <a:spcPct val="0"/>
        </a:spcBef>
        <a:spcAft>
          <a:spcPct val="0"/>
        </a:spcAft>
        <a:defRPr sz="3600">
          <a:solidFill>
            <a:srgbClr val="333399"/>
          </a:solidFill>
          <a:latin typeface="Arial" pitchFamily="34" charset="0"/>
        </a:defRPr>
      </a:lvl2pPr>
      <a:lvl3pPr algn="ctr" rtl="0" eaLnBrk="0" fontAlgn="base" hangingPunct="0">
        <a:spcBef>
          <a:spcPct val="0"/>
        </a:spcBef>
        <a:spcAft>
          <a:spcPct val="0"/>
        </a:spcAft>
        <a:defRPr sz="3600">
          <a:solidFill>
            <a:srgbClr val="333399"/>
          </a:solidFill>
          <a:latin typeface="Arial" pitchFamily="34" charset="0"/>
        </a:defRPr>
      </a:lvl3pPr>
      <a:lvl4pPr algn="ctr" rtl="0" eaLnBrk="0" fontAlgn="base" hangingPunct="0">
        <a:spcBef>
          <a:spcPct val="0"/>
        </a:spcBef>
        <a:spcAft>
          <a:spcPct val="0"/>
        </a:spcAft>
        <a:defRPr sz="3600">
          <a:solidFill>
            <a:srgbClr val="333399"/>
          </a:solidFill>
          <a:latin typeface="Arial" pitchFamily="34" charset="0"/>
        </a:defRPr>
      </a:lvl4pPr>
      <a:lvl5pPr algn="ctr" rtl="0" eaLnBrk="0" fontAlgn="base" hangingPunct="0">
        <a:spcBef>
          <a:spcPct val="0"/>
        </a:spcBef>
        <a:spcAft>
          <a:spcPct val="0"/>
        </a:spcAft>
        <a:defRPr sz="3600">
          <a:solidFill>
            <a:srgbClr val="333399"/>
          </a:solidFill>
          <a:latin typeface="Arial" pitchFamily="34" charset="0"/>
        </a:defRPr>
      </a:lvl5pPr>
      <a:lvl6pPr marL="457200" algn="ctr" rtl="0" fontAlgn="base">
        <a:spcBef>
          <a:spcPct val="0"/>
        </a:spcBef>
        <a:spcAft>
          <a:spcPct val="0"/>
        </a:spcAft>
        <a:defRPr sz="3600">
          <a:solidFill>
            <a:srgbClr val="333399"/>
          </a:solidFill>
          <a:latin typeface="Arial" pitchFamily="34" charset="0"/>
        </a:defRPr>
      </a:lvl6pPr>
      <a:lvl7pPr marL="914400" algn="ctr" rtl="0" fontAlgn="base">
        <a:spcBef>
          <a:spcPct val="0"/>
        </a:spcBef>
        <a:spcAft>
          <a:spcPct val="0"/>
        </a:spcAft>
        <a:defRPr sz="3600">
          <a:solidFill>
            <a:srgbClr val="333399"/>
          </a:solidFill>
          <a:latin typeface="Arial" pitchFamily="34" charset="0"/>
        </a:defRPr>
      </a:lvl7pPr>
      <a:lvl8pPr marL="1371600" algn="ctr" rtl="0" fontAlgn="base">
        <a:spcBef>
          <a:spcPct val="0"/>
        </a:spcBef>
        <a:spcAft>
          <a:spcPct val="0"/>
        </a:spcAft>
        <a:defRPr sz="3600">
          <a:solidFill>
            <a:srgbClr val="333399"/>
          </a:solidFill>
          <a:latin typeface="Arial" pitchFamily="34" charset="0"/>
        </a:defRPr>
      </a:lvl8pPr>
      <a:lvl9pPr marL="1828800" algn="ctr" rtl="0" fontAlgn="base">
        <a:spcBef>
          <a:spcPct val="0"/>
        </a:spcBef>
        <a:spcAft>
          <a:spcPct val="0"/>
        </a:spcAft>
        <a:defRPr sz="3600">
          <a:solidFill>
            <a:srgbClr val="333399"/>
          </a:solidFill>
          <a:latin typeface="Arial" pitchFamily="34" charset="0"/>
        </a:defRPr>
      </a:lvl9pPr>
    </p:titleStyle>
    <p:bodyStyle>
      <a:lvl1pPr marL="342900" indent="-342900" algn="l" rtl="0" eaLnBrk="0" fontAlgn="base" hangingPunct="0">
        <a:spcBef>
          <a:spcPct val="20000"/>
        </a:spcBef>
        <a:spcAft>
          <a:spcPct val="0"/>
        </a:spcAft>
        <a:buClr>
          <a:srgbClr val="FF0000"/>
        </a:buClr>
        <a:buFont typeface="Wingdings" pitchFamily="2" charset="2"/>
        <a:buChar char="l"/>
        <a:defRPr sz="3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bg2"/>
          </a:solidFill>
          <a:latin typeface="+mn-lt"/>
        </a:defRPr>
      </a:lvl2pPr>
      <a:lvl3pPr marL="1143000" indent="-228600" algn="l" rtl="0" eaLnBrk="0" fontAlgn="base" hangingPunct="0">
        <a:spcBef>
          <a:spcPct val="20000"/>
        </a:spcBef>
        <a:spcAft>
          <a:spcPct val="0"/>
        </a:spcAft>
        <a:buClr>
          <a:srgbClr val="FF0000"/>
        </a:buClr>
        <a:buFont typeface="Wingdings" pitchFamily="2" charset="2"/>
        <a:buChar char="l"/>
        <a:defRPr sz="2400">
          <a:solidFill>
            <a:schemeClr val="bg2"/>
          </a:solidFill>
          <a:latin typeface="+mn-lt"/>
        </a:defRPr>
      </a:lvl3pPr>
      <a:lvl4pPr marL="1600200" indent="-228600" algn="l" rtl="0" eaLnBrk="0" fontAlgn="base" hangingPunct="0">
        <a:spcBef>
          <a:spcPct val="20000"/>
        </a:spcBef>
        <a:spcAft>
          <a:spcPct val="0"/>
        </a:spcAft>
        <a:buClr>
          <a:srgbClr val="FF0000"/>
        </a:buClr>
        <a:buChar char="–"/>
        <a:defRPr sz="2000">
          <a:solidFill>
            <a:schemeClr val="bg2"/>
          </a:solidFill>
          <a:latin typeface="+mn-lt"/>
        </a:defRPr>
      </a:lvl4pPr>
      <a:lvl5pPr marL="2057400" indent="-228600" algn="l" rtl="0" eaLnBrk="0" fontAlgn="base" hangingPunct="0">
        <a:spcBef>
          <a:spcPct val="20000"/>
        </a:spcBef>
        <a:spcAft>
          <a:spcPct val="0"/>
        </a:spcAft>
        <a:buClr>
          <a:srgbClr val="FF0000"/>
        </a:buClr>
        <a:buChar char="•"/>
        <a:defRPr sz="2000">
          <a:solidFill>
            <a:schemeClr val="bg2"/>
          </a:solidFill>
          <a:latin typeface="+mn-lt"/>
        </a:defRPr>
      </a:lvl5pPr>
      <a:lvl6pPr marL="2514600" indent="-228600" algn="l" rtl="0" fontAlgn="base">
        <a:spcBef>
          <a:spcPct val="20000"/>
        </a:spcBef>
        <a:spcAft>
          <a:spcPct val="0"/>
        </a:spcAft>
        <a:buClr>
          <a:srgbClr val="FF0000"/>
        </a:buClr>
        <a:buChar char="•"/>
        <a:defRPr sz="2000">
          <a:solidFill>
            <a:schemeClr val="bg2"/>
          </a:solidFill>
          <a:latin typeface="+mn-lt"/>
        </a:defRPr>
      </a:lvl6pPr>
      <a:lvl7pPr marL="2971800" indent="-228600" algn="l" rtl="0" fontAlgn="base">
        <a:spcBef>
          <a:spcPct val="20000"/>
        </a:spcBef>
        <a:spcAft>
          <a:spcPct val="0"/>
        </a:spcAft>
        <a:buClr>
          <a:srgbClr val="FF0000"/>
        </a:buClr>
        <a:buChar char="•"/>
        <a:defRPr sz="2000">
          <a:solidFill>
            <a:schemeClr val="bg2"/>
          </a:solidFill>
          <a:latin typeface="+mn-lt"/>
        </a:defRPr>
      </a:lvl7pPr>
      <a:lvl8pPr marL="3429000" indent="-228600" algn="l" rtl="0" fontAlgn="base">
        <a:spcBef>
          <a:spcPct val="20000"/>
        </a:spcBef>
        <a:spcAft>
          <a:spcPct val="0"/>
        </a:spcAft>
        <a:buClr>
          <a:srgbClr val="FF0000"/>
        </a:buClr>
        <a:buChar char="•"/>
        <a:defRPr sz="2000">
          <a:solidFill>
            <a:schemeClr val="bg2"/>
          </a:solidFill>
          <a:latin typeface="+mn-lt"/>
        </a:defRPr>
      </a:lvl8pPr>
      <a:lvl9pPr marL="3886200" indent="-228600" algn="l" rtl="0" fontAlgn="base">
        <a:spcBef>
          <a:spcPct val="20000"/>
        </a:spcBef>
        <a:spcAft>
          <a:spcPct val="0"/>
        </a:spcAft>
        <a:buClr>
          <a:srgbClr val="FF0000"/>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7"/>
          <p:cNvSpPr>
            <a:spLocks noChangeArrowheads="1"/>
          </p:cNvSpPr>
          <p:nvPr/>
        </p:nvSpPr>
        <p:spPr bwMode="auto">
          <a:xfrm>
            <a:off x="0" y="0"/>
            <a:ext cx="9144000" cy="717073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0243" name="Rectangle 2"/>
          <p:cNvSpPr>
            <a:spLocks noGrp="1" noChangeArrowheads="1"/>
          </p:cNvSpPr>
          <p:nvPr>
            <p:ph type="ctrTitle"/>
          </p:nvPr>
        </p:nvSpPr>
        <p:spPr>
          <a:xfrm>
            <a:off x="560388" y="957263"/>
            <a:ext cx="7772400" cy="3213100"/>
          </a:xfrm>
        </p:spPr>
        <p:txBody>
          <a:bodyPr/>
          <a:lstStyle/>
          <a:p>
            <a:pPr eaLnBrk="1" hangingPunct="1"/>
            <a:r>
              <a:rPr lang="en-US" sz="3200" b="1" smtClean="0"/>
              <a:t/>
            </a:r>
            <a:br>
              <a:rPr lang="en-US" sz="3200" b="1" smtClean="0"/>
            </a:br>
            <a:r>
              <a:rPr lang="en-US" sz="4400" b="1" smtClean="0"/>
              <a:t/>
            </a:r>
            <a:br>
              <a:rPr lang="en-US" sz="4400" b="1" smtClean="0"/>
            </a:br>
            <a:r>
              <a:rPr lang="en-US" sz="4400" b="1" smtClean="0"/>
              <a:t>Lec 8</a:t>
            </a:r>
            <a:r>
              <a:rPr lang="en-US" sz="4000" b="1" smtClean="0"/>
              <a:t/>
            </a:r>
            <a:br>
              <a:rPr lang="en-US" sz="4000" b="1" smtClean="0"/>
            </a:br>
            <a:r>
              <a:rPr lang="en-US" sz="3200" b="1" smtClean="0"/>
              <a:t/>
            </a:r>
            <a:br>
              <a:rPr lang="en-US" sz="3200" b="1" smtClean="0"/>
            </a:br>
            <a:r>
              <a:rPr lang="en-US" sz="3200" b="1" smtClean="0">
                <a:cs typeface="Times New Roman" pitchFamily="18" charset="0"/>
              </a:rPr>
              <a:t>Introduction to Transaction Processing Concepts and Theory</a:t>
            </a:r>
            <a:endParaRPr lang="en-US" sz="3200" b="1" smtClean="0"/>
          </a:p>
        </p:txBody>
      </p:sp>
      <p:sp>
        <p:nvSpPr>
          <p:cNvPr id="10244" name="Rectangle 6"/>
          <p:cNvSpPr>
            <a:spLocks noChangeArrowheads="1"/>
          </p:cNvSpPr>
          <p:nvPr/>
        </p:nvSpPr>
        <p:spPr bwMode="auto">
          <a:xfrm>
            <a:off x="2635250" y="6408738"/>
            <a:ext cx="4064000" cy="457200"/>
          </a:xfrm>
          <a:prstGeom prst="rect">
            <a:avLst/>
          </a:prstGeom>
          <a:noFill/>
          <a:ln w="9525">
            <a:noFill/>
            <a:miter lim="800000"/>
            <a:headEnd/>
            <a:tailEnd/>
          </a:ln>
        </p:spPr>
        <p:txBody>
          <a:bodyPr anchor="b"/>
          <a:lstStyle/>
          <a:p>
            <a:pPr algn="ctr"/>
            <a:r>
              <a:rPr lang="en-US" sz="1000">
                <a:solidFill>
                  <a:srgbClr val="808080"/>
                </a:solidFill>
              </a:rPr>
              <a:t>Copyright © 2004 Pearson Education,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600501"/>
            <a:ext cx="8175009" cy="4154984"/>
          </a:xfrm>
          <a:prstGeom prst="rect">
            <a:avLst/>
          </a:prstGeom>
        </p:spPr>
        <p:txBody>
          <a:bodyPr wrap="square">
            <a:spAutoFit/>
          </a:bodyPr>
          <a:lstStyle/>
          <a:p>
            <a:pPr algn="just"/>
            <a:r>
              <a:rPr lang="en-US" dirty="0">
                <a:solidFill>
                  <a:schemeClr val="bg2"/>
                </a:solidFill>
              </a:rPr>
              <a:t>Figure 17.2a shows a transaction </a:t>
            </a:r>
            <a:r>
              <a:rPr lang="en-US" dirty="0" smtClean="0">
                <a:solidFill>
                  <a:schemeClr val="bg2"/>
                </a:solidFill>
              </a:rPr>
              <a:t>T1 </a:t>
            </a:r>
            <a:r>
              <a:rPr lang="en-US" dirty="0">
                <a:solidFill>
                  <a:schemeClr val="bg2"/>
                </a:solidFill>
              </a:rPr>
              <a:t>that </a:t>
            </a:r>
            <a:r>
              <a:rPr lang="en-US" i="1" dirty="0">
                <a:solidFill>
                  <a:schemeClr val="bg2"/>
                </a:solidFill>
              </a:rPr>
              <a:t>transfers N reservations from one flight </a:t>
            </a:r>
            <a:r>
              <a:rPr lang="en-US" i="1" dirty="0" smtClean="0">
                <a:solidFill>
                  <a:schemeClr val="bg2"/>
                </a:solidFill>
              </a:rPr>
              <a:t>whose </a:t>
            </a:r>
            <a:r>
              <a:rPr lang="en-US" dirty="0" smtClean="0">
                <a:solidFill>
                  <a:schemeClr val="bg2"/>
                </a:solidFill>
              </a:rPr>
              <a:t>number </a:t>
            </a:r>
            <a:r>
              <a:rPr lang="en-US" dirty="0">
                <a:solidFill>
                  <a:schemeClr val="bg2"/>
                </a:solidFill>
              </a:rPr>
              <a:t>of reserved seats is stored in the database item named X to another flight </a:t>
            </a:r>
            <a:r>
              <a:rPr lang="en-US" dirty="0" smtClean="0">
                <a:solidFill>
                  <a:schemeClr val="bg2"/>
                </a:solidFill>
              </a:rPr>
              <a:t>whose number </a:t>
            </a:r>
            <a:r>
              <a:rPr lang="en-US" dirty="0">
                <a:solidFill>
                  <a:schemeClr val="bg2"/>
                </a:solidFill>
              </a:rPr>
              <a:t>of reserved seats is stored in the database item named Y. </a:t>
            </a:r>
            <a:endParaRPr lang="en-US" dirty="0" smtClean="0">
              <a:solidFill>
                <a:schemeClr val="bg2"/>
              </a:solidFill>
            </a:endParaRPr>
          </a:p>
          <a:p>
            <a:pPr algn="just"/>
            <a:r>
              <a:rPr lang="en-US" dirty="0" smtClean="0">
                <a:solidFill>
                  <a:schemeClr val="bg2"/>
                </a:solidFill>
              </a:rPr>
              <a:t>Figure </a:t>
            </a:r>
            <a:r>
              <a:rPr lang="en-US" dirty="0">
                <a:solidFill>
                  <a:schemeClr val="bg2"/>
                </a:solidFill>
              </a:rPr>
              <a:t>17.2b shows a </a:t>
            </a:r>
            <a:r>
              <a:rPr lang="en-US" dirty="0" smtClean="0">
                <a:solidFill>
                  <a:schemeClr val="bg2"/>
                </a:solidFill>
              </a:rPr>
              <a:t>simpler transaction T2 </a:t>
            </a:r>
            <a:r>
              <a:rPr lang="en-US" dirty="0">
                <a:solidFill>
                  <a:schemeClr val="bg2"/>
                </a:solidFill>
              </a:rPr>
              <a:t>that just </a:t>
            </a:r>
            <a:r>
              <a:rPr lang="en-US" i="1" dirty="0">
                <a:solidFill>
                  <a:schemeClr val="bg2"/>
                </a:solidFill>
              </a:rPr>
              <a:t>reserves M </a:t>
            </a:r>
            <a:r>
              <a:rPr lang="en-US" i="1" dirty="0" smtClean="0">
                <a:solidFill>
                  <a:schemeClr val="bg2"/>
                </a:solidFill>
              </a:rPr>
              <a:t>seats on </a:t>
            </a:r>
            <a:r>
              <a:rPr lang="en-US" i="1" dirty="0">
                <a:solidFill>
                  <a:schemeClr val="bg2"/>
                </a:solidFill>
              </a:rPr>
              <a:t>the first flight (X) referenced in </a:t>
            </a:r>
            <a:r>
              <a:rPr lang="en-US" i="1" dirty="0" smtClean="0">
                <a:solidFill>
                  <a:schemeClr val="bg2"/>
                </a:solidFill>
              </a:rPr>
              <a:t>transaction</a:t>
            </a:r>
            <a:r>
              <a:rPr lang="en-US" dirty="0" smtClean="0">
                <a:solidFill>
                  <a:schemeClr val="bg2"/>
                </a:solidFill>
              </a:rPr>
              <a:t>T2.</a:t>
            </a:r>
          </a:p>
          <a:p>
            <a:endParaRPr lang="en-US" dirty="0" smtClean="0">
              <a:solidFill>
                <a:schemeClr val="bg2"/>
              </a:solidFill>
            </a:endParaRPr>
          </a:p>
          <a:p>
            <a:r>
              <a:rPr lang="en-US" dirty="0" smtClean="0">
                <a:solidFill>
                  <a:schemeClr val="bg2"/>
                </a:solidFill>
              </a:rPr>
              <a:t>For </a:t>
            </a:r>
            <a:r>
              <a:rPr lang="en-US" dirty="0">
                <a:solidFill>
                  <a:schemeClr val="bg2"/>
                </a:solidFill>
              </a:rPr>
              <a:t>example, </a:t>
            </a:r>
            <a:r>
              <a:rPr lang="en-US" dirty="0" smtClean="0">
                <a:solidFill>
                  <a:schemeClr val="bg2"/>
                </a:solidFill>
              </a:rPr>
              <a:t>if X </a:t>
            </a:r>
            <a:r>
              <a:rPr lang="en-US" dirty="0">
                <a:solidFill>
                  <a:schemeClr val="bg2"/>
                </a:solidFill>
              </a:rPr>
              <a:t>= 80 at the start (originally there were 80 reservations on the flight), N </a:t>
            </a:r>
            <a:r>
              <a:rPr lang="en-US" dirty="0" smtClean="0">
                <a:solidFill>
                  <a:schemeClr val="bg2"/>
                </a:solidFill>
              </a:rPr>
              <a:t>=</a:t>
            </a:r>
            <a:r>
              <a:rPr lang="en-US" i="1" dirty="0" smtClean="0">
                <a:solidFill>
                  <a:schemeClr val="bg2"/>
                </a:solidFill>
              </a:rPr>
              <a:t>5 </a:t>
            </a:r>
            <a:r>
              <a:rPr lang="en-US" i="1" dirty="0">
                <a:solidFill>
                  <a:schemeClr val="bg2"/>
                </a:solidFill>
              </a:rPr>
              <a:t>(</a:t>
            </a:r>
            <a:r>
              <a:rPr lang="en-US" i="1" dirty="0" smtClean="0">
                <a:solidFill>
                  <a:schemeClr val="bg2"/>
                </a:solidFill>
              </a:rPr>
              <a:t>T1 </a:t>
            </a:r>
            <a:r>
              <a:rPr lang="en-US" i="1" dirty="0">
                <a:solidFill>
                  <a:schemeClr val="bg2"/>
                </a:solidFill>
              </a:rPr>
              <a:t>transfers 5 seat reservations from the flight corresponding to X to the </a:t>
            </a:r>
            <a:r>
              <a:rPr lang="en-US" i="1" dirty="0" smtClean="0">
                <a:solidFill>
                  <a:schemeClr val="bg2"/>
                </a:solidFill>
              </a:rPr>
              <a:t>flight </a:t>
            </a:r>
            <a:r>
              <a:rPr lang="en-US" dirty="0" smtClean="0">
                <a:solidFill>
                  <a:schemeClr val="bg2"/>
                </a:solidFill>
              </a:rPr>
              <a:t>corresponding </a:t>
            </a:r>
            <a:r>
              <a:rPr lang="en-US" dirty="0">
                <a:solidFill>
                  <a:schemeClr val="bg2"/>
                </a:solidFill>
              </a:rPr>
              <a:t>to </a:t>
            </a:r>
            <a:r>
              <a:rPr lang="en-US" i="1" dirty="0">
                <a:solidFill>
                  <a:schemeClr val="bg2"/>
                </a:solidFill>
              </a:rPr>
              <a:t>Y), and M = 4 (</a:t>
            </a:r>
            <a:r>
              <a:rPr lang="en-US" i="1" dirty="0" smtClean="0">
                <a:solidFill>
                  <a:schemeClr val="bg2"/>
                </a:solidFill>
              </a:rPr>
              <a:t>T2 </a:t>
            </a:r>
            <a:r>
              <a:rPr lang="en-US" i="1" dirty="0">
                <a:solidFill>
                  <a:schemeClr val="bg2"/>
                </a:solidFill>
              </a:rPr>
              <a:t>reserves 4 seats on X),</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3"/>
          <p:cNvSpPr>
            <a:spLocks noGrp="1"/>
          </p:cNvSpPr>
          <p:nvPr>
            <p:ph type="sldNum" sz="quarter" idx="4294967295"/>
          </p:nvPr>
        </p:nvSpPr>
        <p:spPr>
          <a:noFill/>
        </p:spPr>
        <p:txBody>
          <a:bodyPr/>
          <a:lstStyle/>
          <a:p>
            <a:r>
              <a:rPr lang="en-US" smtClean="0"/>
              <a:t>Chapter 17-</a:t>
            </a:r>
            <a:fld id="{E747832A-C32F-4639-8C00-D4F17C4250D7}" type="slidenum">
              <a:rPr lang="en-US" smtClean="0"/>
              <a:pPr/>
              <a:t>11</a:t>
            </a:fld>
            <a:endParaRPr lang="en-US" smtClean="0"/>
          </a:p>
        </p:txBody>
      </p:sp>
      <p:sp>
        <p:nvSpPr>
          <p:cNvPr id="19459" name="Rectangle 3"/>
          <p:cNvSpPr>
            <a:spLocks noGrp="1" noChangeArrowheads="1"/>
          </p:cNvSpPr>
          <p:nvPr>
            <p:ph type="body" idx="1"/>
          </p:nvPr>
        </p:nvSpPr>
        <p:spPr>
          <a:xfrm>
            <a:off x="685800" y="1552575"/>
            <a:ext cx="7772400" cy="4114800"/>
          </a:xfrm>
        </p:spPr>
        <p:txBody>
          <a:bodyPr/>
          <a:lstStyle/>
          <a:p>
            <a:pPr eaLnBrk="1" hangingPunct="1">
              <a:buFont typeface="Wingdings" pitchFamily="2" charset="2"/>
              <a:buNone/>
            </a:pPr>
            <a:r>
              <a:rPr lang="en-US" sz="2800" b="1" dirty="0" smtClean="0"/>
              <a:t>Why Concurrency Control is needed:</a:t>
            </a:r>
          </a:p>
          <a:p>
            <a:pPr eaLnBrk="1" hangingPunct="1"/>
            <a:r>
              <a:rPr lang="en-US" sz="2400" b="1" dirty="0" smtClean="0">
                <a:latin typeface="Palatino" charset="0"/>
                <a:cs typeface="Times New Roman" pitchFamily="18" charset="0"/>
              </a:rPr>
              <a:t>The Lost Update Problem.</a:t>
            </a:r>
            <a:r>
              <a:rPr lang="en-US" sz="2400" dirty="0" smtClean="0"/>
              <a:t> </a:t>
            </a:r>
          </a:p>
          <a:p>
            <a:pPr eaLnBrk="1" hangingPunct="1">
              <a:buFont typeface="Wingdings" pitchFamily="2" charset="2"/>
              <a:buNone/>
            </a:pPr>
            <a:r>
              <a:rPr lang="en-US" sz="2400" dirty="0" smtClean="0">
                <a:latin typeface="Palatino" charset="0"/>
                <a:cs typeface="Times New Roman" pitchFamily="18" charset="0"/>
              </a:rPr>
              <a:t>	This occurs when two transactions that access the same database items have their operations interleaved in a way that makes the value of some database item incorrect. </a:t>
            </a:r>
          </a:p>
        </p:txBody>
      </p:sp>
      <p:sp>
        <p:nvSpPr>
          <p:cNvPr id="19460" name="Rectangle 4"/>
          <p:cNvSpPr>
            <a:spLocks noGrp="1" noChangeArrowheads="1"/>
          </p:cNvSpPr>
          <p:nvPr>
            <p:ph type="title"/>
          </p:nvPr>
        </p:nvSpPr>
        <p:spPr>
          <a:xfrm>
            <a:off x="838200" y="409575"/>
            <a:ext cx="7937500" cy="1143000"/>
          </a:xfrm>
          <a:noFill/>
        </p:spPr>
        <p:txBody>
          <a:bodyPr/>
          <a:lstStyle/>
          <a:p>
            <a:pPr eaLnBrk="1" hangingPunct="1"/>
            <a:r>
              <a:rPr lang="en-US" sz="3200" smtClean="0">
                <a:cs typeface="Times New Roman" pitchFamily="18" charset="0"/>
              </a:rPr>
              <a:t>1-Introduction to Transaction Processing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3"/>
          <p:cNvSpPr>
            <a:spLocks noGrp="1"/>
          </p:cNvSpPr>
          <p:nvPr>
            <p:ph type="sldNum" sz="quarter" idx="4294967295"/>
          </p:nvPr>
        </p:nvSpPr>
        <p:spPr>
          <a:noFill/>
        </p:spPr>
        <p:txBody>
          <a:bodyPr/>
          <a:lstStyle/>
          <a:p>
            <a:r>
              <a:rPr lang="en-US" smtClean="0"/>
              <a:t>Chapter 17-</a:t>
            </a:r>
            <a:fld id="{5BF6B196-795A-4A44-994D-C2E25FEA4F84}" type="slidenum">
              <a:rPr lang="en-US" smtClean="0"/>
              <a:pPr/>
              <a:t>12</a:t>
            </a:fld>
            <a:endParaRPr lang="en-US" smtClean="0"/>
          </a:p>
        </p:txBody>
      </p:sp>
      <p:sp>
        <p:nvSpPr>
          <p:cNvPr id="20483" name="Rectangle 2"/>
          <p:cNvSpPr>
            <a:spLocks noGrp="1" noChangeArrowheads="1"/>
          </p:cNvSpPr>
          <p:nvPr>
            <p:ph type="title"/>
          </p:nvPr>
        </p:nvSpPr>
        <p:spPr>
          <a:xfrm>
            <a:off x="1284288" y="354842"/>
            <a:ext cx="7173912" cy="1143000"/>
          </a:xfrm>
        </p:spPr>
        <p:txBody>
          <a:bodyPr/>
          <a:lstStyle/>
          <a:p>
            <a:pPr eaLnBrk="1" hangingPunct="1"/>
            <a:r>
              <a:rPr lang="en-US" sz="2400" dirty="0" smtClean="0"/>
              <a:t>Some problems  that occur when concurrent execution is uncontrolled. (a) The lost update problem. </a:t>
            </a:r>
            <a:endParaRPr lang="en-US" b="1" dirty="0" smtClean="0"/>
          </a:p>
        </p:txBody>
      </p:sp>
      <p:pic>
        <p:nvPicPr>
          <p:cNvPr id="20484" name="Picture 3" descr="31755_FIG1903a.gif                                             0001035BEeyore                         B91DCF3B:"/>
          <p:cNvPicPr>
            <a:picLocks noGrp="1" noChangeAspect="1" noChangeArrowheads="1"/>
          </p:cNvPicPr>
          <p:nvPr>
            <p:ph idx="1"/>
          </p:nvPr>
        </p:nvPicPr>
        <p:blipFill>
          <a:blip r:embed="rId2"/>
          <a:srcRect/>
          <a:stretch>
            <a:fillRect/>
          </a:stretch>
        </p:blipFill>
        <p:spPr>
          <a:xfrm>
            <a:off x="685800" y="1752600"/>
            <a:ext cx="7772400" cy="3290887"/>
          </a:xfrm>
        </p:spPr>
      </p:pic>
      <p:sp>
        <p:nvSpPr>
          <p:cNvPr id="6" name="TextBox 5"/>
          <p:cNvSpPr txBox="1"/>
          <p:nvPr/>
        </p:nvSpPr>
        <p:spPr>
          <a:xfrm>
            <a:off x="1119116" y="5363570"/>
            <a:ext cx="6851177" cy="1200329"/>
          </a:xfrm>
          <a:prstGeom prst="rect">
            <a:avLst/>
          </a:prstGeom>
          <a:noFill/>
        </p:spPr>
        <p:txBody>
          <a:bodyPr wrap="square" rtlCol="0">
            <a:spAutoFit/>
          </a:bodyPr>
          <a:lstStyle/>
          <a:p>
            <a:r>
              <a:rPr lang="en-US" dirty="0">
                <a:solidFill>
                  <a:schemeClr val="bg2"/>
                </a:solidFill>
              </a:rPr>
              <a:t>X = 84 because the update in T1 that removed the five seats from X was </a:t>
            </a:r>
            <a:r>
              <a:rPr lang="en-US" i="1" dirty="0">
                <a:solidFill>
                  <a:schemeClr val="bg2"/>
                </a:solidFill>
              </a:rPr>
              <a:t>lost.</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900113" y="609600"/>
            <a:ext cx="7558087" cy="1143000"/>
          </a:xfrm>
        </p:spPr>
        <p:txBody>
          <a:bodyPr/>
          <a:lstStyle/>
          <a:p>
            <a:pPr algn="l" eaLnBrk="1" hangingPunct="1"/>
            <a:r>
              <a:rPr lang="en-US" sz="3200" smtClean="0">
                <a:cs typeface="Times New Roman" pitchFamily="18" charset="0"/>
              </a:rPr>
              <a:t>1-Introduction to Transaction Processing</a:t>
            </a:r>
            <a:endParaRPr lang="en-US" sz="3200" smtClean="0"/>
          </a:p>
        </p:txBody>
      </p:sp>
      <p:sp>
        <p:nvSpPr>
          <p:cNvPr id="21507" name="Content Placeholder 2"/>
          <p:cNvSpPr>
            <a:spLocks noGrp="1"/>
          </p:cNvSpPr>
          <p:nvPr>
            <p:ph idx="1"/>
          </p:nvPr>
        </p:nvSpPr>
        <p:spPr/>
        <p:txBody>
          <a:bodyPr/>
          <a:lstStyle/>
          <a:p>
            <a:pPr eaLnBrk="1" hangingPunct="1">
              <a:buFont typeface="Wingdings" pitchFamily="2" charset="2"/>
              <a:buNone/>
            </a:pPr>
            <a:r>
              <a:rPr lang="en-US" sz="2400" b="1" smtClean="0"/>
              <a:t>Why Concurrency Control is needed:</a:t>
            </a:r>
            <a:endParaRPr lang="en-US" sz="2400" b="1" smtClean="0">
              <a:latin typeface="Palatino" charset="0"/>
              <a:cs typeface="Times New Roman" pitchFamily="18" charset="0"/>
            </a:endParaRPr>
          </a:p>
          <a:p>
            <a:pPr eaLnBrk="1" hangingPunct="1"/>
            <a:r>
              <a:rPr lang="en-US" sz="2400" b="1" smtClean="0">
                <a:latin typeface="Palatino" charset="0"/>
                <a:cs typeface="Times New Roman" pitchFamily="18" charset="0"/>
              </a:rPr>
              <a:t>The Temporary Update (or Dirty Read) Problem.</a:t>
            </a:r>
            <a:r>
              <a:rPr lang="en-US" sz="2400" smtClean="0"/>
              <a:t> </a:t>
            </a:r>
          </a:p>
          <a:p>
            <a:pPr eaLnBrk="1" hangingPunct="1">
              <a:buFont typeface="Wingdings" pitchFamily="2" charset="2"/>
              <a:buNone/>
            </a:pPr>
            <a:r>
              <a:rPr lang="en-US" sz="2400" smtClean="0">
                <a:latin typeface="Palatino" charset="0"/>
                <a:cs typeface="Times New Roman" pitchFamily="18" charset="0"/>
              </a:rPr>
              <a:t>	This occurs when one transaction updates a database item and then the transaction fails for some reason. The updated item is accessed by another transaction before it is changed back to its original value.</a:t>
            </a:r>
            <a:r>
              <a:rPr lang="en-US" sz="2400" smtClean="0"/>
              <a:t> </a:t>
            </a:r>
          </a:p>
          <a:p>
            <a:pPr eaLnBrk="1" hangingPunct="1"/>
            <a:endParaRPr lang="en-US" sz="2400" smtClean="0"/>
          </a:p>
        </p:txBody>
      </p:sp>
      <p:sp>
        <p:nvSpPr>
          <p:cNvPr id="21508" name="Slide Number Placeholder 3"/>
          <p:cNvSpPr>
            <a:spLocks noGrp="1"/>
          </p:cNvSpPr>
          <p:nvPr>
            <p:ph type="sldNum" sz="quarter" idx="4294967295"/>
          </p:nvPr>
        </p:nvSpPr>
        <p:spPr>
          <a:noFill/>
        </p:spPr>
        <p:txBody>
          <a:bodyPr/>
          <a:lstStyle/>
          <a:p>
            <a:r>
              <a:rPr lang="en-US" smtClean="0"/>
              <a:t>Chapter 17-</a:t>
            </a:r>
            <a:fld id="{EF706A7A-81C0-439E-A5E0-29548AA50327}"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3"/>
          <p:cNvSpPr>
            <a:spLocks noGrp="1"/>
          </p:cNvSpPr>
          <p:nvPr>
            <p:ph type="sldNum" sz="quarter" idx="4294967295"/>
          </p:nvPr>
        </p:nvSpPr>
        <p:spPr>
          <a:noFill/>
        </p:spPr>
        <p:txBody>
          <a:bodyPr/>
          <a:lstStyle/>
          <a:p>
            <a:r>
              <a:rPr lang="en-US" smtClean="0"/>
              <a:t>Chapter 17-</a:t>
            </a:r>
            <a:fld id="{0F30D78D-960A-434E-B0F7-A045839412D8}" type="slidenum">
              <a:rPr lang="en-US" smtClean="0"/>
              <a:pPr/>
              <a:t>14</a:t>
            </a:fld>
            <a:endParaRPr lang="en-US" smtClean="0"/>
          </a:p>
        </p:txBody>
      </p:sp>
      <p:sp>
        <p:nvSpPr>
          <p:cNvPr id="22531" name="Rectangle 2"/>
          <p:cNvSpPr>
            <a:spLocks noGrp="1" noChangeArrowheads="1"/>
          </p:cNvSpPr>
          <p:nvPr>
            <p:ph type="title"/>
          </p:nvPr>
        </p:nvSpPr>
        <p:spPr/>
        <p:txBody>
          <a:bodyPr/>
          <a:lstStyle/>
          <a:p>
            <a:pPr eaLnBrk="1" hangingPunct="1"/>
            <a:r>
              <a:rPr lang="en-US" sz="2400" smtClean="0"/>
              <a:t>Some problems  that occur when concurrent execution is uncontrolled. (b) The temporary update problem.</a:t>
            </a:r>
            <a:endParaRPr lang="en-US" b="1" smtClean="0"/>
          </a:p>
        </p:txBody>
      </p:sp>
      <p:pic>
        <p:nvPicPr>
          <p:cNvPr id="22532" name="Picture 3" descr="31755_FIG1903b.gif                                             0001035BEeyore                         B91DCF3B:"/>
          <p:cNvPicPr>
            <a:picLocks noGrp="1" noChangeAspect="1" noChangeArrowheads="1"/>
          </p:cNvPicPr>
          <p:nvPr>
            <p:ph idx="1"/>
          </p:nvPr>
        </p:nvPicPr>
        <p:blipFill>
          <a:blip r:embed="rId2"/>
          <a:srcRect/>
          <a:stretch>
            <a:fillRect/>
          </a:stretch>
        </p:blipFill>
        <p:spPr>
          <a:xfrm>
            <a:off x="685800" y="2079625"/>
            <a:ext cx="7772400" cy="391795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501" y="243513"/>
            <a:ext cx="7519917" cy="4832092"/>
          </a:xfrm>
          <a:prstGeom prst="rect">
            <a:avLst/>
          </a:prstGeom>
        </p:spPr>
        <p:txBody>
          <a:bodyPr wrap="square">
            <a:spAutoFit/>
          </a:bodyPr>
          <a:lstStyle/>
          <a:p>
            <a:pPr algn="just"/>
            <a:r>
              <a:rPr lang="en-US" sz="2800" dirty="0">
                <a:solidFill>
                  <a:schemeClr val="bg2"/>
                </a:solidFill>
              </a:rPr>
              <a:t>Figure 17.3b shows an example where T1 updates item X </a:t>
            </a:r>
            <a:r>
              <a:rPr lang="en-US" sz="2800" dirty="0" smtClean="0">
                <a:solidFill>
                  <a:schemeClr val="bg2"/>
                </a:solidFill>
              </a:rPr>
              <a:t>and then fails </a:t>
            </a:r>
            <a:r>
              <a:rPr lang="en-US" sz="2800" dirty="0">
                <a:solidFill>
                  <a:schemeClr val="bg2"/>
                </a:solidFill>
              </a:rPr>
              <a:t>before completion, so the system must change X back to its original value. </a:t>
            </a:r>
            <a:r>
              <a:rPr lang="en-US" sz="2800" dirty="0" smtClean="0">
                <a:solidFill>
                  <a:schemeClr val="bg2"/>
                </a:solidFill>
              </a:rPr>
              <a:t>Before it </a:t>
            </a:r>
            <a:r>
              <a:rPr lang="en-US" sz="2800" dirty="0">
                <a:solidFill>
                  <a:schemeClr val="bg2"/>
                </a:solidFill>
              </a:rPr>
              <a:t>can do so, however, transaction T2 reads the "temporary" value of X, which will not </a:t>
            </a:r>
            <a:r>
              <a:rPr lang="en-US" sz="2800" dirty="0" smtClean="0">
                <a:solidFill>
                  <a:schemeClr val="bg2"/>
                </a:solidFill>
              </a:rPr>
              <a:t>be recorded </a:t>
            </a:r>
            <a:r>
              <a:rPr lang="en-US" sz="2800" dirty="0">
                <a:solidFill>
                  <a:schemeClr val="bg2"/>
                </a:solidFill>
              </a:rPr>
              <a:t>permanently in the database because of the failure of </a:t>
            </a:r>
            <a:r>
              <a:rPr lang="en-US" sz="2800" dirty="0" smtClean="0">
                <a:solidFill>
                  <a:schemeClr val="bg2"/>
                </a:solidFill>
              </a:rPr>
              <a:t>T1-The </a:t>
            </a:r>
            <a:r>
              <a:rPr lang="en-US" sz="2800" dirty="0">
                <a:solidFill>
                  <a:schemeClr val="bg2"/>
                </a:solidFill>
              </a:rPr>
              <a:t>value of item X </a:t>
            </a:r>
            <a:r>
              <a:rPr lang="en-US" sz="2800" dirty="0" smtClean="0">
                <a:solidFill>
                  <a:schemeClr val="bg2"/>
                </a:solidFill>
              </a:rPr>
              <a:t>that is </a:t>
            </a:r>
            <a:r>
              <a:rPr lang="en-US" sz="2800" dirty="0">
                <a:solidFill>
                  <a:schemeClr val="bg2"/>
                </a:solidFill>
              </a:rPr>
              <a:t>read by T2 is called </a:t>
            </a:r>
            <a:r>
              <a:rPr lang="en-US" sz="2800" i="1" dirty="0">
                <a:solidFill>
                  <a:schemeClr val="bg2"/>
                </a:solidFill>
              </a:rPr>
              <a:t>dirty data, because it has been created by a transaction that has </a:t>
            </a:r>
            <a:r>
              <a:rPr lang="en-US" sz="2800" i="1" dirty="0" smtClean="0">
                <a:solidFill>
                  <a:schemeClr val="bg2"/>
                </a:solidFill>
              </a:rPr>
              <a:t>not </a:t>
            </a:r>
            <a:r>
              <a:rPr lang="en-US" sz="2800" dirty="0" smtClean="0">
                <a:solidFill>
                  <a:schemeClr val="bg2"/>
                </a:solidFill>
              </a:rPr>
              <a:t>completed and </a:t>
            </a:r>
            <a:r>
              <a:rPr lang="en-US" sz="2800" dirty="0">
                <a:solidFill>
                  <a:schemeClr val="bg2"/>
                </a:solidFill>
              </a:rPr>
              <a:t>committed yet; hence, this problem is also known as the </a:t>
            </a:r>
            <a:r>
              <a:rPr lang="en-US" sz="2800" i="1" dirty="0">
                <a:solidFill>
                  <a:schemeClr val="bg2"/>
                </a:solidFill>
              </a:rPr>
              <a:t>dirty read problem.</a:t>
            </a:r>
            <a:endParaRPr lang="en-US" sz="2800" dirty="0">
              <a:solidFill>
                <a:schemeClr val="bg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4294967295"/>
          </p:nvPr>
        </p:nvSpPr>
        <p:spPr>
          <a:noFill/>
        </p:spPr>
        <p:txBody>
          <a:bodyPr/>
          <a:lstStyle/>
          <a:p>
            <a:r>
              <a:rPr lang="en-US" smtClean="0"/>
              <a:t>Chapter 17-</a:t>
            </a:r>
            <a:fld id="{769CB966-56EE-40FC-A4E4-78A0CB109C25}" type="slidenum">
              <a:rPr lang="en-US" smtClean="0"/>
              <a:pPr/>
              <a:t>16</a:t>
            </a:fld>
            <a:endParaRPr lang="en-US" smtClean="0"/>
          </a:p>
        </p:txBody>
      </p:sp>
      <p:sp>
        <p:nvSpPr>
          <p:cNvPr id="23555" name="Rectangle 3"/>
          <p:cNvSpPr>
            <a:spLocks noGrp="1" noChangeArrowheads="1"/>
          </p:cNvSpPr>
          <p:nvPr>
            <p:ph type="body" idx="1"/>
          </p:nvPr>
        </p:nvSpPr>
        <p:spPr/>
        <p:txBody>
          <a:bodyPr/>
          <a:lstStyle/>
          <a:p>
            <a:pPr eaLnBrk="1" hangingPunct="1">
              <a:buFont typeface="Wingdings" pitchFamily="2" charset="2"/>
              <a:buNone/>
            </a:pPr>
            <a:r>
              <a:rPr lang="en-US" sz="2800" b="1" smtClean="0"/>
              <a:t>Why Concurrency Control is needed (cont.):</a:t>
            </a:r>
          </a:p>
          <a:p>
            <a:pPr eaLnBrk="1" hangingPunct="1"/>
            <a:r>
              <a:rPr lang="en-US" sz="2400" b="1" smtClean="0">
                <a:latin typeface="Palatino" charset="0"/>
                <a:cs typeface="Times New Roman" pitchFamily="18" charset="0"/>
              </a:rPr>
              <a:t>The Incorrect Summary Problem .</a:t>
            </a:r>
            <a:r>
              <a:rPr lang="en-US" sz="2400" smtClean="0"/>
              <a:t> </a:t>
            </a:r>
          </a:p>
          <a:p>
            <a:pPr eaLnBrk="1" hangingPunct="1">
              <a:buFont typeface="Wingdings" pitchFamily="2" charset="2"/>
              <a:buNone/>
            </a:pPr>
            <a:r>
              <a:rPr lang="en-US" sz="2400" smtClean="0">
                <a:latin typeface="Palatino" charset="0"/>
                <a:cs typeface="Times New Roman" pitchFamily="18" charset="0"/>
              </a:rPr>
              <a:t>	If one transaction is calculating an aggregate summary function on a number of records while other transactions are updating some of these records, the aggregate function may </a:t>
            </a:r>
            <a:r>
              <a:rPr lang="en-US" sz="2400" u="sng" smtClean="0">
                <a:latin typeface="Palatino" charset="0"/>
                <a:cs typeface="Times New Roman" pitchFamily="18" charset="0"/>
              </a:rPr>
              <a:t>calculate some values before they are updated and others after they are updated</a:t>
            </a:r>
            <a:r>
              <a:rPr lang="en-US" sz="2400" smtClean="0">
                <a:latin typeface="Palatino" charset="0"/>
                <a:cs typeface="Times New Roman" pitchFamily="18" charset="0"/>
              </a:rPr>
              <a:t>. </a:t>
            </a:r>
          </a:p>
        </p:txBody>
      </p:sp>
      <p:sp>
        <p:nvSpPr>
          <p:cNvPr id="23556" name="Rectangle 4"/>
          <p:cNvSpPr>
            <a:spLocks noGrp="1" noChangeArrowheads="1"/>
          </p:cNvSpPr>
          <p:nvPr>
            <p:ph type="title"/>
          </p:nvPr>
        </p:nvSpPr>
        <p:spPr>
          <a:xfrm>
            <a:off x="838200" y="609600"/>
            <a:ext cx="7937500" cy="1143000"/>
          </a:xfrm>
          <a:noFill/>
        </p:spPr>
        <p:txBody>
          <a:bodyPr/>
          <a:lstStyle/>
          <a:p>
            <a:pPr eaLnBrk="1" hangingPunct="1"/>
            <a:r>
              <a:rPr lang="en-US" sz="3200" smtClean="0">
                <a:cs typeface="Times New Roman" pitchFamily="18" charset="0"/>
              </a:rPr>
              <a:t>1-Introduction to Transaction Processing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4294967295"/>
          </p:nvPr>
        </p:nvSpPr>
        <p:spPr>
          <a:noFill/>
        </p:spPr>
        <p:txBody>
          <a:bodyPr/>
          <a:lstStyle/>
          <a:p>
            <a:r>
              <a:rPr lang="en-US" smtClean="0"/>
              <a:t>Chapter 17-</a:t>
            </a:r>
            <a:fld id="{CBB100FF-8073-4273-939D-427D25CE9308}" type="slidenum">
              <a:rPr lang="en-US" smtClean="0"/>
              <a:pPr/>
              <a:t>17</a:t>
            </a:fld>
            <a:endParaRPr lang="en-US" smtClean="0"/>
          </a:p>
        </p:txBody>
      </p:sp>
      <p:sp>
        <p:nvSpPr>
          <p:cNvPr id="24579" name="Rectangle 2"/>
          <p:cNvSpPr>
            <a:spLocks noGrp="1" noChangeArrowheads="1"/>
          </p:cNvSpPr>
          <p:nvPr>
            <p:ph type="title"/>
          </p:nvPr>
        </p:nvSpPr>
        <p:spPr>
          <a:xfrm>
            <a:off x="762000" y="609600"/>
            <a:ext cx="8212138" cy="668338"/>
          </a:xfrm>
        </p:spPr>
        <p:txBody>
          <a:bodyPr/>
          <a:lstStyle/>
          <a:p>
            <a:pPr eaLnBrk="1" hangingPunct="1"/>
            <a:r>
              <a:rPr lang="en-US" sz="2400" b="1" smtClean="0"/>
              <a:t> </a:t>
            </a:r>
            <a:r>
              <a:rPr lang="en-US" sz="2400" smtClean="0"/>
              <a:t>Some problems  that occur when concurrent execution is uncontrolled. (c) The incorrect summary problem.</a:t>
            </a:r>
            <a:endParaRPr lang="en-US" b="1" smtClean="0"/>
          </a:p>
        </p:txBody>
      </p:sp>
      <p:pic>
        <p:nvPicPr>
          <p:cNvPr id="24580" name="Picture 3" descr="31755_FIG1903c.gif                                             0001035BEeyore                         B91DCF3B:"/>
          <p:cNvPicPr>
            <a:picLocks noGrp="1" noChangeAspect="1" noChangeArrowheads="1"/>
          </p:cNvPicPr>
          <p:nvPr>
            <p:ph idx="1"/>
          </p:nvPr>
        </p:nvPicPr>
        <p:blipFill>
          <a:blip r:embed="rId2"/>
          <a:srcRect/>
          <a:stretch>
            <a:fillRect/>
          </a:stretch>
        </p:blipFill>
        <p:spPr>
          <a:xfrm>
            <a:off x="901700" y="1647825"/>
            <a:ext cx="7327900" cy="461327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4294967295"/>
          </p:nvPr>
        </p:nvSpPr>
        <p:spPr>
          <a:noFill/>
        </p:spPr>
        <p:txBody>
          <a:bodyPr/>
          <a:lstStyle/>
          <a:p>
            <a:r>
              <a:rPr lang="en-US" smtClean="0"/>
              <a:t>Chapter 17-</a:t>
            </a:r>
            <a:fld id="{19197F04-68C6-48DB-925D-46935C180AFA}" type="slidenum">
              <a:rPr lang="en-US" smtClean="0"/>
              <a:pPr/>
              <a:t>18</a:t>
            </a:fld>
            <a:endParaRPr lang="en-US" smtClean="0"/>
          </a:p>
        </p:txBody>
      </p:sp>
      <p:sp>
        <p:nvSpPr>
          <p:cNvPr id="25603" name="Rectangle 3"/>
          <p:cNvSpPr>
            <a:spLocks noGrp="1" noChangeArrowheads="1"/>
          </p:cNvSpPr>
          <p:nvPr>
            <p:ph type="body" idx="1"/>
          </p:nvPr>
        </p:nvSpPr>
        <p:spPr>
          <a:xfrm>
            <a:off x="685800" y="1371600"/>
            <a:ext cx="8089900" cy="4724400"/>
          </a:xfrm>
        </p:spPr>
        <p:txBody>
          <a:bodyPr/>
          <a:lstStyle/>
          <a:p>
            <a:pPr eaLnBrk="1" hangingPunct="1">
              <a:lnSpc>
                <a:spcPct val="90000"/>
              </a:lnSpc>
              <a:buFont typeface="Wingdings" pitchFamily="2" charset="2"/>
              <a:buNone/>
            </a:pPr>
            <a:r>
              <a:rPr lang="en-US" sz="2800" b="1" smtClean="0"/>
              <a:t>Why recovery is needed:</a:t>
            </a:r>
            <a:r>
              <a:rPr lang="en-US" sz="2400" b="1" smtClean="0"/>
              <a:t> </a:t>
            </a:r>
          </a:p>
          <a:p>
            <a:pPr eaLnBrk="1" hangingPunct="1">
              <a:lnSpc>
                <a:spcPct val="90000"/>
              </a:lnSpc>
              <a:buFont typeface="Wingdings" pitchFamily="2" charset="2"/>
              <a:buNone/>
            </a:pPr>
            <a:r>
              <a:rPr lang="en-US" sz="2400" smtClean="0">
                <a:latin typeface="Palatino" charset="0"/>
                <a:cs typeface="Times New Roman" pitchFamily="18" charset="0"/>
              </a:rPr>
              <a:t>(What causes a Transaction to fail)</a:t>
            </a:r>
          </a:p>
          <a:p>
            <a:pPr eaLnBrk="1" hangingPunct="1">
              <a:lnSpc>
                <a:spcPct val="90000"/>
              </a:lnSpc>
              <a:buFont typeface="Wingdings" pitchFamily="2" charset="2"/>
              <a:buNone/>
            </a:pPr>
            <a:r>
              <a:rPr lang="en-US" sz="2000" smtClean="0">
                <a:latin typeface="Palatino" charset="0"/>
                <a:cs typeface="Times New Roman" pitchFamily="18" charset="0"/>
              </a:rPr>
              <a:t>1.	</a:t>
            </a:r>
            <a:r>
              <a:rPr lang="en-US" sz="2400" b="1" smtClean="0">
                <a:latin typeface="Palatino" charset="0"/>
                <a:cs typeface="Times New Roman" pitchFamily="18" charset="0"/>
              </a:rPr>
              <a:t>A computer failure (system crash):</a:t>
            </a:r>
            <a:r>
              <a:rPr lang="en-US" sz="2000" smtClean="0">
                <a:latin typeface="Palatino" charset="0"/>
                <a:cs typeface="Times New Roman" pitchFamily="18" charset="0"/>
              </a:rPr>
              <a:t> </a:t>
            </a:r>
            <a:r>
              <a:rPr lang="en-US" sz="2400" smtClean="0">
                <a:latin typeface="Palatino" charset="0"/>
                <a:cs typeface="Times New Roman" pitchFamily="18" charset="0"/>
              </a:rPr>
              <a:t>A hardware or software error occurs in the computer system during transaction execution. If the hardware crashes, the contents of the computer’s internal memory may be lost.</a:t>
            </a:r>
          </a:p>
          <a:p>
            <a:pPr eaLnBrk="1" hangingPunct="1">
              <a:lnSpc>
                <a:spcPct val="90000"/>
              </a:lnSpc>
              <a:buFont typeface="Wingdings" pitchFamily="2" charset="2"/>
              <a:buNone/>
            </a:pPr>
            <a:r>
              <a:rPr lang="en-US" sz="2000" smtClean="0">
                <a:latin typeface="Palatino" charset="0"/>
                <a:cs typeface="Times New Roman" pitchFamily="18" charset="0"/>
              </a:rPr>
              <a:t>2.	</a:t>
            </a:r>
            <a:r>
              <a:rPr lang="en-US" sz="2400" b="1" smtClean="0">
                <a:latin typeface="Palatino" charset="0"/>
                <a:cs typeface="Times New Roman" pitchFamily="18" charset="0"/>
              </a:rPr>
              <a:t>A transaction or system error :</a:t>
            </a:r>
            <a:r>
              <a:rPr lang="en-US" sz="2000" smtClean="0">
                <a:latin typeface="Palatino" charset="0"/>
                <a:cs typeface="Times New Roman" pitchFamily="18" charset="0"/>
              </a:rPr>
              <a:t> </a:t>
            </a:r>
            <a:r>
              <a:rPr lang="en-US" sz="2400" smtClean="0">
                <a:latin typeface="Palatino" charset="0"/>
                <a:cs typeface="Times New Roman" pitchFamily="18" charset="0"/>
              </a:rPr>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a:p>
            <a:pPr eaLnBrk="1" hangingPunct="1">
              <a:lnSpc>
                <a:spcPct val="90000"/>
              </a:lnSpc>
              <a:buFont typeface="Wingdings" pitchFamily="2" charset="2"/>
              <a:buNone/>
            </a:pPr>
            <a:r>
              <a:rPr lang="en-US" sz="2400" smtClean="0">
                <a:latin typeface="Palatino" charset="0"/>
                <a:cs typeface="Times New Roman" pitchFamily="18" charset="0"/>
              </a:rPr>
              <a:t> </a:t>
            </a:r>
          </a:p>
        </p:txBody>
      </p:sp>
      <p:sp>
        <p:nvSpPr>
          <p:cNvPr id="25604" name="Rectangle 4"/>
          <p:cNvSpPr>
            <a:spLocks noGrp="1" noChangeArrowheads="1"/>
          </p:cNvSpPr>
          <p:nvPr>
            <p:ph type="title"/>
          </p:nvPr>
        </p:nvSpPr>
        <p:spPr>
          <a:xfrm>
            <a:off x="685800" y="228600"/>
            <a:ext cx="8089900" cy="1143000"/>
          </a:xfrm>
          <a:noFill/>
        </p:spPr>
        <p:txBody>
          <a:bodyPr/>
          <a:lstStyle/>
          <a:p>
            <a:pPr eaLnBrk="1" hangingPunct="1"/>
            <a:r>
              <a:rPr lang="en-US" sz="3200" smtClean="0">
                <a:cs typeface="Times New Roman" pitchFamily="18" charset="0"/>
              </a:rPr>
              <a:t>1-Introduction to Transaction Processing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4294967295"/>
          </p:nvPr>
        </p:nvSpPr>
        <p:spPr>
          <a:noFill/>
        </p:spPr>
        <p:txBody>
          <a:bodyPr/>
          <a:lstStyle/>
          <a:p>
            <a:r>
              <a:rPr lang="en-US" smtClean="0"/>
              <a:t>Chapter 17-</a:t>
            </a:r>
            <a:fld id="{D43EA6F2-8BAE-4364-AB98-91F62995DB9F}" type="slidenum">
              <a:rPr lang="en-US" smtClean="0"/>
              <a:pPr/>
              <a:t>19</a:t>
            </a:fld>
            <a:endParaRPr lang="en-US" smtClean="0"/>
          </a:p>
        </p:txBody>
      </p:sp>
      <p:sp>
        <p:nvSpPr>
          <p:cNvPr id="26627" name="Rectangle 2"/>
          <p:cNvSpPr>
            <a:spLocks noGrp="1" noChangeArrowheads="1"/>
          </p:cNvSpPr>
          <p:nvPr>
            <p:ph type="body" idx="1"/>
          </p:nvPr>
        </p:nvSpPr>
        <p:spPr>
          <a:xfrm>
            <a:off x="685800" y="1143000"/>
            <a:ext cx="8089900" cy="4724400"/>
          </a:xfrm>
        </p:spPr>
        <p:txBody>
          <a:bodyPr/>
          <a:lstStyle/>
          <a:p>
            <a:pPr marL="533400" indent="-533400" eaLnBrk="1" hangingPunct="1">
              <a:lnSpc>
                <a:spcPct val="90000"/>
              </a:lnSpc>
              <a:buFont typeface="Wingdings" pitchFamily="2" charset="2"/>
              <a:buNone/>
            </a:pPr>
            <a:r>
              <a:rPr lang="en-US" sz="2400" smtClean="0">
                <a:latin typeface="Palatino" charset="0"/>
                <a:cs typeface="Times New Roman" pitchFamily="18" charset="0"/>
              </a:rPr>
              <a:t>3.</a:t>
            </a:r>
            <a:r>
              <a:rPr lang="en-US" sz="2400" b="1" smtClean="0">
                <a:latin typeface="Palatino" charset="0"/>
                <a:cs typeface="Times New Roman" pitchFamily="18" charset="0"/>
              </a:rPr>
              <a:t> Local errors or exception conditions</a:t>
            </a:r>
            <a:r>
              <a:rPr lang="en-US" sz="2400" smtClean="0">
                <a:latin typeface="Palatino" charset="0"/>
                <a:cs typeface="Times New Roman" pitchFamily="18" charset="0"/>
              </a:rPr>
              <a:t> detected by the transaction: </a:t>
            </a:r>
          </a:p>
          <a:p>
            <a:pPr marL="533400" indent="-533400" eaLnBrk="1" hangingPunct="1">
              <a:lnSpc>
                <a:spcPct val="90000"/>
              </a:lnSpc>
              <a:buFont typeface="Wingdings" pitchFamily="2" charset="2"/>
              <a:buNone/>
            </a:pPr>
            <a:r>
              <a:rPr lang="en-US" sz="2400" smtClean="0">
                <a:latin typeface="Palatino" charset="0"/>
                <a:cs typeface="Times New Roman" pitchFamily="18" charset="0"/>
              </a:rPr>
              <a:t>	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533400" indent="-533400" eaLnBrk="1" hangingPunct="1">
              <a:lnSpc>
                <a:spcPct val="90000"/>
              </a:lnSpc>
              <a:buFont typeface="Wingdings" pitchFamily="2" charset="2"/>
              <a:buNone/>
            </a:pPr>
            <a:r>
              <a:rPr lang="en-US" sz="2400" smtClean="0">
                <a:latin typeface="Palatino" charset="0"/>
                <a:cs typeface="Times New Roman" pitchFamily="18" charset="0"/>
              </a:rPr>
              <a:t>4.	</a:t>
            </a:r>
            <a:r>
              <a:rPr lang="en-US" sz="2400" b="1" smtClean="0">
                <a:latin typeface="Palatino" charset="0"/>
                <a:cs typeface="Times New Roman" pitchFamily="18" charset="0"/>
              </a:rPr>
              <a:t>Concurrency control enforcement:</a:t>
            </a:r>
            <a:r>
              <a:rPr lang="en-US" sz="2400" smtClean="0">
                <a:latin typeface="Palatino" charset="0"/>
                <a:cs typeface="Times New Roman" pitchFamily="18" charset="0"/>
              </a:rPr>
              <a:t> The concurrency control method may decide to abort the transaction, to be restarted later, because it violates serializability or because several transactions are in a state of deadlock. </a:t>
            </a:r>
          </a:p>
        </p:txBody>
      </p:sp>
      <p:sp>
        <p:nvSpPr>
          <p:cNvPr id="26628" name="Rectangle 3"/>
          <p:cNvSpPr>
            <a:spLocks noGrp="1" noChangeArrowheads="1"/>
          </p:cNvSpPr>
          <p:nvPr>
            <p:ph type="title"/>
          </p:nvPr>
        </p:nvSpPr>
        <p:spPr>
          <a:xfrm>
            <a:off x="685800" y="0"/>
            <a:ext cx="8089900" cy="1143000"/>
          </a:xfrm>
          <a:noFill/>
        </p:spPr>
        <p:txBody>
          <a:bodyPr/>
          <a:lstStyle/>
          <a:p>
            <a:pPr eaLnBrk="1" hangingPunct="1"/>
            <a:r>
              <a:rPr lang="en-US" sz="3200" smtClean="0">
                <a:cs typeface="Times New Roman" pitchFamily="18" charset="0"/>
              </a:rPr>
              <a:t>1-Introduction to Transaction Processing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Slide Number Placeholder 3"/>
          <p:cNvSpPr>
            <a:spLocks noGrp="1"/>
          </p:cNvSpPr>
          <p:nvPr>
            <p:ph type="sldNum" sz="quarter" idx="4294967295"/>
          </p:nvPr>
        </p:nvSpPr>
        <p:spPr>
          <a:noFill/>
        </p:spPr>
        <p:txBody>
          <a:bodyPr/>
          <a:lstStyle/>
          <a:p>
            <a:r>
              <a:rPr lang="en-US" smtClean="0"/>
              <a:t>Chapter 17-</a:t>
            </a:r>
            <a:fld id="{B382E929-70B5-4747-9E73-CA9FFA849210}" type="slidenum">
              <a:rPr lang="en-US" smtClean="0"/>
              <a:pPr/>
              <a:t>2</a:t>
            </a:fld>
            <a:endParaRPr lang="en-US" smtClean="0"/>
          </a:p>
        </p:txBody>
      </p:sp>
      <p:sp>
        <p:nvSpPr>
          <p:cNvPr id="11267" name="Rectangle 4"/>
          <p:cNvSpPr>
            <a:spLocks noGrp="1" noChangeArrowheads="1"/>
          </p:cNvSpPr>
          <p:nvPr>
            <p:ph type="title"/>
          </p:nvPr>
        </p:nvSpPr>
        <p:spPr>
          <a:xfrm>
            <a:off x="250825" y="303213"/>
            <a:ext cx="8534400" cy="842962"/>
          </a:xfrm>
        </p:spPr>
        <p:txBody>
          <a:bodyPr/>
          <a:lstStyle/>
          <a:p>
            <a:pPr eaLnBrk="1" hangingPunct="1"/>
            <a:r>
              <a:rPr lang="en-US" sz="3200" smtClean="0"/>
              <a:t>Chapter Outline</a:t>
            </a:r>
          </a:p>
        </p:txBody>
      </p:sp>
      <p:sp>
        <p:nvSpPr>
          <p:cNvPr id="11268" name="Rectangle 5"/>
          <p:cNvSpPr>
            <a:spLocks noGrp="1" noChangeArrowheads="1"/>
          </p:cNvSpPr>
          <p:nvPr>
            <p:ph type="body" idx="1"/>
          </p:nvPr>
        </p:nvSpPr>
        <p:spPr>
          <a:xfrm>
            <a:off x="685800" y="1389063"/>
            <a:ext cx="8458200" cy="4114800"/>
          </a:xfrm>
        </p:spPr>
        <p:txBody>
          <a:bodyPr/>
          <a:lstStyle/>
          <a:p>
            <a:pPr marL="533400" indent="-533400" eaLnBrk="1" hangingPunct="1">
              <a:buFont typeface="Arial" pitchFamily="34" charset="0"/>
              <a:buAutoNum type="arabicPeriod"/>
            </a:pPr>
            <a:r>
              <a:rPr lang="en-US" sz="2800" smtClean="0">
                <a:cs typeface="Times New Roman" pitchFamily="18" charset="0"/>
              </a:rPr>
              <a:t>Introduction to Transaction Processing.</a:t>
            </a:r>
          </a:p>
          <a:p>
            <a:pPr marL="533400" indent="-533400" eaLnBrk="1" hangingPunct="1">
              <a:buFont typeface="Arial" pitchFamily="34" charset="0"/>
              <a:buAutoNum type="arabicPeriod"/>
            </a:pPr>
            <a:r>
              <a:rPr lang="en-US" sz="2800" smtClean="0">
                <a:cs typeface="Times New Roman" pitchFamily="18" charset="0"/>
              </a:rPr>
              <a:t>Transaction and System Concepts.</a:t>
            </a:r>
          </a:p>
          <a:p>
            <a:pPr marL="533400" indent="-533400" eaLnBrk="1" hangingPunct="1">
              <a:buFont typeface="Arial" pitchFamily="34" charset="0"/>
              <a:buAutoNum type="arabicPeriod"/>
            </a:pPr>
            <a:r>
              <a:rPr lang="en-US" sz="2800" smtClean="0">
                <a:cs typeface="Times New Roman" pitchFamily="18" charset="0"/>
              </a:rPr>
              <a:t>Desirable Properties of Transactions.</a:t>
            </a:r>
          </a:p>
          <a:p>
            <a:pPr marL="533400" indent="-533400" eaLnBrk="1" hangingPunct="1">
              <a:buFont typeface="Arial" pitchFamily="34" charset="0"/>
              <a:buAutoNum type="arabicPeriod"/>
            </a:pPr>
            <a:r>
              <a:rPr lang="en-US" sz="2800" smtClean="0">
                <a:cs typeface="Times New Roman" pitchFamily="18" charset="0"/>
              </a:rPr>
              <a:t>Characterizing Schedules based on Recoverability.</a:t>
            </a:r>
          </a:p>
          <a:p>
            <a:pPr marL="533400" indent="-533400" eaLnBrk="1" hangingPunct="1">
              <a:buFont typeface="Arial" pitchFamily="34" charset="0"/>
              <a:buAutoNum type="arabicPeriod"/>
            </a:pPr>
            <a:r>
              <a:rPr lang="en-US" sz="2800" smtClean="0">
                <a:cs typeface="Times New Roman" pitchFamily="18" charset="0"/>
              </a:rPr>
              <a:t>Characterizing Schedules based on Serializability.</a:t>
            </a:r>
          </a:p>
          <a:p>
            <a:pPr marL="533400" indent="-533400" eaLnBrk="1" hangingPunct="1">
              <a:buFont typeface="Wingdings" pitchFamily="2" charset="2"/>
              <a:buNone/>
            </a:pPr>
            <a:endParaRPr lang="en-US" sz="2800" smtClean="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4294967295"/>
          </p:nvPr>
        </p:nvSpPr>
        <p:spPr>
          <a:noFill/>
        </p:spPr>
        <p:txBody>
          <a:bodyPr/>
          <a:lstStyle/>
          <a:p>
            <a:r>
              <a:rPr lang="en-US" smtClean="0"/>
              <a:t>Chapter 17-</a:t>
            </a:r>
            <a:fld id="{09451421-3111-461D-9066-B0175AD1D74D}" type="slidenum">
              <a:rPr lang="en-US" smtClean="0"/>
              <a:pPr/>
              <a:t>20</a:t>
            </a:fld>
            <a:endParaRPr lang="en-US" smtClean="0"/>
          </a:p>
        </p:txBody>
      </p:sp>
      <p:sp>
        <p:nvSpPr>
          <p:cNvPr id="27651" name="Rectangle 1026"/>
          <p:cNvSpPr>
            <a:spLocks noGrp="1" noChangeArrowheads="1"/>
          </p:cNvSpPr>
          <p:nvPr>
            <p:ph type="body" idx="1"/>
          </p:nvPr>
        </p:nvSpPr>
        <p:spPr>
          <a:xfrm>
            <a:off x="685800" y="1371600"/>
            <a:ext cx="8089900" cy="4724400"/>
          </a:xfrm>
        </p:spPr>
        <p:txBody>
          <a:bodyPr/>
          <a:lstStyle/>
          <a:p>
            <a:pPr marL="609600" indent="-609600" eaLnBrk="1" hangingPunct="1">
              <a:buFont typeface="Wingdings" pitchFamily="2" charset="2"/>
              <a:buNone/>
            </a:pPr>
            <a:r>
              <a:rPr lang="en-US" sz="2800" b="1" smtClean="0"/>
              <a:t> </a:t>
            </a:r>
            <a:r>
              <a:rPr lang="en-US" sz="2400" smtClean="0">
                <a:latin typeface="Palatino" charset="0"/>
                <a:cs typeface="Times New Roman" pitchFamily="18" charset="0"/>
              </a:rPr>
              <a:t>5.	</a:t>
            </a:r>
            <a:r>
              <a:rPr lang="en-US" sz="2400" b="1" smtClean="0">
                <a:latin typeface="Palatino" charset="0"/>
                <a:cs typeface="Times New Roman" pitchFamily="18" charset="0"/>
              </a:rPr>
              <a:t>Disk failure:</a:t>
            </a:r>
            <a:r>
              <a:rPr lang="en-US" sz="2400" smtClean="0">
                <a:latin typeface="Palatino" charset="0"/>
                <a:cs typeface="Times New Roman" pitchFamily="18" charset="0"/>
              </a:rPr>
              <a:t> Some disk blocks may lose their data because of a read or write malfunction or because of a disk read/write head crash. This may happen during a read or a write operation of the transaction. </a:t>
            </a:r>
          </a:p>
          <a:p>
            <a:pPr marL="609600" indent="-609600" eaLnBrk="1" hangingPunct="1">
              <a:buFont typeface="Wingdings" pitchFamily="2" charset="2"/>
              <a:buNone/>
            </a:pPr>
            <a:endParaRPr lang="en-US" sz="2400" smtClean="0">
              <a:latin typeface="Palatino" charset="0"/>
              <a:cs typeface="Times New Roman" pitchFamily="18" charset="0"/>
            </a:endParaRPr>
          </a:p>
          <a:p>
            <a:pPr marL="609600" indent="-609600" eaLnBrk="1" hangingPunct="1">
              <a:buFont typeface="Wingdings" pitchFamily="2" charset="2"/>
              <a:buNone/>
            </a:pPr>
            <a:r>
              <a:rPr lang="en-US" sz="2400" smtClean="0">
                <a:latin typeface="Palatino" charset="0"/>
                <a:cs typeface="Times New Roman" pitchFamily="18" charset="0"/>
              </a:rPr>
              <a:t>6.     </a:t>
            </a:r>
            <a:r>
              <a:rPr lang="en-US" sz="2400" b="1" smtClean="0">
                <a:latin typeface="Palatino" charset="0"/>
                <a:cs typeface="Times New Roman" pitchFamily="18" charset="0"/>
              </a:rPr>
              <a:t>Physical problems and catastrophes:</a:t>
            </a:r>
            <a:r>
              <a:rPr lang="en-US" sz="2400" smtClean="0">
                <a:latin typeface="Palatino" charset="0"/>
                <a:cs typeface="Times New Roman" pitchFamily="18" charset="0"/>
              </a:rPr>
              <a:t> This refers to an endless list of problems that includes power or air-conditioning failure, fire, theft, sabotage, overwriting disks or tapes by mistake, and mounting of a wrong tape by the operator. </a:t>
            </a:r>
          </a:p>
        </p:txBody>
      </p:sp>
      <p:sp>
        <p:nvSpPr>
          <p:cNvPr id="27652" name="Rectangle 1027"/>
          <p:cNvSpPr>
            <a:spLocks noGrp="1" noChangeArrowheads="1"/>
          </p:cNvSpPr>
          <p:nvPr>
            <p:ph type="title"/>
          </p:nvPr>
        </p:nvSpPr>
        <p:spPr>
          <a:xfrm>
            <a:off x="685800" y="228600"/>
            <a:ext cx="8089900" cy="1143000"/>
          </a:xfrm>
          <a:noFill/>
        </p:spPr>
        <p:txBody>
          <a:bodyPr/>
          <a:lstStyle/>
          <a:p>
            <a:pPr eaLnBrk="1" hangingPunct="1"/>
            <a:r>
              <a:rPr lang="en-US" sz="3200" smtClean="0">
                <a:cs typeface="Times New Roman" pitchFamily="18" charset="0"/>
              </a:rPr>
              <a:t>1-Introduction to Transaction Processing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3"/>
          <p:cNvSpPr>
            <a:spLocks noGrp="1"/>
          </p:cNvSpPr>
          <p:nvPr>
            <p:ph type="sldNum" sz="quarter" idx="4294967295"/>
          </p:nvPr>
        </p:nvSpPr>
        <p:spPr>
          <a:noFill/>
        </p:spPr>
        <p:txBody>
          <a:bodyPr/>
          <a:lstStyle/>
          <a:p>
            <a:r>
              <a:rPr lang="en-US" smtClean="0"/>
              <a:t>Chapter 17-</a:t>
            </a:r>
            <a:fld id="{4A4FB996-77BA-4F78-89DC-E59BFCA2C70B}" type="slidenum">
              <a:rPr lang="en-US" smtClean="0"/>
              <a:pPr/>
              <a:t>21</a:t>
            </a:fld>
            <a:endParaRPr lang="en-US" smtClean="0"/>
          </a:p>
        </p:txBody>
      </p:sp>
      <p:sp>
        <p:nvSpPr>
          <p:cNvPr id="28675" name="Rectangle 2"/>
          <p:cNvSpPr>
            <a:spLocks noGrp="1" noChangeArrowheads="1"/>
          </p:cNvSpPr>
          <p:nvPr>
            <p:ph type="title"/>
          </p:nvPr>
        </p:nvSpPr>
        <p:spPr>
          <a:xfrm>
            <a:off x="1016000" y="355600"/>
            <a:ext cx="7442200" cy="1143000"/>
          </a:xfrm>
        </p:spPr>
        <p:txBody>
          <a:bodyPr/>
          <a:lstStyle/>
          <a:p>
            <a:pPr eaLnBrk="1" hangingPunct="1"/>
            <a:r>
              <a:rPr lang="en-US" sz="3200" smtClean="0">
                <a:cs typeface="Times New Roman" pitchFamily="18" charset="0"/>
              </a:rPr>
              <a:t>2-Transaction and System Concepts</a:t>
            </a:r>
          </a:p>
        </p:txBody>
      </p:sp>
      <p:sp>
        <p:nvSpPr>
          <p:cNvPr id="28676" name="Rectangle 3"/>
          <p:cNvSpPr>
            <a:spLocks noGrp="1" noChangeArrowheads="1"/>
          </p:cNvSpPr>
          <p:nvPr>
            <p:ph type="body" idx="1"/>
          </p:nvPr>
        </p:nvSpPr>
        <p:spPr>
          <a:xfrm>
            <a:off x="685800" y="1498600"/>
            <a:ext cx="7772400" cy="4114800"/>
          </a:xfrm>
        </p:spPr>
        <p:txBody>
          <a:bodyPr/>
          <a:lstStyle/>
          <a:p>
            <a:pPr eaLnBrk="1" hangingPunct="1">
              <a:lnSpc>
                <a:spcPct val="90000"/>
              </a:lnSpc>
              <a:buFont typeface="Wingdings" pitchFamily="2" charset="2"/>
              <a:buNone/>
            </a:pPr>
            <a:r>
              <a:rPr lang="en-US" sz="2400" smtClean="0">
                <a:latin typeface="Palatino" charset="0"/>
                <a:cs typeface="Times New Roman" pitchFamily="18" charset="0"/>
              </a:rPr>
              <a:t>A </a:t>
            </a:r>
            <a:r>
              <a:rPr lang="en-US" sz="2400" b="1" smtClean="0">
                <a:latin typeface="Palatino" charset="0"/>
                <a:cs typeface="Times New Roman" pitchFamily="18" charset="0"/>
              </a:rPr>
              <a:t>transaction</a:t>
            </a:r>
            <a:r>
              <a:rPr lang="en-US" sz="2400" smtClean="0">
                <a:latin typeface="Palatino" charset="0"/>
                <a:cs typeface="Times New Roman" pitchFamily="18" charset="0"/>
              </a:rPr>
              <a:t> is an atomic unit of work that is either completed in its entirety or not done at all. For recovery purposes, the system needs to keep track of when the transaction starts, terminates, and commits or aborts.</a:t>
            </a:r>
          </a:p>
          <a:p>
            <a:pPr eaLnBrk="1" hangingPunct="1">
              <a:lnSpc>
                <a:spcPct val="90000"/>
              </a:lnSpc>
              <a:buFont typeface="Wingdings" pitchFamily="2" charset="2"/>
              <a:buNone/>
            </a:pPr>
            <a:r>
              <a:rPr lang="en-US" sz="2400" b="1" smtClean="0">
                <a:latin typeface="Palatino" charset="0"/>
                <a:cs typeface="Times New Roman" pitchFamily="18" charset="0"/>
              </a:rPr>
              <a:t>Transaction states</a:t>
            </a:r>
            <a:r>
              <a:rPr lang="en-US" sz="2400" smtClean="0">
                <a:latin typeface="Palatino" charset="0"/>
                <a:cs typeface="Times New Roman" pitchFamily="18" charset="0"/>
              </a:rPr>
              <a:t>:</a:t>
            </a:r>
          </a:p>
          <a:p>
            <a:pPr eaLnBrk="1" hangingPunct="1">
              <a:lnSpc>
                <a:spcPct val="90000"/>
              </a:lnSpc>
            </a:pPr>
            <a:r>
              <a:rPr lang="en-US" sz="2400" smtClean="0">
                <a:latin typeface="Palatino" charset="0"/>
                <a:cs typeface="Times New Roman" pitchFamily="18" charset="0"/>
              </a:rPr>
              <a:t>Active state</a:t>
            </a:r>
          </a:p>
          <a:p>
            <a:pPr eaLnBrk="1" hangingPunct="1">
              <a:lnSpc>
                <a:spcPct val="90000"/>
              </a:lnSpc>
            </a:pPr>
            <a:r>
              <a:rPr lang="en-US" sz="2400" smtClean="0">
                <a:latin typeface="Palatino" charset="0"/>
                <a:cs typeface="Times New Roman" pitchFamily="18" charset="0"/>
              </a:rPr>
              <a:t>Partially committed state</a:t>
            </a:r>
          </a:p>
          <a:p>
            <a:pPr eaLnBrk="1" hangingPunct="1">
              <a:lnSpc>
                <a:spcPct val="90000"/>
              </a:lnSpc>
            </a:pPr>
            <a:r>
              <a:rPr lang="en-US" sz="2400" smtClean="0">
                <a:latin typeface="Palatino" charset="0"/>
                <a:cs typeface="Times New Roman" pitchFamily="18" charset="0"/>
              </a:rPr>
              <a:t>Committed state</a:t>
            </a:r>
          </a:p>
          <a:p>
            <a:pPr eaLnBrk="1" hangingPunct="1">
              <a:lnSpc>
                <a:spcPct val="90000"/>
              </a:lnSpc>
            </a:pPr>
            <a:r>
              <a:rPr lang="en-US" sz="2400" smtClean="0">
                <a:latin typeface="Palatino" charset="0"/>
                <a:cs typeface="Times New Roman" pitchFamily="18" charset="0"/>
              </a:rPr>
              <a:t>Failed state</a:t>
            </a:r>
          </a:p>
          <a:p>
            <a:pPr eaLnBrk="1" hangingPunct="1">
              <a:lnSpc>
                <a:spcPct val="90000"/>
              </a:lnSpc>
            </a:pPr>
            <a:r>
              <a:rPr lang="en-US" sz="2400" smtClean="0">
                <a:latin typeface="Palatino" charset="0"/>
                <a:cs typeface="Times New Roman" pitchFamily="18" charset="0"/>
              </a:rPr>
              <a:t>Terminated State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3"/>
          <p:cNvSpPr>
            <a:spLocks noGrp="1"/>
          </p:cNvSpPr>
          <p:nvPr>
            <p:ph type="sldNum" sz="quarter" idx="4294967295"/>
          </p:nvPr>
        </p:nvSpPr>
        <p:spPr>
          <a:noFill/>
        </p:spPr>
        <p:txBody>
          <a:bodyPr/>
          <a:lstStyle/>
          <a:p>
            <a:r>
              <a:rPr lang="en-US" smtClean="0"/>
              <a:t>Chapter 17-</a:t>
            </a:r>
            <a:fld id="{332914EB-DF9D-4BBF-A269-2F0C9328A418}" type="slidenum">
              <a:rPr lang="en-US" smtClean="0"/>
              <a:pPr/>
              <a:t>22</a:t>
            </a:fld>
            <a:endParaRPr lang="en-US" smtClean="0"/>
          </a:p>
        </p:txBody>
      </p:sp>
      <p:sp>
        <p:nvSpPr>
          <p:cNvPr id="29699" name="Rectangle 2"/>
          <p:cNvSpPr>
            <a:spLocks noGrp="1" noChangeArrowheads="1"/>
          </p:cNvSpPr>
          <p:nvPr>
            <p:ph type="title"/>
          </p:nvPr>
        </p:nvSpPr>
        <p:spPr>
          <a:xfrm>
            <a:off x="1016000" y="231775"/>
            <a:ext cx="7442200" cy="1143000"/>
          </a:xfrm>
        </p:spPr>
        <p:txBody>
          <a:bodyPr/>
          <a:lstStyle/>
          <a:p>
            <a:pPr eaLnBrk="1" hangingPunct="1"/>
            <a:r>
              <a:rPr lang="en-US" sz="3200" smtClean="0">
                <a:cs typeface="Times New Roman" pitchFamily="18" charset="0"/>
              </a:rPr>
              <a:t>2-Transaction and System Concepts</a:t>
            </a:r>
          </a:p>
        </p:txBody>
      </p:sp>
      <p:sp>
        <p:nvSpPr>
          <p:cNvPr id="29700" name="Rectangle 3"/>
          <p:cNvSpPr>
            <a:spLocks noGrp="1" noChangeArrowheads="1"/>
          </p:cNvSpPr>
          <p:nvPr>
            <p:ph type="body" idx="1"/>
          </p:nvPr>
        </p:nvSpPr>
        <p:spPr>
          <a:xfrm>
            <a:off x="490538" y="1173163"/>
            <a:ext cx="8567737" cy="4114800"/>
          </a:xfrm>
        </p:spPr>
        <p:txBody>
          <a:bodyPr/>
          <a:lstStyle/>
          <a:p>
            <a:pPr eaLnBrk="1" hangingPunct="1">
              <a:lnSpc>
                <a:spcPct val="90000"/>
              </a:lnSpc>
              <a:buFont typeface="Wingdings" pitchFamily="2" charset="2"/>
              <a:buNone/>
            </a:pPr>
            <a:r>
              <a:rPr lang="en-US" sz="2400" u="sng" smtClean="0">
                <a:latin typeface="Palatino" charset="0"/>
                <a:cs typeface="Times New Roman" pitchFamily="18" charset="0"/>
              </a:rPr>
              <a:t>Recovery manager keeps track of the following operations:</a:t>
            </a:r>
          </a:p>
          <a:p>
            <a:pPr eaLnBrk="1" hangingPunct="1">
              <a:lnSpc>
                <a:spcPct val="90000"/>
              </a:lnSpc>
              <a:buFont typeface="Wingdings" pitchFamily="2" charset="2"/>
              <a:buNone/>
            </a:pPr>
            <a:endParaRPr lang="en-US" sz="2400" u="sng" smtClean="0">
              <a:latin typeface="Palatino" charset="0"/>
              <a:cs typeface="Times New Roman" pitchFamily="18" charset="0"/>
            </a:endParaRPr>
          </a:p>
          <a:p>
            <a:pPr eaLnBrk="1" hangingPunct="1">
              <a:lnSpc>
                <a:spcPct val="90000"/>
              </a:lnSpc>
            </a:pPr>
            <a:r>
              <a:rPr lang="en-US" sz="2400" b="1" smtClean="0">
                <a:latin typeface="Palatino" charset="0"/>
                <a:cs typeface="Times New Roman" pitchFamily="18" charset="0"/>
              </a:rPr>
              <a:t>begin_transaction: </a:t>
            </a:r>
            <a:r>
              <a:rPr lang="en-US" sz="2400" smtClean="0">
                <a:latin typeface="Palatino" charset="0"/>
                <a:cs typeface="Times New Roman" pitchFamily="18" charset="0"/>
              </a:rPr>
              <a:t>This marks the beginning of transaction execution.</a:t>
            </a:r>
          </a:p>
          <a:p>
            <a:pPr eaLnBrk="1" hangingPunct="1">
              <a:lnSpc>
                <a:spcPct val="90000"/>
              </a:lnSpc>
            </a:pPr>
            <a:r>
              <a:rPr lang="en-US" sz="2400" b="1" smtClean="0">
                <a:latin typeface="Palatino" charset="0"/>
                <a:cs typeface="Times New Roman" pitchFamily="18" charset="0"/>
              </a:rPr>
              <a:t>read or write:</a:t>
            </a:r>
            <a:r>
              <a:rPr lang="en-US" sz="2400" smtClean="0">
                <a:latin typeface="Palatino" charset="0"/>
                <a:cs typeface="Times New Roman" pitchFamily="18" charset="0"/>
              </a:rPr>
              <a:t> These specify read or write operations on the database items that are executed as part of a transaction.</a:t>
            </a:r>
          </a:p>
          <a:p>
            <a:pPr eaLnBrk="1" hangingPunct="1">
              <a:lnSpc>
                <a:spcPct val="90000"/>
              </a:lnSpc>
            </a:pPr>
            <a:r>
              <a:rPr lang="en-US" sz="2400" b="1" smtClean="0">
                <a:latin typeface="Palatino" charset="0"/>
                <a:cs typeface="Times New Roman" pitchFamily="18" charset="0"/>
              </a:rPr>
              <a:t>end_transaction:</a:t>
            </a:r>
            <a:r>
              <a:rPr lang="en-US" sz="2400" smtClean="0">
                <a:latin typeface="Palatino" charset="0"/>
                <a:cs typeface="Times New Roman" pitchFamily="18" charset="0"/>
              </a:rPr>
              <a:t> This specifies that read and write transaction operations have ended and marks the end limit of transaction execution. At this point it may be necessary to check whether the changes introduced by the transaction can be permanently applied to the database or whether the transaction has to be aborted because it violates concurrency control or for some other reason.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3"/>
          <p:cNvSpPr>
            <a:spLocks noGrp="1"/>
          </p:cNvSpPr>
          <p:nvPr>
            <p:ph type="sldNum" sz="quarter" idx="4294967295"/>
          </p:nvPr>
        </p:nvSpPr>
        <p:spPr>
          <a:noFill/>
        </p:spPr>
        <p:txBody>
          <a:bodyPr/>
          <a:lstStyle/>
          <a:p>
            <a:r>
              <a:rPr lang="en-US" smtClean="0"/>
              <a:t>Chapter 17-</a:t>
            </a:r>
            <a:fld id="{77C8BFEC-E197-404E-958E-94B5629F1D5D}" type="slidenum">
              <a:rPr lang="en-US" smtClean="0"/>
              <a:pPr/>
              <a:t>23</a:t>
            </a:fld>
            <a:endParaRPr lang="en-US" smtClean="0"/>
          </a:p>
        </p:txBody>
      </p:sp>
      <p:sp>
        <p:nvSpPr>
          <p:cNvPr id="30723" name="Rectangle 2"/>
          <p:cNvSpPr>
            <a:spLocks noGrp="1" noChangeArrowheads="1"/>
          </p:cNvSpPr>
          <p:nvPr>
            <p:ph type="title"/>
          </p:nvPr>
        </p:nvSpPr>
        <p:spPr>
          <a:xfrm>
            <a:off x="1016000" y="609600"/>
            <a:ext cx="7442200" cy="1143000"/>
          </a:xfrm>
        </p:spPr>
        <p:txBody>
          <a:bodyPr/>
          <a:lstStyle/>
          <a:p>
            <a:pPr eaLnBrk="1" hangingPunct="1"/>
            <a:r>
              <a:rPr lang="en-US" sz="3200" smtClean="0">
                <a:cs typeface="Times New Roman" pitchFamily="18" charset="0"/>
              </a:rPr>
              <a:t>2-Transaction and System Concepts</a:t>
            </a:r>
          </a:p>
        </p:txBody>
      </p:sp>
      <p:sp>
        <p:nvSpPr>
          <p:cNvPr id="30724" name="Rectangle 3"/>
          <p:cNvSpPr>
            <a:spLocks noGrp="1" noChangeArrowheads="1"/>
          </p:cNvSpPr>
          <p:nvPr>
            <p:ph type="body" idx="1"/>
          </p:nvPr>
        </p:nvSpPr>
        <p:spPr>
          <a:xfrm>
            <a:off x="685800" y="1981200"/>
            <a:ext cx="8166100" cy="4114800"/>
          </a:xfrm>
        </p:spPr>
        <p:txBody>
          <a:bodyPr/>
          <a:lstStyle/>
          <a:p>
            <a:pPr eaLnBrk="1" hangingPunct="1"/>
            <a:r>
              <a:rPr lang="en-US" sz="2400" b="1" smtClean="0">
                <a:latin typeface="Palatino" charset="0"/>
                <a:cs typeface="Times New Roman" pitchFamily="18" charset="0"/>
              </a:rPr>
              <a:t>commit_transaction:</a:t>
            </a:r>
            <a:r>
              <a:rPr lang="en-US" sz="2400" smtClean="0">
                <a:latin typeface="Palatino" charset="0"/>
                <a:cs typeface="Times New Roman" pitchFamily="18" charset="0"/>
              </a:rPr>
              <a:t> This signals a </a:t>
            </a:r>
            <a:r>
              <a:rPr lang="en-US" sz="2400" i="1" smtClean="0">
                <a:latin typeface="Palatino" charset="0"/>
                <a:cs typeface="Times New Roman" pitchFamily="18" charset="0"/>
              </a:rPr>
              <a:t>successful end</a:t>
            </a:r>
            <a:r>
              <a:rPr lang="en-US" sz="2400" smtClean="0">
                <a:latin typeface="Palatino" charset="0"/>
                <a:cs typeface="Times New Roman" pitchFamily="18" charset="0"/>
              </a:rPr>
              <a:t> of the transaction so that any changes (updates) executed by the transaction can be safely </a:t>
            </a:r>
            <a:r>
              <a:rPr lang="en-US" sz="2400" b="1" smtClean="0">
                <a:latin typeface="Palatino" charset="0"/>
                <a:cs typeface="Times New Roman" pitchFamily="18" charset="0"/>
              </a:rPr>
              <a:t>committed</a:t>
            </a:r>
            <a:r>
              <a:rPr lang="en-US" sz="2400" smtClean="0">
                <a:latin typeface="Palatino" charset="0"/>
                <a:cs typeface="Times New Roman" pitchFamily="18" charset="0"/>
              </a:rPr>
              <a:t> to the database and will not be undone.</a:t>
            </a:r>
          </a:p>
          <a:p>
            <a:pPr eaLnBrk="1" hangingPunct="1"/>
            <a:r>
              <a:rPr lang="en-US" sz="2400" b="1" smtClean="0">
                <a:latin typeface="Palatino" charset="0"/>
                <a:cs typeface="Times New Roman" pitchFamily="18" charset="0"/>
              </a:rPr>
              <a:t>rollback (or abort): </a:t>
            </a:r>
            <a:r>
              <a:rPr lang="en-US" sz="2400" smtClean="0">
                <a:latin typeface="Palatino" charset="0"/>
                <a:cs typeface="Times New Roman" pitchFamily="18" charset="0"/>
              </a:rPr>
              <a:t>This signals that the transaction has </a:t>
            </a:r>
            <a:r>
              <a:rPr lang="en-US" sz="2400" i="1" smtClean="0">
                <a:latin typeface="Palatino" charset="0"/>
                <a:cs typeface="Times New Roman" pitchFamily="18" charset="0"/>
              </a:rPr>
              <a:t>ended unsuccessfully,</a:t>
            </a:r>
            <a:r>
              <a:rPr lang="en-US" sz="2400" smtClean="0">
                <a:latin typeface="Palatino" charset="0"/>
                <a:cs typeface="Times New Roman" pitchFamily="18" charset="0"/>
              </a:rPr>
              <a:t> so that any changes or effects that the transaction may have applied to the database must be </a:t>
            </a:r>
            <a:r>
              <a:rPr lang="en-US" sz="2400" i="1" smtClean="0">
                <a:latin typeface="Palatino" charset="0"/>
                <a:cs typeface="Times New Roman" pitchFamily="18" charset="0"/>
              </a:rPr>
              <a:t>undone.</a:t>
            </a:r>
            <a:r>
              <a:rPr lang="en-US" sz="2400" smtClean="0">
                <a:latin typeface="Palatino" charset="0"/>
                <a:cs typeface="Times New Roman" pitchFamily="18"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3"/>
          <p:cNvSpPr>
            <a:spLocks noGrp="1"/>
          </p:cNvSpPr>
          <p:nvPr>
            <p:ph type="sldNum" sz="quarter" idx="4294967295"/>
          </p:nvPr>
        </p:nvSpPr>
        <p:spPr>
          <a:noFill/>
        </p:spPr>
        <p:txBody>
          <a:bodyPr/>
          <a:lstStyle/>
          <a:p>
            <a:r>
              <a:rPr lang="en-US" smtClean="0"/>
              <a:t>Chapter 17-</a:t>
            </a:r>
            <a:fld id="{F4C1211E-0CCB-44ED-8B50-0D7D14C12373}" type="slidenum">
              <a:rPr lang="en-US" smtClean="0"/>
              <a:pPr/>
              <a:t>24</a:t>
            </a:fld>
            <a:endParaRPr lang="en-US" smtClean="0"/>
          </a:p>
        </p:txBody>
      </p:sp>
      <p:sp>
        <p:nvSpPr>
          <p:cNvPr id="31747" name="Rectangle 2"/>
          <p:cNvSpPr>
            <a:spLocks noGrp="1" noChangeArrowheads="1"/>
          </p:cNvSpPr>
          <p:nvPr>
            <p:ph type="title"/>
          </p:nvPr>
        </p:nvSpPr>
        <p:spPr>
          <a:xfrm>
            <a:off x="1016000" y="609600"/>
            <a:ext cx="7442200" cy="1143000"/>
          </a:xfrm>
        </p:spPr>
        <p:txBody>
          <a:bodyPr/>
          <a:lstStyle/>
          <a:p>
            <a:pPr eaLnBrk="1" hangingPunct="1"/>
            <a:r>
              <a:rPr lang="en-US" sz="3200" smtClean="0">
                <a:cs typeface="Times New Roman" pitchFamily="18" charset="0"/>
              </a:rPr>
              <a:t>2-Transaction and System Concepts</a:t>
            </a:r>
          </a:p>
        </p:txBody>
      </p:sp>
      <p:sp>
        <p:nvSpPr>
          <p:cNvPr id="31748" name="Rectangle 3"/>
          <p:cNvSpPr>
            <a:spLocks noGrp="1" noChangeArrowheads="1"/>
          </p:cNvSpPr>
          <p:nvPr>
            <p:ph type="body" idx="1"/>
          </p:nvPr>
        </p:nvSpPr>
        <p:spPr>
          <a:xfrm>
            <a:off x="685800" y="1981200"/>
            <a:ext cx="8166100" cy="4114800"/>
          </a:xfrm>
        </p:spPr>
        <p:txBody>
          <a:bodyPr/>
          <a:lstStyle/>
          <a:p>
            <a:pPr eaLnBrk="1" hangingPunct="1"/>
            <a:r>
              <a:rPr lang="en-US" sz="2800" b="1" smtClean="0">
                <a:latin typeface="Palatino" charset="0"/>
                <a:cs typeface="Times New Roman" pitchFamily="18" charset="0"/>
              </a:rPr>
              <a:t>undo:</a:t>
            </a:r>
            <a:r>
              <a:rPr lang="en-US" sz="2800" smtClean="0">
                <a:latin typeface="Palatino" charset="0"/>
                <a:cs typeface="Times New Roman" pitchFamily="18" charset="0"/>
              </a:rPr>
              <a:t> Similar to rollback except that it applies to a single operation rather than to a whole transaction.</a:t>
            </a:r>
          </a:p>
          <a:p>
            <a:pPr eaLnBrk="1" hangingPunct="1"/>
            <a:r>
              <a:rPr lang="en-US" sz="2800" b="1" smtClean="0">
                <a:latin typeface="Palatino" charset="0"/>
                <a:cs typeface="Times New Roman" pitchFamily="18" charset="0"/>
              </a:rPr>
              <a:t>redo:</a:t>
            </a:r>
            <a:r>
              <a:rPr lang="en-US" sz="2800" smtClean="0">
                <a:latin typeface="Palatino" charset="0"/>
                <a:cs typeface="Times New Roman" pitchFamily="18" charset="0"/>
              </a:rPr>
              <a:t> This specifies that certain </a:t>
            </a:r>
            <a:r>
              <a:rPr lang="en-US" sz="2800" i="1" smtClean="0">
                <a:latin typeface="Palatino" charset="0"/>
                <a:cs typeface="Times New Roman" pitchFamily="18" charset="0"/>
              </a:rPr>
              <a:t>transaction operations</a:t>
            </a:r>
            <a:r>
              <a:rPr lang="en-US" sz="2800" smtClean="0">
                <a:latin typeface="Palatino" charset="0"/>
                <a:cs typeface="Times New Roman" pitchFamily="18" charset="0"/>
              </a:rPr>
              <a:t> must be </a:t>
            </a:r>
            <a:r>
              <a:rPr lang="en-US" sz="2800" i="1" smtClean="0">
                <a:latin typeface="Palatino" charset="0"/>
                <a:cs typeface="Times New Roman" pitchFamily="18" charset="0"/>
              </a:rPr>
              <a:t>redone</a:t>
            </a:r>
            <a:r>
              <a:rPr lang="en-US" sz="2800" smtClean="0">
                <a:latin typeface="Palatino" charset="0"/>
                <a:cs typeface="Times New Roman" pitchFamily="18" charset="0"/>
              </a:rPr>
              <a:t> to ensure that all the operations of a committed transaction have been applied successfully to the database.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3"/>
          <p:cNvSpPr>
            <a:spLocks noGrp="1"/>
          </p:cNvSpPr>
          <p:nvPr>
            <p:ph type="sldNum" sz="quarter" idx="4294967295"/>
          </p:nvPr>
        </p:nvSpPr>
        <p:spPr>
          <a:noFill/>
        </p:spPr>
        <p:txBody>
          <a:bodyPr/>
          <a:lstStyle/>
          <a:p>
            <a:r>
              <a:rPr lang="en-US" smtClean="0"/>
              <a:t>Chapter 17-</a:t>
            </a:r>
            <a:fld id="{E696D161-3A93-49E3-A2E0-80753BB9E1B8}" type="slidenum">
              <a:rPr lang="en-US" smtClean="0"/>
              <a:pPr/>
              <a:t>25</a:t>
            </a:fld>
            <a:endParaRPr lang="en-US" smtClean="0"/>
          </a:p>
        </p:txBody>
      </p:sp>
      <p:sp>
        <p:nvSpPr>
          <p:cNvPr id="32771" name="Rectangle 2"/>
          <p:cNvSpPr>
            <a:spLocks noGrp="1" noChangeArrowheads="1"/>
          </p:cNvSpPr>
          <p:nvPr>
            <p:ph type="title"/>
          </p:nvPr>
        </p:nvSpPr>
        <p:spPr/>
        <p:txBody>
          <a:bodyPr/>
          <a:lstStyle/>
          <a:p>
            <a:pPr eaLnBrk="1" hangingPunct="1"/>
            <a:r>
              <a:rPr lang="en-US" sz="2400" smtClean="0"/>
              <a:t>State transition diagram illustrating the states for transaction execution</a:t>
            </a:r>
            <a:r>
              <a:rPr lang="en-US" sz="2400" smtClean="0">
                <a:sym typeface="Symbol" pitchFamily="18" charset="2"/>
              </a:rPr>
              <a:t>.</a:t>
            </a:r>
            <a:endParaRPr lang="en-US" b="1" smtClean="0"/>
          </a:p>
        </p:txBody>
      </p:sp>
      <p:pic>
        <p:nvPicPr>
          <p:cNvPr id="32772" name="Picture 3" descr="31755_FIG1904.gif                                              0001035BEeyore                         B91DCF3B:"/>
          <p:cNvPicPr>
            <a:picLocks noGrp="1" noChangeAspect="1" noChangeArrowheads="1"/>
          </p:cNvPicPr>
          <p:nvPr>
            <p:ph idx="1"/>
          </p:nvPr>
        </p:nvPicPr>
        <p:blipFill>
          <a:blip r:embed="rId2"/>
          <a:srcRect/>
          <a:stretch>
            <a:fillRect/>
          </a:stretch>
        </p:blipFill>
        <p:spPr>
          <a:xfrm>
            <a:off x="685800" y="2617788"/>
            <a:ext cx="7772400" cy="2840037"/>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3"/>
          <p:cNvSpPr>
            <a:spLocks noGrp="1"/>
          </p:cNvSpPr>
          <p:nvPr>
            <p:ph type="sldNum" sz="quarter" idx="4294967295"/>
          </p:nvPr>
        </p:nvSpPr>
        <p:spPr>
          <a:noFill/>
        </p:spPr>
        <p:txBody>
          <a:bodyPr/>
          <a:lstStyle/>
          <a:p>
            <a:r>
              <a:rPr lang="en-US" smtClean="0"/>
              <a:t>Chapter 17-</a:t>
            </a:r>
            <a:fld id="{7A64CC57-C282-43D5-BD1B-E63262ACC25D}" type="slidenum">
              <a:rPr lang="en-US" smtClean="0"/>
              <a:pPr/>
              <a:t>26</a:t>
            </a:fld>
            <a:endParaRPr lang="en-US" smtClean="0"/>
          </a:p>
        </p:txBody>
      </p:sp>
      <p:sp>
        <p:nvSpPr>
          <p:cNvPr id="33795" name="Rectangle 2"/>
          <p:cNvSpPr>
            <a:spLocks noGrp="1" noChangeArrowheads="1"/>
          </p:cNvSpPr>
          <p:nvPr>
            <p:ph type="title"/>
          </p:nvPr>
        </p:nvSpPr>
        <p:spPr>
          <a:xfrm>
            <a:off x="1016000" y="609600"/>
            <a:ext cx="7442200" cy="1143000"/>
          </a:xfrm>
        </p:spPr>
        <p:txBody>
          <a:bodyPr/>
          <a:lstStyle/>
          <a:p>
            <a:pPr eaLnBrk="1" hangingPunct="1"/>
            <a:r>
              <a:rPr lang="en-US" sz="3200" smtClean="0">
                <a:cs typeface="Times New Roman" pitchFamily="18" charset="0"/>
              </a:rPr>
              <a:t>2-Transaction and System Concepts</a:t>
            </a:r>
          </a:p>
        </p:txBody>
      </p:sp>
      <p:sp>
        <p:nvSpPr>
          <p:cNvPr id="33796" name="Rectangle 3"/>
          <p:cNvSpPr>
            <a:spLocks noGrp="1" noChangeArrowheads="1"/>
          </p:cNvSpPr>
          <p:nvPr>
            <p:ph type="body" idx="1"/>
          </p:nvPr>
        </p:nvSpPr>
        <p:spPr>
          <a:xfrm>
            <a:off x="685800" y="1981200"/>
            <a:ext cx="8166100" cy="4114800"/>
          </a:xfrm>
        </p:spPr>
        <p:txBody>
          <a:bodyPr/>
          <a:lstStyle/>
          <a:p>
            <a:pPr eaLnBrk="1" hangingPunct="1">
              <a:lnSpc>
                <a:spcPct val="90000"/>
              </a:lnSpc>
              <a:buFont typeface="Wingdings" pitchFamily="2" charset="2"/>
              <a:buNone/>
            </a:pPr>
            <a:r>
              <a:rPr lang="en-US" sz="2800" b="1" smtClean="0">
                <a:latin typeface="Palatino" charset="0"/>
                <a:cs typeface="Times New Roman" pitchFamily="18" charset="0"/>
              </a:rPr>
              <a:t>The System Log</a:t>
            </a:r>
          </a:p>
          <a:p>
            <a:pPr eaLnBrk="1" hangingPunct="1">
              <a:lnSpc>
                <a:spcPct val="90000"/>
              </a:lnSpc>
            </a:pPr>
            <a:r>
              <a:rPr lang="en-US" sz="2400" b="1" smtClean="0">
                <a:latin typeface="Palatino" charset="0"/>
                <a:cs typeface="Times New Roman" pitchFamily="18" charset="0"/>
              </a:rPr>
              <a:t>Log or Journal</a:t>
            </a:r>
            <a:r>
              <a:rPr lang="en-US" sz="2400" smtClean="0">
                <a:latin typeface="Palatino" charset="0"/>
                <a:cs typeface="Times New Roman" pitchFamily="18" charset="0"/>
              </a:rPr>
              <a:t> : The log keeps track of all transaction operations that affect the values of database items. This information may be needed to permit recovery from transaction failures. The log is kept on disk, so it is not affected by any type of failure except for disk or catastrophic failure. In addition, the log is periodically backed up to archival storage (tape) to guard against such catastrophic failures.  </a:t>
            </a:r>
          </a:p>
          <a:p>
            <a:pPr eaLnBrk="1" hangingPunct="1">
              <a:lnSpc>
                <a:spcPct val="90000"/>
              </a:lnSpc>
            </a:pPr>
            <a:r>
              <a:rPr lang="en-US" sz="2400" smtClean="0">
                <a:latin typeface="Palatino" charset="0"/>
                <a:cs typeface="Times New Roman" pitchFamily="18" charset="0"/>
              </a:rPr>
              <a:t>in the following discussion refers to a unique </a:t>
            </a:r>
            <a:r>
              <a:rPr lang="en-US" sz="2400" b="1" smtClean="0">
                <a:latin typeface="Palatino" charset="0"/>
                <a:cs typeface="Times New Roman" pitchFamily="18" charset="0"/>
              </a:rPr>
              <a:t>transaction-id</a:t>
            </a:r>
            <a:r>
              <a:rPr lang="en-US" sz="2400" smtClean="0">
                <a:latin typeface="Palatino" charset="0"/>
                <a:cs typeface="Times New Roman" pitchFamily="18" charset="0"/>
              </a:rPr>
              <a:t> that is generated automatically by the system and is used to identify each transaction: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Number Placeholder 3"/>
          <p:cNvSpPr>
            <a:spLocks noGrp="1"/>
          </p:cNvSpPr>
          <p:nvPr>
            <p:ph type="sldNum" sz="quarter" idx="4294967295"/>
          </p:nvPr>
        </p:nvSpPr>
        <p:spPr>
          <a:noFill/>
        </p:spPr>
        <p:txBody>
          <a:bodyPr/>
          <a:lstStyle/>
          <a:p>
            <a:r>
              <a:rPr lang="en-US" smtClean="0"/>
              <a:t>Chapter 17-</a:t>
            </a:r>
            <a:fld id="{6F08D055-1238-481F-9534-F64E20DC8178}" type="slidenum">
              <a:rPr lang="en-US" smtClean="0"/>
              <a:pPr/>
              <a:t>27</a:t>
            </a:fld>
            <a:endParaRPr lang="en-US" smtClean="0"/>
          </a:p>
        </p:txBody>
      </p:sp>
      <p:sp>
        <p:nvSpPr>
          <p:cNvPr id="34819" name="Rectangle 2"/>
          <p:cNvSpPr>
            <a:spLocks noGrp="1" noChangeArrowheads="1"/>
          </p:cNvSpPr>
          <p:nvPr>
            <p:ph type="title"/>
          </p:nvPr>
        </p:nvSpPr>
        <p:spPr>
          <a:xfrm>
            <a:off x="1016000" y="330200"/>
            <a:ext cx="7442200" cy="1143000"/>
          </a:xfrm>
        </p:spPr>
        <p:txBody>
          <a:bodyPr/>
          <a:lstStyle/>
          <a:p>
            <a:pPr eaLnBrk="1" hangingPunct="1"/>
            <a:r>
              <a:rPr lang="en-US" sz="3200" smtClean="0">
                <a:cs typeface="Times New Roman" pitchFamily="18" charset="0"/>
              </a:rPr>
              <a:t>2-Transaction and System Concepts</a:t>
            </a:r>
          </a:p>
        </p:txBody>
      </p:sp>
      <p:sp>
        <p:nvSpPr>
          <p:cNvPr id="34820" name="Rectangle 3"/>
          <p:cNvSpPr>
            <a:spLocks noGrp="1" noChangeArrowheads="1"/>
          </p:cNvSpPr>
          <p:nvPr>
            <p:ph type="body" idx="1"/>
          </p:nvPr>
        </p:nvSpPr>
        <p:spPr>
          <a:xfrm>
            <a:off x="685800" y="1473200"/>
            <a:ext cx="8166100" cy="4343400"/>
          </a:xfrm>
        </p:spPr>
        <p:txBody>
          <a:bodyPr/>
          <a:lstStyle/>
          <a:p>
            <a:pPr marL="533400" indent="-533400" eaLnBrk="1" hangingPunct="1">
              <a:lnSpc>
                <a:spcPct val="90000"/>
              </a:lnSpc>
              <a:buFont typeface="Wingdings" pitchFamily="2" charset="2"/>
              <a:buNone/>
            </a:pPr>
            <a:r>
              <a:rPr lang="en-US" sz="2400" b="1" smtClean="0">
                <a:latin typeface="Palatino" charset="0"/>
                <a:cs typeface="Times New Roman" pitchFamily="18" charset="0"/>
              </a:rPr>
              <a:t>Types of log record: </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[start_transaction,T]: Records that transaction T has started execution.</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[write_item,T,X,old_value,new_value]: Records that transaction T has changed the value of database item X from old_value to new_value.</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[read_item,T,X]: Records that transaction T  has read the value of database item X.</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[commit,T]: Records that transaction T has completed successfully, and affirms that its effect can be committed (recorded permanently) to the database.</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[abort,T]: Records that transaction T has been aborted.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Slide Number Placeholder 3"/>
          <p:cNvSpPr>
            <a:spLocks noGrp="1"/>
          </p:cNvSpPr>
          <p:nvPr>
            <p:ph type="sldNum" sz="quarter" idx="4294967295"/>
          </p:nvPr>
        </p:nvSpPr>
        <p:spPr>
          <a:noFill/>
        </p:spPr>
        <p:txBody>
          <a:bodyPr/>
          <a:lstStyle/>
          <a:p>
            <a:r>
              <a:rPr lang="en-US" smtClean="0"/>
              <a:t>Chapter 17-</a:t>
            </a:r>
            <a:fld id="{56096C73-B1B8-4E39-BA36-D2EB1B34C964}" type="slidenum">
              <a:rPr lang="en-US" smtClean="0"/>
              <a:pPr/>
              <a:t>28</a:t>
            </a:fld>
            <a:endParaRPr lang="en-US" smtClean="0"/>
          </a:p>
        </p:txBody>
      </p:sp>
      <p:sp>
        <p:nvSpPr>
          <p:cNvPr id="35843" name="Rectangle 2"/>
          <p:cNvSpPr>
            <a:spLocks noGrp="1" noChangeArrowheads="1"/>
          </p:cNvSpPr>
          <p:nvPr>
            <p:ph type="title"/>
          </p:nvPr>
        </p:nvSpPr>
        <p:spPr>
          <a:xfrm>
            <a:off x="1016000" y="330200"/>
            <a:ext cx="7442200" cy="1143000"/>
          </a:xfrm>
        </p:spPr>
        <p:txBody>
          <a:bodyPr/>
          <a:lstStyle/>
          <a:p>
            <a:pPr eaLnBrk="1" hangingPunct="1"/>
            <a:r>
              <a:rPr lang="en-US" sz="3200" smtClean="0">
                <a:cs typeface="Times New Roman" pitchFamily="18" charset="0"/>
              </a:rPr>
              <a:t>2-Transaction and System Concepts</a:t>
            </a:r>
          </a:p>
        </p:txBody>
      </p:sp>
      <p:sp>
        <p:nvSpPr>
          <p:cNvPr id="35844" name="Rectangle 3"/>
          <p:cNvSpPr>
            <a:spLocks noGrp="1" noChangeArrowheads="1"/>
          </p:cNvSpPr>
          <p:nvPr>
            <p:ph type="body" idx="1"/>
          </p:nvPr>
        </p:nvSpPr>
        <p:spPr>
          <a:xfrm>
            <a:off x="685800" y="1255713"/>
            <a:ext cx="8166100" cy="4343400"/>
          </a:xfrm>
        </p:spPr>
        <p:txBody>
          <a:bodyPr/>
          <a:lstStyle/>
          <a:p>
            <a:pPr marL="533400" indent="-533400" eaLnBrk="1" hangingPunct="1">
              <a:lnSpc>
                <a:spcPct val="90000"/>
              </a:lnSpc>
              <a:buFont typeface="Wingdings" pitchFamily="2" charset="2"/>
              <a:buNone/>
            </a:pPr>
            <a:r>
              <a:rPr lang="en-US" sz="2800" b="1" smtClean="0">
                <a:latin typeface="Palatino" charset="0"/>
                <a:cs typeface="Times New Roman" pitchFamily="18" charset="0"/>
              </a:rPr>
              <a:t>Recovery using log records:</a:t>
            </a:r>
            <a:endParaRPr lang="en-US" sz="2800" smtClean="0">
              <a:latin typeface="Palatino" charset="0"/>
              <a:cs typeface="Times New Roman" pitchFamily="18" charset="0"/>
            </a:endParaRPr>
          </a:p>
          <a:p>
            <a:pPr marL="533400" indent="-533400" eaLnBrk="1" hangingPunct="1">
              <a:lnSpc>
                <a:spcPct val="90000"/>
              </a:lnSpc>
              <a:buFont typeface="Wingdings" pitchFamily="2" charset="2"/>
              <a:buNone/>
            </a:pPr>
            <a:r>
              <a:rPr lang="en-US" sz="2400" smtClean="0">
                <a:latin typeface="Palatino" charset="0"/>
                <a:cs typeface="Times New Roman" pitchFamily="18" charset="0"/>
              </a:rPr>
              <a:t>If the system crashes, we can recover to a consistent database state by examining the log and using one of the techniques.</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Because the log contains a record of every write operation that changes the value of some database item, it is possible to </a:t>
            </a:r>
            <a:r>
              <a:rPr lang="en-US" sz="2400" b="1" smtClean="0">
                <a:latin typeface="Palatino" charset="0"/>
                <a:cs typeface="Times New Roman" pitchFamily="18" charset="0"/>
              </a:rPr>
              <a:t>undo</a:t>
            </a:r>
            <a:r>
              <a:rPr lang="en-US" sz="2400" smtClean="0">
                <a:latin typeface="Palatino" charset="0"/>
                <a:cs typeface="Times New Roman" pitchFamily="18" charset="0"/>
              </a:rPr>
              <a:t> the effect of these write operations of a transaction T by tracing backward through the log and resetting all items changed by a write operation of T to their old_values.</a:t>
            </a:r>
          </a:p>
          <a:p>
            <a:pPr marL="533400" indent="-533400" eaLnBrk="1" hangingPunct="1">
              <a:lnSpc>
                <a:spcPct val="90000"/>
              </a:lnSpc>
              <a:buFont typeface="Wingdings" pitchFamily="2" charset="2"/>
              <a:buAutoNum type="arabicPeriod"/>
            </a:pPr>
            <a:r>
              <a:rPr lang="en-US" sz="2400" smtClean="0">
                <a:latin typeface="Palatino" charset="0"/>
                <a:cs typeface="Times New Roman" pitchFamily="18" charset="0"/>
              </a:rPr>
              <a:t>We can also </a:t>
            </a:r>
            <a:r>
              <a:rPr lang="en-US" sz="2400" b="1" smtClean="0">
                <a:latin typeface="Palatino" charset="0"/>
                <a:cs typeface="Times New Roman" pitchFamily="18" charset="0"/>
              </a:rPr>
              <a:t>redo</a:t>
            </a:r>
            <a:r>
              <a:rPr lang="en-US" sz="2400" smtClean="0">
                <a:latin typeface="Palatino" charset="0"/>
                <a:cs typeface="Times New Roman" pitchFamily="18" charset="0"/>
              </a:rPr>
              <a:t> the effect of the write operations of a transaction T by tracing forward through the log and setting all items changed by a write operation of T (that did not get done permanently) to their new_values.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Slide Number Placeholder 3"/>
          <p:cNvSpPr>
            <a:spLocks noGrp="1"/>
          </p:cNvSpPr>
          <p:nvPr>
            <p:ph type="sldNum" sz="quarter" idx="4294967295"/>
          </p:nvPr>
        </p:nvSpPr>
        <p:spPr>
          <a:noFill/>
        </p:spPr>
        <p:txBody>
          <a:bodyPr/>
          <a:lstStyle/>
          <a:p>
            <a:r>
              <a:rPr lang="en-US" smtClean="0"/>
              <a:t>Chapter 17-</a:t>
            </a:r>
            <a:fld id="{732A1EA0-809B-47C2-B4FF-AE5B32C2A65F}" type="slidenum">
              <a:rPr lang="en-US" smtClean="0"/>
              <a:pPr/>
              <a:t>29</a:t>
            </a:fld>
            <a:endParaRPr lang="en-US" smtClean="0"/>
          </a:p>
        </p:txBody>
      </p:sp>
      <p:sp>
        <p:nvSpPr>
          <p:cNvPr id="36867" name="Rectangle 2"/>
          <p:cNvSpPr>
            <a:spLocks noGrp="1" noChangeArrowheads="1"/>
          </p:cNvSpPr>
          <p:nvPr>
            <p:ph type="title"/>
          </p:nvPr>
        </p:nvSpPr>
        <p:spPr>
          <a:xfrm>
            <a:off x="1016000" y="330200"/>
            <a:ext cx="7442200" cy="1143000"/>
          </a:xfrm>
        </p:spPr>
        <p:txBody>
          <a:bodyPr/>
          <a:lstStyle/>
          <a:p>
            <a:pPr eaLnBrk="1" hangingPunct="1"/>
            <a:r>
              <a:rPr lang="en-US" sz="3200" smtClean="0">
                <a:cs typeface="Times New Roman" pitchFamily="18" charset="0"/>
              </a:rPr>
              <a:t>2-Transaction and System Concepts</a:t>
            </a:r>
          </a:p>
        </p:txBody>
      </p:sp>
      <p:sp>
        <p:nvSpPr>
          <p:cNvPr id="36868" name="Rectangle 3"/>
          <p:cNvSpPr>
            <a:spLocks noGrp="1" noChangeArrowheads="1"/>
          </p:cNvSpPr>
          <p:nvPr>
            <p:ph type="body" idx="1"/>
          </p:nvPr>
        </p:nvSpPr>
        <p:spPr>
          <a:xfrm>
            <a:off x="685800" y="1473200"/>
            <a:ext cx="8166100" cy="4343400"/>
          </a:xfrm>
        </p:spPr>
        <p:txBody>
          <a:bodyPr/>
          <a:lstStyle/>
          <a:p>
            <a:pPr marL="533400" indent="-533400" eaLnBrk="1" hangingPunct="1">
              <a:lnSpc>
                <a:spcPct val="90000"/>
              </a:lnSpc>
              <a:buFont typeface="Wingdings" pitchFamily="2" charset="2"/>
              <a:buNone/>
            </a:pPr>
            <a:r>
              <a:rPr lang="en-US" sz="2800" b="1" smtClean="0">
                <a:latin typeface="Palatino" charset="0"/>
                <a:cs typeface="Times New Roman" pitchFamily="18" charset="0"/>
              </a:rPr>
              <a:t>Commit Point of a Transaction:</a:t>
            </a:r>
            <a:endParaRPr lang="en-US" sz="2800" smtClean="0">
              <a:latin typeface="Palatino" charset="0"/>
              <a:cs typeface="Times New Roman" pitchFamily="18" charset="0"/>
            </a:endParaRPr>
          </a:p>
          <a:p>
            <a:pPr marL="533400" indent="-533400" eaLnBrk="1" hangingPunct="1">
              <a:lnSpc>
                <a:spcPct val="90000"/>
              </a:lnSpc>
            </a:pPr>
            <a:r>
              <a:rPr lang="en-US" sz="2400" b="1" smtClean="0">
                <a:latin typeface="Palatino" charset="0"/>
                <a:cs typeface="Times New Roman" pitchFamily="18" charset="0"/>
              </a:rPr>
              <a:t>Definition: </a:t>
            </a:r>
            <a:r>
              <a:rPr lang="en-US" sz="2400" smtClean="0">
                <a:latin typeface="Palatino" charset="0"/>
                <a:cs typeface="Times New Roman" pitchFamily="18" charset="0"/>
              </a:rPr>
              <a:t>A transaction T reaches its </a:t>
            </a:r>
            <a:r>
              <a:rPr lang="en-US" sz="2400" b="1" smtClean="0">
                <a:latin typeface="Palatino" charset="0"/>
                <a:cs typeface="Times New Roman" pitchFamily="18" charset="0"/>
              </a:rPr>
              <a:t>commit point</a:t>
            </a:r>
            <a:r>
              <a:rPr lang="en-US" sz="2400" smtClean="0">
                <a:latin typeface="Palatino" charset="0"/>
                <a:cs typeface="Times New Roman" pitchFamily="18" charset="0"/>
              </a:rPr>
              <a:t> when all its operations that access the database have been executed successfully </a:t>
            </a:r>
            <a:r>
              <a:rPr lang="en-US" sz="2400" i="1" smtClean="0">
                <a:latin typeface="Palatino" charset="0"/>
                <a:cs typeface="Times New Roman" pitchFamily="18" charset="0"/>
              </a:rPr>
              <a:t>and</a:t>
            </a:r>
            <a:r>
              <a:rPr lang="en-US" sz="2400" smtClean="0">
                <a:latin typeface="Palatino" charset="0"/>
                <a:cs typeface="Times New Roman" pitchFamily="18" charset="0"/>
              </a:rPr>
              <a:t> the effect of all the transaction operations on the database has been recorded in the log. Beyond the commit point, the transaction is said to be </a:t>
            </a:r>
            <a:r>
              <a:rPr lang="en-US" sz="2400" b="1" smtClean="0">
                <a:latin typeface="Palatino" charset="0"/>
                <a:cs typeface="Times New Roman" pitchFamily="18" charset="0"/>
              </a:rPr>
              <a:t>committed,</a:t>
            </a:r>
            <a:r>
              <a:rPr lang="en-US" sz="2400" smtClean="0">
                <a:latin typeface="Palatino" charset="0"/>
                <a:cs typeface="Times New Roman" pitchFamily="18" charset="0"/>
              </a:rPr>
              <a:t> and its effect is assumed to be </a:t>
            </a:r>
            <a:r>
              <a:rPr lang="en-US" sz="2400" i="1" smtClean="0">
                <a:latin typeface="Palatino" charset="0"/>
                <a:cs typeface="Times New Roman" pitchFamily="18" charset="0"/>
              </a:rPr>
              <a:t>permanently recorded</a:t>
            </a:r>
            <a:r>
              <a:rPr lang="en-US" sz="2400" smtClean="0">
                <a:latin typeface="Palatino" charset="0"/>
                <a:cs typeface="Times New Roman" pitchFamily="18" charset="0"/>
              </a:rPr>
              <a:t> in the database.  The transaction then writes an entry [commit,T] into the log.</a:t>
            </a:r>
            <a:r>
              <a:rPr lang="en-US" sz="2800" smtClean="0">
                <a:latin typeface="Palatino" charset="0"/>
                <a:cs typeface="Times New Roman" pitchFamily="18" charset="0"/>
              </a:rPr>
              <a:t> </a:t>
            </a:r>
          </a:p>
          <a:p>
            <a:pPr marL="533400" indent="-533400" eaLnBrk="1" hangingPunct="1">
              <a:lnSpc>
                <a:spcPct val="90000"/>
              </a:lnSpc>
            </a:pPr>
            <a:r>
              <a:rPr lang="en-US" sz="2400" b="1" smtClean="0">
                <a:latin typeface="Palatino" charset="0"/>
                <a:cs typeface="Times New Roman" pitchFamily="18" charset="0"/>
              </a:rPr>
              <a:t>Roll Back of transactions: </a:t>
            </a:r>
            <a:r>
              <a:rPr lang="en-US" sz="2400" smtClean="0">
                <a:latin typeface="Palatino" charset="0"/>
                <a:cs typeface="Times New Roman" pitchFamily="18" charset="0"/>
              </a:rPr>
              <a:t> Needed for transactions that have a [start_transaction,T] entry into the log but no commit entry [commit,T] into the log.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4294967295"/>
          </p:nvPr>
        </p:nvSpPr>
        <p:spPr>
          <a:noFill/>
        </p:spPr>
        <p:txBody>
          <a:bodyPr/>
          <a:lstStyle/>
          <a:p>
            <a:r>
              <a:rPr lang="en-US" smtClean="0"/>
              <a:t>Chapter 17-</a:t>
            </a:r>
            <a:fld id="{CACA9F1F-9D88-449A-93A5-77A467042EC8}" type="slidenum">
              <a:rPr lang="en-US" smtClean="0"/>
              <a:pPr/>
              <a:t>3</a:t>
            </a:fld>
            <a:endParaRPr lang="en-US" smtClean="0"/>
          </a:p>
        </p:txBody>
      </p:sp>
      <p:sp>
        <p:nvSpPr>
          <p:cNvPr id="12291" name="Rectangle 2"/>
          <p:cNvSpPr>
            <a:spLocks noGrp="1" noChangeArrowheads="1"/>
          </p:cNvSpPr>
          <p:nvPr>
            <p:ph type="title"/>
          </p:nvPr>
        </p:nvSpPr>
        <p:spPr>
          <a:xfrm>
            <a:off x="838200" y="431800"/>
            <a:ext cx="8102600" cy="1143000"/>
          </a:xfrm>
        </p:spPr>
        <p:txBody>
          <a:bodyPr/>
          <a:lstStyle/>
          <a:p>
            <a:pPr algn="l" eaLnBrk="1" hangingPunct="1"/>
            <a:r>
              <a:rPr lang="en-US" sz="3200" smtClean="0">
                <a:cs typeface="Times New Roman" pitchFamily="18" charset="0"/>
              </a:rPr>
              <a:t>1-Introduction to Transaction Processing</a:t>
            </a:r>
          </a:p>
        </p:txBody>
      </p:sp>
      <p:sp>
        <p:nvSpPr>
          <p:cNvPr id="12292" name="Rectangle 3"/>
          <p:cNvSpPr>
            <a:spLocks noGrp="1" noChangeArrowheads="1"/>
          </p:cNvSpPr>
          <p:nvPr>
            <p:ph type="body" idx="1"/>
          </p:nvPr>
        </p:nvSpPr>
        <p:spPr/>
        <p:txBody>
          <a:bodyPr/>
          <a:lstStyle/>
          <a:p>
            <a:pPr eaLnBrk="1" hangingPunct="1"/>
            <a:r>
              <a:rPr lang="en-US" sz="2800" b="1" smtClean="0"/>
              <a:t>Single-User System:</a:t>
            </a:r>
            <a:r>
              <a:rPr lang="en-US" sz="2800" smtClean="0"/>
              <a:t> </a:t>
            </a:r>
            <a:r>
              <a:rPr lang="en-US" sz="2400" smtClean="0"/>
              <a:t>At most one user at a time can use the system.</a:t>
            </a:r>
            <a:r>
              <a:rPr lang="en-US" sz="2800" smtClean="0"/>
              <a:t> </a:t>
            </a:r>
          </a:p>
          <a:p>
            <a:pPr eaLnBrk="1" hangingPunct="1"/>
            <a:r>
              <a:rPr lang="en-US" sz="2800" b="1" smtClean="0"/>
              <a:t>Multiuser System</a:t>
            </a:r>
            <a:r>
              <a:rPr lang="en-US" sz="2800" smtClean="0"/>
              <a:t>: </a:t>
            </a:r>
            <a:r>
              <a:rPr lang="en-US" sz="2400" smtClean="0"/>
              <a:t>Many users can access the system concurrently.</a:t>
            </a:r>
          </a:p>
          <a:p>
            <a:pPr eaLnBrk="1" hangingPunct="1"/>
            <a:r>
              <a:rPr lang="en-US" sz="2800" b="1" smtClean="0"/>
              <a:t>Concurrency</a:t>
            </a:r>
          </a:p>
          <a:p>
            <a:pPr lvl="1" eaLnBrk="1" hangingPunct="1"/>
            <a:r>
              <a:rPr lang="en-US" sz="2400" b="1" smtClean="0"/>
              <a:t>Interleaved processing</a:t>
            </a:r>
            <a:r>
              <a:rPr lang="en-US" sz="2400" smtClean="0"/>
              <a:t>: concurrent execution of processes is interleaved in a single CPU</a:t>
            </a:r>
          </a:p>
          <a:p>
            <a:pPr lvl="1" eaLnBrk="1" hangingPunct="1"/>
            <a:r>
              <a:rPr lang="en-US" sz="2400" b="1" smtClean="0"/>
              <a:t>Parallel processing</a:t>
            </a:r>
            <a:r>
              <a:rPr lang="en-US" sz="2400" smtClean="0"/>
              <a:t>: processes are concurrently executed in multiple CPUs.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Slide Number Placeholder 3"/>
          <p:cNvSpPr>
            <a:spLocks noGrp="1"/>
          </p:cNvSpPr>
          <p:nvPr>
            <p:ph type="sldNum" sz="quarter" idx="4294967295"/>
          </p:nvPr>
        </p:nvSpPr>
        <p:spPr>
          <a:noFill/>
        </p:spPr>
        <p:txBody>
          <a:bodyPr/>
          <a:lstStyle/>
          <a:p>
            <a:r>
              <a:rPr lang="en-US" smtClean="0"/>
              <a:t>Chapter 17-</a:t>
            </a:r>
            <a:fld id="{46AAD92B-B101-44BF-8E1B-DF3E51A70B5D}" type="slidenum">
              <a:rPr lang="en-US" smtClean="0"/>
              <a:pPr/>
              <a:t>30</a:t>
            </a:fld>
            <a:endParaRPr lang="en-US" smtClean="0"/>
          </a:p>
        </p:txBody>
      </p:sp>
      <p:sp>
        <p:nvSpPr>
          <p:cNvPr id="37891" name="Rectangle 1026"/>
          <p:cNvSpPr>
            <a:spLocks noGrp="1" noChangeArrowheads="1"/>
          </p:cNvSpPr>
          <p:nvPr>
            <p:ph type="title"/>
          </p:nvPr>
        </p:nvSpPr>
        <p:spPr>
          <a:xfrm>
            <a:off x="1016000" y="71438"/>
            <a:ext cx="7442200" cy="1143000"/>
          </a:xfrm>
        </p:spPr>
        <p:txBody>
          <a:bodyPr/>
          <a:lstStyle/>
          <a:p>
            <a:pPr eaLnBrk="1" hangingPunct="1"/>
            <a:r>
              <a:rPr lang="en-US" sz="3200" smtClean="0">
                <a:cs typeface="Times New Roman" pitchFamily="18" charset="0"/>
              </a:rPr>
              <a:t>2-Transaction and System Concepts</a:t>
            </a:r>
          </a:p>
        </p:txBody>
      </p:sp>
      <p:sp>
        <p:nvSpPr>
          <p:cNvPr id="37892" name="Rectangle 1027"/>
          <p:cNvSpPr>
            <a:spLocks noGrp="1" noChangeArrowheads="1"/>
          </p:cNvSpPr>
          <p:nvPr>
            <p:ph type="body" idx="1"/>
          </p:nvPr>
        </p:nvSpPr>
        <p:spPr>
          <a:xfrm>
            <a:off x="685800" y="1214438"/>
            <a:ext cx="8166100" cy="4343400"/>
          </a:xfrm>
        </p:spPr>
        <p:txBody>
          <a:bodyPr/>
          <a:lstStyle/>
          <a:p>
            <a:pPr marL="533400" indent="-533400" eaLnBrk="1" hangingPunct="1">
              <a:lnSpc>
                <a:spcPct val="90000"/>
              </a:lnSpc>
            </a:pPr>
            <a:r>
              <a:rPr lang="en-US" sz="2400" b="1" smtClean="0">
                <a:latin typeface="Palatino" charset="0"/>
                <a:cs typeface="Times New Roman" pitchFamily="18" charset="0"/>
              </a:rPr>
              <a:t>Redoing transactions:</a:t>
            </a:r>
            <a:r>
              <a:rPr lang="en-US" sz="2400" smtClean="0">
                <a:latin typeface="Palatino" charset="0"/>
                <a:cs typeface="Times New Roman" pitchFamily="18" charset="0"/>
              </a:rPr>
              <a:t> Transactions that have written their commit entry in the log must also have recorded all their write operations in the log; otherwise they would not be committed, so their effect on the database can be </a:t>
            </a:r>
            <a:r>
              <a:rPr lang="en-US" sz="2400" i="1" smtClean="0">
                <a:latin typeface="Palatino" charset="0"/>
                <a:cs typeface="Times New Roman" pitchFamily="18" charset="0"/>
              </a:rPr>
              <a:t>redone</a:t>
            </a:r>
            <a:r>
              <a:rPr lang="en-US" sz="2400" smtClean="0">
                <a:latin typeface="Palatino" charset="0"/>
                <a:cs typeface="Times New Roman" pitchFamily="18" charset="0"/>
              </a:rPr>
              <a:t> from the log entries. (Notice that the log file must be kept on disk.  At the time of a system crash, only the log entries that have been </a:t>
            </a:r>
            <a:r>
              <a:rPr lang="en-US" sz="2400" i="1" smtClean="0">
                <a:latin typeface="Palatino" charset="0"/>
                <a:cs typeface="Times New Roman" pitchFamily="18" charset="0"/>
              </a:rPr>
              <a:t>written back to disk</a:t>
            </a:r>
            <a:r>
              <a:rPr lang="en-US" sz="2400" smtClean="0">
                <a:latin typeface="Palatino" charset="0"/>
                <a:cs typeface="Times New Roman" pitchFamily="18" charset="0"/>
              </a:rPr>
              <a:t> are considered in the recovery process because the contents of main memory may be lost.)</a:t>
            </a:r>
          </a:p>
          <a:p>
            <a:pPr marL="533400" indent="-533400" eaLnBrk="1" hangingPunct="1">
              <a:lnSpc>
                <a:spcPct val="90000"/>
              </a:lnSpc>
            </a:pPr>
            <a:r>
              <a:rPr lang="en-US" sz="2400" b="1" smtClean="0">
                <a:latin typeface="Palatino" charset="0"/>
                <a:cs typeface="Times New Roman" pitchFamily="18" charset="0"/>
              </a:rPr>
              <a:t>Force writing a log: </a:t>
            </a:r>
            <a:r>
              <a:rPr lang="en-US" sz="2400" smtClean="0">
                <a:latin typeface="Palatino" charset="0"/>
                <a:cs typeface="Times New Roman" pitchFamily="18" charset="0"/>
              </a:rPr>
              <a:t> </a:t>
            </a:r>
            <a:r>
              <a:rPr lang="en-US" sz="2400" i="1" smtClean="0">
                <a:latin typeface="Palatino" charset="0"/>
                <a:cs typeface="Times New Roman" pitchFamily="18" charset="0"/>
              </a:rPr>
              <a:t>before</a:t>
            </a:r>
            <a:r>
              <a:rPr lang="en-US" sz="2400" smtClean="0">
                <a:latin typeface="Palatino" charset="0"/>
                <a:cs typeface="Times New Roman" pitchFamily="18" charset="0"/>
              </a:rPr>
              <a:t> a transaction reaches its commit point, any portion of the log that has not been written to the disk yet must now be written to the disk. This process is called force-writing the log file before committing a transaction.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Slide Number Placeholder 3"/>
          <p:cNvSpPr>
            <a:spLocks noGrp="1"/>
          </p:cNvSpPr>
          <p:nvPr>
            <p:ph type="sldNum" sz="quarter" idx="4294967295"/>
          </p:nvPr>
        </p:nvSpPr>
        <p:spPr>
          <a:noFill/>
        </p:spPr>
        <p:txBody>
          <a:bodyPr/>
          <a:lstStyle/>
          <a:p>
            <a:r>
              <a:rPr lang="en-US" smtClean="0"/>
              <a:t>Chapter 17-</a:t>
            </a:r>
            <a:fld id="{712AE675-719E-4043-A2F9-6F46425BE935}" type="slidenum">
              <a:rPr lang="en-US" smtClean="0"/>
              <a:pPr/>
              <a:t>31</a:t>
            </a:fld>
            <a:endParaRPr lang="en-US" smtClean="0"/>
          </a:p>
        </p:txBody>
      </p:sp>
      <p:sp>
        <p:nvSpPr>
          <p:cNvPr id="38915" name="Rectangle 2"/>
          <p:cNvSpPr>
            <a:spLocks noGrp="1" noChangeArrowheads="1"/>
          </p:cNvSpPr>
          <p:nvPr>
            <p:ph type="title"/>
          </p:nvPr>
        </p:nvSpPr>
        <p:spPr>
          <a:xfrm>
            <a:off x="685800" y="436563"/>
            <a:ext cx="7975600" cy="1143000"/>
          </a:xfrm>
        </p:spPr>
        <p:txBody>
          <a:bodyPr/>
          <a:lstStyle/>
          <a:p>
            <a:pPr eaLnBrk="1" hangingPunct="1"/>
            <a:r>
              <a:rPr lang="en-US" sz="3200" smtClean="0">
                <a:cs typeface="Times New Roman" pitchFamily="18" charset="0"/>
              </a:rPr>
              <a:t>3-Desirable Properties of Transactions</a:t>
            </a:r>
          </a:p>
        </p:txBody>
      </p:sp>
      <p:sp>
        <p:nvSpPr>
          <p:cNvPr id="38916" name="Rectangle 3"/>
          <p:cNvSpPr>
            <a:spLocks noGrp="1" noChangeArrowheads="1"/>
          </p:cNvSpPr>
          <p:nvPr>
            <p:ph type="body" idx="1"/>
          </p:nvPr>
        </p:nvSpPr>
        <p:spPr>
          <a:xfrm>
            <a:off x="685800" y="1981200"/>
            <a:ext cx="8166100" cy="4114800"/>
          </a:xfrm>
        </p:spPr>
        <p:txBody>
          <a:bodyPr/>
          <a:lstStyle/>
          <a:p>
            <a:pPr eaLnBrk="1" hangingPunct="1">
              <a:buFont typeface="Wingdings" pitchFamily="2" charset="2"/>
              <a:buNone/>
            </a:pPr>
            <a:r>
              <a:rPr lang="en-US" sz="2800" b="1" smtClean="0">
                <a:latin typeface="Palatino" charset="0"/>
                <a:cs typeface="Times New Roman" pitchFamily="18" charset="0"/>
              </a:rPr>
              <a:t>ACID properties:</a:t>
            </a:r>
          </a:p>
          <a:p>
            <a:pPr eaLnBrk="1" hangingPunct="1"/>
            <a:r>
              <a:rPr lang="en-US" sz="2800" b="1" smtClean="0">
                <a:latin typeface="Palatino" charset="0"/>
                <a:cs typeface="Times New Roman" pitchFamily="18" charset="0"/>
              </a:rPr>
              <a:t>Atomicity</a:t>
            </a:r>
            <a:r>
              <a:rPr lang="en-US" sz="2800" smtClean="0">
                <a:latin typeface="Palatino" charset="0"/>
                <a:cs typeface="Times New Roman" pitchFamily="18" charset="0"/>
              </a:rPr>
              <a:t>: A transaction is an atomic unit of processing; it is either performed in its entirety or not performed at all.</a:t>
            </a:r>
          </a:p>
          <a:p>
            <a:pPr eaLnBrk="1" hangingPunct="1"/>
            <a:endParaRPr lang="en-US" sz="2800" smtClean="0">
              <a:latin typeface="Palatino" charset="0"/>
              <a:cs typeface="Times New Roman" pitchFamily="18" charset="0"/>
            </a:endParaRPr>
          </a:p>
          <a:p>
            <a:pPr eaLnBrk="1" hangingPunct="1"/>
            <a:r>
              <a:rPr lang="en-US" sz="2800" b="1" smtClean="0">
                <a:latin typeface="Palatino" charset="0"/>
                <a:cs typeface="Times New Roman" pitchFamily="18" charset="0"/>
              </a:rPr>
              <a:t>Consistency preservation</a:t>
            </a:r>
            <a:r>
              <a:rPr lang="en-US" sz="2800" smtClean="0">
                <a:latin typeface="Palatino" charset="0"/>
                <a:cs typeface="Times New Roman" pitchFamily="18" charset="0"/>
              </a:rPr>
              <a:t>: A correct execution of the transaction must take the database from one consistent state to another.</a:t>
            </a:r>
            <a:endParaRPr lang="en-US" sz="2800" b="1" smtClean="0">
              <a:latin typeface="Palatino"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lide Number Placeholder 3"/>
          <p:cNvSpPr>
            <a:spLocks noGrp="1"/>
          </p:cNvSpPr>
          <p:nvPr>
            <p:ph type="sldNum" sz="quarter" idx="4294967295"/>
          </p:nvPr>
        </p:nvSpPr>
        <p:spPr>
          <a:noFill/>
        </p:spPr>
        <p:txBody>
          <a:bodyPr/>
          <a:lstStyle/>
          <a:p>
            <a:r>
              <a:rPr lang="en-US" smtClean="0"/>
              <a:t>Chapter 17-</a:t>
            </a:r>
            <a:fld id="{F6B510E3-7269-400B-A8ED-6EE80EECE4C0}" type="slidenum">
              <a:rPr lang="en-US" smtClean="0"/>
              <a:pPr/>
              <a:t>32</a:t>
            </a:fld>
            <a:endParaRPr lang="en-US" smtClean="0"/>
          </a:p>
        </p:txBody>
      </p:sp>
      <p:sp>
        <p:nvSpPr>
          <p:cNvPr id="39939" name="Rectangle 1026"/>
          <p:cNvSpPr>
            <a:spLocks noGrp="1" noChangeArrowheads="1"/>
          </p:cNvSpPr>
          <p:nvPr>
            <p:ph type="title"/>
          </p:nvPr>
        </p:nvSpPr>
        <p:spPr>
          <a:xfrm>
            <a:off x="876300" y="609600"/>
            <a:ext cx="7975600" cy="1143000"/>
          </a:xfrm>
        </p:spPr>
        <p:txBody>
          <a:bodyPr/>
          <a:lstStyle/>
          <a:p>
            <a:pPr eaLnBrk="1" hangingPunct="1"/>
            <a:r>
              <a:rPr lang="en-US" sz="3200" smtClean="0">
                <a:cs typeface="Times New Roman" pitchFamily="18" charset="0"/>
              </a:rPr>
              <a:t>3-Desirable Properties of Transactions</a:t>
            </a:r>
          </a:p>
        </p:txBody>
      </p:sp>
      <p:sp>
        <p:nvSpPr>
          <p:cNvPr id="39940" name="Rectangle 1027"/>
          <p:cNvSpPr>
            <a:spLocks noGrp="1" noChangeArrowheads="1"/>
          </p:cNvSpPr>
          <p:nvPr>
            <p:ph type="body" idx="1"/>
          </p:nvPr>
        </p:nvSpPr>
        <p:spPr>
          <a:xfrm>
            <a:off x="685800" y="1981200"/>
            <a:ext cx="8166100" cy="4114800"/>
          </a:xfrm>
        </p:spPr>
        <p:txBody>
          <a:bodyPr/>
          <a:lstStyle/>
          <a:p>
            <a:pPr eaLnBrk="1" hangingPunct="1"/>
            <a:r>
              <a:rPr lang="en-US" sz="2400" b="1" smtClean="0">
                <a:latin typeface="Palatino" charset="0"/>
                <a:cs typeface="Times New Roman" pitchFamily="18" charset="0"/>
              </a:rPr>
              <a:t>Isolation</a:t>
            </a:r>
            <a:r>
              <a:rPr lang="en-US" sz="2400" smtClean="0">
                <a:latin typeface="Palatino" charset="0"/>
                <a:cs typeface="Times New Roman" pitchFamily="18" charset="0"/>
              </a:rPr>
              <a:t>: A transaction should not make its updates visible to other transactions until it is committed; this property, when enforced strictly, solves the temporary update problem and makes cascading rollbacks of transactions  unnecessary.</a:t>
            </a:r>
          </a:p>
          <a:p>
            <a:pPr eaLnBrk="1" hangingPunct="1"/>
            <a:endParaRPr lang="en-US" sz="2400" smtClean="0">
              <a:latin typeface="Palatino" charset="0"/>
              <a:cs typeface="Times New Roman" pitchFamily="18" charset="0"/>
            </a:endParaRPr>
          </a:p>
          <a:p>
            <a:pPr eaLnBrk="1" hangingPunct="1"/>
            <a:r>
              <a:rPr lang="en-US" sz="2400" b="1" smtClean="0">
                <a:latin typeface="Palatino" charset="0"/>
                <a:cs typeface="Times New Roman" pitchFamily="18" charset="0"/>
              </a:rPr>
              <a:t>Durability or permanency</a:t>
            </a:r>
            <a:r>
              <a:rPr lang="en-US" sz="2400" smtClean="0">
                <a:latin typeface="Palatino" charset="0"/>
                <a:cs typeface="Times New Roman" pitchFamily="18" charset="0"/>
              </a:rPr>
              <a:t>: Once a transaction changes the database and the changes are committed, these changes must never be lost because of subsequent failure.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3"/>
          <p:cNvSpPr>
            <a:spLocks noGrp="1"/>
          </p:cNvSpPr>
          <p:nvPr>
            <p:ph type="sldNum" sz="quarter" idx="4294967295"/>
          </p:nvPr>
        </p:nvSpPr>
        <p:spPr>
          <a:noFill/>
        </p:spPr>
        <p:txBody>
          <a:bodyPr/>
          <a:lstStyle/>
          <a:p>
            <a:r>
              <a:rPr lang="en-US" smtClean="0"/>
              <a:t>Chapter 17-</a:t>
            </a:r>
            <a:fld id="{EDBEFA90-1719-4C94-8F4C-FDA065D7BF76}" type="slidenum">
              <a:rPr lang="en-US" smtClean="0"/>
              <a:pPr/>
              <a:t>33</a:t>
            </a:fld>
            <a:endParaRPr lang="en-US" smtClean="0"/>
          </a:p>
        </p:txBody>
      </p:sp>
      <p:sp>
        <p:nvSpPr>
          <p:cNvPr id="40963" name="Rectangle 2"/>
          <p:cNvSpPr>
            <a:spLocks noGrp="1" noChangeArrowheads="1"/>
          </p:cNvSpPr>
          <p:nvPr>
            <p:ph type="title"/>
          </p:nvPr>
        </p:nvSpPr>
        <p:spPr>
          <a:xfrm>
            <a:off x="685800" y="457200"/>
            <a:ext cx="7772400" cy="1143000"/>
          </a:xfrm>
        </p:spPr>
        <p:txBody>
          <a:bodyPr/>
          <a:lstStyle/>
          <a:p>
            <a:pPr eaLnBrk="1" hangingPunct="1"/>
            <a:r>
              <a:rPr lang="en-US" sz="3200" dirty="0" smtClean="0">
                <a:cs typeface="Times New Roman" pitchFamily="18" charset="0"/>
              </a:rPr>
              <a:t>4-Characterizing Schedules based on Recoverability</a:t>
            </a:r>
          </a:p>
        </p:txBody>
      </p:sp>
      <p:sp>
        <p:nvSpPr>
          <p:cNvPr id="40964" name="Rectangle 3"/>
          <p:cNvSpPr>
            <a:spLocks noGrp="1" noChangeArrowheads="1"/>
          </p:cNvSpPr>
          <p:nvPr>
            <p:ph type="body" idx="1"/>
          </p:nvPr>
        </p:nvSpPr>
        <p:spPr>
          <a:xfrm>
            <a:off x="685800" y="1981200"/>
            <a:ext cx="8166100" cy="4114800"/>
          </a:xfrm>
        </p:spPr>
        <p:txBody>
          <a:bodyPr/>
          <a:lstStyle/>
          <a:p>
            <a:pPr eaLnBrk="1" hangingPunct="1">
              <a:lnSpc>
                <a:spcPct val="90000"/>
              </a:lnSpc>
            </a:pPr>
            <a:r>
              <a:rPr lang="en-US" sz="2400" b="1" dirty="0" smtClean="0">
                <a:cs typeface="Times New Roman" pitchFamily="18" charset="0"/>
              </a:rPr>
              <a:t>Transaction schedule or history: </a:t>
            </a:r>
            <a:r>
              <a:rPr lang="en-US" sz="2400" dirty="0" smtClean="0">
                <a:cs typeface="Times New Roman" pitchFamily="18" charset="0"/>
              </a:rPr>
              <a:t>When transactions are executing concurrently in an interleaved fashion, the order of execution of operations from the various transactions forms what is known as a transaction schedule (or history). </a:t>
            </a:r>
          </a:p>
          <a:p>
            <a:pPr eaLnBrk="1" hangingPunct="1">
              <a:lnSpc>
                <a:spcPct val="90000"/>
              </a:lnSpc>
              <a:buFont typeface="Wingdings" pitchFamily="2" charset="2"/>
              <a:buNone/>
            </a:pPr>
            <a:endParaRPr lang="en-US" sz="2400" dirty="0" smtClean="0">
              <a:cs typeface="Times New Roman" pitchFamily="18" charset="0"/>
            </a:endParaRPr>
          </a:p>
          <a:p>
            <a:pPr eaLnBrk="1" hangingPunct="1">
              <a:lnSpc>
                <a:spcPct val="90000"/>
              </a:lnSpc>
            </a:pPr>
            <a:r>
              <a:rPr lang="en-US" sz="2400" dirty="0" smtClean="0">
                <a:cs typeface="Times New Roman" pitchFamily="18" charset="0"/>
              </a:rPr>
              <a:t>A </a:t>
            </a:r>
            <a:r>
              <a:rPr lang="en-US" sz="2400" b="1" dirty="0" smtClean="0">
                <a:cs typeface="Times New Roman" pitchFamily="18" charset="0"/>
              </a:rPr>
              <a:t>schedule</a:t>
            </a:r>
            <a:r>
              <a:rPr lang="en-US" sz="2400" dirty="0" smtClean="0">
                <a:cs typeface="Times New Roman" pitchFamily="18" charset="0"/>
              </a:rPr>
              <a:t> (or </a:t>
            </a:r>
            <a:r>
              <a:rPr lang="en-US" sz="2400" b="1" dirty="0" smtClean="0">
                <a:cs typeface="Times New Roman" pitchFamily="18" charset="0"/>
              </a:rPr>
              <a:t>history</a:t>
            </a:r>
            <a:r>
              <a:rPr lang="en-US" sz="2400" dirty="0" smtClean="0">
                <a:cs typeface="Times New Roman" pitchFamily="18" charset="0"/>
              </a:rPr>
              <a:t>) S of n transactions T1, T2, ..., </a:t>
            </a:r>
            <a:r>
              <a:rPr lang="en-US" sz="2400" dirty="0" err="1" smtClean="0">
                <a:cs typeface="Times New Roman" pitchFamily="18" charset="0"/>
              </a:rPr>
              <a:t>Tn</a:t>
            </a:r>
            <a:r>
              <a:rPr lang="en-US" sz="2400" dirty="0" smtClean="0">
                <a:cs typeface="Times New Roman" pitchFamily="18" charset="0"/>
              </a:rPr>
              <a:t> :</a:t>
            </a:r>
          </a:p>
          <a:p>
            <a:pPr eaLnBrk="1" hangingPunct="1">
              <a:lnSpc>
                <a:spcPct val="90000"/>
              </a:lnSpc>
              <a:buFont typeface="Wingdings" pitchFamily="2" charset="2"/>
              <a:buNone/>
            </a:pPr>
            <a:r>
              <a:rPr lang="en-US" sz="2400" dirty="0" smtClean="0">
                <a:cs typeface="Times New Roman" pitchFamily="18" charset="0"/>
              </a:rPr>
              <a:t>	It is an ordering of the operations of the transactions subject to the constraint that, for each transaction </a:t>
            </a:r>
            <a:r>
              <a:rPr lang="en-US" sz="2400" dirty="0" err="1" smtClean="0">
                <a:cs typeface="Times New Roman" pitchFamily="18" charset="0"/>
              </a:rPr>
              <a:t>Ti</a:t>
            </a:r>
            <a:r>
              <a:rPr lang="en-US" sz="2400" dirty="0" smtClean="0">
                <a:cs typeface="Times New Roman" pitchFamily="18" charset="0"/>
              </a:rPr>
              <a:t> that participates in S, the operations of T1 in S must appear in the same order in which they occur in T1. Note, however, that operations from other transactions </a:t>
            </a:r>
            <a:r>
              <a:rPr lang="en-US" sz="2400" dirty="0" err="1" smtClean="0">
                <a:cs typeface="Times New Roman" pitchFamily="18" charset="0"/>
              </a:rPr>
              <a:t>Tj</a:t>
            </a:r>
            <a:r>
              <a:rPr lang="en-US" sz="2400" dirty="0" smtClean="0">
                <a:cs typeface="Times New Roman" pitchFamily="18" charset="0"/>
              </a:rPr>
              <a:t> </a:t>
            </a:r>
            <a:r>
              <a:rPr lang="en-US" sz="2400" u="sng" dirty="0" smtClean="0">
                <a:cs typeface="Times New Roman" pitchFamily="18" charset="0"/>
              </a:rPr>
              <a:t>can be interleaved</a:t>
            </a:r>
            <a:r>
              <a:rPr lang="en-US" sz="2400" dirty="0" smtClean="0">
                <a:cs typeface="Times New Roman" pitchFamily="18" charset="0"/>
              </a:rPr>
              <a:t> with the operations of </a:t>
            </a:r>
            <a:r>
              <a:rPr lang="en-US" sz="2400" dirty="0" err="1" smtClean="0">
                <a:cs typeface="Times New Roman" pitchFamily="18" charset="0"/>
              </a:rPr>
              <a:t>Ti</a:t>
            </a:r>
            <a:r>
              <a:rPr lang="en-US" sz="2400" dirty="0" smtClean="0">
                <a:cs typeface="Times New Roman" pitchFamily="18" charset="0"/>
              </a:rPr>
              <a:t> in S. </a:t>
            </a:r>
            <a:endParaRPr lang="en-US"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z="3200" smtClean="0">
                <a:cs typeface="Times New Roman" pitchFamily="18" charset="0"/>
              </a:rPr>
              <a:t>4-Characterizing Schedules based on Recoverability</a:t>
            </a:r>
            <a:endParaRPr lang="en-US" sz="3200" smtClean="0"/>
          </a:p>
        </p:txBody>
      </p:sp>
      <p:sp>
        <p:nvSpPr>
          <p:cNvPr id="41987" name="Content Placeholder 2"/>
          <p:cNvSpPr>
            <a:spLocks noGrp="1"/>
          </p:cNvSpPr>
          <p:nvPr>
            <p:ph idx="1"/>
          </p:nvPr>
        </p:nvSpPr>
        <p:spPr/>
        <p:txBody>
          <a:bodyPr/>
          <a:lstStyle/>
          <a:p>
            <a:r>
              <a:rPr lang="en-US" sz="2400" smtClean="0"/>
              <a:t>To describe a schedule uses the symbols </a:t>
            </a:r>
            <a:r>
              <a:rPr lang="en-US" sz="2400" i="1" smtClean="0"/>
              <a:t>r, w, c</a:t>
            </a:r>
            <a:r>
              <a:rPr lang="en-US" sz="2400" smtClean="0"/>
              <a:t>, and </a:t>
            </a:r>
            <a:r>
              <a:rPr lang="en-US" sz="2400" i="1" smtClean="0"/>
              <a:t>a</a:t>
            </a:r>
            <a:r>
              <a:rPr lang="en-US" sz="2400" smtClean="0"/>
              <a:t> for the operations </a:t>
            </a:r>
            <a:r>
              <a:rPr lang="en-US" sz="2400" smtClean="0">
                <a:latin typeface="Consolas" pitchFamily="49" charset="0"/>
                <a:cs typeface="Consolas" pitchFamily="49" charset="0"/>
              </a:rPr>
              <a:t>read_item, write_item, commit </a:t>
            </a:r>
            <a:r>
              <a:rPr lang="en-US" sz="2400" smtClean="0"/>
              <a:t>and </a:t>
            </a:r>
            <a:r>
              <a:rPr lang="en-US" sz="2400" smtClean="0">
                <a:latin typeface="Consolas" pitchFamily="49" charset="0"/>
                <a:cs typeface="Consolas" pitchFamily="49" charset="0"/>
              </a:rPr>
              <a:t>abort</a:t>
            </a:r>
            <a:r>
              <a:rPr lang="en-US" sz="2400" smtClean="0"/>
              <a:t>, and appends as subscript the transaction id to each operation in the schedule.</a:t>
            </a:r>
          </a:p>
          <a:p>
            <a:r>
              <a:rPr lang="en-US" sz="2400" smtClean="0"/>
              <a:t>For example, the schedule of previous figure which we shall call S</a:t>
            </a:r>
            <a:r>
              <a:rPr lang="en-US" sz="1800" smtClean="0"/>
              <a:t>a</a:t>
            </a:r>
            <a:r>
              <a:rPr lang="en-US" sz="2400" smtClean="0"/>
              <a:t>, can be written as follows:</a:t>
            </a:r>
          </a:p>
          <a:p>
            <a:pPr>
              <a:buFont typeface="Wingdings" pitchFamily="2" charset="2"/>
              <a:buNone/>
            </a:pPr>
            <a:r>
              <a:rPr lang="en-US" sz="2400" smtClean="0"/>
              <a:t>	S</a:t>
            </a:r>
            <a:r>
              <a:rPr lang="en-US" sz="2000" smtClean="0"/>
              <a:t>a</a:t>
            </a:r>
            <a:r>
              <a:rPr lang="en-US" sz="2400" smtClean="0"/>
              <a:t>: r</a:t>
            </a:r>
            <a:r>
              <a:rPr lang="en-US" sz="1600" smtClean="0"/>
              <a:t>1 </a:t>
            </a:r>
            <a:r>
              <a:rPr lang="en-US" sz="2400" smtClean="0"/>
              <a:t>(X); r</a:t>
            </a:r>
            <a:r>
              <a:rPr lang="en-US" sz="1600" smtClean="0"/>
              <a:t>2 </a:t>
            </a:r>
            <a:r>
              <a:rPr lang="en-US" sz="2400" smtClean="0"/>
              <a:t>(X); w</a:t>
            </a:r>
            <a:r>
              <a:rPr lang="en-US" sz="1600" smtClean="0"/>
              <a:t>1 </a:t>
            </a:r>
            <a:r>
              <a:rPr lang="en-US" sz="2400" smtClean="0"/>
              <a:t>(X); r</a:t>
            </a:r>
            <a:r>
              <a:rPr lang="en-US" sz="1600" smtClean="0"/>
              <a:t>1 </a:t>
            </a:r>
            <a:r>
              <a:rPr lang="en-US" sz="2400" smtClean="0"/>
              <a:t>(Y); w</a:t>
            </a:r>
            <a:r>
              <a:rPr lang="en-US" sz="1600" smtClean="0"/>
              <a:t>2 </a:t>
            </a:r>
            <a:r>
              <a:rPr lang="en-US" sz="2400" smtClean="0"/>
              <a:t>(X); w</a:t>
            </a:r>
            <a:r>
              <a:rPr lang="en-US" sz="1600" smtClean="0"/>
              <a:t>1 </a:t>
            </a:r>
            <a:r>
              <a:rPr lang="en-US" sz="2400" smtClean="0"/>
              <a:t>(Y);</a:t>
            </a:r>
          </a:p>
        </p:txBody>
      </p:sp>
      <p:sp>
        <p:nvSpPr>
          <p:cNvPr id="41988" name="Slide Number Placeholder 3"/>
          <p:cNvSpPr>
            <a:spLocks noGrp="1"/>
          </p:cNvSpPr>
          <p:nvPr>
            <p:ph type="sldNum" sz="quarter" idx="4294967295"/>
          </p:nvPr>
        </p:nvSpPr>
        <p:spPr>
          <a:noFill/>
        </p:spPr>
        <p:txBody>
          <a:bodyPr/>
          <a:lstStyle/>
          <a:p>
            <a:r>
              <a:rPr lang="en-US" smtClean="0"/>
              <a:t>Chapter 17-</a:t>
            </a:r>
            <a:fld id="{9233C086-3A85-44C3-8F47-8BD92A0FDBE9}"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200" smtClean="0">
                <a:cs typeface="Times New Roman" pitchFamily="18" charset="0"/>
              </a:rPr>
              <a:t>4-Characterizing Schedules based on Recoverability</a:t>
            </a:r>
            <a:endParaRPr lang="en-US" sz="3200" smtClean="0"/>
          </a:p>
        </p:txBody>
      </p:sp>
      <p:sp>
        <p:nvSpPr>
          <p:cNvPr id="3" name="Content Placeholder 2"/>
          <p:cNvSpPr>
            <a:spLocks noGrp="1"/>
          </p:cNvSpPr>
          <p:nvPr>
            <p:ph idx="1"/>
          </p:nvPr>
        </p:nvSpPr>
        <p:spPr/>
        <p:txBody>
          <a:bodyPr/>
          <a:lstStyle/>
          <a:p>
            <a:pPr>
              <a:defRPr/>
            </a:pPr>
            <a:r>
              <a:rPr lang="en-US" sz="2400" dirty="0" smtClean="0"/>
              <a:t>Two operations in the schedule are said to conflict if they satisfy all three of the following conditions:</a:t>
            </a:r>
          </a:p>
          <a:p>
            <a:pPr marL="514350" indent="-514350">
              <a:buFont typeface="+mj-lt"/>
              <a:buAutoNum type="arabicPeriod"/>
              <a:defRPr/>
            </a:pPr>
            <a:r>
              <a:rPr lang="en-US" sz="2400" dirty="0" smtClean="0"/>
              <a:t>the belong to different transactions.</a:t>
            </a:r>
          </a:p>
          <a:p>
            <a:pPr marL="514350" indent="-514350">
              <a:buFont typeface="+mj-lt"/>
              <a:buAutoNum type="arabicPeriod"/>
              <a:defRPr/>
            </a:pPr>
            <a:r>
              <a:rPr lang="en-US" sz="2400" dirty="0" smtClean="0"/>
              <a:t>they access the same item X.</a:t>
            </a:r>
          </a:p>
          <a:p>
            <a:pPr marL="514350" indent="-514350">
              <a:buFont typeface="+mj-lt"/>
              <a:buAutoNum type="arabicPeriod"/>
              <a:defRPr/>
            </a:pPr>
            <a:r>
              <a:rPr lang="en-US" sz="2400" dirty="0" smtClean="0"/>
              <a:t>At least one of the operations is a </a:t>
            </a:r>
            <a:r>
              <a:rPr lang="en-US" sz="2400" dirty="0" err="1" smtClean="0">
                <a:latin typeface="Consolas" pitchFamily="49" charset="0"/>
                <a:cs typeface="Consolas" pitchFamily="49" charset="0"/>
              </a:rPr>
              <a:t>write_item</a:t>
            </a:r>
            <a:r>
              <a:rPr lang="en-US" sz="2400" dirty="0" smtClean="0">
                <a:latin typeface="Consolas" pitchFamily="49" charset="0"/>
                <a:cs typeface="Consolas" pitchFamily="49" charset="0"/>
              </a:rPr>
              <a:t>(X).</a:t>
            </a:r>
          </a:p>
          <a:p>
            <a:pPr marL="514350" indent="-514350">
              <a:buFont typeface="Wingdings" pitchFamily="2" charset="2"/>
              <a:buNone/>
              <a:defRPr/>
            </a:pPr>
            <a:r>
              <a:rPr lang="en-US" sz="2400" dirty="0" smtClean="0">
                <a:cs typeface="Consolas" pitchFamily="49" charset="0"/>
              </a:rPr>
              <a:t>For example:</a:t>
            </a:r>
          </a:p>
          <a:p>
            <a:pPr marL="514350" indent="-514350">
              <a:buFont typeface="Wingdings" pitchFamily="2" charset="2"/>
              <a:buNone/>
              <a:defRPr/>
            </a:pPr>
            <a:r>
              <a:rPr lang="en-US" sz="2400" dirty="0" smtClean="0">
                <a:cs typeface="Consolas" pitchFamily="49" charset="0"/>
              </a:rPr>
              <a:t>	In S</a:t>
            </a:r>
            <a:r>
              <a:rPr lang="en-US" sz="2000" dirty="0" smtClean="0">
                <a:cs typeface="Consolas" pitchFamily="49" charset="0"/>
              </a:rPr>
              <a:t>a</a:t>
            </a:r>
            <a:r>
              <a:rPr lang="en-US" sz="2400" dirty="0" smtClean="0">
                <a:cs typeface="Consolas" pitchFamily="49" charset="0"/>
              </a:rPr>
              <a:t> the operations r</a:t>
            </a:r>
            <a:r>
              <a:rPr lang="en-US" sz="1600" dirty="0" smtClean="0">
                <a:cs typeface="Consolas" pitchFamily="49" charset="0"/>
              </a:rPr>
              <a:t>1</a:t>
            </a:r>
            <a:r>
              <a:rPr lang="en-US" sz="2400" dirty="0" smtClean="0">
                <a:cs typeface="Consolas" pitchFamily="49" charset="0"/>
              </a:rPr>
              <a:t> (X) and w</a:t>
            </a:r>
            <a:r>
              <a:rPr lang="en-US" sz="1600" dirty="0" smtClean="0">
                <a:cs typeface="Consolas" pitchFamily="49" charset="0"/>
              </a:rPr>
              <a:t>2</a:t>
            </a:r>
            <a:r>
              <a:rPr lang="en-US" sz="2400" dirty="0" smtClean="0">
                <a:cs typeface="Consolas" pitchFamily="49" charset="0"/>
              </a:rPr>
              <a:t> (X) conflict.</a:t>
            </a:r>
          </a:p>
          <a:p>
            <a:pPr marL="514350" indent="-514350">
              <a:buFont typeface="Wingdings" pitchFamily="2" charset="2"/>
              <a:buNone/>
              <a:defRPr/>
            </a:pPr>
            <a:r>
              <a:rPr lang="en-US" sz="2400" dirty="0" smtClean="0">
                <a:cs typeface="Consolas" pitchFamily="49" charset="0"/>
              </a:rPr>
              <a:t>	r</a:t>
            </a:r>
            <a:r>
              <a:rPr lang="en-US" sz="1600" dirty="0" smtClean="0">
                <a:cs typeface="Consolas" pitchFamily="49" charset="0"/>
              </a:rPr>
              <a:t>1</a:t>
            </a:r>
            <a:r>
              <a:rPr lang="en-US" sz="2400" dirty="0" smtClean="0">
                <a:cs typeface="Consolas" pitchFamily="49" charset="0"/>
              </a:rPr>
              <a:t> (X) and w</a:t>
            </a:r>
            <a:r>
              <a:rPr lang="en-US" sz="1600" dirty="0" smtClean="0">
                <a:cs typeface="Consolas" pitchFamily="49" charset="0"/>
              </a:rPr>
              <a:t>1</a:t>
            </a:r>
            <a:r>
              <a:rPr lang="en-US" sz="2400" dirty="0" smtClean="0">
                <a:cs typeface="Consolas" pitchFamily="49" charset="0"/>
              </a:rPr>
              <a:t> (X) do not conflict.</a:t>
            </a:r>
          </a:p>
          <a:p>
            <a:pPr marL="514350" indent="-514350">
              <a:buFont typeface="Wingdings" pitchFamily="2" charset="2"/>
              <a:buNone/>
              <a:defRPr/>
            </a:pPr>
            <a:r>
              <a:rPr lang="en-US" sz="2400" dirty="0" smtClean="0">
                <a:cs typeface="Consolas" pitchFamily="49" charset="0"/>
              </a:rPr>
              <a:t>And so on.</a:t>
            </a:r>
            <a:endParaRPr lang="en-US" sz="2400" dirty="0">
              <a:cs typeface="Consolas" pitchFamily="49" charset="0"/>
            </a:endParaRPr>
          </a:p>
        </p:txBody>
      </p:sp>
      <p:sp>
        <p:nvSpPr>
          <p:cNvPr id="43012" name="Slide Number Placeholder 3"/>
          <p:cNvSpPr>
            <a:spLocks noGrp="1"/>
          </p:cNvSpPr>
          <p:nvPr>
            <p:ph type="sldNum" sz="quarter" idx="4294967295"/>
          </p:nvPr>
        </p:nvSpPr>
        <p:spPr>
          <a:noFill/>
        </p:spPr>
        <p:txBody>
          <a:bodyPr/>
          <a:lstStyle/>
          <a:p>
            <a:r>
              <a:rPr lang="en-US" smtClean="0"/>
              <a:t>Chapter 17-</a:t>
            </a:r>
            <a:fld id="{6B31EE9C-742B-4ECF-83F1-FF8511AB2FEE}"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Slide Number Placeholder 3"/>
          <p:cNvSpPr>
            <a:spLocks noGrp="1"/>
          </p:cNvSpPr>
          <p:nvPr>
            <p:ph type="sldNum" sz="quarter" idx="4294967295"/>
          </p:nvPr>
        </p:nvSpPr>
        <p:spPr>
          <a:noFill/>
        </p:spPr>
        <p:txBody>
          <a:bodyPr/>
          <a:lstStyle/>
          <a:p>
            <a:r>
              <a:rPr lang="en-US" smtClean="0"/>
              <a:t>Chapter 17-</a:t>
            </a:r>
            <a:fld id="{E9BA1B9C-7DAC-4579-A659-A14F36E9E55A}" type="slidenum">
              <a:rPr lang="en-US" smtClean="0"/>
              <a:pPr/>
              <a:t>36</a:t>
            </a:fld>
            <a:endParaRPr lang="en-US" smtClean="0"/>
          </a:p>
        </p:txBody>
      </p:sp>
      <p:sp>
        <p:nvSpPr>
          <p:cNvPr id="44035" name="Rectangle 2"/>
          <p:cNvSpPr>
            <a:spLocks noGrp="1" noChangeArrowheads="1"/>
          </p:cNvSpPr>
          <p:nvPr>
            <p:ph type="title"/>
          </p:nvPr>
        </p:nvSpPr>
        <p:spPr>
          <a:xfrm>
            <a:off x="685800" y="219075"/>
            <a:ext cx="7772400" cy="1143000"/>
          </a:xfrm>
        </p:spPr>
        <p:txBody>
          <a:bodyPr/>
          <a:lstStyle/>
          <a:p>
            <a:pPr eaLnBrk="1" hangingPunct="1"/>
            <a:r>
              <a:rPr lang="en-US" sz="3200" smtClean="0">
                <a:cs typeface="Times New Roman" pitchFamily="18" charset="0"/>
              </a:rPr>
              <a:t>4-Characterizing Schedules based on Recoverability</a:t>
            </a:r>
          </a:p>
        </p:txBody>
      </p:sp>
      <p:sp>
        <p:nvSpPr>
          <p:cNvPr id="44036" name="Rectangle 3"/>
          <p:cNvSpPr>
            <a:spLocks noGrp="1" noChangeArrowheads="1"/>
          </p:cNvSpPr>
          <p:nvPr>
            <p:ph type="body" idx="1"/>
          </p:nvPr>
        </p:nvSpPr>
        <p:spPr>
          <a:xfrm>
            <a:off x="685800" y="1600200"/>
            <a:ext cx="8166100" cy="4786313"/>
          </a:xfrm>
        </p:spPr>
        <p:txBody>
          <a:bodyPr/>
          <a:lstStyle/>
          <a:p>
            <a:pPr eaLnBrk="1" hangingPunct="1">
              <a:lnSpc>
                <a:spcPct val="90000"/>
              </a:lnSpc>
              <a:buFont typeface="Wingdings" pitchFamily="2" charset="2"/>
              <a:buNone/>
            </a:pPr>
            <a:r>
              <a:rPr lang="en-US" sz="2800" b="1" smtClean="0">
                <a:cs typeface="Times New Roman" pitchFamily="18" charset="0"/>
              </a:rPr>
              <a:t>Schedules classified on recoverability:</a:t>
            </a:r>
          </a:p>
          <a:p>
            <a:pPr eaLnBrk="1" hangingPunct="1">
              <a:lnSpc>
                <a:spcPct val="90000"/>
              </a:lnSpc>
            </a:pPr>
            <a:r>
              <a:rPr lang="en-US" sz="2800" b="1" smtClean="0">
                <a:cs typeface="Times New Roman" pitchFamily="18" charset="0"/>
              </a:rPr>
              <a:t>Recoverable schedule:</a:t>
            </a:r>
            <a:r>
              <a:rPr lang="en-US" sz="2400" b="1" smtClean="0">
                <a:cs typeface="Times New Roman" pitchFamily="18" charset="0"/>
              </a:rPr>
              <a:t> </a:t>
            </a:r>
            <a:r>
              <a:rPr lang="en-US" sz="2400" smtClean="0">
                <a:cs typeface="Times New Roman" pitchFamily="18" charset="0"/>
              </a:rPr>
              <a:t>One where no transaction needs to be rolled back. </a:t>
            </a:r>
          </a:p>
          <a:p>
            <a:pPr eaLnBrk="1" hangingPunct="1">
              <a:lnSpc>
                <a:spcPct val="90000"/>
              </a:lnSpc>
              <a:buFont typeface="Wingdings" pitchFamily="2" charset="2"/>
              <a:buNone/>
            </a:pPr>
            <a:r>
              <a:rPr lang="en-US" sz="2400" smtClean="0">
                <a:cs typeface="Times New Roman" pitchFamily="18" charset="0"/>
              </a:rPr>
              <a:t> 	A schedule S is </a:t>
            </a:r>
            <a:r>
              <a:rPr lang="en-US" sz="2400" b="1" smtClean="0">
                <a:cs typeface="Times New Roman" pitchFamily="18" charset="0"/>
              </a:rPr>
              <a:t>recoverable</a:t>
            </a:r>
            <a:r>
              <a:rPr lang="en-US" sz="2400" smtClean="0">
                <a:cs typeface="Times New Roman" pitchFamily="18" charset="0"/>
              </a:rPr>
              <a:t> if no transaction T in S commits until all transactions T’ that have written an item that T reads have committed.</a:t>
            </a:r>
          </a:p>
          <a:p>
            <a:pPr eaLnBrk="1" hangingPunct="1">
              <a:lnSpc>
                <a:spcPct val="90000"/>
              </a:lnSpc>
              <a:buFont typeface="Wingdings" pitchFamily="2" charset="2"/>
              <a:buNone/>
            </a:pPr>
            <a:r>
              <a:rPr lang="en-US" sz="2400" smtClean="0"/>
              <a:t>S: r</a:t>
            </a:r>
            <a:r>
              <a:rPr lang="en-US" sz="1600" smtClean="0"/>
              <a:t>1 </a:t>
            </a:r>
            <a:r>
              <a:rPr lang="en-US" sz="2400" smtClean="0"/>
              <a:t>(X); r</a:t>
            </a:r>
            <a:r>
              <a:rPr lang="en-US" sz="1600" smtClean="0"/>
              <a:t>2 </a:t>
            </a:r>
            <a:r>
              <a:rPr lang="en-US" sz="2400" smtClean="0"/>
              <a:t>(X); w</a:t>
            </a:r>
            <a:r>
              <a:rPr lang="en-US" sz="1600" smtClean="0"/>
              <a:t>1 </a:t>
            </a:r>
            <a:r>
              <a:rPr lang="en-US" sz="2400" smtClean="0"/>
              <a:t>(X); r</a:t>
            </a:r>
            <a:r>
              <a:rPr lang="en-US" sz="1600" smtClean="0"/>
              <a:t>1 </a:t>
            </a:r>
            <a:r>
              <a:rPr lang="en-US" sz="2400" smtClean="0"/>
              <a:t>(Y); w</a:t>
            </a:r>
            <a:r>
              <a:rPr lang="en-US" sz="1600" smtClean="0"/>
              <a:t>2 </a:t>
            </a:r>
            <a:r>
              <a:rPr lang="en-US" sz="2400" smtClean="0"/>
              <a:t>(X); c</a:t>
            </a:r>
            <a:r>
              <a:rPr lang="en-US" sz="1600" smtClean="0"/>
              <a:t>2</a:t>
            </a:r>
            <a:r>
              <a:rPr lang="en-US" sz="2400" smtClean="0"/>
              <a:t>; w</a:t>
            </a:r>
            <a:r>
              <a:rPr lang="en-US" sz="1600" smtClean="0"/>
              <a:t>1 </a:t>
            </a:r>
            <a:r>
              <a:rPr lang="en-US" sz="2400" smtClean="0"/>
              <a:t>(Y); c</a:t>
            </a:r>
            <a:r>
              <a:rPr lang="en-US" sz="1600" smtClean="0"/>
              <a:t>1</a:t>
            </a:r>
            <a:r>
              <a:rPr lang="en-US" sz="2400" smtClean="0"/>
              <a:t>;</a:t>
            </a:r>
            <a:endParaRPr lang="en-US" sz="2400" smtClean="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Slide Number Placeholder 3"/>
          <p:cNvSpPr>
            <a:spLocks noGrp="1"/>
          </p:cNvSpPr>
          <p:nvPr>
            <p:ph type="sldNum" sz="quarter" idx="4294967295"/>
          </p:nvPr>
        </p:nvSpPr>
        <p:spPr>
          <a:noFill/>
        </p:spPr>
        <p:txBody>
          <a:bodyPr/>
          <a:lstStyle/>
          <a:p>
            <a:r>
              <a:rPr lang="en-US" smtClean="0"/>
              <a:t>Chapter 17-</a:t>
            </a:r>
            <a:fld id="{160AB221-A097-469B-9500-310C4FFBAA21}" type="slidenum">
              <a:rPr lang="en-US" smtClean="0"/>
              <a:pPr/>
              <a:t>37</a:t>
            </a:fld>
            <a:endParaRPr lang="en-US" smtClean="0"/>
          </a:p>
        </p:txBody>
      </p:sp>
      <p:sp>
        <p:nvSpPr>
          <p:cNvPr id="45059" name="Rectangle 2"/>
          <p:cNvSpPr>
            <a:spLocks noGrp="1" noChangeArrowheads="1"/>
          </p:cNvSpPr>
          <p:nvPr>
            <p:ph type="title"/>
          </p:nvPr>
        </p:nvSpPr>
        <p:spPr>
          <a:xfrm>
            <a:off x="685800" y="457200"/>
            <a:ext cx="7772400" cy="1143000"/>
          </a:xfrm>
        </p:spPr>
        <p:txBody>
          <a:bodyPr/>
          <a:lstStyle/>
          <a:p>
            <a:pPr eaLnBrk="1" hangingPunct="1"/>
            <a:r>
              <a:rPr lang="en-US" sz="3200" smtClean="0">
                <a:cs typeface="Times New Roman" pitchFamily="18" charset="0"/>
              </a:rPr>
              <a:t>4-Characterizing Schedules based on Recoverability</a:t>
            </a:r>
          </a:p>
        </p:txBody>
      </p:sp>
      <p:sp>
        <p:nvSpPr>
          <p:cNvPr id="45060" name="Rectangle 3"/>
          <p:cNvSpPr>
            <a:spLocks noGrp="1" noChangeArrowheads="1"/>
          </p:cNvSpPr>
          <p:nvPr>
            <p:ph type="body" idx="1"/>
          </p:nvPr>
        </p:nvSpPr>
        <p:spPr>
          <a:xfrm>
            <a:off x="685800" y="1765300"/>
            <a:ext cx="8166100" cy="4330700"/>
          </a:xfrm>
        </p:spPr>
        <p:txBody>
          <a:bodyPr/>
          <a:lstStyle/>
          <a:p>
            <a:pPr eaLnBrk="1" hangingPunct="1">
              <a:lnSpc>
                <a:spcPct val="90000"/>
              </a:lnSpc>
            </a:pPr>
            <a:r>
              <a:rPr lang="en-US" sz="2800" b="1" smtClean="0">
                <a:cs typeface="Times New Roman" pitchFamily="18" charset="0"/>
              </a:rPr>
              <a:t>Cascadeless schedule:</a:t>
            </a:r>
            <a:r>
              <a:rPr lang="en-US" sz="2800" smtClean="0">
                <a:cs typeface="Times New Roman" pitchFamily="18" charset="0"/>
              </a:rPr>
              <a:t> One where every transaction reads only  the items that are written by committed transactions.</a:t>
            </a:r>
          </a:p>
          <a:p>
            <a:pPr eaLnBrk="1" hangingPunct="1">
              <a:lnSpc>
                <a:spcPct val="90000"/>
              </a:lnSpc>
              <a:buFont typeface="Wingdings" pitchFamily="2" charset="2"/>
              <a:buNone/>
            </a:pPr>
            <a:r>
              <a:rPr lang="en-US" sz="2800" b="1" smtClean="0">
                <a:cs typeface="Times New Roman" pitchFamily="18" charset="0"/>
              </a:rPr>
              <a:t>	Schedules requiring cascaded rollback</a:t>
            </a:r>
            <a:r>
              <a:rPr lang="en-US" sz="2800" smtClean="0">
                <a:cs typeface="Times New Roman" pitchFamily="18" charset="0"/>
              </a:rPr>
              <a:t>: A schedule in which uncommitted transactions that read an item from a failed transaction must be rolled back. </a:t>
            </a:r>
          </a:p>
          <a:p>
            <a:pPr eaLnBrk="1" hangingPunct="1">
              <a:lnSpc>
                <a:spcPct val="90000"/>
              </a:lnSpc>
              <a:buFont typeface="Wingdings" pitchFamily="2" charset="2"/>
              <a:buNone/>
            </a:pPr>
            <a:r>
              <a:rPr lang="en-US" sz="2800" smtClean="0">
                <a:cs typeface="Times New Roman" pitchFamily="18" charset="0"/>
              </a:rPr>
              <a:t>S: r</a:t>
            </a:r>
            <a:r>
              <a:rPr lang="en-US" sz="1800" smtClean="0">
                <a:cs typeface="Times New Roman" pitchFamily="18" charset="0"/>
              </a:rPr>
              <a:t>1</a:t>
            </a:r>
            <a:r>
              <a:rPr lang="en-US" sz="2800" smtClean="0">
                <a:cs typeface="Times New Roman" pitchFamily="18" charset="0"/>
              </a:rPr>
              <a:t>(X); w</a:t>
            </a:r>
            <a:r>
              <a:rPr lang="en-US" sz="1800" smtClean="0">
                <a:cs typeface="Times New Roman" pitchFamily="18" charset="0"/>
              </a:rPr>
              <a:t>1</a:t>
            </a:r>
            <a:r>
              <a:rPr lang="en-US" sz="2800" smtClean="0">
                <a:cs typeface="Times New Roman" pitchFamily="18" charset="0"/>
              </a:rPr>
              <a:t>(X); r</a:t>
            </a:r>
            <a:r>
              <a:rPr lang="en-US" sz="1800" smtClean="0">
                <a:cs typeface="Times New Roman" pitchFamily="18" charset="0"/>
              </a:rPr>
              <a:t>2</a:t>
            </a:r>
            <a:r>
              <a:rPr lang="en-US" sz="2800" smtClean="0">
                <a:cs typeface="Times New Roman" pitchFamily="18" charset="0"/>
              </a:rPr>
              <a:t>(X); r</a:t>
            </a:r>
            <a:r>
              <a:rPr lang="en-US" sz="1800" smtClean="0">
                <a:cs typeface="Times New Roman" pitchFamily="18" charset="0"/>
              </a:rPr>
              <a:t>1</a:t>
            </a:r>
            <a:r>
              <a:rPr lang="en-US" sz="2800" smtClean="0">
                <a:cs typeface="Times New Roman" pitchFamily="18" charset="0"/>
              </a:rPr>
              <a:t>(Y); w</a:t>
            </a:r>
            <a:r>
              <a:rPr lang="en-US" sz="1800" smtClean="0">
                <a:cs typeface="Times New Roman" pitchFamily="18" charset="0"/>
              </a:rPr>
              <a:t>2</a:t>
            </a:r>
            <a:r>
              <a:rPr lang="en-US" sz="2800" smtClean="0">
                <a:cs typeface="Times New Roman" pitchFamily="18" charset="0"/>
              </a:rPr>
              <a:t>(X); w</a:t>
            </a:r>
            <a:r>
              <a:rPr lang="en-US" sz="1800" smtClean="0">
                <a:cs typeface="Times New Roman" pitchFamily="18" charset="0"/>
              </a:rPr>
              <a:t>1</a:t>
            </a:r>
            <a:r>
              <a:rPr lang="en-US" sz="2800" smtClean="0">
                <a:cs typeface="Times New Roman" pitchFamily="18" charset="0"/>
              </a:rPr>
              <a:t>(Y); a</a:t>
            </a:r>
            <a:r>
              <a:rPr lang="en-US" sz="1800" smtClean="0">
                <a:cs typeface="Times New Roman" pitchFamily="18" charset="0"/>
              </a:rPr>
              <a:t>1</a:t>
            </a:r>
            <a:r>
              <a:rPr lang="en-US" sz="2800" smtClean="0">
                <a:cs typeface="Times New Roman" pitchFamily="18" charset="0"/>
              </a:rPr>
              <a:t>; a</a:t>
            </a:r>
            <a:r>
              <a:rPr lang="en-US" sz="1800" smtClean="0">
                <a:cs typeface="Times New Roman" pitchFamily="18" charset="0"/>
              </a:rPr>
              <a:t>2</a:t>
            </a:r>
            <a:r>
              <a:rPr lang="en-US" sz="2800" smtClean="0">
                <a:cs typeface="Times New Roman" pitchFamily="18" charset="0"/>
              </a:rPr>
              <a:t>;</a:t>
            </a:r>
            <a:endParaRPr lang="en-US" sz="2800" b="1" smtClean="0">
              <a:cs typeface="Times New Roman" pitchFamily="18" charset="0"/>
            </a:endParaRPr>
          </a:p>
          <a:p>
            <a:pPr eaLnBrk="1" hangingPunct="1"/>
            <a:r>
              <a:rPr lang="en-US" sz="2800" b="1" smtClean="0">
                <a:cs typeface="Times New Roman" pitchFamily="18" charset="0"/>
              </a:rPr>
              <a:t>Strict Schedules: </a:t>
            </a:r>
            <a:r>
              <a:rPr lang="en-US" sz="2800" smtClean="0">
                <a:cs typeface="Times New Roman" pitchFamily="18" charset="0"/>
              </a:rPr>
              <a:t>A schedule in which a transaction can neither read or write an item X until the last transaction that wrote X has committed.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lide Number Placeholder 3"/>
          <p:cNvSpPr>
            <a:spLocks noGrp="1"/>
          </p:cNvSpPr>
          <p:nvPr>
            <p:ph type="sldNum" sz="quarter" idx="4294967295"/>
          </p:nvPr>
        </p:nvSpPr>
        <p:spPr>
          <a:noFill/>
        </p:spPr>
        <p:txBody>
          <a:bodyPr/>
          <a:lstStyle/>
          <a:p>
            <a:r>
              <a:rPr lang="en-US" smtClean="0"/>
              <a:t>Chapter 17-</a:t>
            </a:r>
            <a:fld id="{3879FB4E-E3A7-4486-AAE9-9F0A7052714B}" type="slidenum">
              <a:rPr lang="en-US" smtClean="0"/>
              <a:pPr/>
              <a:t>38</a:t>
            </a:fld>
            <a:endParaRPr lang="en-US" smtClean="0"/>
          </a:p>
        </p:txBody>
      </p:sp>
      <p:sp>
        <p:nvSpPr>
          <p:cNvPr id="46083" name="Rectangle 2"/>
          <p:cNvSpPr>
            <a:spLocks noGrp="1" noChangeArrowheads="1"/>
          </p:cNvSpPr>
          <p:nvPr>
            <p:ph type="title"/>
          </p:nvPr>
        </p:nvSpPr>
        <p:spPr>
          <a:xfrm>
            <a:off x="685800" y="457200"/>
            <a:ext cx="7772400" cy="1143000"/>
          </a:xfrm>
        </p:spPr>
        <p:txBody>
          <a:bodyPr/>
          <a:lstStyle/>
          <a:p>
            <a:pPr eaLnBrk="1" hangingPunct="1"/>
            <a:r>
              <a:rPr lang="en-US" sz="3200" smtClean="0">
                <a:cs typeface="Times New Roman" pitchFamily="18" charset="0"/>
              </a:rPr>
              <a:t>5-Characterizing Schedules based on Serializability</a:t>
            </a:r>
          </a:p>
        </p:txBody>
      </p:sp>
      <p:sp>
        <p:nvSpPr>
          <p:cNvPr id="46084" name="Rectangle 3"/>
          <p:cNvSpPr>
            <a:spLocks noGrp="1" noChangeArrowheads="1"/>
          </p:cNvSpPr>
          <p:nvPr>
            <p:ph type="body" idx="1"/>
          </p:nvPr>
        </p:nvSpPr>
        <p:spPr>
          <a:xfrm>
            <a:off x="685800" y="1981200"/>
            <a:ext cx="8166100" cy="4114800"/>
          </a:xfrm>
        </p:spPr>
        <p:txBody>
          <a:bodyPr/>
          <a:lstStyle/>
          <a:p>
            <a:pPr eaLnBrk="1" hangingPunct="1"/>
            <a:r>
              <a:rPr lang="en-US" sz="2800" b="1" smtClean="0">
                <a:cs typeface="Times New Roman" pitchFamily="18" charset="0"/>
              </a:rPr>
              <a:t>Serial schedule</a:t>
            </a:r>
            <a:r>
              <a:rPr lang="en-US" sz="2800" smtClean="0">
                <a:cs typeface="Times New Roman" pitchFamily="18" charset="0"/>
              </a:rPr>
              <a:t>: A schedule S is </a:t>
            </a:r>
            <a:r>
              <a:rPr lang="en-US" sz="2800" b="1" smtClean="0">
                <a:cs typeface="Times New Roman" pitchFamily="18" charset="0"/>
              </a:rPr>
              <a:t>serial</a:t>
            </a:r>
            <a:r>
              <a:rPr lang="en-US" sz="2800" smtClean="0">
                <a:cs typeface="Times New Roman" pitchFamily="18" charset="0"/>
              </a:rPr>
              <a:t> if, for every transaction T participating in the schedule, all the operations of T are executed consecutively in the schedule. Otherwise, the schedule is called </a:t>
            </a:r>
            <a:r>
              <a:rPr lang="en-US" sz="2800" b="1" smtClean="0">
                <a:cs typeface="Times New Roman" pitchFamily="18" charset="0"/>
              </a:rPr>
              <a:t>nonserial schedule.</a:t>
            </a:r>
          </a:p>
          <a:p>
            <a:pPr eaLnBrk="1" hangingPunct="1"/>
            <a:r>
              <a:rPr lang="en-US" sz="2800" b="1" smtClean="0">
                <a:cs typeface="Times New Roman" pitchFamily="18" charset="0"/>
              </a:rPr>
              <a:t>Serializable schedule</a:t>
            </a:r>
            <a:r>
              <a:rPr lang="en-US" sz="2800" smtClean="0">
                <a:cs typeface="Times New Roman" pitchFamily="18" charset="0"/>
              </a:rPr>
              <a:t>: A schedule S is </a:t>
            </a:r>
            <a:r>
              <a:rPr lang="en-US" sz="2800" b="1" smtClean="0">
                <a:cs typeface="Times New Roman" pitchFamily="18" charset="0"/>
              </a:rPr>
              <a:t>serializable</a:t>
            </a:r>
            <a:r>
              <a:rPr lang="en-US" sz="2800" smtClean="0">
                <a:cs typeface="Times New Roman" pitchFamily="18" charset="0"/>
              </a:rPr>
              <a:t> if it is equivalent to some serial schedule of the same n transactions.</a:t>
            </a:r>
            <a:endParaRPr lang="en-US" sz="28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Slide Number Placeholder 3"/>
          <p:cNvSpPr>
            <a:spLocks noGrp="1"/>
          </p:cNvSpPr>
          <p:nvPr>
            <p:ph type="sldNum" sz="quarter" idx="4294967295"/>
          </p:nvPr>
        </p:nvSpPr>
        <p:spPr>
          <a:noFill/>
        </p:spPr>
        <p:txBody>
          <a:bodyPr/>
          <a:lstStyle/>
          <a:p>
            <a:r>
              <a:rPr lang="en-US" smtClean="0"/>
              <a:t>Chapter 17-</a:t>
            </a:r>
            <a:fld id="{1F1E735E-0A8B-4018-B27A-049A496FFA2C}" type="slidenum">
              <a:rPr lang="en-US" smtClean="0"/>
              <a:pPr/>
              <a:t>39</a:t>
            </a:fld>
            <a:endParaRPr lang="en-US" smtClean="0"/>
          </a:p>
        </p:txBody>
      </p:sp>
      <p:pic>
        <p:nvPicPr>
          <p:cNvPr id="47107" name="Picture 3"/>
          <p:cNvPicPr>
            <a:picLocks noChangeAspect="1" noChangeArrowheads="1"/>
          </p:cNvPicPr>
          <p:nvPr/>
        </p:nvPicPr>
        <p:blipFill>
          <a:blip r:embed="rId2"/>
          <a:srcRect l="18124" t="13000" r="26604" b="8852"/>
          <a:stretch>
            <a:fillRect/>
          </a:stretch>
        </p:blipFill>
        <p:spPr bwMode="auto">
          <a:xfrm>
            <a:off x="131763" y="0"/>
            <a:ext cx="8926512" cy="5786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a:xfrm>
            <a:off x="723331" y="609600"/>
            <a:ext cx="7734869" cy="1143000"/>
          </a:xfrm>
        </p:spPr>
        <p:txBody>
          <a:bodyPr/>
          <a:lstStyle/>
          <a:p>
            <a:pPr eaLnBrk="1" hangingPunct="1"/>
            <a:r>
              <a:rPr lang="en-US" sz="2800" dirty="0" smtClean="0"/>
              <a:t>Interleaved processing( A &amp; B ) versus parallel processing( C &amp; D ) of concurrent transactions</a:t>
            </a:r>
          </a:p>
        </p:txBody>
      </p:sp>
      <p:sp>
        <p:nvSpPr>
          <p:cNvPr id="13315" name="Slide Number Placeholder 3"/>
          <p:cNvSpPr>
            <a:spLocks noGrp="1"/>
          </p:cNvSpPr>
          <p:nvPr>
            <p:ph type="sldNum" sz="quarter" idx="4294967295"/>
          </p:nvPr>
        </p:nvSpPr>
        <p:spPr>
          <a:noFill/>
        </p:spPr>
        <p:txBody>
          <a:bodyPr/>
          <a:lstStyle/>
          <a:p>
            <a:r>
              <a:rPr lang="en-US" smtClean="0"/>
              <a:t>Chapter 17-</a:t>
            </a:r>
            <a:fld id="{1462F4EE-3A82-4438-A27D-9B477179AA4B}" type="slidenum">
              <a:rPr lang="en-US" smtClean="0"/>
              <a:pPr/>
              <a:t>4</a:t>
            </a:fld>
            <a:endParaRPr lang="en-US" smtClean="0"/>
          </a:p>
        </p:txBody>
      </p:sp>
      <p:pic>
        <p:nvPicPr>
          <p:cNvPr id="13316" name="Picture 2"/>
          <p:cNvPicPr>
            <a:picLocks noGrp="1" noChangeAspect="1" noChangeArrowheads="1"/>
          </p:cNvPicPr>
          <p:nvPr>
            <p:ph idx="1"/>
          </p:nvPr>
        </p:nvPicPr>
        <p:blipFill>
          <a:blip r:embed="rId2"/>
          <a:srcRect l="19321" t="35767" r="32727" b="32726"/>
          <a:stretch>
            <a:fillRect/>
          </a:stretch>
        </p:blipFill>
        <p:spPr>
          <a:xfrm>
            <a:off x="477838" y="2387600"/>
            <a:ext cx="8242300" cy="3386138"/>
          </a:xfr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l="11053" t="12128" r="6250" b="33769"/>
          <a:stretch>
            <a:fillRect/>
          </a:stretch>
        </p:blipFill>
        <p:spPr bwMode="auto">
          <a:xfrm>
            <a:off x="164306" y="764862"/>
            <a:ext cx="8897938" cy="5473700"/>
          </a:xfrm>
          <a:prstGeom prst="rect">
            <a:avLst/>
          </a:prstGeom>
          <a:noFill/>
          <a:ln w="9525">
            <a:noFill/>
            <a:miter lim="800000"/>
            <a:headEnd/>
            <a:tailEnd/>
          </a:ln>
        </p:spPr>
      </p:pic>
      <p:sp>
        <p:nvSpPr>
          <p:cNvPr id="2" name="Oval 1"/>
          <p:cNvSpPr/>
          <p:nvPr/>
        </p:nvSpPr>
        <p:spPr bwMode="auto">
          <a:xfrm>
            <a:off x="82550" y="2228045"/>
            <a:ext cx="9061450" cy="1442433"/>
          </a:xfrm>
          <a:prstGeom prst="ellipse">
            <a:avLst/>
          </a:prstGeom>
          <a:noFill/>
          <a:ln w="9525"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Slide Number Placeholder 3"/>
          <p:cNvSpPr>
            <a:spLocks noGrp="1"/>
          </p:cNvSpPr>
          <p:nvPr>
            <p:ph type="sldNum" sz="quarter" idx="4294967295"/>
          </p:nvPr>
        </p:nvSpPr>
        <p:spPr>
          <a:noFill/>
        </p:spPr>
        <p:txBody>
          <a:bodyPr/>
          <a:lstStyle/>
          <a:p>
            <a:r>
              <a:rPr lang="en-US" smtClean="0"/>
              <a:t>Chapter 17-</a:t>
            </a:r>
            <a:fld id="{97CC79BE-E2F3-4536-B50D-F5FB5430E6D1}" type="slidenum">
              <a:rPr lang="en-US" smtClean="0"/>
              <a:pPr/>
              <a:t>41</a:t>
            </a:fld>
            <a:endParaRPr lang="en-US" smtClean="0"/>
          </a:p>
        </p:txBody>
      </p:sp>
      <p:sp>
        <p:nvSpPr>
          <p:cNvPr id="49155" name="Rectangle 1026"/>
          <p:cNvSpPr>
            <a:spLocks noGrp="1" noChangeArrowheads="1"/>
          </p:cNvSpPr>
          <p:nvPr>
            <p:ph type="title"/>
          </p:nvPr>
        </p:nvSpPr>
        <p:spPr>
          <a:xfrm>
            <a:off x="685800" y="457200"/>
            <a:ext cx="7772400" cy="1143000"/>
          </a:xfrm>
        </p:spPr>
        <p:txBody>
          <a:bodyPr/>
          <a:lstStyle/>
          <a:p>
            <a:pPr eaLnBrk="1" hangingPunct="1"/>
            <a:r>
              <a:rPr lang="en-US" sz="3200" smtClean="0">
                <a:cs typeface="Times New Roman" pitchFamily="18" charset="0"/>
              </a:rPr>
              <a:t>5-Characterizing Schedules based on Serializability</a:t>
            </a:r>
          </a:p>
        </p:txBody>
      </p:sp>
      <p:sp>
        <p:nvSpPr>
          <p:cNvPr id="49156" name="Rectangle 1027"/>
          <p:cNvSpPr>
            <a:spLocks noGrp="1" noChangeArrowheads="1"/>
          </p:cNvSpPr>
          <p:nvPr>
            <p:ph type="body" idx="1"/>
          </p:nvPr>
        </p:nvSpPr>
        <p:spPr>
          <a:xfrm>
            <a:off x="685800" y="1981200"/>
            <a:ext cx="8166100" cy="4114800"/>
          </a:xfrm>
        </p:spPr>
        <p:txBody>
          <a:bodyPr/>
          <a:lstStyle/>
          <a:p>
            <a:pPr eaLnBrk="1" hangingPunct="1"/>
            <a:r>
              <a:rPr lang="en-US" sz="2800" b="1" smtClean="0">
                <a:cs typeface="Times New Roman" pitchFamily="18" charset="0"/>
              </a:rPr>
              <a:t>Result equivalent</a:t>
            </a:r>
            <a:r>
              <a:rPr lang="en-US" sz="2800" smtClean="0">
                <a:cs typeface="Times New Roman" pitchFamily="18" charset="0"/>
              </a:rPr>
              <a:t>: Two schedules are called result equivalent if they produce the same final state of the database.</a:t>
            </a:r>
          </a:p>
          <a:p>
            <a:pPr eaLnBrk="1" hangingPunct="1"/>
            <a:r>
              <a:rPr lang="en-US" sz="2800" b="1" smtClean="0">
                <a:cs typeface="Times New Roman" pitchFamily="18" charset="0"/>
              </a:rPr>
              <a:t>Conflict equivalent</a:t>
            </a:r>
            <a:r>
              <a:rPr lang="en-US" sz="2800" smtClean="0">
                <a:cs typeface="Times New Roman" pitchFamily="18" charset="0"/>
              </a:rPr>
              <a:t>: Two schedules are said to be conflict equivalent if the order of any two conflicting operations is the same in both schedules.</a:t>
            </a:r>
          </a:p>
          <a:p>
            <a:pPr eaLnBrk="1" hangingPunct="1"/>
            <a:r>
              <a:rPr lang="en-US" sz="2800" b="1" smtClean="0">
                <a:cs typeface="Times New Roman" pitchFamily="18" charset="0"/>
              </a:rPr>
              <a:t>Conflict serializable</a:t>
            </a:r>
            <a:r>
              <a:rPr lang="en-US" sz="2800" smtClean="0">
                <a:cs typeface="Times New Roman" pitchFamily="18" charset="0"/>
              </a:rPr>
              <a:t>: A schedule S is said to be conflict serializable if it is conflict equivalent to some serial schedule S’.</a:t>
            </a:r>
            <a:endParaRPr lang="en-US" sz="28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itle 1"/>
          <p:cNvSpPr>
            <a:spLocks noGrp="1"/>
          </p:cNvSpPr>
          <p:nvPr>
            <p:ph type="title"/>
          </p:nvPr>
        </p:nvSpPr>
        <p:spPr>
          <a:xfrm>
            <a:off x="1284288" y="1181100"/>
            <a:ext cx="7173912" cy="1143000"/>
          </a:xfrm>
        </p:spPr>
        <p:txBody>
          <a:bodyPr/>
          <a:lstStyle/>
          <a:p>
            <a:pPr algn="l"/>
            <a:r>
              <a:rPr lang="en-US" sz="2800" smtClean="0"/>
              <a:t>Two schedules that are result equivalent for the initial value of X=100 but are not result equivalent in general</a:t>
            </a:r>
            <a:r>
              <a:rPr lang="en-US" smtClean="0"/>
              <a:t/>
            </a:r>
            <a:br>
              <a:rPr lang="en-US" smtClean="0"/>
            </a:br>
            <a:r>
              <a:rPr lang="en-US" smtClean="0"/>
              <a:t/>
            </a:r>
            <a:br>
              <a:rPr lang="en-US" smtClean="0"/>
            </a:br>
            <a:endParaRPr lang="en-US" smtClean="0"/>
          </a:p>
        </p:txBody>
      </p:sp>
      <p:sp>
        <p:nvSpPr>
          <p:cNvPr id="50179" name="Slide Number Placeholder 3"/>
          <p:cNvSpPr>
            <a:spLocks noGrp="1"/>
          </p:cNvSpPr>
          <p:nvPr>
            <p:ph type="sldNum" sz="quarter" idx="4294967295"/>
          </p:nvPr>
        </p:nvSpPr>
        <p:spPr>
          <a:noFill/>
        </p:spPr>
        <p:txBody>
          <a:bodyPr/>
          <a:lstStyle/>
          <a:p>
            <a:r>
              <a:rPr lang="en-US" smtClean="0"/>
              <a:t>Chapter 17-</a:t>
            </a:r>
            <a:fld id="{5476C0E0-3830-4C28-8169-E58D6DEA76DB}" type="slidenum">
              <a:rPr lang="en-US" smtClean="0"/>
              <a:pPr/>
              <a:t>42</a:t>
            </a:fld>
            <a:endParaRPr lang="en-US" smtClean="0"/>
          </a:p>
        </p:txBody>
      </p:sp>
      <p:pic>
        <p:nvPicPr>
          <p:cNvPr id="50180" name="Picture 2"/>
          <p:cNvPicPr>
            <a:picLocks noGrp="1" noChangeAspect="1" noChangeArrowheads="1"/>
          </p:cNvPicPr>
          <p:nvPr>
            <p:ph idx="1"/>
          </p:nvPr>
        </p:nvPicPr>
        <p:blipFill>
          <a:blip r:embed="rId2"/>
          <a:srcRect l="4810" t="46379" r="65755" b="37369"/>
          <a:stretch>
            <a:fillRect/>
          </a:stretch>
        </p:blipFill>
        <p:spPr>
          <a:xfrm>
            <a:off x="1857375" y="2730500"/>
            <a:ext cx="5295900" cy="1827213"/>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Slide Number Placeholder 3"/>
          <p:cNvSpPr>
            <a:spLocks noGrp="1"/>
          </p:cNvSpPr>
          <p:nvPr>
            <p:ph type="sldNum" sz="quarter" idx="4294967295"/>
          </p:nvPr>
        </p:nvSpPr>
        <p:spPr>
          <a:noFill/>
        </p:spPr>
        <p:txBody>
          <a:bodyPr/>
          <a:lstStyle/>
          <a:p>
            <a:r>
              <a:rPr lang="en-US" smtClean="0"/>
              <a:t>Chapter 17-</a:t>
            </a:r>
            <a:fld id="{86AA3D33-E1F3-47AF-85ED-D362EFD8868A}" type="slidenum">
              <a:rPr lang="en-US" smtClean="0"/>
              <a:pPr/>
              <a:t>43</a:t>
            </a:fld>
            <a:endParaRPr lang="en-US" smtClean="0"/>
          </a:p>
        </p:txBody>
      </p:sp>
      <p:sp>
        <p:nvSpPr>
          <p:cNvPr id="51203" name="Rectangle 2"/>
          <p:cNvSpPr>
            <a:spLocks noGrp="1" noChangeArrowheads="1"/>
          </p:cNvSpPr>
          <p:nvPr>
            <p:ph type="title"/>
          </p:nvPr>
        </p:nvSpPr>
        <p:spPr>
          <a:xfrm>
            <a:off x="685800" y="457200"/>
            <a:ext cx="7772400" cy="1143000"/>
          </a:xfrm>
        </p:spPr>
        <p:txBody>
          <a:bodyPr/>
          <a:lstStyle/>
          <a:p>
            <a:pPr eaLnBrk="1" hangingPunct="1"/>
            <a:r>
              <a:rPr lang="en-US" sz="3200" smtClean="0">
                <a:cs typeface="Times New Roman" pitchFamily="18" charset="0"/>
              </a:rPr>
              <a:t>5-Characterizing Schedules based on Serializability</a:t>
            </a:r>
          </a:p>
        </p:txBody>
      </p:sp>
      <p:sp>
        <p:nvSpPr>
          <p:cNvPr id="47108" name="Rectangle 3"/>
          <p:cNvSpPr>
            <a:spLocks noGrp="1" noChangeArrowheads="1"/>
          </p:cNvSpPr>
          <p:nvPr>
            <p:ph type="body" idx="1"/>
          </p:nvPr>
        </p:nvSpPr>
        <p:spPr>
          <a:xfrm>
            <a:off x="482600" y="1765300"/>
            <a:ext cx="8496300" cy="4114800"/>
          </a:xfrm>
        </p:spPr>
        <p:txBody>
          <a:bodyPr/>
          <a:lstStyle/>
          <a:p>
            <a:pPr marL="609600" indent="-609600" eaLnBrk="1" hangingPunct="1">
              <a:buFont typeface="Wingdings" pitchFamily="2" charset="2"/>
              <a:buNone/>
              <a:defRPr/>
            </a:pPr>
            <a:r>
              <a:rPr lang="en-US" sz="2800" b="1" dirty="0" smtClean="0">
                <a:cs typeface="Times New Roman" pitchFamily="18" charset="0"/>
              </a:rPr>
              <a:t>Testing conflict </a:t>
            </a:r>
            <a:r>
              <a:rPr lang="en-US" sz="2800" b="1" dirty="0" err="1" smtClean="0">
                <a:cs typeface="Times New Roman" pitchFamily="18" charset="0"/>
              </a:rPr>
              <a:t>serializability</a:t>
            </a:r>
            <a:r>
              <a:rPr lang="en-US" sz="2800" b="1" dirty="0" smtClean="0">
                <a:cs typeface="Times New Roman" pitchFamily="18" charset="0"/>
              </a:rPr>
              <a:t> of a Schedule S </a:t>
            </a:r>
          </a:p>
          <a:p>
            <a:pPr marL="457200" indent="-457200">
              <a:buFont typeface="+mj-lt"/>
              <a:buAutoNum type="arabicPeriod"/>
              <a:defRPr/>
            </a:pPr>
            <a:r>
              <a:rPr lang="en-US" sz="2000" dirty="0" smtClean="0"/>
              <a:t>For each transaction Ti participating in schedule </a:t>
            </a:r>
            <a:r>
              <a:rPr lang="en-US" sz="2000" dirty="0" err="1" smtClean="0"/>
              <a:t>S,create</a:t>
            </a:r>
            <a:r>
              <a:rPr lang="en-US" sz="2000" dirty="0" smtClean="0"/>
              <a:t> a node labeled Ti in the precedence graph.</a:t>
            </a:r>
          </a:p>
          <a:p>
            <a:pPr marL="457200" indent="-457200">
              <a:buFont typeface="+mj-lt"/>
              <a:buAutoNum type="arabicPeriod"/>
              <a:defRPr/>
            </a:pPr>
            <a:r>
              <a:rPr lang="en-US" sz="2000" dirty="0" smtClean="0"/>
              <a:t>For each case in S where </a:t>
            </a:r>
            <a:r>
              <a:rPr lang="en-US" sz="2000" dirty="0" err="1" smtClean="0"/>
              <a:t>Tj</a:t>
            </a:r>
            <a:r>
              <a:rPr lang="en-US" sz="2000" dirty="0" smtClean="0"/>
              <a:t> executes a </a:t>
            </a:r>
            <a:r>
              <a:rPr lang="en-US" sz="2000" dirty="0" err="1" smtClean="0"/>
              <a:t>read_item</a:t>
            </a:r>
            <a:r>
              <a:rPr lang="en-US" sz="2000" dirty="0" smtClean="0"/>
              <a:t>(X) after Ti executes a </a:t>
            </a:r>
            <a:r>
              <a:rPr lang="en-US" sz="2000" dirty="0" err="1" smtClean="0"/>
              <a:t>write_item</a:t>
            </a:r>
            <a:r>
              <a:rPr lang="en-US" sz="2000" dirty="0" smtClean="0"/>
              <a:t>(X), create an edge (</a:t>
            </a:r>
            <a:r>
              <a:rPr lang="en-US" sz="2000" dirty="0" err="1" smtClean="0"/>
              <a:t>Tj</a:t>
            </a:r>
            <a:r>
              <a:rPr lang="en-US" sz="2000" dirty="0" err="1" smtClean="0">
                <a:sym typeface="Wingdings" pitchFamily="2" charset="2"/>
              </a:rPr>
              <a:t></a:t>
            </a:r>
            <a:r>
              <a:rPr lang="en-US" sz="2000" dirty="0" err="1" smtClean="0"/>
              <a:t>Ti</a:t>
            </a:r>
            <a:r>
              <a:rPr lang="en-US" sz="2000" dirty="0" smtClean="0"/>
              <a:t>) in the precedence graph.</a:t>
            </a:r>
          </a:p>
          <a:p>
            <a:pPr marL="457200" indent="-457200">
              <a:buFont typeface="+mj-lt"/>
              <a:buAutoNum type="arabicPeriod"/>
              <a:defRPr/>
            </a:pPr>
            <a:r>
              <a:rPr lang="en-US" sz="2000" dirty="0" smtClean="0"/>
              <a:t>For each case in S where </a:t>
            </a:r>
            <a:r>
              <a:rPr lang="en-US" sz="2000" dirty="0" err="1" smtClean="0"/>
              <a:t>Tj</a:t>
            </a:r>
            <a:r>
              <a:rPr lang="en-US" sz="2000" dirty="0" smtClean="0"/>
              <a:t> executes a </a:t>
            </a:r>
            <a:r>
              <a:rPr lang="en-US" sz="2000" dirty="0" err="1" smtClean="0"/>
              <a:t>write_item</a:t>
            </a:r>
            <a:r>
              <a:rPr lang="en-US" sz="2000" dirty="0" smtClean="0"/>
              <a:t>(X) after Ti executes a </a:t>
            </a:r>
            <a:r>
              <a:rPr lang="en-US" sz="2000" dirty="0" err="1" smtClean="0"/>
              <a:t>read_itern</a:t>
            </a:r>
            <a:r>
              <a:rPr lang="en-US" sz="2000" dirty="0" smtClean="0"/>
              <a:t> (X) ,create an edge (</a:t>
            </a:r>
            <a:r>
              <a:rPr lang="en-US" sz="2000" dirty="0" err="1" smtClean="0"/>
              <a:t>Tj</a:t>
            </a:r>
            <a:r>
              <a:rPr lang="en-US" sz="2000" dirty="0" err="1" smtClean="0">
                <a:sym typeface="Wingdings" pitchFamily="2" charset="2"/>
              </a:rPr>
              <a:t></a:t>
            </a:r>
            <a:r>
              <a:rPr lang="en-US" sz="2000" dirty="0" err="1" smtClean="0"/>
              <a:t>Ti</a:t>
            </a:r>
            <a:r>
              <a:rPr lang="en-US" sz="2000" dirty="0" smtClean="0"/>
              <a:t>) in the precedence graph.</a:t>
            </a:r>
          </a:p>
          <a:p>
            <a:pPr marL="457200" indent="-457200">
              <a:buFont typeface="+mj-lt"/>
              <a:buAutoNum type="arabicPeriod"/>
              <a:defRPr/>
            </a:pPr>
            <a:r>
              <a:rPr lang="en-US" sz="2000" dirty="0" smtClean="0"/>
              <a:t>For each case in S where </a:t>
            </a:r>
            <a:r>
              <a:rPr lang="en-US" sz="2000" dirty="0" err="1" smtClean="0"/>
              <a:t>Tj</a:t>
            </a:r>
            <a:r>
              <a:rPr lang="en-US" sz="2000" dirty="0" smtClean="0"/>
              <a:t> executes a </a:t>
            </a:r>
            <a:r>
              <a:rPr lang="en-US" sz="2000" dirty="0" err="1" smtClean="0"/>
              <a:t>write_item</a:t>
            </a:r>
            <a:r>
              <a:rPr lang="en-US" sz="2000" dirty="0" smtClean="0"/>
              <a:t>(X) after Ti executes a </a:t>
            </a:r>
            <a:r>
              <a:rPr lang="en-US" sz="2000" dirty="0" err="1" smtClean="0"/>
              <a:t>write_item</a:t>
            </a:r>
            <a:r>
              <a:rPr lang="en-US" sz="2000" dirty="0" smtClean="0"/>
              <a:t>(X), create an edge (</a:t>
            </a:r>
            <a:r>
              <a:rPr lang="en-US" sz="2000" dirty="0" err="1" smtClean="0"/>
              <a:t>Tj</a:t>
            </a:r>
            <a:r>
              <a:rPr lang="en-US" sz="2000" dirty="0" err="1" smtClean="0">
                <a:sym typeface="Wingdings" pitchFamily="2" charset="2"/>
              </a:rPr>
              <a:t></a:t>
            </a:r>
            <a:r>
              <a:rPr lang="en-US" sz="2000" dirty="0" err="1" smtClean="0"/>
              <a:t>Ti</a:t>
            </a:r>
            <a:r>
              <a:rPr lang="en-US" sz="2000" dirty="0" smtClean="0"/>
              <a:t>) in the precedence graph.</a:t>
            </a:r>
          </a:p>
          <a:p>
            <a:pPr marL="457200" indent="-457200">
              <a:buFont typeface="+mj-lt"/>
              <a:buAutoNum type="arabicPeriod"/>
              <a:defRPr/>
            </a:pPr>
            <a:r>
              <a:rPr lang="en-US" sz="2000" dirty="0" smtClean="0"/>
              <a:t>The schedule S is </a:t>
            </a:r>
            <a:r>
              <a:rPr lang="en-US" sz="2000" dirty="0" err="1" smtClean="0"/>
              <a:t>serializable</a:t>
            </a:r>
            <a:r>
              <a:rPr lang="en-US" sz="2000" dirty="0" smtClean="0"/>
              <a:t> if and only if the precedence graph has no cycles. </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Slide Number Placeholder 3"/>
          <p:cNvSpPr>
            <a:spLocks noGrp="1"/>
          </p:cNvSpPr>
          <p:nvPr>
            <p:ph type="sldNum" sz="quarter" idx="4294967295"/>
          </p:nvPr>
        </p:nvSpPr>
        <p:spPr>
          <a:noFill/>
        </p:spPr>
        <p:txBody>
          <a:bodyPr/>
          <a:lstStyle/>
          <a:p>
            <a:r>
              <a:rPr lang="en-US" smtClean="0"/>
              <a:t>Chapter 17-</a:t>
            </a:r>
            <a:fld id="{326DA5BF-FBA5-4426-9CC5-A4B75F676BA9}" type="slidenum">
              <a:rPr lang="en-US" smtClean="0"/>
              <a:pPr/>
              <a:t>44</a:t>
            </a:fld>
            <a:endParaRPr lang="en-US" smtClean="0"/>
          </a:p>
        </p:txBody>
      </p:sp>
      <p:sp>
        <p:nvSpPr>
          <p:cNvPr id="52227" name="Rectangle 2"/>
          <p:cNvSpPr>
            <a:spLocks noGrp="1" noChangeArrowheads="1"/>
          </p:cNvSpPr>
          <p:nvPr>
            <p:ph type="title"/>
          </p:nvPr>
        </p:nvSpPr>
        <p:spPr>
          <a:xfrm>
            <a:off x="1284288" y="831850"/>
            <a:ext cx="7173912" cy="1143000"/>
          </a:xfrm>
        </p:spPr>
        <p:txBody>
          <a:bodyPr/>
          <a:lstStyle/>
          <a:p>
            <a:pPr algn="l" eaLnBrk="1" hangingPunct="1"/>
            <a:r>
              <a:rPr lang="en-US" sz="2000" smtClean="0"/>
              <a:t>Constructing the precedence graphs for schedules </a:t>
            </a:r>
            <a:r>
              <a:rPr lang="en-US" sz="2000" i="1" smtClean="0"/>
              <a:t>A </a:t>
            </a:r>
            <a:r>
              <a:rPr lang="en-US" sz="2000" smtClean="0"/>
              <a:t>and </a:t>
            </a:r>
            <a:r>
              <a:rPr lang="en-US" sz="2000" i="1" smtClean="0"/>
              <a:t>D</a:t>
            </a:r>
            <a:r>
              <a:rPr lang="en-US" sz="2000" smtClean="0"/>
              <a:t> from to test for conflict serializability. </a:t>
            </a:r>
            <a:br>
              <a:rPr lang="en-US" sz="2000" smtClean="0"/>
            </a:br>
            <a:r>
              <a:rPr lang="en-US" sz="2000" smtClean="0"/>
              <a:t>(a) Precedence graph for serial schedule </a:t>
            </a:r>
            <a:r>
              <a:rPr lang="en-US" sz="2000" i="1" smtClean="0"/>
              <a:t>A</a:t>
            </a:r>
            <a:r>
              <a:rPr lang="en-US" sz="2000" smtClean="0"/>
              <a:t>. </a:t>
            </a:r>
            <a:br>
              <a:rPr lang="en-US" sz="2000" smtClean="0"/>
            </a:br>
            <a:r>
              <a:rPr lang="en-US" sz="2000" smtClean="0"/>
              <a:t>(b) Precedence graph for serial schedule </a:t>
            </a:r>
            <a:r>
              <a:rPr lang="en-US" sz="2000" i="1" smtClean="0"/>
              <a:t>B</a:t>
            </a:r>
            <a:r>
              <a:rPr lang="en-US" sz="2000" smtClean="0"/>
              <a:t>. </a:t>
            </a:r>
            <a:br>
              <a:rPr lang="en-US" sz="2000" smtClean="0"/>
            </a:br>
            <a:r>
              <a:rPr lang="en-US" sz="2000" smtClean="0"/>
              <a:t>(c) Precedence graph for schedule </a:t>
            </a:r>
            <a:r>
              <a:rPr lang="en-US" sz="2000" i="1" smtClean="0"/>
              <a:t>C</a:t>
            </a:r>
            <a:r>
              <a:rPr lang="en-US" sz="2000" smtClean="0"/>
              <a:t> (not serializable). </a:t>
            </a:r>
            <a:br>
              <a:rPr lang="en-US" sz="2000" smtClean="0"/>
            </a:br>
            <a:r>
              <a:rPr lang="en-US" sz="2000" smtClean="0"/>
              <a:t>(d) Precedence graph for schedule </a:t>
            </a:r>
            <a:r>
              <a:rPr lang="en-US" sz="2000" i="1" smtClean="0"/>
              <a:t>D</a:t>
            </a:r>
            <a:r>
              <a:rPr lang="en-US" sz="2000" smtClean="0"/>
              <a:t> (serializable, equivalent to schedule </a:t>
            </a:r>
            <a:r>
              <a:rPr lang="en-US" sz="2000" i="1" smtClean="0"/>
              <a:t>A</a:t>
            </a:r>
            <a:r>
              <a:rPr lang="en-US" sz="2000" smtClean="0"/>
              <a:t>).</a:t>
            </a:r>
          </a:p>
        </p:txBody>
      </p:sp>
      <p:pic>
        <p:nvPicPr>
          <p:cNvPr id="52228" name="Picture 3" descr="31755_FIG1907.gif                                              0001035BEeyore                         B91DCF3B:"/>
          <p:cNvPicPr>
            <a:picLocks noGrp="1" noChangeAspect="1" noChangeArrowheads="1"/>
          </p:cNvPicPr>
          <p:nvPr>
            <p:ph idx="1"/>
          </p:nvPr>
        </p:nvPicPr>
        <p:blipFill>
          <a:blip r:embed="rId2"/>
          <a:srcRect/>
          <a:stretch>
            <a:fillRect/>
          </a:stretch>
        </p:blipFill>
        <p:spPr>
          <a:xfrm>
            <a:off x="863600" y="2768600"/>
            <a:ext cx="7366000" cy="3332163"/>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Slide Number Placeholder 3"/>
          <p:cNvSpPr>
            <a:spLocks noGrp="1"/>
          </p:cNvSpPr>
          <p:nvPr>
            <p:ph type="sldNum" sz="quarter" idx="4294967295"/>
          </p:nvPr>
        </p:nvSpPr>
        <p:spPr>
          <a:noFill/>
        </p:spPr>
        <p:txBody>
          <a:bodyPr/>
          <a:lstStyle/>
          <a:p>
            <a:r>
              <a:rPr lang="en-US" smtClean="0"/>
              <a:t>Chapter 17-</a:t>
            </a:r>
            <a:fld id="{F131AD82-91E0-49A8-B1DF-0D6C8C3A1FFC}" type="slidenum">
              <a:rPr lang="en-US" smtClean="0"/>
              <a:pPr/>
              <a:t>45</a:t>
            </a:fld>
            <a:endParaRPr lang="en-US" smtClean="0"/>
          </a:p>
        </p:txBody>
      </p:sp>
      <p:sp>
        <p:nvSpPr>
          <p:cNvPr id="53251" name="Rectangle 2"/>
          <p:cNvSpPr>
            <a:spLocks noGrp="1" noChangeArrowheads="1"/>
          </p:cNvSpPr>
          <p:nvPr>
            <p:ph type="title"/>
          </p:nvPr>
        </p:nvSpPr>
        <p:spPr/>
        <p:txBody>
          <a:bodyPr/>
          <a:lstStyle/>
          <a:p>
            <a:pPr eaLnBrk="1" hangingPunct="1"/>
            <a:r>
              <a:rPr lang="en-US" sz="2400" smtClean="0"/>
              <a:t>Another example of serializability testing. (a) The READ and WRITE operations of three transactions </a:t>
            </a:r>
            <a:r>
              <a:rPr lang="en-US" sz="2400" i="1" smtClean="0"/>
              <a:t>T</a:t>
            </a:r>
            <a:r>
              <a:rPr lang="en-US" sz="2400" baseline="-25000" smtClean="0"/>
              <a:t>1</a:t>
            </a:r>
            <a:r>
              <a:rPr lang="en-US" sz="2400" smtClean="0"/>
              <a:t>, </a:t>
            </a:r>
            <a:r>
              <a:rPr lang="en-US" sz="2400" i="1" smtClean="0"/>
              <a:t>T</a:t>
            </a:r>
            <a:r>
              <a:rPr lang="en-US" sz="2400" baseline="-25000" smtClean="0"/>
              <a:t>2</a:t>
            </a:r>
            <a:r>
              <a:rPr lang="en-US" sz="2400" smtClean="0"/>
              <a:t>, and </a:t>
            </a:r>
            <a:r>
              <a:rPr lang="en-US" sz="2400" i="1" smtClean="0"/>
              <a:t>T</a:t>
            </a:r>
            <a:r>
              <a:rPr lang="en-US" sz="2400" baseline="-25000" smtClean="0"/>
              <a:t>3</a:t>
            </a:r>
            <a:r>
              <a:rPr lang="en-US" sz="2400" smtClean="0"/>
              <a:t>. </a:t>
            </a:r>
            <a:endParaRPr lang="en-US" smtClean="0"/>
          </a:p>
        </p:txBody>
      </p:sp>
      <p:pic>
        <p:nvPicPr>
          <p:cNvPr id="53252" name="Picture 3" descr="31755_FIG1908a.gif                                             0001035BEeyore                         B91DCF3B:"/>
          <p:cNvPicPr>
            <a:picLocks noGrp="1" noChangeAspect="1" noChangeArrowheads="1"/>
          </p:cNvPicPr>
          <p:nvPr>
            <p:ph idx="1"/>
          </p:nvPr>
        </p:nvPicPr>
        <p:blipFill>
          <a:blip r:embed="rId2"/>
          <a:srcRect/>
          <a:stretch>
            <a:fillRect/>
          </a:stretch>
        </p:blipFill>
        <p:spPr>
          <a:xfrm>
            <a:off x="685800" y="2903538"/>
            <a:ext cx="7772400" cy="2268537"/>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Slide Number Placeholder 3"/>
          <p:cNvSpPr>
            <a:spLocks noGrp="1"/>
          </p:cNvSpPr>
          <p:nvPr>
            <p:ph type="sldNum" sz="quarter" idx="4294967295"/>
          </p:nvPr>
        </p:nvSpPr>
        <p:spPr>
          <a:noFill/>
        </p:spPr>
        <p:txBody>
          <a:bodyPr/>
          <a:lstStyle/>
          <a:p>
            <a:r>
              <a:rPr lang="en-US" smtClean="0"/>
              <a:t>Chapter 17-</a:t>
            </a:r>
            <a:fld id="{C24B9564-51AB-4A62-9DC7-5DAFF065D7DF}" type="slidenum">
              <a:rPr lang="en-US" smtClean="0"/>
              <a:pPr/>
              <a:t>46</a:t>
            </a:fld>
            <a:endParaRPr lang="en-US" smtClean="0"/>
          </a:p>
        </p:txBody>
      </p:sp>
      <p:sp>
        <p:nvSpPr>
          <p:cNvPr id="54275" name="Rectangle 2"/>
          <p:cNvSpPr>
            <a:spLocks noGrp="1" noChangeArrowheads="1"/>
          </p:cNvSpPr>
          <p:nvPr>
            <p:ph type="title"/>
          </p:nvPr>
        </p:nvSpPr>
        <p:spPr>
          <a:xfrm>
            <a:off x="606425" y="211138"/>
            <a:ext cx="8316913" cy="1117600"/>
          </a:xfrm>
        </p:spPr>
        <p:txBody>
          <a:bodyPr/>
          <a:lstStyle/>
          <a:p>
            <a:pPr eaLnBrk="1" hangingPunct="1"/>
            <a:r>
              <a:rPr lang="en-US" sz="2400" b="1" smtClean="0"/>
              <a:t>(continued)</a:t>
            </a:r>
            <a:br>
              <a:rPr lang="en-US" sz="2400" b="1" smtClean="0"/>
            </a:br>
            <a:r>
              <a:rPr lang="en-US" sz="2400" smtClean="0"/>
              <a:t>Another example of serializability testing. (b) Schedule </a:t>
            </a:r>
            <a:r>
              <a:rPr lang="en-US" sz="2400" i="1" smtClean="0"/>
              <a:t>E</a:t>
            </a:r>
            <a:r>
              <a:rPr lang="en-US" sz="2400" smtClean="0"/>
              <a:t>.</a:t>
            </a:r>
            <a:endParaRPr lang="en-US" smtClean="0"/>
          </a:p>
        </p:txBody>
      </p:sp>
      <p:pic>
        <p:nvPicPr>
          <p:cNvPr id="54276" name="Picture 3" descr="31755_FIG1908b.gif                                             0001035BEeyore                         B91DCF3B:"/>
          <p:cNvPicPr>
            <a:picLocks noGrp="1" noChangeAspect="1" noChangeArrowheads="1"/>
          </p:cNvPicPr>
          <p:nvPr>
            <p:ph idx="1"/>
          </p:nvPr>
        </p:nvPicPr>
        <p:blipFill>
          <a:blip r:embed="rId2"/>
          <a:srcRect/>
          <a:stretch>
            <a:fillRect/>
          </a:stretch>
        </p:blipFill>
        <p:spPr>
          <a:xfrm>
            <a:off x="1177925" y="1485900"/>
            <a:ext cx="6607175" cy="46101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Slide Number Placeholder 3"/>
          <p:cNvSpPr>
            <a:spLocks noGrp="1"/>
          </p:cNvSpPr>
          <p:nvPr>
            <p:ph type="sldNum" sz="quarter" idx="4294967295"/>
          </p:nvPr>
        </p:nvSpPr>
        <p:spPr>
          <a:noFill/>
        </p:spPr>
        <p:txBody>
          <a:bodyPr/>
          <a:lstStyle/>
          <a:p>
            <a:r>
              <a:rPr lang="en-US" smtClean="0"/>
              <a:t>Chapter 17-</a:t>
            </a:r>
            <a:fld id="{86A7D551-709F-4B67-858A-4C85E9419880}" type="slidenum">
              <a:rPr lang="en-US" smtClean="0"/>
              <a:pPr/>
              <a:t>47</a:t>
            </a:fld>
            <a:endParaRPr lang="en-US" smtClean="0"/>
          </a:p>
        </p:txBody>
      </p:sp>
      <p:sp>
        <p:nvSpPr>
          <p:cNvPr id="55299" name="Rectangle 2"/>
          <p:cNvSpPr>
            <a:spLocks noGrp="1" noChangeArrowheads="1"/>
          </p:cNvSpPr>
          <p:nvPr>
            <p:ph type="title"/>
          </p:nvPr>
        </p:nvSpPr>
        <p:spPr>
          <a:xfrm>
            <a:off x="457200" y="228600"/>
            <a:ext cx="8280400" cy="1143000"/>
          </a:xfrm>
        </p:spPr>
        <p:txBody>
          <a:bodyPr/>
          <a:lstStyle/>
          <a:p>
            <a:pPr eaLnBrk="1" hangingPunct="1"/>
            <a:r>
              <a:rPr lang="en-US" sz="2400" b="1" smtClean="0"/>
              <a:t>(continued)</a:t>
            </a:r>
            <a:br>
              <a:rPr lang="en-US" sz="2400" b="1" smtClean="0"/>
            </a:br>
            <a:r>
              <a:rPr lang="en-US" sz="2400" smtClean="0"/>
              <a:t>Another example of serializability testing. (c) Schedule </a:t>
            </a:r>
            <a:r>
              <a:rPr lang="en-US" sz="2400" i="1" smtClean="0"/>
              <a:t>F</a:t>
            </a:r>
            <a:r>
              <a:rPr lang="en-US" sz="2400" smtClean="0"/>
              <a:t>.</a:t>
            </a:r>
            <a:endParaRPr lang="en-US" smtClean="0"/>
          </a:p>
        </p:txBody>
      </p:sp>
      <p:pic>
        <p:nvPicPr>
          <p:cNvPr id="55300" name="Picture 3" descr="31755_FIG1908c.gif                                             0001035BEeyore                         B91DCF3B:"/>
          <p:cNvPicPr>
            <a:picLocks noGrp="1" noChangeAspect="1" noChangeArrowheads="1"/>
          </p:cNvPicPr>
          <p:nvPr>
            <p:ph idx="1"/>
          </p:nvPr>
        </p:nvPicPr>
        <p:blipFill>
          <a:blip r:embed="rId2"/>
          <a:srcRect/>
          <a:stretch>
            <a:fillRect/>
          </a:stretch>
        </p:blipFill>
        <p:spPr>
          <a:xfrm>
            <a:off x="1106488" y="1371600"/>
            <a:ext cx="6738937" cy="48133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itle 1"/>
          <p:cNvSpPr>
            <a:spLocks noGrp="1"/>
          </p:cNvSpPr>
          <p:nvPr>
            <p:ph type="title"/>
          </p:nvPr>
        </p:nvSpPr>
        <p:spPr>
          <a:xfrm>
            <a:off x="668338" y="609600"/>
            <a:ext cx="7789862" cy="1143000"/>
          </a:xfrm>
        </p:spPr>
        <p:txBody>
          <a:bodyPr/>
          <a:lstStyle/>
          <a:p>
            <a:r>
              <a:rPr lang="en-US" sz="3200" smtClean="0"/>
              <a:t>Precedence graph for schedule E</a:t>
            </a:r>
          </a:p>
        </p:txBody>
      </p:sp>
      <p:sp>
        <p:nvSpPr>
          <p:cNvPr id="56323" name="Slide Number Placeholder 3"/>
          <p:cNvSpPr>
            <a:spLocks noGrp="1"/>
          </p:cNvSpPr>
          <p:nvPr>
            <p:ph type="sldNum" sz="quarter" idx="4294967295"/>
          </p:nvPr>
        </p:nvSpPr>
        <p:spPr>
          <a:noFill/>
        </p:spPr>
        <p:txBody>
          <a:bodyPr/>
          <a:lstStyle/>
          <a:p>
            <a:r>
              <a:rPr lang="en-US" smtClean="0"/>
              <a:t>Chapter 17-</a:t>
            </a:r>
            <a:fld id="{759AC83E-6132-4B99-A621-D2385BEAC3A1}" type="slidenum">
              <a:rPr lang="en-US" smtClean="0"/>
              <a:pPr/>
              <a:t>48</a:t>
            </a:fld>
            <a:endParaRPr lang="en-US" smtClean="0"/>
          </a:p>
        </p:txBody>
      </p:sp>
      <p:pic>
        <p:nvPicPr>
          <p:cNvPr id="56324" name="Picture 2"/>
          <p:cNvPicPr>
            <a:picLocks noGrp="1" noChangeAspect="1" noChangeArrowheads="1"/>
          </p:cNvPicPr>
          <p:nvPr>
            <p:ph idx="1"/>
          </p:nvPr>
        </p:nvPicPr>
        <p:blipFill>
          <a:blip r:embed="rId2"/>
          <a:srcRect l="17247" t="34772" r="10793" b="20786"/>
          <a:stretch>
            <a:fillRect/>
          </a:stretch>
        </p:blipFill>
        <p:spPr>
          <a:xfrm>
            <a:off x="477838" y="2374900"/>
            <a:ext cx="7670800" cy="3179763"/>
          </a:xfr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itle 1"/>
          <p:cNvSpPr>
            <a:spLocks noGrp="1"/>
          </p:cNvSpPr>
          <p:nvPr>
            <p:ph type="title"/>
          </p:nvPr>
        </p:nvSpPr>
        <p:spPr>
          <a:xfrm>
            <a:off x="1050925" y="609600"/>
            <a:ext cx="7407275" cy="1143000"/>
          </a:xfrm>
        </p:spPr>
        <p:txBody>
          <a:bodyPr/>
          <a:lstStyle/>
          <a:p>
            <a:r>
              <a:rPr lang="en-US" sz="3200" smtClean="0"/>
              <a:t>Precedence graph for schedule F</a:t>
            </a:r>
          </a:p>
        </p:txBody>
      </p:sp>
      <p:sp>
        <p:nvSpPr>
          <p:cNvPr id="57347" name="Slide Number Placeholder 3"/>
          <p:cNvSpPr>
            <a:spLocks noGrp="1"/>
          </p:cNvSpPr>
          <p:nvPr>
            <p:ph type="sldNum" sz="quarter" idx="4294967295"/>
          </p:nvPr>
        </p:nvSpPr>
        <p:spPr>
          <a:noFill/>
        </p:spPr>
        <p:txBody>
          <a:bodyPr/>
          <a:lstStyle/>
          <a:p>
            <a:r>
              <a:rPr lang="en-US" smtClean="0"/>
              <a:t>Chapter 17-</a:t>
            </a:r>
            <a:fld id="{B18DA5D5-6F40-441A-869A-CD9EF99453FB}" type="slidenum">
              <a:rPr lang="en-US" smtClean="0"/>
              <a:pPr/>
              <a:t>49</a:t>
            </a:fld>
            <a:endParaRPr lang="en-US" smtClean="0"/>
          </a:p>
        </p:txBody>
      </p:sp>
      <p:pic>
        <p:nvPicPr>
          <p:cNvPr id="57348" name="Picture 2"/>
          <p:cNvPicPr>
            <a:picLocks noGrp="1" noChangeAspect="1" noChangeArrowheads="1"/>
          </p:cNvPicPr>
          <p:nvPr>
            <p:ph idx="1"/>
          </p:nvPr>
        </p:nvPicPr>
        <p:blipFill>
          <a:blip r:embed="rId2"/>
          <a:srcRect l="18491" t="32117" r="13516" b="30734"/>
          <a:stretch>
            <a:fillRect/>
          </a:stretch>
        </p:blipFill>
        <p:spPr>
          <a:xfrm>
            <a:off x="496888" y="2470150"/>
            <a:ext cx="8234362" cy="2811463"/>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4294967295"/>
          </p:nvPr>
        </p:nvSpPr>
        <p:spPr>
          <a:noFill/>
        </p:spPr>
        <p:txBody>
          <a:bodyPr/>
          <a:lstStyle/>
          <a:p>
            <a:r>
              <a:rPr lang="en-US" smtClean="0"/>
              <a:t>Chapter 17-</a:t>
            </a:r>
            <a:fld id="{192DF2FB-DC48-48CB-890C-E4763219C2D6}" type="slidenum">
              <a:rPr lang="en-US" smtClean="0"/>
              <a:pPr/>
              <a:t>5</a:t>
            </a:fld>
            <a:endParaRPr lang="en-US" smtClean="0"/>
          </a:p>
        </p:txBody>
      </p:sp>
      <p:sp>
        <p:nvSpPr>
          <p:cNvPr id="14339" name="Rectangle 2"/>
          <p:cNvSpPr>
            <a:spLocks noGrp="1" noChangeArrowheads="1"/>
          </p:cNvSpPr>
          <p:nvPr>
            <p:ph type="title"/>
          </p:nvPr>
        </p:nvSpPr>
        <p:spPr>
          <a:xfrm>
            <a:off x="927100" y="609600"/>
            <a:ext cx="7759700" cy="1143000"/>
          </a:xfrm>
        </p:spPr>
        <p:txBody>
          <a:bodyPr/>
          <a:lstStyle/>
          <a:p>
            <a:pPr eaLnBrk="1" hangingPunct="1"/>
            <a:r>
              <a:rPr lang="en-US" sz="3200" smtClean="0">
                <a:cs typeface="Times New Roman" pitchFamily="18" charset="0"/>
              </a:rPr>
              <a:t>1-Introduction to Transaction Processing</a:t>
            </a:r>
          </a:p>
        </p:txBody>
      </p:sp>
      <p:sp>
        <p:nvSpPr>
          <p:cNvPr id="14340" name="Rectangle 3"/>
          <p:cNvSpPr>
            <a:spLocks noGrp="1" noChangeArrowheads="1"/>
          </p:cNvSpPr>
          <p:nvPr>
            <p:ph type="body" idx="1"/>
          </p:nvPr>
        </p:nvSpPr>
        <p:spPr>
          <a:xfrm>
            <a:off x="685800" y="1752600"/>
            <a:ext cx="7772400" cy="4597400"/>
          </a:xfrm>
        </p:spPr>
        <p:txBody>
          <a:bodyPr/>
          <a:lstStyle/>
          <a:p>
            <a:pPr eaLnBrk="1" hangingPunct="1">
              <a:lnSpc>
                <a:spcPct val="90000"/>
              </a:lnSpc>
            </a:pPr>
            <a:r>
              <a:rPr lang="en-US" sz="2800" b="1" smtClean="0">
                <a:cs typeface="Times New Roman" pitchFamily="18" charset="0"/>
              </a:rPr>
              <a:t>A Transaction: </a:t>
            </a:r>
            <a:r>
              <a:rPr lang="en-US" sz="2400" smtClean="0">
                <a:cs typeface="Times New Roman" pitchFamily="18" charset="0"/>
              </a:rPr>
              <a:t>logical unit of database processing that includes one or more access operations (read -retrieval, write - insert or update, delete).</a:t>
            </a:r>
          </a:p>
          <a:p>
            <a:pPr eaLnBrk="1" hangingPunct="1">
              <a:lnSpc>
                <a:spcPct val="90000"/>
              </a:lnSpc>
            </a:pPr>
            <a:r>
              <a:rPr lang="en-US" sz="2800" b="1" smtClean="0">
                <a:cs typeface="Times New Roman" pitchFamily="18" charset="0"/>
              </a:rPr>
              <a:t>A transaction (set of operations) </a:t>
            </a:r>
            <a:r>
              <a:rPr lang="en-US" sz="2400" smtClean="0">
                <a:cs typeface="Times New Roman" pitchFamily="18" charset="0"/>
              </a:rPr>
              <a:t>may be stand-alone specified in a high level language like SQL submitted interactively, or may be embedded within a program.</a:t>
            </a:r>
          </a:p>
          <a:p>
            <a:pPr eaLnBrk="1" hangingPunct="1">
              <a:lnSpc>
                <a:spcPct val="90000"/>
              </a:lnSpc>
            </a:pPr>
            <a:r>
              <a:rPr lang="en-US" sz="2800" b="1" smtClean="0">
                <a:cs typeface="Times New Roman" pitchFamily="18" charset="0"/>
              </a:rPr>
              <a:t>Transaction boundaries</a:t>
            </a:r>
            <a:r>
              <a:rPr lang="en-US" sz="2800" smtClean="0">
                <a:cs typeface="Times New Roman" pitchFamily="18" charset="0"/>
              </a:rPr>
              <a:t>: </a:t>
            </a:r>
            <a:r>
              <a:rPr lang="en-US" sz="2400" smtClean="0">
                <a:cs typeface="Times New Roman" pitchFamily="18" charset="0"/>
              </a:rPr>
              <a:t>Begin and End transaction.</a:t>
            </a:r>
          </a:p>
          <a:p>
            <a:pPr eaLnBrk="1" hangingPunct="1">
              <a:lnSpc>
                <a:spcPct val="90000"/>
              </a:lnSpc>
            </a:pPr>
            <a:r>
              <a:rPr lang="en-US" sz="2800" smtClean="0">
                <a:cs typeface="Times New Roman" pitchFamily="18" charset="0"/>
              </a:rPr>
              <a:t>An </a:t>
            </a:r>
            <a:r>
              <a:rPr lang="en-US" sz="2800" b="1" smtClean="0">
                <a:cs typeface="Times New Roman" pitchFamily="18" charset="0"/>
              </a:rPr>
              <a:t>application program</a:t>
            </a:r>
            <a:r>
              <a:rPr lang="en-US" sz="2800" smtClean="0">
                <a:cs typeface="Times New Roman" pitchFamily="18" charset="0"/>
              </a:rPr>
              <a:t> may contain several transactions separated by the Begin and End transaction boundaries.</a:t>
            </a:r>
            <a:r>
              <a:rPr lang="en-US" sz="280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p:cNvSpPr>
            <a:spLocks noGrp="1"/>
          </p:cNvSpPr>
          <p:nvPr>
            <p:ph type="sldNum" sz="quarter" idx="4294967295"/>
          </p:nvPr>
        </p:nvSpPr>
        <p:spPr>
          <a:noFill/>
        </p:spPr>
        <p:txBody>
          <a:bodyPr/>
          <a:lstStyle/>
          <a:p>
            <a:r>
              <a:rPr lang="en-US" smtClean="0"/>
              <a:t>Chapter 17-</a:t>
            </a:r>
            <a:fld id="{E3FCF765-850A-4ABD-B0F9-8F2A18165419}" type="slidenum">
              <a:rPr lang="en-US" smtClean="0"/>
              <a:pPr/>
              <a:t>6</a:t>
            </a:fld>
            <a:endParaRPr lang="en-US" smtClean="0"/>
          </a:p>
        </p:txBody>
      </p:sp>
      <p:sp>
        <p:nvSpPr>
          <p:cNvPr id="15363" name="Rectangle 2"/>
          <p:cNvSpPr>
            <a:spLocks noGrp="1" noChangeArrowheads="1"/>
          </p:cNvSpPr>
          <p:nvPr>
            <p:ph type="title"/>
          </p:nvPr>
        </p:nvSpPr>
        <p:spPr>
          <a:xfrm>
            <a:off x="685800" y="609600"/>
            <a:ext cx="7772400" cy="1143000"/>
          </a:xfrm>
        </p:spPr>
        <p:txBody>
          <a:bodyPr/>
          <a:lstStyle/>
          <a:p>
            <a:pPr eaLnBrk="1" hangingPunct="1"/>
            <a:r>
              <a:rPr lang="en-US" sz="3200" smtClean="0">
                <a:cs typeface="Times New Roman" pitchFamily="18" charset="0"/>
              </a:rPr>
              <a:t>1-Introduction to Transaction Processing</a:t>
            </a:r>
          </a:p>
        </p:txBody>
      </p:sp>
      <p:sp>
        <p:nvSpPr>
          <p:cNvPr id="15364" name="Rectangle 3"/>
          <p:cNvSpPr>
            <a:spLocks noGrp="1" noChangeArrowheads="1"/>
          </p:cNvSpPr>
          <p:nvPr>
            <p:ph type="body" idx="1"/>
          </p:nvPr>
        </p:nvSpPr>
        <p:spPr>
          <a:xfrm>
            <a:off x="685800" y="1752600"/>
            <a:ext cx="7772400" cy="4635500"/>
          </a:xfrm>
        </p:spPr>
        <p:txBody>
          <a:bodyPr/>
          <a:lstStyle/>
          <a:p>
            <a:pPr eaLnBrk="1" hangingPunct="1">
              <a:lnSpc>
                <a:spcPct val="90000"/>
              </a:lnSpc>
              <a:buFont typeface="Wingdings" pitchFamily="2" charset="2"/>
              <a:buNone/>
            </a:pPr>
            <a:r>
              <a:rPr lang="en-US" sz="2800" b="1" dirty="0" smtClean="0">
                <a:cs typeface="Times New Roman" pitchFamily="18" charset="0"/>
              </a:rPr>
              <a:t>SIMPLE MODEL OF A DATABASE (for purposes of discussing transactions):</a:t>
            </a:r>
            <a:endParaRPr lang="en-US" sz="2800" dirty="0" smtClean="0">
              <a:cs typeface="Times New Roman" pitchFamily="18" charset="0"/>
            </a:endParaRPr>
          </a:p>
          <a:p>
            <a:pPr eaLnBrk="1" hangingPunct="1">
              <a:lnSpc>
                <a:spcPct val="90000"/>
              </a:lnSpc>
            </a:pPr>
            <a:r>
              <a:rPr lang="en-US" sz="2800" b="1" dirty="0" smtClean="0">
                <a:cs typeface="Times New Roman" pitchFamily="18" charset="0"/>
              </a:rPr>
              <a:t>A database - </a:t>
            </a:r>
            <a:r>
              <a:rPr lang="en-US" sz="2400" dirty="0" smtClean="0">
                <a:cs typeface="Times New Roman" pitchFamily="18" charset="0"/>
              </a:rPr>
              <a:t>collection of named data items</a:t>
            </a:r>
          </a:p>
          <a:p>
            <a:pPr eaLnBrk="1" hangingPunct="1">
              <a:lnSpc>
                <a:spcPct val="90000"/>
              </a:lnSpc>
            </a:pPr>
            <a:r>
              <a:rPr lang="en-US" sz="2800" b="1" dirty="0" smtClean="0">
                <a:cs typeface="Times New Roman" pitchFamily="18" charset="0"/>
              </a:rPr>
              <a:t>Granularity of data</a:t>
            </a:r>
            <a:r>
              <a:rPr lang="en-US" sz="2400" dirty="0" smtClean="0">
                <a:cs typeface="Times New Roman" pitchFamily="18" charset="0"/>
              </a:rPr>
              <a:t> –(means size of data item) a field, a record , or a whole disk block</a:t>
            </a:r>
            <a:r>
              <a:rPr lang="en-US" sz="2800" b="1" dirty="0" smtClean="0">
                <a:cs typeface="Times New Roman" pitchFamily="18" charset="0"/>
              </a:rPr>
              <a:t> </a:t>
            </a:r>
            <a:r>
              <a:rPr lang="en-US" sz="2400" dirty="0" smtClean="0">
                <a:cs typeface="Times New Roman" pitchFamily="18" charset="0"/>
              </a:rPr>
              <a:t>(Concepts are independent of granularity)</a:t>
            </a:r>
          </a:p>
          <a:p>
            <a:pPr eaLnBrk="1" hangingPunct="1">
              <a:lnSpc>
                <a:spcPct val="90000"/>
              </a:lnSpc>
            </a:pPr>
            <a:r>
              <a:rPr lang="en-US" sz="2800" dirty="0" smtClean="0">
                <a:cs typeface="Times New Roman" pitchFamily="18" charset="0"/>
              </a:rPr>
              <a:t>Basic operations are</a:t>
            </a:r>
            <a:r>
              <a:rPr lang="en-US" sz="2800" b="1" dirty="0" smtClean="0">
                <a:cs typeface="Times New Roman" pitchFamily="18" charset="0"/>
              </a:rPr>
              <a:t> read </a:t>
            </a:r>
            <a:r>
              <a:rPr lang="en-US" sz="2800" dirty="0" smtClean="0">
                <a:cs typeface="Times New Roman" pitchFamily="18" charset="0"/>
              </a:rPr>
              <a:t>and</a:t>
            </a:r>
            <a:r>
              <a:rPr lang="en-US" sz="2800" b="1" dirty="0" smtClean="0">
                <a:cs typeface="Times New Roman" pitchFamily="18" charset="0"/>
              </a:rPr>
              <a:t> write</a:t>
            </a:r>
          </a:p>
          <a:p>
            <a:pPr lvl="1" eaLnBrk="1" hangingPunct="1">
              <a:lnSpc>
                <a:spcPct val="90000"/>
              </a:lnSpc>
            </a:pPr>
            <a:r>
              <a:rPr lang="en-US" sz="2400" b="1" dirty="0" err="1" smtClean="0">
                <a:cs typeface="Times New Roman" pitchFamily="18" charset="0"/>
              </a:rPr>
              <a:t>read_item</a:t>
            </a:r>
            <a:r>
              <a:rPr lang="en-US" sz="2400" b="1" dirty="0" smtClean="0">
                <a:cs typeface="Times New Roman" pitchFamily="18" charset="0"/>
              </a:rPr>
              <a:t>(X)</a:t>
            </a:r>
            <a:r>
              <a:rPr lang="en-US" sz="2400" dirty="0" smtClean="0">
                <a:cs typeface="Times New Roman" pitchFamily="18" charset="0"/>
              </a:rPr>
              <a:t>: Reads a database item named X into a program variable. To simplify our notation, we assume that </a:t>
            </a:r>
            <a:r>
              <a:rPr lang="en-US" sz="2400" i="1" dirty="0" smtClean="0">
                <a:cs typeface="Times New Roman" pitchFamily="18" charset="0"/>
              </a:rPr>
              <a:t>the program variable is also named X.</a:t>
            </a:r>
          </a:p>
          <a:p>
            <a:pPr lvl="1" eaLnBrk="1" hangingPunct="1">
              <a:lnSpc>
                <a:spcPct val="90000"/>
              </a:lnSpc>
            </a:pPr>
            <a:r>
              <a:rPr lang="en-US" sz="2400" b="1" dirty="0" err="1" smtClean="0">
                <a:cs typeface="Times New Roman" pitchFamily="18" charset="0"/>
              </a:rPr>
              <a:t>write_item</a:t>
            </a:r>
            <a:r>
              <a:rPr lang="en-US" sz="2400" b="1" dirty="0" smtClean="0">
                <a:cs typeface="Times New Roman" pitchFamily="18" charset="0"/>
              </a:rPr>
              <a:t>(X)</a:t>
            </a:r>
            <a:r>
              <a:rPr lang="en-US" sz="2400" dirty="0" smtClean="0">
                <a:cs typeface="Times New Roman" pitchFamily="18" charset="0"/>
              </a:rPr>
              <a:t>: Writes the value of program variable X into the database item named X.</a:t>
            </a: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a:noFill/>
        </p:spPr>
        <p:txBody>
          <a:bodyPr/>
          <a:lstStyle/>
          <a:p>
            <a:r>
              <a:rPr lang="en-US" smtClean="0"/>
              <a:t>Chapter 17-</a:t>
            </a:r>
            <a:fld id="{B5926BBF-BFE8-4BBD-AA0A-5F94C38CCB9F}" type="slidenum">
              <a:rPr lang="en-US" smtClean="0"/>
              <a:pPr/>
              <a:t>7</a:t>
            </a:fld>
            <a:endParaRPr lang="en-US" smtClean="0"/>
          </a:p>
        </p:txBody>
      </p:sp>
      <p:sp>
        <p:nvSpPr>
          <p:cNvPr id="16387" name="Rectangle 2"/>
          <p:cNvSpPr>
            <a:spLocks noGrp="1" noChangeArrowheads="1"/>
          </p:cNvSpPr>
          <p:nvPr>
            <p:ph type="title"/>
          </p:nvPr>
        </p:nvSpPr>
        <p:spPr>
          <a:xfrm>
            <a:off x="838200" y="609600"/>
            <a:ext cx="7937500" cy="1143000"/>
          </a:xfrm>
        </p:spPr>
        <p:txBody>
          <a:bodyPr/>
          <a:lstStyle/>
          <a:p>
            <a:pPr eaLnBrk="1" hangingPunct="1"/>
            <a:r>
              <a:rPr lang="en-US" sz="3200" smtClean="0">
                <a:cs typeface="Times New Roman" pitchFamily="18" charset="0"/>
              </a:rPr>
              <a:t>1-Introduction to Transaction Processing</a:t>
            </a:r>
          </a:p>
        </p:txBody>
      </p:sp>
      <p:sp>
        <p:nvSpPr>
          <p:cNvPr id="16388" name="Rectangle 3"/>
          <p:cNvSpPr>
            <a:spLocks noGrp="1" noChangeArrowheads="1"/>
          </p:cNvSpPr>
          <p:nvPr>
            <p:ph type="body" idx="1"/>
          </p:nvPr>
        </p:nvSpPr>
        <p:spPr/>
        <p:txBody>
          <a:bodyPr/>
          <a:lstStyle/>
          <a:p>
            <a:pPr marL="533400" indent="-533400" eaLnBrk="1" hangingPunct="1">
              <a:lnSpc>
                <a:spcPct val="90000"/>
              </a:lnSpc>
              <a:buFont typeface="Wingdings" pitchFamily="2" charset="2"/>
              <a:buNone/>
            </a:pPr>
            <a:r>
              <a:rPr lang="en-US" sz="2400" b="1" smtClean="0">
                <a:latin typeface="Palatino" charset="0"/>
                <a:cs typeface="Times New Roman" pitchFamily="18" charset="0"/>
              </a:rPr>
              <a:t>READ AND WRITE OPERATIONS:</a:t>
            </a:r>
          </a:p>
          <a:p>
            <a:pPr marL="533400" indent="-533400" eaLnBrk="1" hangingPunct="1">
              <a:lnSpc>
                <a:spcPct val="90000"/>
              </a:lnSpc>
            </a:pPr>
            <a:r>
              <a:rPr lang="en-US" sz="2400" smtClean="0">
                <a:latin typeface="Palatino" charset="0"/>
                <a:cs typeface="Times New Roman" pitchFamily="18" charset="0"/>
              </a:rPr>
              <a:t>Basic unit of data transfer from the disk to the computer main memory is </a:t>
            </a:r>
            <a:r>
              <a:rPr lang="en-US" sz="2400" u="sng" smtClean="0">
                <a:latin typeface="Palatino" charset="0"/>
                <a:cs typeface="Times New Roman" pitchFamily="18" charset="0"/>
              </a:rPr>
              <a:t>one block</a:t>
            </a:r>
            <a:r>
              <a:rPr lang="en-US" sz="2400" smtClean="0">
                <a:latin typeface="Palatino" charset="0"/>
                <a:cs typeface="Times New Roman" pitchFamily="18" charset="0"/>
              </a:rPr>
              <a:t>. In general, a data item (what is read or written) will be the field of some record in the database, although it may be a larger unit such as a record or even a whole block.</a:t>
            </a:r>
          </a:p>
          <a:p>
            <a:pPr marL="533400" indent="-533400" eaLnBrk="1" hangingPunct="1">
              <a:lnSpc>
                <a:spcPct val="90000"/>
              </a:lnSpc>
            </a:pPr>
            <a:r>
              <a:rPr lang="en-US" sz="2400" b="1" smtClean="0">
                <a:latin typeface="Palatino" charset="0"/>
                <a:cs typeface="Times New Roman" pitchFamily="18" charset="0"/>
              </a:rPr>
              <a:t>read_item(X) command includes the following steps:</a:t>
            </a:r>
          </a:p>
          <a:p>
            <a:pPr marL="533400" indent="-533400" eaLnBrk="1" hangingPunct="1">
              <a:lnSpc>
                <a:spcPct val="90000"/>
              </a:lnSpc>
              <a:buFont typeface="Wingdings" pitchFamily="2" charset="2"/>
              <a:buAutoNum type="arabicPeriod"/>
            </a:pPr>
            <a:r>
              <a:rPr lang="en-US" sz="2000" smtClean="0">
                <a:latin typeface="Palatino" charset="0"/>
                <a:cs typeface="Times New Roman" pitchFamily="18" charset="0"/>
              </a:rPr>
              <a:t>Find the address of the disk block that contains item X.</a:t>
            </a:r>
          </a:p>
          <a:p>
            <a:pPr marL="533400" indent="-533400" eaLnBrk="1" hangingPunct="1">
              <a:lnSpc>
                <a:spcPct val="90000"/>
              </a:lnSpc>
              <a:buFont typeface="Wingdings" pitchFamily="2" charset="2"/>
              <a:buAutoNum type="arabicPeriod"/>
            </a:pPr>
            <a:r>
              <a:rPr lang="en-US" sz="2000" smtClean="0">
                <a:latin typeface="Palatino" charset="0"/>
                <a:cs typeface="Times New Roman" pitchFamily="18" charset="0"/>
              </a:rPr>
              <a:t>Copy that disk block into a buffer in main memory (if that disk block is not already in some main memory buffer).</a:t>
            </a:r>
          </a:p>
          <a:p>
            <a:pPr marL="533400" indent="-533400" eaLnBrk="1" hangingPunct="1">
              <a:lnSpc>
                <a:spcPct val="90000"/>
              </a:lnSpc>
              <a:buFont typeface="Wingdings" pitchFamily="2" charset="2"/>
              <a:buAutoNum type="arabicPeriod"/>
            </a:pPr>
            <a:r>
              <a:rPr lang="en-US" sz="2000" smtClean="0">
                <a:latin typeface="Palatino" charset="0"/>
                <a:cs typeface="Times New Roman" pitchFamily="18" charset="0"/>
              </a:rPr>
              <a:t>Copy item X from the buffer to the program variable named X.  </a:t>
            </a:r>
            <a:r>
              <a:rPr lang="en-US" sz="280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3"/>
          <p:cNvSpPr>
            <a:spLocks noGrp="1"/>
          </p:cNvSpPr>
          <p:nvPr>
            <p:ph type="sldNum" sz="quarter" idx="4294967295"/>
          </p:nvPr>
        </p:nvSpPr>
        <p:spPr>
          <a:noFill/>
        </p:spPr>
        <p:txBody>
          <a:bodyPr/>
          <a:lstStyle/>
          <a:p>
            <a:r>
              <a:rPr lang="en-US" smtClean="0"/>
              <a:t>Chapter 17-</a:t>
            </a:r>
            <a:fld id="{D410EEB6-B502-4EDC-978A-5F5E6C1839FC}" type="slidenum">
              <a:rPr lang="en-US" smtClean="0"/>
              <a:pPr/>
              <a:t>8</a:t>
            </a:fld>
            <a:endParaRPr lang="en-US" smtClean="0"/>
          </a:p>
        </p:txBody>
      </p:sp>
      <p:sp>
        <p:nvSpPr>
          <p:cNvPr id="17411" name="Rectangle 3"/>
          <p:cNvSpPr>
            <a:spLocks noGrp="1" noChangeArrowheads="1"/>
          </p:cNvSpPr>
          <p:nvPr>
            <p:ph type="body" idx="1"/>
          </p:nvPr>
        </p:nvSpPr>
        <p:spPr>
          <a:xfrm>
            <a:off x="685800" y="1555750"/>
            <a:ext cx="7772400" cy="4114800"/>
          </a:xfrm>
        </p:spPr>
        <p:txBody>
          <a:bodyPr/>
          <a:lstStyle/>
          <a:p>
            <a:pPr marL="609600" indent="-609600" eaLnBrk="1" hangingPunct="1">
              <a:lnSpc>
                <a:spcPct val="90000"/>
              </a:lnSpc>
              <a:buFont typeface="Wingdings" pitchFamily="2" charset="2"/>
              <a:buNone/>
            </a:pPr>
            <a:r>
              <a:rPr lang="en-US" sz="2800" b="1" smtClean="0">
                <a:latin typeface="Palatino" charset="0"/>
                <a:cs typeface="Times New Roman" pitchFamily="18" charset="0"/>
              </a:rPr>
              <a:t>READ AND WRITE OPERATIONS (cont.):</a:t>
            </a:r>
          </a:p>
          <a:p>
            <a:pPr marL="609600" indent="-609600" algn="just" eaLnBrk="1" hangingPunct="1">
              <a:lnSpc>
                <a:spcPct val="90000"/>
              </a:lnSpc>
            </a:pPr>
            <a:r>
              <a:rPr lang="en-US" sz="2400" b="1" smtClean="0">
                <a:latin typeface="Palatino" charset="0"/>
                <a:cs typeface="Times New Roman" pitchFamily="18" charset="0"/>
              </a:rPr>
              <a:t>write_item(X) command includes the following steps:</a:t>
            </a:r>
            <a:endParaRPr lang="en-US" sz="2400" smtClean="0">
              <a:latin typeface="Palatino" charset="0"/>
              <a:cs typeface="Times New Roman" pitchFamily="18" charset="0"/>
            </a:endParaRPr>
          </a:p>
          <a:p>
            <a:pPr marL="609600" indent="-609600" algn="just" eaLnBrk="1" hangingPunct="1">
              <a:lnSpc>
                <a:spcPct val="90000"/>
              </a:lnSpc>
              <a:buFont typeface="Wingdings" pitchFamily="2" charset="2"/>
              <a:buAutoNum type="arabicPeriod"/>
            </a:pPr>
            <a:r>
              <a:rPr lang="en-US" sz="2400" smtClean="0">
                <a:latin typeface="Palatino" charset="0"/>
                <a:cs typeface="Times New Roman" pitchFamily="18" charset="0"/>
              </a:rPr>
              <a:t>Find the address of the disk block that contains item X.</a:t>
            </a:r>
          </a:p>
          <a:p>
            <a:pPr marL="609600" indent="-609600" algn="just" eaLnBrk="1" hangingPunct="1">
              <a:lnSpc>
                <a:spcPct val="90000"/>
              </a:lnSpc>
              <a:buFont typeface="Wingdings" pitchFamily="2" charset="2"/>
              <a:buAutoNum type="arabicPeriod"/>
            </a:pPr>
            <a:r>
              <a:rPr lang="en-US" sz="2400" smtClean="0">
                <a:latin typeface="Palatino" charset="0"/>
                <a:cs typeface="Times New Roman" pitchFamily="18" charset="0"/>
              </a:rPr>
              <a:t>Copy that disk block into a buffer in main memory (if that disk block is not already in some main memory buffer).</a:t>
            </a:r>
          </a:p>
          <a:p>
            <a:pPr marL="609600" indent="-609600" algn="just" eaLnBrk="1" hangingPunct="1">
              <a:lnSpc>
                <a:spcPct val="90000"/>
              </a:lnSpc>
              <a:buFont typeface="Wingdings" pitchFamily="2" charset="2"/>
              <a:buAutoNum type="arabicPeriod"/>
            </a:pPr>
            <a:r>
              <a:rPr lang="en-US" sz="2400" smtClean="0">
                <a:latin typeface="Palatino" charset="0"/>
                <a:cs typeface="Times New Roman" pitchFamily="18" charset="0"/>
              </a:rPr>
              <a:t>Copy item X from the program variable named X into its correct location in the buffer.</a:t>
            </a:r>
          </a:p>
          <a:p>
            <a:pPr marL="609600" indent="-609600" algn="just" eaLnBrk="1" hangingPunct="1">
              <a:lnSpc>
                <a:spcPct val="90000"/>
              </a:lnSpc>
              <a:buFont typeface="Wingdings" pitchFamily="2" charset="2"/>
              <a:buAutoNum type="arabicPeriod"/>
            </a:pPr>
            <a:r>
              <a:rPr lang="en-US" sz="2400" smtClean="0">
                <a:latin typeface="Palatino" charset="0"/>
                <a:cs typeface="Times New Roman" pitchFamily="18" charset="0"/>
              </a:rPr>
              <a:t>Store the updated block from the buffer back to disk (either immediately or at some later point in time). </a:t>
            </a:r>
          </a:p>
        </p:txBody>
      </p:sp>
      <p:sp>
        <p:nvSpPr>
          <p:cNvPr id="17412" name="Rectangle 4"/>
          <p:cNvSpPr>
            <a:spLocks noGrp="1" noChangeArrowheads="1"/>
          </p:cNvSpPr>
          <p:nvPr>
            <p:ph type="title"/>
          </p:nvPr>
        </p:nvSpPr>
        <p:spPr>
          <a:xfrm>
            <a:off x="838200" y="609600"/>
            <a:ext cx="7937500" cy="1143000"/>
          </a:xfrm>
          <a:noFill/>
        </p:spPr>
        <p:txBody>
          <a:bodyPr/>
          <a:lstStyle/>
          <a:p>
            <a:pPr eaLnBrk="1" hangingPunct="1"/>
            <a:r>
              <a:rPr lang="en-US" sz="3200" smtClean="0">
                <a:cs typeface="Times New Roman" pitchFamily="18" charset="0"/>
              </a:rPr>
              <a:t>1-Introduction to Transaction Processing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3"/>
          <p:cNvSpPr>
            <a:spLocks noGrp="1"/>
          </p:cNvSpPr>
          <p:nvPr>
            <p:ph type="sldNum" sz="quarter" idx="4294967295"/>
          </p:nvPr>
        </p:nvSpPr>
        <p:spPr>
          <a:noFill/>
        </p:spPr>
        <p:txBody>
          <a:bodyPr/>
          <a:lstStyle/>
          <a:p>
            <a:r>
              <a:rPr lang="en-US" smtClean="0"/>
              <a:t>Chapter 17-</a:t>
            </a:r>
            <a:fld id="{B5F576DA-1F05-4275-AEC2-A3113A3669A7}" type="slidenum">
              <a:rPr lang="en-US" smtClean="0"/>
              <a:pPr/>
              <a:t>9</a:t>
            </a:fld>
            <a:endParaRPr lang="en-US" smtClean="0"/>
          </a:p>
        </p:txBody>
      </p:sp>
      <p:sp>
        <p:nvSpPr>
          <p:cNvPr id="18435" name="Rectangle 2"/>
          <p:cNvSpPr>
            <a:spLocks noGrp="1" noChangeArrowheads="1"/>
          </p:cNvSpPr>
          <p:nvPr>
            <p:ph type="title"/>
          </p:nvPr>
        </p:nvSpPr>
        <p:spPr/>
        <p:txBody>
          <a:bodyPr/>
          <a:lstStyle/>
          <a:p>
            <a:pPr eaLnBrk="1" hangingPunct="1"/>
            <a:r>
              <a:rPr lang="en-US" sz="2400" smtClean="0"/>
              <a:t>Two sample transactions. (a) Transaction </a:t>
            </a:r>
            <a:r>
              <a:rPr lang="en-US" sz="2400" i="1" smtClean="0"/>
              <a:t>T</a:t>
            </a:r>
            <a:r>
              <a:rPr lang="en-US" sz="2400" baseline="-25000" smtClean="0"/>
              <a:t>1</a:t>
            </a:r>
            <a:r>
              <a:rPr lang="en-US" sz="2400" smtClean="0"/>
              <a:t>. </a:t>
            </a:r>
            <a:br>
              <a:rPr lang="en-US" sz="2400" smtClean="0"/>
            </a:br>
            <a:r>
              <a:rPr lang="en-US" sz="2400" smtClean="0"/>
              <a:t>(b) Transaction </a:t>
            </a:r>
            <a:r>
              <a:rPr lang="en-US" sz="2400" i="1" smtClean="0"/>
              <a:t>T</a:t>
            </a:r>
            <a:r>
              <a:rPr lang="en-US" sz="2400" baseline="-25000" smtClean="0"/>
              <a:t>2</a:t>
            </a:r>
            <a:r>
              <a:rPr lang="en-US" sz="2400" smtClean="0"/>
              <a:t>.</a:t>
            </a:r>
            <a:endParaRPr lang="en-US" b="1" smtClean="0"/>
          </a:p>
        </p:txBody>
      </p:sp>
      <p:pic>
        <p:nvPicPr>
          <p:cNvPr id="18436" name="Picture 3" descr="31755_FIG1902.gif                                              0001035BEeyore                         B91DCF3B:"/>
          <p:cNvPicPr>
            <a:picLocks noGrp="1" noChangeAspect="1" noChangeArrowheads="1"/>
          </p:cNvPicPr>
          <p:nvPr>
            <p:ph idx="1"/>
          </p:nvPr>
        </p:nvPicPr>
        <p:blipFill>
          <a:blip r:embed="rId2"/>
          <a:srcRect/>
          <a:stretch>
            <a:fillRect/>
          </a:stretch>
        </p:blipFill>
        <p:spPr>
          <a:xfrm>
            <a:off x="685800" y="2387600"/>
            <a:ext cx="7772400" cy="3300413"/>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13208</TotalTime>
  <Words>2605</Words>
  <Application>Microsoft Office PowerPoint</Application>
  <PresentationFormat>On-screen Show (4:3)</PresentationFormat>
  <Paragraphs>226</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Consolas</vt:lpstr>
      <vt:lpstr>Palatino</vt:lpstr>
      <vt:lpstr>Symbol</vt:lpstr>
      <vt:lpstr>Times New Roman</vt:lpstr>
      <vt:lpstr>Wingdings</vt:lpstr>
      <vt:lpstr>Soaring</vt:lpstr>
      <vt:lpstr>  Lec 8  Introduction to Transaction Processing Concepts and Theory</vt:lpstr>
      <vt:lpstr>Chapter Outline</vt:lpstr>
      <vt:lpstr>1-Introduction to Transaction Processing</vt:lpstr>
      <vt:lpstr>Interleaved processing( A &amp; B ) versus parallel processing( C &amp; D ) of concurrent transactions</vt:lpstr>
      <vt:lpstr>1-Introduction to Transaction Processing</vt:lpstr>
      <vt:lpstr>1-Introduction to Transaction Processing</vt:lpstr>
      <vt:lpstr>1-Introduction to Transaction Processing</vt:lpstr>
      <vt:lpstr>1-Introduction to Transaction Processing</vt:lpstr>
      <vt:lpstr>Two sample transactions. (a) Transaction T1.  (b) Transaction T2.</vt:lpstr>
      <vt:lpstr>PowerPoint Presentation</vt:lpstr>
      <vt:lpstr>1-Introduction to Transaction Processing</vt:lpstr>
      <vt:lpstr>Some problems  that occur when concurrent execution is uncontrolled. (a) The lost update problem. </vt:lpstr>
      <vt:lpstr>1-Introduction to Transaction Processing</vt:lpstr>
      <vt:lpstr>Some problems  that occur when concurrent execution is uncontrolled. (b) The temporary update problem.</vt:lpstr>
      <vt:lpstr>PowerPoint Presentation</vt:lpstr>
      <vt:lpstr>1-Introduction to Transaction Processing</vt:lpstr>
      <vt:lpstr> Some problems  that occur when concurrent execution is uncontrolled. (c) The incorrect summary problem.</vt:lpstr>
      <vt:lpstr>1-Introduction to Transaction Processing</vt:lpstr>
      <vt:lpstr>1-Introduction to Transaction Processing</vt:lpstr>
      <vt:lpstr>1-Introduction to Transaction Processing</vt:lpstr>
      <vt:lpstr>2-Transaction and System Concepts</vt:lpstr>
      <vt:lpstr>2-Transaction and System Concepts</vt:lpstr>
      <vt:lpstr>2-Transaction and System Concepts</vt:lpstr>
      <vt:lpstr>2-Transaction and System Concepts</vt:lpstr>
      <vt:lpstr>State transition diagram illustrating the states for transaction execution.</vt:lpstr>
      <vt:lpstr>2-Transaction and System Concepts</vt:lpstr>
      <vt:lpstr>2-Transaction and System Concepts</vt:lpstr>
      <vt:lpstr>2-Transaction and System Concepts</vt:lpstr>
      <vt:lpstr>2-Transaction and System Concepts</vt:lpstr>
      <vt:lpstr>2-Transaction and System Concepts</vt:lpstr>
      <vt:lpstr>3-Desirable Properties of Transactions</vt:lpstr>
      <vt:lpstr>3-Desirable Properties of Transactions</vt:lpstr>
      <vt:lpstr>4-Characterizing Schedules based on Recoverability</vt:lpstr>
      <vt:lpstr>4-Characterizing Schedules based on Recoverability</vt:lpstr>
      <vt:lpstr>4-Characterizing Schedules based on Recoverability</vt:lpstr>
      <vt:lpstr>4-Characterizing Schedules based on Recoverability</vt:lpstr>
      <vt:lpstr>4-Characterizing Schedules based on Recoverability</vt:lpstr>
      <vt:lpstr>5-Characterizing Schedules based on Serializability</vt:lpstr>
      <vt:lpstr>PowerPoint Presentation</vt:lpstr>
      <vt:lpstr>PowerPoint Presentation</vt:lpstr>
      <vt:lpstr>5-Characterizing Schedules based on Serializability</vt:lpstr>
      <vt:lpstr>Two schedules that are result equivalent for the initial value of X=100 but are not result equivalent in general  </vt:lpstr>
      <vt:lpstr>5-Characterizing Schedules based on Serializability</vt:lpstr>
      <vt:lpstr>Constructing the precedence graphs for schedules A and D from to test for conflict serializability.  (a) Precedence graph for serial schedule A.  (b) Precedence graph for serial schedule B.  (c) Precedence graph for schedule C (not serializable).  (d) Precedence graph for schedule D (serializable, equivalent to schedule A).</vt:lpstr>
      <vt:lpstr>Another example of serializability testing. (a) The READ and WRITE operations of three transactions T1, T2, and T3. </vt:lpstr>
      <vt:lpstr>(continued) Another example of serializability testing. (b) Schedule E.</vt:lpstr>
      <vt:lpstr>(continued) Another example of serializability testing. (c) Schedule F.</vt:lpstr>
      <vt:lpstr>Precedence graph for schedule E</vt:lpstr>
      <vt:lpstr>Precedence graph for schedule F</vt:lpstr>
    </vt:vector>
  </TitlesOfParts>
  <Company>Addsion-Wesley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Administrator</cp:lastModifiedBy>
  <cp:revision>542</cp:revision>
  <cp:lastPrinted>2001-05-28T10:10:18Z</cp:lastPrinted>
  <dcterms:created xsi:type="dcterms:W3CDTF">1998-07-18T17:10:54Z</dcterms:created>
  <dcterms:modified xsi:type="dcterms:W3CDTF">2020-02-27T04:33:33Z</dcterms:modified>
</cp:coreProperties>
</file>