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64" r:id="rId5"/>
    <p:sldId id="26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6" r:id="rId14"/>
    <p:sldId id="267" r:id="rId15"/>
    <p:sldId id="273" r:id="rId16"/>
    <p:sldId id="268" r:id="rId17"/>
    <p:sldId id="269" r:id="rId18"/>
    <p:sldId id="270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19" autoAdjust="0"/>
  </p:normalViewPr>
  <p:slideViewPr>
    <p:cSldViewPr snapToGrid="0">
      <p:cViewPr varScale="1">
        <p:scale>
          <a:sx n="43" d="100"/>
          <a:sy n="43" d="100"/>
        </p:scale>
        <p:origin x="45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dirty="0"/>
              <a:t>welcome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E32E-2030-D816-8570-E9BEAA27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Set Operators?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A957-D3A3-D0ED-C861-F4135CF9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combine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0DD35-5C16-D15A-80B3-5931D2DC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2014194"/>
            <a:ext cx="327025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2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2C0D-1650-F770-4695-8EEC82A3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Set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3685-4F5A-C441-4113-2A09E651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Union</a:t>
            </a:r>
          </a:p>
          <a:p>
            <a:r>
              <a:rPr lang="en-GB" dirty="0"/>
              <a:t>Union all</a:t>
            </a:r>
          </a:p>
          <a:p>
            <a:r>
              <a:rPr lang="en-GB" dirty="0"/>
              <a:t>Intersect</a:t>
            </a:r>
          </a:p>
          <a:p>
            <a:r>
              <a:rPr lang="en-GB" dirty="0"/>
              <a:t>Minus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9F568-B807-ED84-A568-662796F9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094" y="2103120"/>
            <a:ext cx="2061706" cy="20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1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6873-9B8D-66D9-95B0-A8C97D53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3AEA-35B3-659A-DD28-C79051AA5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OPERATOR</a:t>
            </a:r>
          </a:p>
          <a:p>
            <a:r>
              <a:rPr lang="en-GB" dirty="0" err="1"/>
              <a:t>column_name</a:t>
            </a:r>
            <a:endParaRPr lang="en-GB" dirty="0"/>
          </a:p>
          <a:p>
            <a:r>
              <a:rPr lang="en-IN" dirty="0"/>
              <a:t>FROM table_name_1</a:t>
            </a:r>
          </a:p>
          <a:p>
            <a:r>
              <a:rPr lang="en-IN" dirty="0"/>
              <a:t>FROM table_name_2</a:t>
            </a:r>
          </a:p>
          <a:p>
            <a:endParaRPr lang="en-IN" dirty="0"/>
          </a:p>
          <a:p>
            <a:r>
              <a:rPr lang="en-IN" dirty="0"/>
              <a:t>May use:</a:t>
            </a:r>
          </a:p>
          <a:p>
            <a:r>
              <a:rPr lang="en-IN" dirty="0"/>
              <a:t>WHERE GROUP BY</a:t>
            </a:r>
          </a:p>
          <a:p>
            <a:r>
              <a:rPr lang="en-IN" dirty="0"/>
              <a:t>HAVING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969D1-20A8-15B0-F8E0-E0C54CCA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1520444"/>
            <a:ext cx="4432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4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0993-CDA2-4293-BC66-72EBA10E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CE89-1347-64A1-268D-17B266D5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UNION</a:t>
            </a:r>
            <a:endParaRPr lang="en-GB" dirty="0"/>
          </a:p>
          <a:p>
            <a:endParaRPr lang="en-GB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FROM table_name_1</a:t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UNION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FROM table_name_2;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69074-945F-E5F1-4B76-457D99AB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802" y="2014194"/>
            <a:ext cx="2440398" cy="35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DE0-D8B6-CF17-56A8-ABA98AA9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B6EC-30DD-B156-0D48-29655E67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UNION ALL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FROM table_name_1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UNION ALL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FROM table_name_2;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E0B39-7C2E-6707-9F2E-0DC30FF5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802" y="2014194"/>
            <a:ext cx="2440398" cy="35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4B35-F588-5756-28A9-FACC5FD9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628-7F49-7EB7-46ED-8E2CE01B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INTERSECT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FROM table_name_1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INTERSECT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FROM table_name_2;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7F0B6-9074-BFE5-654D-DB91A25D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802" y="2014194"/>
            <a:ext cx="2440398" cy="35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556C-14D6-878A-8B8D-DF07374A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BAB03-4D59-146E-DDB9-F4F3FFDA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MINUS</a:t>
            </a:r>
          </a:p>
          <a:p>
            <a:endParaRPr lang="en-GB" dirty="0"/>
          </a:p>
          <a:p>
            <a:endParaRPr lang="en-GB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FROM table_name_1</a:t>
            </a:r>
          </a:p>
          <a:p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MINUS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FROM table_name_2;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47A9A-1123-5EEF-2A5D-DBFC7FE06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802" y="2014194"/>
            <a:ext cx="2440398" cy="35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9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52FC-3B01-6F5F-A6BB-E59CCC8A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4176-A6F5-BE1E-8BAA-C7CD2308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points to keep in mind</a:t>
            </a:r>
          </a:p>
          <a:p>
            <a:endParaRPr lang="en-GB" dirty="0"/>
          </a:p>
          <a:p>
            <a:r>
              <a:rPr lang="en-GB" dirty="0"/>
              <a:t>No. of columns must be same</a:t>
            </a:r>
          </a:p>
          <a:p>
            <a:r>
              <a:rPr lang="en-GB" dirty="0"/>
              <a:t>Columns must have same data type</a:t>
            </a:r>
          </a:p>
          <a:p>
            <a:r>
              <a:rPr lang="en-GB" dirty="0"/>
              <a:t>Must have same order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C3F02-26F8-BE04-B5F4-D82ED47E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2014194"/>
            <a:ext cx="376428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B97B-8BD4-E7D7-F354-9EFBB761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have learnt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892E5-5B2F-2AD3-4414-489BC697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set operators</a:t>
            </a:r>
          </a:p>
          <a:p>
            <a:r>
              <a:rPr lang="en-GB" dirty="0"/>
              <a:t>Syntax</a:t>
            </a:r>
          </a:p>
          <a:p>
            <a:r>
              <a:rPr lang="en-GB" dirty="0"/>
              <a:t>Working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88C74-3084-72B8-8D8E-ABB3C0EA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352550"/>
            <a:ext cx="4152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10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AFA-973B-3281-5F9E-7ED5006C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3F0B1-A708-8691-7AD9-1EF77BA63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367" y="2103438"/>
            <a:ext cx="2887265" cy="3849687"/>
          </a:xfrm>
        </p:spPr>
      </p:pic>
    </p:spTree>
    <p:extLst>
      <p:ext uri="{BB962C8B-B14F-4D97-AF65-F5344CB8AC3E}">
        <p14:creationId xmlns:p14="http://schemas.microsoft.com/office/powerpoint/2010/main" val="313091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4266-9682-F941-66EA-9A5F3AFB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Operators and Set Operators in 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8C23-7F35-841B-8B03-8BD7F0E8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SQL Operators</a:t>
            </a:r>
          </a:p>
          <a:p>
            <a:r>
              <a:rPr lang="en-GB" dirty="0"/>
              <a:t>Types </a:t>
            </a:r>
          </a:p>
          <a:p>
            <a:r>
              <a:rPr lang="en-GB" dirty="0"/>
              <a:t>Parameters</a:t>
            </a:r>
          </a:p>
          <a:p>
            <a:r>
              <a:rPr lang="en-GB" dirty="0"/>
              <a:t>Syntax</a:t>
            </a:r>
          </a:p>
          <a:p>
            <a:r>
              <a:rPr lang="en-GB" dirty="0"/>
              <a:t>Working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043B8-7B1D-8049-C637-93279ECA2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0" y="2103120"/>
            <a:ext cx="2138680" cy="21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E926-FA63-92C5-53DC-0EE616A9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Operators?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A74D-33BA-4F77-E551-88F7BBC0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special word</a:t>
            </a:r>
          </a:p>
          <a:p>
            <a:r>
              <a:rPr lang="en-GB" dirty="0"/>
              <a:t>or character</a:t>
            </a:r>
          </a:p>
          <a:p>
            <a:r>
              <a:rPr lang="en-GB" dirty="0"/>
              <a:t>Used to perform tasks.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BD432-902E-B57B-1B29-266031E2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337" y="1328394"/>
            <a:ext cx="3711863" cy="44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85A5-F18C-79FE-A903-E0F1A5D5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9C99-2C38-36D1-B64B-3D4A03FA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Arithmetic Operators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Bitwise Operators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Comparison Operators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Compound Operators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Logical Operators</a:t>
            </a:r>
          </a:p>
          <a:p>
            <a:r>
              <a:rPr lang="en-IN" dirty="0"/>
              <a:t>Set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B58C3-5864-DFEB-8E11-158312AD8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75" y="2255837"/>
            <a:ext cx="2346325" cy="2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E29A-BEDC-2F70-E40D-253FB013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6A37-FF73-2F0D-5F84-27163B8A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+	Add	</a:t>
            </a:r>
          </a:p>
          <a:p>
            <a:r>
              <a:rPr lang="en-GB" dirty="0"/>
              <a:t>-	Subtract	</a:t>
            </a:r>
          </a:p>
          <a:p>
            <a:r>
              <a:rPr lang="en-GB" dirty="0"/>
              <a:t>*	Multiply	</a:t>
            </a:r>
          </a:p>
          <a:p>
            <a:r>
              <a:rPr lang="en-GB" dirty="0"/>
              <a:t>/	Divide	</a:t>
            </a:r>
          </a:p>
          <a:p>
            <a:r>
              <a:rPr lang="en-GB" dirty="0"/>
              <a:t>%	Modulo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8A441-DC7F-88E5-634F-BD32C630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094" y="2103120"/>
            <a:ext cx="2061706" cy="20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9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7A90-A7EB-EA66-9597-7CE86496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E38D-0900-876F-BE6B-F6C1FF96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&amp;	Bitwise AND</a:t>
            </a:r>
          </a:p>
          <a:p>
            <a:r>
              <a:rPr lang="en-GB" dirty="0"/>
              <a:t>|	Bitwise OR</a:t>
            </a:r>
          </a:p>
          <a:p>
            <a:r>
              <a:rPr lang="en-GB" dirty="0"/>
              <a:t>^	Bitwise exclusive OR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2A940-3634-700B-4115-BD89B78A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2017300"/>
            <a:ext cx="3619500" cy="20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784-CFB6-3AA9-D58E-21C6EB2B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53F1E-4F50-FAC1-5C67-B1DDE61D6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=	Equal to	</a:t>
            </a:r>
          </a:p>
          <a:p>
            <a:r>
              <a:rPr lang="en-GB" dirty="0"/>
              <a:t>&gt;	Greater than	</a:t>
            </a:r>
          </a:p>
          <a:p>
            <a:r>
              <a:rPr lang="en-GB" dirty="0"/>
              <a:t>&lt;	Less than	</a:t>
            </a:r>
          </a:p>
          <a:p>
            <a:r>
              <a:rPr lang="en-GB" dirty="0"/>
              <a:t>&gt;=	Greater than or equal to	</a:t>
            </a:r>
          </a:p>
          <a:p>
            <a:r>
              <a:rPr lang="en-GB" dirty="0"/>
              <a:t>&lt;=	Less than or equal to	</a:t>
            </a:r>
          </a:p>
          <a:p>
            <a:r>
              <a:rPr lang="en-GB" dirty="0"/>
              <a:t>&lt;&gt;	Not equal to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2DAEB-E881-BCCF-2344-919F4C821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787" y="2014194"/>
            <a:ext cx="1155700" cy="115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DD256-DF65-C94B-7F34-44E00FF05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075" y="3160369"/>
            <a:ext cx="13811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2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78CC-CE8F-E6CF-4209-D2CEE853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Compound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4855-8C17-E050-5363-798553AB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+=	Add equals</a:t>
            </a:r>
          </a:p>
          <a:p>
            <a:r>
              <a:rPr lang="en-GB" dirty="0"/>
              <a:t>-=	Subtract equals</a:t>
            </a:r>
          </a:p>
          <a:p>
            <a:r>
              <a:rPr lang="en-GB" dirty="0"/>
              <a:t>*=	Multiply equals</a:t>
            </a:r>
          </a:p>
          <a:p>
            <a:r>
              <a:rPr lang="en-GB" dirty="0"/>
              <a:t>/=	Divide equals</a:t>
            </a:r>
          </a:p>
          <a:p>
            <a:r>
              <a:rPr lang="en-GB" dirty="0"/>
              <a:t>%=	Modulo equals</a:t>
            </a:r>
          </a:p>
          <a:p>
            <a:r>
              <a:rPr lang="en-GB" dirty="0"/>
              <a:t>&amp;=	Bitwise AND equals</a:t>
            </a:r>
          </a:p>
          <a:p>
            <a:r>
              <a:rPr lang="en-GB" dirty="0"/>
              <a:t>^-=	Bitwise exclusive equals</a:t>
            </a:r>
          </a:p>
          <a:p>
            <a:r>
              <a:rPr lang="en-GB" dirty="0"/>
              <a:t>|*=	Bitwise OR equals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219D1-AA6C-FC58-3D40-4887AB72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0" y="1987485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A51FF-C4E3-0711-90BA-7C7496D29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0" y="2111997"/>
            <a:ext cx="718794" cy="7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4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F3BA-8142-BE68-9D19-51C36B13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E217-8E9D-0B7D-850E-3564D9E6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	TRUE if all of the subquery values meet the condition	</a:t>
            </a:r>
          </a:p>
          <a:p>
            <a:r>
              <a:rPr lang="en-GB" dirty="0"/>
              <a:t>AND	TRUE if all the conditions separated by AND is TRUE	</a:t>
            </a:r>
          </a:p>
          <a:p>
            <a:r>
              <a:rPr lang="en-GB" dirty="0"/>
              <a:t>ANY	TRUE if any of the subquery values meet the condition	</a:t>
            </a:r>
          </a:p>
          <a:p>
            <a:r>
              <a:rPr lang="en-GB" dirty="0"/>
              <a:t>BETWEEN	TRUE if the operand is within the range of comparisons	</a:t>
            </a:r>
          </a:p>
          <a:p>
            <a:r>
              <a:rPr lang="en-GB" dirty="0"/>
              <a:t>EXISTS	TRUE if the subquery returns one or more records	</a:t>
            </a:r>
          </a:p>
          <a:p>
            <a:r>
              <a:rPr lang="en-GB" dirty="0"/>
              <a:t>IN	TRUE if the operand is equal to one of a list of expressions	</a:t>
            </a:r>
          </a:p>
          <a:p>
            <a:r>
              <a:rPr lang="en-GB" dirty="0"/>
              <a:t>LIKE	TRUE if the operand matches a pattern	</a:t>
            </a:r>
          </a:p>
          <a:p>
            <a:r>
              <a:rPr lang="en-GB" dirty="0"/>
              <a:t>NOT	Displays a record if the condition(s) is NOT TRUE	</a:t>
            </a:r>
          </a:p>
          <a:p>
            <a:r>
              <a:rPr lang="en-GB" dirty="0"/>
              <a:t>OR	TRUE if any of the conditions separated by OR is TRUE	</a:t>
            </a:r>
          </a:p>
          <a:p>
            <a:r>
              <a:rPr lang="en-GB" dirty="0"/>
              <a:t>SOME	TRUE if any of the subquery values meet the condition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09A09-18A9-5FE9-A45D-F0486823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0" y="1917700"/>
            <a:ext cx="1511300" cy="151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D541D-C1FE-8FCE-074F-8270571C4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01" y="3517926"/>
            <a:ext cx="1511299" cy="151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97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{76019648-2E66-4FC7-9B11-B0FB8E06CBBF}tf11531919_win32</Template>
  <TotalTime>686</TotalTime>
  <Words>466</Words>
  <Application>Microsoft Office PowerPoint</Application>
  <PresentationFormat>Widescreen</PresentationFormat>
  <Paragraphs>110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Avenir Next LT Pro</vt:lpstr>
      <vt:lpstr>Avenir Next LT Pro Light</vt:lpstr>
      <vt:lpstr>Calibri</vt:lpstr>
      <vt:lpstr>Courier New</vt:lpstr>
      <vt:lpstr>Garamond</vt:lpstr>
      <vt:lpstr>Segoe UI</vt:lpstr>
      <vt:lpstr>SavonVTI</vt:lpstr>
      <vt:lpstr>welcome</vt:lpstr>
      <vt:lpstr>Operators and Set Operators in SQL</vt:lpstr>
      <vt:lpstr>What are Operators?</vt:lpstr>
      <vt:lpstr>Types of operators</vt:lpstr>
      <vt:lpstr>Arithmetic Operators</vt:lpstr>
      <vt:lpstr>Bitwise Operators</vt:lpstr>
      <vt:lpstr>Comparison Operators</vt:lpstr>
      <vt:lpstr>Compound Operators</vt:lpstr>
      <vt:lpstr>Logical Operators</vt:lpstr>
      <vt:lpstr>What are Set Operators?</vt:lpstr>
      <vt:lpstr>Types of Set Operators</vt:lpstr>
      <vt:lpstr>Parameters</vt:lpstr>
      <vt:lpstr>Syntax</vt:lpstr>
      <vt:lpstr>Syntax</vt:lpstr>
      <vt:lpstr>Syntax</vt:lpstr>
      <vt:lpstr>Syntax</vt:lpstr>
      <vt:lpstr>Working</vt:lpstr>
      <vt:lpstr>You have learnt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Divyansh Jha</dc:creator>
  <cp:lastModifiedBy>Divyansh Jha</cp:lastModifiedBy>
  <cp:revision>5</cp:revision>
  <dcterms:created xsi:type="dcterms:W3CDTF">2022-05-18T00:21:14Z</dcterms:created>
  <dcterms:modified xsi:type="dcterms:W3CDTF">2022-05-20T19:12:55Z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