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78" r:id="rId5"/>
    <p:sldId id="257" r:id="rId6"/>
    <p:sldId id="258" r:id="rId7"/>
    <p:sldId id="26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9" r:id="rId16"/>
    <p:sldId id="270" r:id="rId17"/>
    <p:sldId id="277" r:id="rId18"/>
    <p:sldId id="271" r:id="rId19"/>
    <p:sldId id="272" r:id="rId20"/>
    <p:sldId id="273" r:id="rId21"/>
    <p:sldId id="274" r:id="rId22"/>
    <p:sldId id="275" r:id="rId23"/>
    <p:sldId id="27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D4084-72AF-48CE-AA6B-84062C495208}" type="datetimeFigureOut">
              <a:rPr lang="en-US" smtClean="0"/>
              <a:pPr/>
              <a:t>03-Feb-20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BDE4-68CE-4549-9500-9E86792291C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D4084-72AF-48CE-AA6B-84062C495208}" type="datetimeFigureOut">
              <a:rPr lang="en-US" smtClean="0"/>
              <a:pPr/>
              <a:t>03-Feb-20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BDE4-68CE-4549-9500-9E86792291C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D4084-72AF-48CE-AA6B-84062C495208}" type="datetimeFigureOut">
              <a:rPr lang="en-US" smtClean="0"/>
              <a:pPr/>
              <a:t>03-Feb-20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BDE4-68CE-4549-9500-9E86792291C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D4084-72AF-48CE-AA6B-84062C495208}" type="datetimeFigureOut">
              <a:rPr lang="en-US" smtClean="0"/>
              <a:pPr/>
              <a:t>03-Feb-20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BDE4-68CE-4549-9500-9E86792291C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D4084-72AF-48CE-AA6B-84062C495208}" type="datetimeFigureOut">
              <a:rPr lang="en-US" smtClean="0"/>
              <a:pPr/>
              <a:t>03-Feb-20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BDE4-68CE-4549-9500-9E86792291C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D4084-72AF-48CE-AA6B-84062C495208}" type="datetimeFigureOut">
              <a:rPr lang="en-US" smtClean="0"/>
              <a:pPr/>
              <a:t>03-Feb-20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BDE4-68CE-4549-9500-9E86792291C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D4084-72AF-48CE-AA6B-84062C495208}" type="datetimeFigureOut">
              <a:rPr lang="en-US" smtClean="0"/>
              <a:pPr/>
              <a:t>03-Feb-20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BDE4-68CE-4549-9500-9E86792291C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D4084-72AF-48CE-AA6B-84062C495208}" type="datetimeFigureOut">
              <a:rPr lang="en-US" smtClean="0"/>
              <a:pPr/>
              <a:t>03-Feb-20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BDE4-68CE-4549-9500-9E86792291C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D4084-72AF-48CE-AA6B-84062C495208}" type="datetimeFigureOut">
              <a:rPr lang="en-US" smtClean="0"/>
              <a:pPr/>
              <a:t>03-Feb-20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BDE4-68CE-4549-9500-9E86792291C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D4084-72AF-48CE-AA6B-84062C495208}" type="datetimeFigureOut">
              <a:rPr lang="en-US" smtClean="0"/>
              <a:pPr/>
              <a:t>03-Feb-20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BDE4-68CE-4549-9500-9E86792291C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D4084-72AF-48CE-AA6B-84062C495208}" type="datetimeFigureOut">
              <a:rPr lang="en-US" smtClean="0"/>
              <a:pPr/>
              <a:t>03-Feb-20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BDE4-68CE-4549-9500-9E86792291C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D4084-72AF-48CE-AA6B-84062C495208}" type="datetimeFigureOut">
              <a:rPr lang="en-US" smtClean="0"/>
              <a:pPr/>
              <a:t>03-Feb-20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5BDE4-68CE-4549-9500-9E86792291C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6000" i="1" dirty="0" smtClean="0">
                <a:latin typeface="DAGGERSQUARE" pitchFamily="50" charset="0"/>
              </a:rPr>
              <a:t>Normalization</a:t>
            </a:r>
            <a:endParaRPr lang="en-US" sz="6000" i="1" dirty="0">
              <a:latin typeface="DAGGERSQUARE" pitchFamily="5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685800"/>
          <a:ext cx="27432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  <a:gridCol w="548640"/>
                <a:gridCol w="548640"/>
              </a:tblGrid>
              <a:tr h="364067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64067"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e1</a:t>
                      </a:r>
                      <a:endParaRPr lang="en-US" dirty="0"/>
                    </a:p>
                  </a:txBody>
                  <a:tcPr/>
                </a:tc>
              </a:tr>
              <a:tr h="364067"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e5</a:t>
                      </a:r>
                      <a:endParaRPr lang="en-US" dirty="0"/>
                    </a:p>
                  </a:txBody>
                  <a:tcPr/>
                </a:tc>
              </a:tr>
              <a:tr h="364067">
                <a:tc>
                  <a:txBody>
                    <a:bodyPr/>
                    <a:lstStyle/>
                    <a:p>
                      <a:r>
                        <a:rPr lang="en-US" dirty="0" smtClean="0"/>
                        <a:t>a2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e1</a:t>
                      </a:r>
                      <a:endParaRPr lang="en-US" dirty="0"/>
                    </a:p>
                  </a:txBody>
                  <a:tcPr/>
                </a:tc>
              </a:tr>
              <a:tr h="364067">
                <a:tc>
                  <a:txBody>
                    <a:bodyPr/>
                    <a:lstStyle/>
                    <a:p>
                      <a:r>
                        <a:rPr lang="en-US" dirty="0" smtClean="0"/>
                        <a:t>a2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e5</a:t>
                      </a:r>
                      <a:endParaRPr lang="en-US" dirty="0"/>
                    </a:p>
                  </a:txBody>
                  <a:tcPr/>
                </a:tc>
              </a:tr>
              <a:tr h="364067">
                <a:tc>
                  <a:txBody>
                    <a:bodyPr/>
                    <a:lstStyle/>
                    <a:p>
                      <a:r>
                        <a:rPr lang="en-US" dirty="0" smtClean="0"/>
                        <a:t>a3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1471600" y="228600"/>
            <a:ext cx="5310200" cy="2748008"/>
            <a:chOff x="1471600" y="228600"/>
            <a:chExt cx="5310200" cy="2748008"/>
          </a:xfrm>
        </p:grpSpPr>
        <p:sp>
          <p:nvSpPr>
            <p:cNvPr id="4" name="Oval 3"/>
            <p:cNvSpPr/>
            <p:nvPr/>
          </p:nvSpPr>
          <p:spPr>
            <a:xfrm>
              <a:off x="1481136" y="966792"/>
              <a:ext cx="1981200" cy="5334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676400" y="228600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r>
                <a:rPr lang="en-US" dirty="0" smtClean="0">
                  <a:sym typeface="Wingdings" pitchFamily="2" charset="2"/>
                </a:rPr>
                <a:t>e</a:t>
              </a:r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1519232" y="1690712"/>
              <a:ext cx="1981200" cy="5334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1471600" y="2443208"/>
              <a:ext cx="1981200" cy="5334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 flipV="1">
              <a:off x="3505200" y="1143000"/>
              <a:ext cx="15240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3400424" y="1143000"/>
              <a:ext cx="1676400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3276600" y="1143000"/>
              <a:ext cx="1828800" cy="144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105400" y="990600"/>
              <a:ext cx="1676400" cy="381000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DAGGERSQUARE" pitchFamily="50" charset="0"/>
                </a:rPr>
                <a:t>REDUNDANCY</a:t>
              </a:r>
              <a:endParaRPr lang="en-US" dirty="0">
                <a:latin typeface="DAGGERSQUARE" pitchFamily="50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191000" y="1981200"/>
            <a:ext cx="4724400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NOTE: Relation R is not in 2NF due to partial dependency b</a:t>
            </a:r>
            <a:r>
              <a:rPr lang="en-US" b="1" dirty="0" smtClean="0">
                <a:sym typeface="Wingdings" pitchFamily="2" charset="2"/>
              </a:rPr>
              <a:t>e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57200" y="3352800"/>
            <a:ext cx="8534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need to decompose relation R into 2 relations in such a way that the decomposition is: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 lossless decomposition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 dependency preserving decomposition</a:t>
            </a:r>
          </a:p>
          <a:p>
            <a:r>
              <a:rPr lang="en-US" dirty="0" smtClean="0"/>
              <a:t>Let us create two relations first one as R1(a,b,c,d) and by pushing the violating FD and its attributes into (second )separate relation R2(</a:t>
            </a:r>
            <a:r>
              <a:rPr lang="en-US" dirty="0" err="1" smtClean="0"/>
              <a:t>b,e</a:t>
            </a:r>
            <a:r>
              <a:rPr lang="en-US" dirty="0" smtClean="0"/>
              <a:t>).</a:t>
            </a:r>
          </a:p>
          <a:p>
            <a:r>
              <a:rPr lang="en-US" dirty="0" smtClean="0"/>
              <a:t>Here as we can see that attribute b is common between R1 and R2 it is lossless decomposition. </a:t>
            </a:r>
          </a:p>
          <a:p>
            <a:r>
              <a:rPr lang="en-US" dirty="0" smtClean="0"/>
              <a:t>Also as ab</a:t>
            </a:r>
            <a:r>
              <a:rPr lang="en-US" dirty="0" smtClean="0">
                <a:sym typeface="Wingdings" pitchFamily="2" charset="2"/>
              </a:rPr>
              <a:t>c and cd exists in R1 and be exists in R2, the decomposition is also dependency preserving in nature.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447800" y="381000"/>
            <a:ext cx="6772280" cy="2523530"/>
            <a:chOff x="838200" y="381000"/>
            <a:chExt cx="6772280" cy="2523530"/>
          </a:xfrm>
        </p:grpSpPr>
        <p:grpSp>
          <p:nvGrpSpPr>
            <p:cNvPr id="12" name="Group 11"/>
            <p:cNvGrpSpPr/>
            <p:nvPr/>
          </p:nvGrpSpPr>
          <p:grpSpPr>
            <a:xfrm>
              <a:off x="1295400" y="381000"/>
              <a:ext cx="2362200" cy="1283732"/>
              <a:chOff x="1295400" y="381000"/>
              <a:chExt cx="2362200" cy="1283732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295400" y="1295400"/>
                <a:ext cx="1143000" cy="369332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R1(</a:t>
                </a:r>
                <a:r>
                  <a:rPr lang="en-US" dirty="0" err="1" smtClean="0"/>
                  <a:t>abcd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2057400" y="381000"/>
                <a:ext cx="1143000" cy="369332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R(abcde)</a:t>
                </a:r>
                <a:endParaRPr lang="en-US" dirty="0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2819400" y="1295400"/>
                <a:ext cx="838200" cy="369332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R2(be)</a:t>
                </a:r>
                <a:endParaRPr lang="en-US" dirty="0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 rot="5400000">
                <a:off x="2019300" y="800100"/>
                <a:ext cx="457200" cy="381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16200000" flipH="1">
                <a:off x="2781300" y="800100"/>
                <a:ext cx="457200" cy="381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838200" y="1828800"/>
              <a:ext cx="19812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ab</a:t>
              </a:r>
              <a:r>
                <a:rPr lang="en-US" dirty="0" smtClean="0">
                  <a:sym typeface="Wingdings" pitchFamily="2" charset="2"/>
                </a:rPr>
                <a:t>c and cd are full functional dependencies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895600" y="1981200"/>
              <a:ext cx="16002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r>
                <a:rPr lang="en-US" dirty="0" smtClean="0">
                  <a:sym typeface="Wingdings" pitchFamily="2" charset="2"/>
                </a:rPr>
                <a:t>e is a full functional dependency</a:t>
              </a:r>
              <a:endParaRPr lang="en-US" dirty="0"/>
            </a:p>
          </p:txBody>
        </p:sp>
        <p:sp>
          <p:nvSpPr>
            <p:cNvPr id="18" name="Right Brace 17"/>
            <p:cNvSpPr/>
            <p:nvPr/>
          </p:nvSpPr>
          <p:spPr>
            <a:xfrm>
              <a:off x="4290984" y="381000"/>
              <a:ext cx="381000" cy="24384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4880" y="1447800"/>
              <a:ext cx="2895600" cy="369332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DAGGERSQUARE" pitchFamily="50" charset="0"/>
                </a:rPr>
                <a:t>R1 and R2 are in 2NF</a:t>
              </a:r>
              <a:endParaRPr lang="en-US" dirty="0">
                <a:latin typeface="DAGGERSQUARE" pitchFamily="50" charset="0"/>
              </a:endParaRPr>
            </a:p>
          </p:txBody>
        </p:sp>
      </p:grp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609600" y="3048000"/>
          <a:ext cx="219456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  <a:gridCol w="548640"/>
              </a:tblGrid>
              <a:tr h="364067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64067"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d1</a:t>
                      </a:r>
                      <a:endParaRPr lang="en-US" dirty="0"/>
                    </a:p>
                  </a:txBody>
                  <a:tcPr/>
                </a:tc>
              </a:tr>
              <a:tr h="364067"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d1</a:t>
                      </a:r>
                      <a:endParaRPr lang="en-US" dirty="0"/>
                    </a:p>
                  </a:txBody>
                  <a:tcPr/>
                </a:tc>
              </a:tr>
              <a:tr h="364067">
                <a:tc>
                  <a:txBody>
                    <a:bodyPr/>
                    <a:lstStyle/>
                    <a:p>
                      <a:r>
                        <a:rPr lang="en-US" dirty="0" smtClean="0"/>
                        <a:t>a2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d1</a:t>
                      </a:r>
                      <a:endParaRPr lang="en-US" dirty="0"/>
                    </a:p>
                  </a:txBody>
                  <a:tcPr/>
                </a:tc>
              </a:tr>
              <a:tr h="364067">
                <a:tc>
                  <a:txBody>
                    <a:bodyPr/>
                    <a:lstStyle/>
                    <a:p>
                      <a:r>
                        <a:rPr lang="en-US" dirty="0" smtClean="0"/>
                        <a:t>a2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d2</a:t>
                      </a:r>
                      <a:endParaRPr lang="en-US" dirty="0"/>
                    </a:p>
                  </a:txBody>
                  <a:tcPr/>
                </a:tc>
              </a:tr>
              <a:tr h="364067">
                <a:tc>
                  <a:txBody>
                    <a:bodyPr/>
                    <a:lstStyle/>
                    <a:p>
                      <a:r>
                        <a:rPr lang="en-US" dirty="0" smtClean="0"/>
                        <a:t>a3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Rounded Rectangle 21"/>
          <p:cNvSpPr/>
          <p:nvPr/>
        </p:nvSpPr>
        <p:spPr>
          <a:xfrm>
            <a:off x="1752600" y="3429000"/>
            <a:ext cx="914400" cy="1066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1776408" y="4610136"/>
            <a:ext cx="83820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200400" y="3733800"/>
            <a:ext cx="1676400" cy="3810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DAGGERSQUARE" pitchFamily="50" charset="0"/>
              </a:rPr>
              <a:t>REDUNDANCY</a:t>
            </a:r>
            <a:endParaRPr lang="en-US" dirty="0">
              <a:latin typeface="DAGGERSQUARE" pitchFamily="50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2667000" y="3886200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 flipH="1" flipV="1">
            <a:off x="2628900" y="4152900"/>
            <a:ext cx="6858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6096000" y="3581400"/>
          <a:ext cx="1371600" cy="1117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85800"/>
              </a:tblGrid>
              <a:tr h="3725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725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e1</a:t>
                      </a:r>
                      <a:endParaRPr lang="en-US" dirty="0"/>
                    </a:p>
                  </a:txBody>
                  <a:tcPr/>
                </a:tc>
              </a:tr>
              <a:tr h="3725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990600" y="5257800"/>
            <a:ext cx="114300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R1(</a:t>
            </a:r>
            <a:r>
              <a:rPr lang="en-US" dirty="0" err="1" smtClean="0"/>
              <a:t>abcd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324600" y="4724400"/>
            <a:ext cx="83820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R2(be)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28600" y="5943600"/>
            <a:ext cx="8686800" cy="67710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Note: Redundancy due to </a:t>
            </a:r>
            <a:r>
              <a:rPr lang="en-US" sz="2000" b="1" dirty="0" smtClean="0"/>
              <a:t>FDs</a:t>
            </a:r>
            <a:r>
              <a:rPr lang="en-US" dirty="0" smtClean="0"/>
              <a:t> has reduced in 2NF and will further reduce in 3NF and will be 0% in BCNF</a:t>
            </a:r>
            <a:endParaRPr lang="en-US" dirty="0"/>
          </a:p>
        </p:txBody>
      </p:sp>
      <p:sp>
        <p:nvSpPr>
          <p:cNvPr id="24" name="Right Arrow 23">
            <a:hlinkClick r:id="rId2" action="ppaction://hlinksldjump"/>
          </p:cNvPr>
          <p:cNvSpPr/>
          <p:nvPr/>
        </p:nvSpPr>
        <p:spPr>
          <a:xfrm>
            <a:off x="8305800" y="472440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1447800"/>
            <a:ext cx="8382000" cy="38318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smtClean="0">
                <a:latin typeface="DAGGERSQUARE" pitchFamily="50" charset="0"/>
              </a:rPr>
              <a:t>R is in 3NF </a:t>
            </a:r>
            <a:r>
              <a:rPr lang="en-US" dirty="0" smtClean="0">
                <a:latin typeface="Cambria Math"/>
                <a:ea typeface="Cambria Math"/>
              </a:rPr>
              <a:t>⟺∀FD</a:t>
            </a:r>
            <a:r>
              <a:rPr lang="en-US" baseline="30000" dirty="0" smtClean="0">
                <a:latin typeface="Cambria Math"/>
                <a:ea typeface="Cambria Math"/>
              </a:rPr>
              <a:t>NT</a:t>
            </a:r>
            <a:r>
              <a:rPr lang="en-US" dirty="0" smtClean="0">
                <a:latin typeface="Cambria Math"/>
                <a:ea typeface="Cambria Math"/>
              </a:rPr>
              <a:t>(X</a:t>
            </a:r>
            <a:r>
              <a:rPr lang="en-US" dirty="0" smtClean="0">
                <a:latin typeface="Cambria Math"/>
                <a:ea typeface="Cambria Math"/>
                <a:sym typeface="Wingdings" pitchFamily="2" charset="2"/>
              </a:rPr>
              <a:t>Y)[(X is SK)∪(Y:PA)]</a:t>
            </a:r>
          </a:p>
          <a:p>
            <a:pPr algn="ctr">
              <a:lnSpc>
                <a:spcPct val="150000"/>
              </a:lnSpc>
            </a:pPr>
            <a:r>
              <a:rPr lang="en-US" dirty="0" smtClean="0">
                <a:latin typeface="DAGGERSQUARE" pitchFamily="50" charset="0"/>
              </a:rPr>
              <a:t>OR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DAGGERSQUARE" pitchFamily="50" charset="0"/>
              </a:rPr>
              <a:t>A relation Schema R is in 3NF if and only if relation is in 2NF and no non prime attribute of R is transitively dependent on the Primary Key.</a:t>
            </a:r>
          </a:p>
          <a:p>
            <a:pPr algn="ctr">
              <a:lnSpc>
                <a:spcPct val="150000"/>
              </a:lnSpc>
            </a:pPr>
            <a:endParaRPr lang="en-US" dirty="0" smtClean="0">
              <a:latin typeface="DAGGERSQUARE" pitchFamily="50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dirty="0" smtClean="0">
                <a:latin typeface="Cambria Math"/>
                <a:ea typeface="Cambria Math"/>
                <a:sym typeface="Wingdings" pitchFamily="2" charset="2"/>
              </a:rPr>
              <a:t>⇨ </a:t>
            </a:r>
            <a:r>
              <a:rPr lang="en-US" sz="2400" dirty="0" smtClean="0">
                <a:latin typeface="DAGGERSQUARE" pitchFamily="50" charset="0"/>
                <a:ea typeface="Cambria Math"/>
                <a:sym typeface="Wingdings" pitchFamily="2" charset="2"/>
              </a:rPr>
              <a:t>R is not on 3NF </a:t>
            </a:r>
            <a:r>
              <a:rPr lang="en-US" sz="2400" dirty="0" smtClean="0">
                <a:latin typeface="Cambria Math"/>
                <a:ea typeface="Cambria Math"/>
                <a:sym typeface="Wingdings" pitchFamily="2" charset="2"/>
              </a:rPr>
              <a:t>if ∃ a Transitive Dependency (XY) </a:t>
            </a:r>
          </a:p>
          <a:p>
            <a:pPr algn="ctr">
              <a:lnSpc>
                <a:spcPct val="150000"/>
              </a:lnSpc>
            </a:pPr>
            <a:r>
              <a:rPr lang="en-US" sz="2400" dirty="0" smtClean="0">
                <a:latin typeface="Cambria Math"/>
                <a:ea typeface="Cambria Math"/>
                <a:sym typeface="Wingdings" pitchFamily="2" charset="2"/>
              </a:rPr>
              <a:t>This means--</a:t>
            </a:r>
          </a:p>
          <a:p>
            <a:pPr algn="ctr">
              <a:lnSpc>
                <a:spcPct val="150000"/>
              </a:lnSpc>
            </a:pPr>
            <a:r>
              <a:rPr lang="en-US" sz="2400" dirty="0" smtClean="0">
                <a:latin typeface="Cambria Math"/>
                <a:ea typeface="Cambria Math"/>
                <a:sym typeface="Wingdings" pitchFamily="2" charset="2"/>
              </a:rPr>
              <a:t>(XY) is a transitive dependency</a:t>
            </a:r>
            <a:r>
              <a:rPr lang="en-US" sz="2400" dirty="0" smtClean="0">
                <a:latin typeface="Cambria Math"/>
                <a:ea typeface="Cambria Math"/>
              </a:rPr>
              <a:t> ⟺</a:t>
            </a:r>
            <a:r>
              <a:rPr lang="en-US" sz="2400" dirty="0" smtClean="0">
                <a:latin typeface="Cambria Math"/>
                <a:ea typeface="Cambria Math"/>
                <a:sym typeface="Wingdings" pitchFamily="2" charset="2"/>
              </a:rPr>
              <a:t>[(X is not a SK)∩(Y: NPA)]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11539" y="3244334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mbria Math"/>
                <a:ea typeface="Cambria Math"/>
              </a:rPr>
              <a:t>∃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447800"/>
            <a:ext cx="8382000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smtClean="0">
                <a:latin typeface="DAGGERSQUARE" pitchFamily="50" charset="0"/>
              </a:rPr>
              <a:t>R is in 3NF </a:t>
            </a:r>
            <a:r>
              <a:rPr lang="en-US" dirty="0" smtClean="0">
                <a:latin typeface="Cambria Math"/>
                <a:ea typeface="Cambria Math"/>
              </a:rPr>
              <a:t>⟺∀FD</a:t>
            </a:r>
            <a:r>
              <a:rPr lang="en-US" baseline="30000" dirty="0" smtClean="0">
                <a:latin typeface="Cambria Math"/>
                <a:ea typeface="Cambria Math"/>
              </a:rPr>
              <a:t>NT</a:t>
            </a:r>
            <a:r>
              <a:rPr lang="en-US" dirty="0" smtClean="0">
                <a:latin typeface="Cambria Math"/>
                <a:ea typeface="Cambria Math"/>
              </a:rPr>
              <a:t>(X</a:t>
            </a:r>
            <a:r>
              <a:rPr lang="en-US" dirty="0" smtClean="0">
                <a:latin typeface="Cambria Math"/>
                <a:ea typeface="Cambria Math"/>
                <a:sym typeface="Wingdings" pitchFamily="2" charset="2"/>
              </a:rPr>
              <a:t>A)[(X is SK)∪(A:PA)]</a:t>
            </a:r>
          </a:p>
          <a:p>
            <a:pPr algn="ctr">
              <a:lnSpc>
                <a:spcPct val="150000"/>
              </a:lnSpc>
            </a:pPr>
            <a:r>
              <a:rPr lang="en-US" dirty="0" smtClean="0">
                <a:latin typeface="DAGGERSQUARE" pitchFamily="50" charset="0"/>
              </a:rPr>
              <a:t>OR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DAGGERSQUARE" pitchFamily="50" charset="0"/>
              </a:rPr>
              <a:t>A relation Schema R is in 3NF if whenever a non trivial FD </a:t>
            </a:r>
            <a:r>
              <a:rPr lang="en-US" dirty="0" err="1" smtClean="0">
                <a:latin typeface="DAGGERSQUARE" pitchFamily="50" charset="0"/>
              </a:rPr>
              <a:t>x</a:t>
            </a:r>
            <a:r>
              <a:rPr lang="en-US" dirty="0" err="1" smtClean="0">
                <a:latin typeface="DAGGERSQUARE" pitchFamily="50" charset="0"/>
                <a:sym typeface="Wingdings" pitchFamily="2" charset="2"/>
              </a:rPr>
              <a:t>A</a:t>
            </a:r>
            <a:r>
              <a:rPr lang="en-US" dirty="0" smtClean="0">
                <a:latin typeface="DAGGERSQUARE" pitchFamily="50" charset="0"/>
                <a:sym typeface="Wingdings" pitchFamily="2" charset="2"/>
              </a:rPr>
              <a:t> holds in R then either of the following is true: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romanLcPeriod"/>
            </a:pPr>
            <a:r>
              <a:rPr lang="en-US" sz="2400" dirty="0" smtClean="0">
                <a:latin typeface="DAGGERSQUARE" pitchFamily="50" charset="0"/>
                <a:ea typeface="Cambria Math"/>
                <a:sym typeface="Wingdings" pitchFamily="2" charset="2"/>
              </a:rPr>
              <a:t>X is the Super key of R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romanLcPeriod"/>
            </a:pPr>
            <a:r>
              <a:rPr lang="en-US" sz="2400" dirty="0" smtClean="0">
                <a:latin typeface="DAGGERSQUARE" pitchFamily="50" charset="0"/>
                <a:ea typeface="Cambria Math"/>
                <a:sym typeface="Wingdings" pitchFamily="2" charset="2"/>
              </a:rPr>
              <a:t>A is a prime attribute</a:t>
            </a:r>
            <a:endParaRPr lang="en-US" sz="2400" dirty="0" smtClean="0">
              <a:latin typeface="Cambria Math"/>
              <a:ea typeface="Cambria Math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1295400" y="2286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DAGGERSQUARE" pitchFamily="50" charset="0"/>
              </a:rPr>
              <a:t>MEANING OF TRANSITIVE DEPENDENCY</a:t>
            </a:r>
          </a:p>
          <a:p>
            <a:pPr algn="ctr"/>
            <a:r>
              <a:rPr lang="en-US" dirty="0" smtClean="0">
                <a:latin typeface="Cambria Math"/>
                <a:ea typeface="Cambria Math"/>
                <a:sym typeface="Wingdings" pitchFamily="2" charset="2"/>
              </a:rPr>
              <a:t>(XY) is a transitive dependency</a:t>
            </a:r>
            <a:r>
              <a:rPr lang="en-US" dirty="0" smtClean="0">
                <a:latin typeface="Cambria Math"/>
                <a:ea typeface="Cambria Math"/>
              </a:rPr>
              <a:t> ⟺</a:t>
            </a:r>
            <a:r>
              <a:rPr lang="en-US" dirty="0" smtClean="0">
                <a:latin typeface="Cambria Math"/>
                <a:ea typeface="Cambria Math"/>
                <a:sym typeface="Wingdings" pitchFamily="2" charset="2"/>
              </a:rPr>
              <a:t>[(X is not a SK)∩(Y: NPA)]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1219200"/>
            <a:ext cx="8534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QUES: Let R (</a:t>
            </a:r>
            <a:r>
              <a:rPr lang="en-US" b="1" dirty="0" err="1" smtClean="0"/>
              <a:t>abcdef</a:t>
            </a:r>
            <a:r>
              <a:rPr lang="en-US" b="1" dirty="0" smtClean="0"/>
              <a:t>) be a relation with candidate keys{</a:t>
            </a:r>
            <a:r>
              <a:rPr lang="en-US" b="1" dirty="0" err="1" smtClean="0"/>
              <a:t>ab,cd</a:t>
            </a:r>
            <a:r>
              <a:rPr lang="en-US" b="1" dirty="0" smtClean="0"/>
              <a:t>} and prime attributes{</a:t>
            </a:r>
            <a:r>
              <a:rPr lang="en-US" b="1" dirty="0" err="1" smtClean="0"/>
              <a:t>abcd</a:t>
            </a:r>
            <a:r>
              <a:rPr lang="en-US" b="1" dirty="0" smtClean="0"/>
              <a:t>} check whether </a:t>
            </a:r>
            <a:r>
              <a:rPr lang="en-US" b="1" dirty="0" err="1" smtClean="0"/>
              <a:t>abe</a:t>
            </a:r>
            <a:r>
              <a:rPr lang="en-US" b="1" dirty="0" err="1" smtClean="0">
                <a:sym typeface="Wingdings" pitchFamily="2" charset="2"/>
              </a:rPr>
              <a:t>f</a:t>
            </a:r>
            <a:r>
              <a:rPr lang="en-US" b="1" dirty="0" smtClean="0">
                <a:sym typeface="Wingdings" pitchFamily="2" charset="2"/>
              </a:rPr>
              <a:t> ,</a:t>
            </a:r>
            <a:r>
              <a:rPr lang="en-US" b="1" dirty="0" err="1" smtClean="0">
                <a:sym typeface="Wingdings" pitchFamily="2" charset="2"/>
              </a:rPr>
              <a:t>ae</a:t>
            </a:r>
            <a:r>
              <a:rPr lang="en-US" b="1" dirty="0" smtClean="0">
                <a:sym typeface="Wingdings" pitchFamily="2" charset="2"/>
              </a:rPr>
              <a:t> and </a:t>
            </a:r>
            <a:r>
              <a:rPr lang="en-US" b="1" dirty="0" err="1" smtClean="0">
                <a:sym typeface="Wingdings" pitchFamily="2" charset="2"/>
              </a:rPr>
              <a:t>abe</a:t>
            </a:r>
            <a:r>
              <a:rPr lang="en-US" b="1" dirty="0" smtClean="0">
                <a:sym typeface="Wingdings" pitchFamily="2" charset="2"/>
              </a:rPr>
              <a:t> are a transitive dependency or not.</a:t>
            </a:r>
          </a:p>
          <a:p>
            <a:endParaRPr lang="en-US" dirty="0" smtClean="0">
              <a:sym typeface="Wingdings" pitchFamily="2" charset="2"/>
            </a:endParaRPr>
          </a:p>
          <a:p>
            <a:r>
              <a:rPr lang="en-US" b="1" dirty="0" smtClean="0">
                <a:sym typeface="Wingdings" pitchFamily="2" charset="2"/>
              </a:rPr>
              <a:t>Sol: </a:t>
            </a:r>
            <a:r>
              <a:rPr lang="en-US" dirty="0" smtClean="0">
                <a:sym typeface="Wingdings" pitchFamily="2" charset="2"/>
              </a:rPr>
              <a:t>Here </a:t>
            </a:r>
            <a:r>
              <a:rPr lang="en-US" dirty="0" err="1" smtClean="0">
                <a:sym typeface="Wingdings" pitchFamily="2" charset="2"/>
              </a:rPr>
              <a:t>abe</a:t>
            </a:r>
            <a:r>
              <a:rPr lang="en-US" dirty="0" smtClean="0">
                <a:sym typeface="Wingdings" pitchFamily="2" charset="2"/>
              </a:rPr>
              <a:t>  is a super key as (</a:t>
            </a:r>
            <a:r>
              <a:rPr lang="en-US" dirty="0" err="1" smtClean="0">
                <a:sym typeface="Wingdings" pitchFamily="2" charset="2"/>
              </a:rPr>
              <a:t>abe</a:t>
            </a:r>
            <a:r>
              <a:rPr lang="en-US" dirty="0" smtClean="0">
                <a:sym typeface="Wingdings" pitchFamily="2" charset="2"/>
              </a:rPr>
              <a:t>) is a superset of  candidate key(ab). This makes LHS of above condition false and therefore  </a:t>
            </a:r>
            <a:r>
              <a:rPr lang="en-US" b="1" dirty="0" err="1" smtClean="0">
                <a:sym typeface="Wingdings" pitchFamily="2" charset="2"/>
              </a:rPr>
              <a:t>abef</a:t>
            </a:r>
            <a:r>
              <a:rPr lang="en-US" dirty="0" smtClean="0">
                <a:sym typeface="Wingdings" pitchFamily="2" charset="2"/>
              </a:rPr>
              <a:t>  is</a:t>
            </a:r>
            <a:r>
              <a:rPr lang="en-US" b="1" dirty="0" smtClean="0">
                <a:sym typeface="Wingdings" pitchFamily="2" charset="2"/>
              </a:rPr>
              <a:t> not a transitive dependency.</a:t>
            </a:r>
          </a:p>
          <a:p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Now  for </a:t>
            </a:r>
            <a:r>
              <a:rPr lang="en-US" b="1" dirty="0" err="1" smtClean="0">
                <a:sym typeface="Wingdings" pitchFamily="2" charset="2"/>
              </a:rPr>
              <a:t>ae</a:t>
            </a:r>
            <a:r>
              <a:rPr lang="en-US" b="1" dirty="0" smtClean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a is not a super key and also e is a NPA, therefore </a:t>
            </a:r>
            <a:r>
              <a:rPr lang="en-US" b="1" dirty="0" err="1" smtClean="0">
                <a:sym typeface="Wingdings" pitchFamily="2" charset="2"/>
              </a:rPr>
              <a:t>ae</a:t>
            </a:r>
            <a:r>
              <a:rPr lang="en-US" b="1" dirty="0" smtClean="0">
                <a:sym typeface="Wingdings" pitchFamily="2" charset="2"/>
              </a:rPr>
              <a:t> is a transitive dependency </a:t>
            </a:r>
            <a:r>
              <a:rPr lang="en-US" dirty="0" smtClean="0">
                <a:sym typeface="Wingdings" pitchFamily="2" charset="2"/>
              </a:rPr>
              <a:t>as it satisfies the above condition.</a:t>
            </a:r>
          </a:p>
          <a:p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Further </a:t>
            </a:r>
            <a:r>
              <a:rPr lang="en-US" b="1" dirty="0" err="1" smtClean="0">
                <a:sym typeface="Wingdings" pitchFamily="2" charset="2"/>
              </a:rPr>
              <a:t>abe</a:t>
            </a:r>
            <a:r>
              <a:rPr lang="en-US" dirty="0" smtClean="0">
                <a:sym typeface="Wingdings" pitchFamily="2" charset="2"/>
              </a:rPr>
              <a:t> is a special FD as its RHS is a combination of PA &amp; NPA. We shall decompose it into 2FDs as </a:t>
            </a:r>
            <a:r>
              <a:rPr lang="en-US" b="1" dirty="0" err="1" smtClean="0">
                <a:sym typeface="Wingdings" pitchFamily="2" charset="2"/>
              </a:rPr>
              <a:t>ab</a:t>
            </a:r>
            <a:r>
              <a:rPr lang="en-US" b="1" dirty="0" smtClean="0">
                <a:sym typeface="Wingdings" pitchFamily="2" charset="2"/>
              </a:rPr>
              <a:t> and </a:t>
            </a:r>
            <a:r>
              <a:rPr lang="en-US" b="1" dirty="0" err="1" smtClean="0">
                <a:sym typeface="Wingdings" pitchFamily="2" charset="2"/>
              </a:rPr>
              <a:t>ae</a:t>
            </a:r>
            <a:r>
              <a:rPr lang="en-US" b="1" dirty="0" smtClean="0">
                <a:sym typeface="Wingdings" pitchFamily="2" charset="2"/>
              </a:rPr>
              <a:t>.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ae</a:t>
            </a:r>
            <a:r>
              <a:rPr lang="en-US" dirty="0" smtClean="0">
                <a:sym typeface="Wingdings" pitchFamily="2" charset="2"/>
              </a:rPr>
              <a:t> is already examined and was a transitive dependency. </a:t>
            </a:r>
            <a:r>
              <a:rPr lang="en-US" b="1" dirty="0" err="1" smtClean="0">
                <a:sym typeface="Wingdings" pitchFamily="2" charset="2"/>
              </a:rPr>
              <a:t>ab</a:t>
            </a:r>
            <a:r>
              <a:rPr lang="en-US" b="1" dirty="0" smtClean="0">
                <a:sym typeface="Wingdings" pitchFamily="2" charset="2"/>
              </a:rPr>
              <a:t> is not a transitive dependency</a:t>
            </a:r>
            <a:r>
              <a:rPr lang="en-US" dirty="0" smtClean="0">
                <a:sym typeface="Wingdings" pitchFamily="2" charset="2"/>
              </a:rPr>
              <a:t> as a is a super key and b is PA thus violating both conditions 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838200"/>
            <a:ext cx="845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atin typeface="DAGGERSQUARE" pitchFamily="50" charset="0"/>
                <a:hlinkClick r:id="rId2" action="ppaction://hlinksldjump"/>
              </a:rPr>
              <a:t>Example on 3NF</a:t>
            </a:r>
            <a:endParaRPr lang="en-US" sz="4400" b="1" dirty="0">
              <a:latin typeface="DAGGERSQUARE" pitchFamily="5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447800" y="381000"/>
            <a:ext cx="6772280" cy="2523530"/>
            <a:chOff x="838200" y="381000"/>
            <a:chExt cx="6772280" cy="2523530"/>
          </a:xfrm>
        </p:grpSpPr>
        <p:grpSp>
          <p:nvGrpSpPr>
            <p:cNvPr id="3" name="Group 11"/>
            <p:cNvGrpSpPr/>
            <p:nvPr/>
          </p:nvGrpSpPr>
          <p:grpSpPr>
            <a:xfrm>
              <a:off x="1295400" y="381000"/>
              <a:ext cx="2362200" cy="1283732"/>
              <a:chOff x="1295400" y="381000"/>
              <a:chExt cx="2362200" cy="1283732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1295400" y="1295400"/>
                <a:ext cx="1143000" cy="369332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R1(</a:t>
                </a:r>
                <a:r>
                  <a:rPr lang="en-US" dirty="0" err="1" smtClean="0"/>
                  <a:t>abcd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  <p:sp>
            <p:nvSpPr>
              <p:cNvPr id="9" name="TextBox 2"/>
              <p:cNvSpPr txBox="1"/>
              <p:nvPr/>
            </p:nvSpPr>
            <p:spPr>
              <a:xfrm>
                <a:off x="2057400" y="381000"/>
                <a:ext cx="1143000" cy="369332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R(abcde)</a:t>
                </a:r>
                <a:endParaRPr lang="en-US" dirty="0"/>
              </a:p>
            </p:txBody>
          </p:sp>
          <p:sp>
            <p:nvSpPr>
              <p:cNvPr id="10" name="TextBox 3"/>
              <p:cNvSpPr txBox="1"/>
              <p:nvPr/>
            </p:nvSpPr>
            <p:spPr>
              <a:xfrm>
                <a:off x="2819400" y="1295400"/>
                <a:ext cx="838200" cy="369332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R2(be)</a:t>
                </a:r>
                <a:endParaRPr lang="en-US" dirty="0"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 rot="5400000">
                <a:off x="2019300" y="800100"/>
                <a:ext cx="457200" cy="381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rot="16200000" flipH="1">
                <a:off x="2781300" y="800100"/>
                <a:ext cx="457200" cy="381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/>
            <p:cNvSpPr txBox="1"/>
            <p:nvPr/>
          </p:nvSpPr>
          <p:spPr>
            <a:xfrm>
              <a:off x="838200" y="1828800"/>
              <a:ext cx="19812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ab</a:t>
              </a:r>
              <a:r>
                <a:rPr lang="en-US" dirty="0" smtClean="0">
                  <a:sym typeface="Wingdings" pitchFamily="2" charset="2"/>
                </a:rPr>
                <a:t>c and cd are full functional dependencies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895600" y="1981200"/>
              <a:ext cx="16002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r>
                <a:rPr lang="en-US" dirty="0" smtClean="0">
                  <a:sym typeface="Wingdings" pitchFamily="2" charset="2"/>
                </a:rPr>
                <a:t>e is a full functional dependency</a:t>
              </a:r>
              <a:endParaRPr lang="en-US" dirty="0"/>
            </a:p>
          </p:txBody>
        </p:sp>
        <p:sp>
          <p:nvSpPr>
            <p:cNvPr id="6" name="Right Brace 5"/>
            <p:cNvSpPr/>
            <p:nvPr/>
          </p:nvSpPr>
          <p:spPr>
            <a:xfrm>
              <a:off x="4290984" y="381000"/>
              <a:ext cx="381000" cy="24384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14880" y="1447800"/>
              <a:ext cx="2895600" cy="369332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DAGGERSQUARE" pitchFamily="50" charset="0"/>
                </a:rPr>
                <a:t>R1 and R2 are in 2NF</a:t>
              </a:r>
              <a:endParaRPr lang="en-US" dirty="0">
                <a:latin typeface="DAGGERSQUARE" pitchFamily="50" charset="0"/>
              </a:endParaRPr>
            </a:p>
          </p:txBody>
        </p:sp>
      </p:grp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09600" y="3048000"/>
          <a:ext cx="219456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  <a:gridCol w="548640"/>
              </a:tblGrid>
              <a:tr h="364067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64067"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d1</a:t>
                      </a:r>
                      <a:endParaRPr lang="en-US" dirty="0"/>
                    </a:p>
                  </a:txBody>
                  <a:tcPr/>
                </a:tc>
              </a:tr>
              <a:tr h="364067"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d1</a:t>
                      </a:r>
                      <a:endParaRPr lang="en-US" dirty="0"/>
                    </a:p>
                  </a:txBody>
                  <a:tcPr/>
                </a:tc>
              </a:tr>
              <a:tr h="364067">
                <a:tc>
                  <a:txBody>
                    <a:bodyPr/>
                    <a:lstStyle/>
                    <a:p>
                      <a:r>
                        <a:rPr lang="en-US" dirty="0" smtClean="0"/>
                        <a:t>a2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d1</a:t>
                      </a:r>
                      <a:endParaRPr lang="en-US" dirty="0"/>
                    </a:p>
                  </a:txBody>
                  <a:tcPr/>
                </a:tc>
              </a:tr>
              <a:tr h="364067">
                <a:tc>
                  <a:txBody>
                    <a:bodyPr/>
                    <a:lstStyle/>
                    <a:p>
                      <a:r>
                        <a:rPr lang="en-US" dirty="0" smtClean="0"/>
                        <a:t>a2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d2</a:t>
                      </a:r>
                      <a:endParaRPr lang="en-US" dirty="0"/>
                    </a:p>
                  </a:txBody>
                  <a:tcPr/>
                </a:tc>
              </a:tr>
              <a:tr h="364067">
                <a:tc>
                  <a:txBody>
                    <a:bodyPr/>
                    <a:lstStyle/>
                    <a:p>
                      <a:r>
                        <a:rPr lang="en-US" dirty="0" smtClean="0"/>
                        <a:t>a3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ounded Rectangle 13"/>
          <p:cNvSpPr/>
          <p:nvPr/>
        </p:nvSpPr>
        <p:spPr>
          <a:xfrm>
            <a:off x="1752600" y="3429000"/>
            <a:ext cx="914400" cy="1066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776408" y="4610136"/>
            <a:ext cx="83820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200400" y="3733800"/>
            <a:ext cx="1676400" cy="3810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DAGGERSQUARE" pitchFamily="50" charset="0"/>
              </a:rPr>
              <a:t>REDUNDANCY</a:t>
            </a:r>
            <a:endParaRPr lang="en-US" dirty="0">
              <a:latin typeface="DAGGERSQUARE" pitchFamily="50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2667000" y="3886200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 flipH="1" flipV="1">
            <a:off x="2628900" y="4152900"/>
            <a:ext cx="6858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6629400" y="3505200"/>
          <a:ext cx="1371600" cy="1117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85800"/>
              </a:tblGrid>
              <a:tr h="3725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725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e1</a:t>
                      </a:r>
                      <a:endParaRPr lang="en-US" dirty="0"/>
                    </a:p>
                  </a:txBody>
                  <a:tcPr/>
                </a:tc>
              </a:tr>
              <a:tr h="3725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90600" y="5257800"/>
            <a:ext cx="114300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R1(</a:t>
            </a:r>
            <a:r>
              <a:rPr lang="en-US" dirty="0" err="1" smtClean="0"/>
              <a:t>abcd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781800" y="4724400"/>
            <a:ext cx="83820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R2(be)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943600" y="2438400"/>
            <a:ext cx="281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  <a:latin typeface="DAGGERSQUARE" pitchFamily="50" charset="0"/>
              </a:rPr>
              <a:t>b—e&gt; is not a transitive dependency and therefore R2 is in 3NF</a:t>
            </a:r>
            <a:endParaRPr lang="en-US" dirty="0">
              <a:solidFill>
                <a:srgbClr val="C00000"/>
              </a:solidFill>
              <a:latin typeface="DAGGERSQUARE" pitchFamily="50" charset="0"/>
            </a:endParaRPr>
          </a:p>
        </p:txBody>
      </p:sp>
      <p:sp>
        <p:nvSpPr>
          <p:cNvPr id="25" name="Curved Left Arrow 24"/>
          <p:cNvSpPr/>
          <p:nvPr/>
        </p:nvSpPr>
        <p:spPr>
          <a:xfrm rot="1252993">
            <a:off x="8301640" y="2971800"/>
            <a:ext cx="731520" cy="1216152"/>
          </a:xfrm>
          <a:prstGeom prst="curvedLeftArrow">
            <a:avLst>
              <a:gd name="adj1" fmla="val 23134"/>
              <a:gd name="adj2" fmla="val 2313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09600" y="415550"/>
          <a:ext cx="219456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  <a:gridCol w="548640"/>
              </a:tblGrid>
              <a:tr h="364067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64067"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d1</a:t>
                      </a:r>
                      <a:endParaRPr lang="en-US" dirty="0"/>
                    </a:p>
                  </a:txBody>
                  <a:tcPr/>
                </a:tc>
              </a:tr>
              <a:tr h="364067"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d1</a:t>
                      </a:r>
                      <a:endParaRPr lang="en-US" dirty="0"/>
                    </a:p>
                  </a:txBody>
                  <a:tcPr/>
                </a:tc>
              </a:tr>
              <a:tr h="364067">
                <a:tc>
                  <a:txBody>
                    <a:bodyPr/>
                    <a:lstStyle/>
                    <a:p>
                      <a:r>
                        <a:rPr lang="en-US" dirty="0" smtClean="0"/>
                        <a:t>a2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d1</a:t>
                      </a:r>
                      <a:endParaRPr lang="en-US" dirty="0"/>
                    </a:p>
                  </a:txBody>
                  <a:tcPr/>
                </a:tc>
              </a:tr>
              <a:tr h="364067">
                <a:tc>
                  <a:txBody>
                    <a:bodyPr/>
                    <a:lstStyle/>
                    <a:p>
                      <a:r>
                        <a:rPr lang="en-US" dirty="0" smtClean="0"/>
                        <a:t>a2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d2</a:t>
                      </a:r>
                      <a:endParaRPr lang="en-US" dirty="0"/>
                    </a:p>
                  </a:txBody>
                  <a:tcPr/>
                </a:tc>
              </a:tr>
              <a:tr h="364067">
                <a:tc>
                  <a:txBody>
                    <a:bodyPr/>
                    <a:lstStyle/>
                    <a:p>
                      <a:r>
                        <a:rPr lang="en-US" dirty="0" smtClean="0"/>
                        <a:t>a3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ounded Rectangle 13"/>
          <p:cNvSpPr/>
          <p:nvPr/>
        </p:nvSpPr>
        <p:spPr>
          <a:xfrm>
            <a:off x="1752600" y="796550"/>
            <a:ext cx="914400" cy="1066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776408" y="1977686"/>
            <a:ext cx="83820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200400" y="1101350"/>
            <a:ext cx="1676400" cy="3810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DAGGERSQUARE" pitchFamily="50" charset="0"/>
              </a:rPr>
              <a:t>REDUNDANCY</a:t>
            </a:r>
            <a:endParaRPr lang="en-US" dirty="0">
              <a:latin typeface="DAGGERSQUARE" pitchFamily="50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2667000" y="1253750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 flipH="1" flipV="1">
            <a:off x="2628900" y="1520450"/>
            <a:ext cx="6858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90600" y="2625350"/>
            <a:ext cx="114300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R1(</a:t>
            </a:r>
            <a:r>
              <a:rPr lang="en-US" dirty="0" err="1" smtClean="0"/>
              <a:t>abcd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105400" y="609600"/>
            <a:ext cx="3886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DAGGERSQUARE" pitchFamily="50" charset="0"/>
              </a:rPr>
              <a:t>R1(a,b,c,d) has FDs:</a:t>
            </a:r>
          </a:p>
          <a:p>
            <a:pPr algn="ctr"/>
            <a:r>
              <a:rPr lang="en-US" sz="2400" dirty="0" smtClean="0">
                <a:latin typeface="DAGGERSQUARE" pitchFamily="50" charset="0"/>
              </a:rPr>
              <a:t>ab</a:t>
            </a:r>
            <a:r>
              <a:rPr lang="en-US" sz="2400" dirty="0" smtClean="0">
                <a:latin typeface="DAGGERSQUARE" pitchFamily="50" charset="0"/>
                <a:sym typeface="Wingdings" pitchFamily="2" charset="2"/>
              </a:rPr>
              <a:t>c and cd</a:t>
            </a:r>
          </a:p>
          <a:p>
            <a:pPr algn="just"/>
            <a:r>
              <a:rPr lang="en-US" sz="2400" b="1" dirty="0" smtClean="0">
                <a:sym typeface="Wingdings" pitchFamily="2" charset="2"/>
              </a:rPr>
              <a:t>Candidate Key={ab}</a:t>
            </a:r>
          </a:p>
          <a:p>
            <a:pPr algn="just"/>
            <a:r>
              <a:rPr lang="en-US" sz="2400" b="1" dirty="0" smtClean="0">
                <a:sym typeface="Wingdings" pitchFamily="2" charset="2"/>
              </a:rPr>
              <a:t>Prime Attributes={a,b}</a:t>
            </a:r>
          </a:p>
          <a:p>
            <a:pPr algn="just"/>
            <a:r>
              <a:rPr lang="en-US" sz="2400" b="1" dirty="0" smtClean="0">
                <a:sym typeface="Wingdings" pitchFamily="2" charset="2"/>
              </a:rPr>
              <a:t>Non-Prime Attributes={c,d}</a:t>
            </a:r>
            <a:endParaRPr lang="en-US" sz="2400" dirty="0">
              <a:latin typeface="DAGGERSQUARE" pitchFamily="50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28600" y="3124200"/>
            <a:ext cx="8534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Here ab is a super key. This makes LHS of above condition false and therefore  </a:t>
            </a:r>
            <a:r>
              <a:rPr lang="en-US" b="1" dirty="0" smtClean="0">
                <a:sym typeface="Wingdings" pitchFamily="2" charset="2"/>
              </a:rPr>
              <a:t>abc</a:t>
            </a:r>
            <a:r>
              <a:rPr lang="en-US" dirty="0" smtClean="0">
                <a:sym typeface="Wingdings" pitchFamily="2" charset="2"/>
              </a:rPr>
              <a:t>  is</a:t>
            </a:r>
            <a:r>
              <a:rPr lang="en-US" b="1" dirty="0" smtClean="0">
                <a:sym typeface="Wingdings" pitchFamily="2" charset="2"/>
              </a:rPr>
              <a:t> not a transitive dependency.</a:t>
            </a:r>
          </a:p>
          <a:p>
            <a:r>
              <a:rPr lang="en-US" dirty="0" smtClean="0">
                <a:sym typeface="Wingdings" pitchFamily="2" charset="2"/>
              </a:rPr>
              <a:t>Now  for </a:t>
            </a:r>
            <a:r>
              <a:rPr lang="en-US" b="1" dirty="0" smtClean="0">
                <a:sym typeface="Wingdings" pitchFamily="2" charset="2"/>
              </a:rPr>
              <a:t>cd c</a:t>
            </a:r>
            <a:r>
              <a:rPr lang="en-US" dirty="0" smtClean="0">
                <a:sym typeface="Wingdings" pitchFamily="2" charset="2"/>
              </a:rPr>
              <a:t> is not a super key and also d is a NPA, therefore </a:t>
            </a:r>
            <a:r>
              <a:rPr lang="en-US" b="1" dirty="0" smtClean="0">
                <a:sym typeface="Wingdings" pitchFamily="2" charset="2"/>
              </a:rPr>
              <a:t>cd is a transitive dependency </a:t>
            </a:r>
            <a:r>
              <a:rPr lang="en-US" dirty="0" smtClean="0">
                <a:sym typeface="Wingdings" pitchFamily="2" charset="2"/>
              </a:rPr>
              <a:t>as it satisfies the above condition.</a:t>
            </a:r>
          </a:p>
          <a:p>
            <a:r>
              <a:rPr lang="en-US" b="1" dirty="0" smtClean="0">
                <a:sym typeface="Wingdings" pitchFamily="2" charset="2"/>
              </a:rPr>
              <a:t>Hence relation R1(a,b,c,d) is not in 3NF due to FD cd. Now let us decompose R1 into R11(a, b, c) and R12(c, d)</a:t>
            </a:r>
          </a:p>
          <a:p>
            <a:endParaRPr lang="en-US" b="1" dirty="0" smtClean="0">
              <a:sym typeface="Wingdings" pitchFamily="2" charset="2"/>
            </a:endParaRPr>
          </a:p>
          <a:p>
            <a:endParaRPr lang="en-US" b="1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447800" y="381000"/>
            <a:ext cx="6772280" cy="2523530"/>
            <a:chOff x="838200" y="381000"/>
            <a:chExt cx="6772280" cy="2523530"/>
          </a:xfrm>
        </p:grpSpPr>
        <p:grpSp>
          <p:nvGrpSpPr>
            <p:cNvPr id="3" name="Group 11"/>
            <p:cNvGrpSpPr/>
            <p:nvPr/>
          </p:nvGrpSpPr>
          <p:grpSpPr>
            <a:xfrm>
              <a:off x="1295400" y="381000"/>
              <a:ext cx="2590800" cy="1283732"/>
              <a:chOff x="1295400" y="381000"/>
              <a:chExt cx="2590800" cy="1283732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1295400" y="1295400"/>
                <a:ext cx="1143000" cy="369332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R11(</a:t>
                </a:r>
                <a:r>
                  <a:rPr lang="en-US" dirty="0" err="1" smtClean="0"/>
                  <a:t>abc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  <p:sp>
            <p:nvSpPr>
              <p:cNvPr id="9" name="TextBox 2"/>
              <p:cNvSpPr txBox="1"/>
              <p:nvPr/>
            </p:nvSpPr>
            <p:spPr>
              <a:xfrm>
                <a:off x="2057400" y="381000"/>
                <a:ext cx="1143000" cy="369332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R1(</a:t>
                </a:r>
                <a:r>
                  <a:rPr lang="en-US" dirty="0" err="1" smtClean="0"/>
                  <a:t>abcd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  <p:sp>
            <p:nvSpPr>
              <p:cNvPr id="10" name="TextBox 3"/>
              <p:cNvSpPr txBox="1"/>
              <p:nvPr/>
            </p:nvSpPr>
            <p:spPr>
              <a:xfrm>
                <a:off x="2819400" y="1295400"/>
                <a:ext cx="1066800" cy="369332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R12(cd)</a:t>
                </a:r>
                <a:endParaRPr lang="en-US" dirty="0"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 rot="5400000">
                <a:off x="2019300" y="800100"/>
                <a:ext cx="457200" cy="381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rot="16200000" flipH="1">
                <a:off x="2781300" y="800100"/>
                <a:ext cx="457200" cy="381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/>
            <p:cNvSpPr txBox="1"/>
            <p:nvPr/>
          </p:nvSpPr>
          <p:spPr>
            <a:xfrm>
              <a:off x="838200" y="1828800"/>
              <a:ext cx="19812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ab</a:t>
              </a:r>
              <a:r>
                <a:rPr lang="en-US" dirty="0" smtClean="0">
                  <a:sym typeface="Wingdings" pitchFamily="2" charset="2"/>
                </a:rPr>
                <a:t>c is not a transitive dependency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895600" y="1981200"/>
              <a:ext cx="16002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ym typeface="Wingdings" pitchFamily="2" charset="2"/>
                </a:rPr>
                <a:t>cd is not a transitive  dependency</a:t>
              </a:r>
              <a:endParaRPr lang="en-US" dirty="0"/>
            </a:p>
          </p:txBody>
        </p:sp>
        <p:sp>
          <p:nvSpPr>
            <p:cNvPr id="6" name="Right Brace 5"/>
            <p:cNvSpPr/>
            <p:nvPr/>
          </p:nvSpPr>
          <p:spPr>
            <a:xfrm>
              <a:off x="4290984" y="381000"/>
              <a:ext cx="381000" cy="24384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14880" y="1447800"/>
              <a:ext cx="2895600" cy="369332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DAGGERSQUARE" pitchFamily="50" charset="0"/>
                </a:rPr>
                <a:t>R11 and R12 are in 3NF</a:t>
              </a:r>
              <a:endParaRPr lang="en-US" dirty="0">
                <a:latin typeface="DAGGERSQUARE" pitchFamily="50" charset="0"/>
              </a:endParaRPr>
            </a:p>
          </p:txBody>
        </p:sp>
      </p:grp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789715" y="3048000"/>
          <a:ext cx="164592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64067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64067"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</a:tr>
              <a:tr h="364067"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</a:tr>
              <a:tr h="364067">
                <a:tc>
                  <a:txBody>
                    <a:bodyPr/>
                    <a:lstStyle/>
                    <a:p>
                      <a:r>
                        <a:rPr lang="en-US" dirty="0" smtClean="0"/>
                        <a:t>a2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</a:tr>
              <a:tr h="364067">
                <a:tc>
                  <a:txBody>
                    <a:bodyPr/>
                    <a:lstStyle/>
                    <a:p>
                      <a:r>
                        <a:rPr lang="en-US" dirty="0" smtClean="0"/>
                        <a:t>a2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c2</a:t>
                      </a:r>
                      <a:endParaRPr lang="en-US" dirty="0"/>
                    </a:p>
                  </a:txBody>
                  <a:tcPr/>
                </a:tc>
              </a:tr>
              <a:tr h="364067">
                <a:tc>
                  <a:txBody>
                    <a:bodyPr/>
                    <a:lstStyle/>
                    <a:p>
                      <a:r>
                        <a:rPr lang="en-US" dirty="0" smtClean="0"/>
                        <a:t>a3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ounded Rectangle 13"/>
          <p:cNvSpPr/>
          <p:nvPr/>
        </p:nvSpPr>
        <p:spPr>
          <a:xfrm>
            <a:off x="1752600" y="3429000"/>
            <a:ext cx="914400" cy="1066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776408" y="4610136"/>
            <a:ext cx="83820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200400" y="3733800"/>
            <a:ext cx="1676400" cy="147732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DAGGERSQUARE" pitchFamily="50" charset="0"/>
              </a:rPr>
              <a:t>REDUCED REDUNDANCY</a:t>
            </a:r>
          </a:p>
          <a:p>
            <a:r>
              <a:rPr lang="en-US" dirty="0" smtClean="0">
                <a:latin typeface="DAGGERSQUARE" pitchFamily="50" charset="0"/>
              </a:rPr>
              <a:t>Also it is not due to any FD</a:t>
            </a:r>
            <a:endParaRPr lang="en-US" dirty="0">
              <a:latin typeface="DAGGERSQUARE" pitchFamily="50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2667000" y="3886200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 flipH="1" flipV="1">
            <a:off x="2628900" y="4152900"/>
            <a:ext cx="6858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90600" y="5257800"/>
            <a:ext cx="114300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R11(</a:t>
            </a:r>
            <a:r>
              <a:rPr lang="en-US" dirty="0" err="1" smtClean="0"/>
              <a:t>abc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6629400" y="3505200"/>
          <a:ext cx="1371600" cy="1117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85800"/>
              </a:tblGrid>
              <a:tr h="3725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25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d1</a:t>
                      </a:r>
                      <a:endParaRPr lang="en-US" dirty="0"/>
                    </a:p>
                  </a:txBody>
                  <a:tcPr/>
                </a:tc>
              </a:tr>
              <a:tr h="3725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781800" y="4724400"/>
            <a:ext cx="121920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R12(cd)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477000" y="2819400"/>
            <a:ext cx="1676400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DAGGERSQUARE" pitchFamily="50" charset="0"/>
              </a:rPr>
              <a:t>NO REDUNDANCY</a:t>
            </a:r>
            <a:endParaRPr lang="en-US" dirty="0">
              <a:latin typeface="DAGGERSQUARE" pitchFamily="5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Dependency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6019800" y="4126468"/>
            <a:ext cx="2590800" cy="2731532"/>
            <a:chOff x="5943600" y="1828800"/>
            <a:chExt cx="2590800" cy="2731532"/>
          </a:xfrm>
        </p:grpSpPr>
        <p:sp>
          <p:nvSpPr>
            <p:cNvPr id="4" name="Oval 3"/>
            <p:cNvSpPr/>
            <p:nvPr/>
          </p:nvSpPr>
          <p:spPr>
            <a:xfrm>
              <a:off x="5943600" y="1981200"/>
              <a:ext cx="1524000" cy="22098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 flipH="1">
              <a:off x="6553200" y="2819400"/>
              <a:ext cx="533400" cy="457200"/>
            </a:xfrm>
            <a:prstGeom prst="ellips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 flipH="1">
              <a:off x="7924800" y="2819400"/>
              <a:ext cx="533400" cy="45720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Curved Down Arrow 33"/>
            <p:cNvSpPr/>
            <p:nvPr/>
          </p:nvSpPr>
          <p:spPr>
            <a:xfrm>
              <a:off x="6781800" y="2286000"/>
              <a:ext cx="1524000" cy="533400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629400" y="34290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Y</a:t>
              </a:r>
              <a:endParaRPr lang="en-US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400800" y="41910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X</a:t>
              </a:r>
              <a:endParaRPr lang="en-US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924800" y="32766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A</a:t>
              </a:r>
              <a:endParaRPr lang="en-US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239000" y="18288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PD</a:t>
              </a:r>
              <a:endParaRPr lang="en-US" b="1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304800" y="2057400"/>
            <a:ext cx="8458200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Y</a:t>
            </a:r>
            <a:r>
              <a:rPr lang="en-US" b="1" dirty="0" smtClean="0">
                <a:sym typeface="Wingdings" pitchFamily="2" charset="2"/>
              </a:rPr>
              <a:t>A</a:t>
            </a:r>
            <a:r>
              <a:rPr lang="en-US" dirty="0" smtClean="0">
                <a:sym typeface="Wingdings" pitchFamily="2" charset="2"/>
              </a:rPr>
              <a:t> is a Partial Dependency            ((</a:t>
            </a:r>
            <a:r>
              <a:rPr lang="en-US" b="1" dirty="0" smtClean="0">
                <a:sym typeface="Wingdings" pitchFamily="2" charset="2"/>
              </a:rPr>
              <a:t>Y</a:t>
            </a:r>
            <a:r>
              <a:rPr lang="en-US" dirty="0" smtClean="0">
                <a:sym typeface="Wingdings" pitchFamily="2" charset="2"/>
              </a:rPr>
              <a:t> is a proper subset of Candidate key </a:t>
            </a:r>
            <a:r>
              <a:rPr lang="en-US" b="1" dirty="0" smtClean="0">
                <a:sym typeface="Wingdings" pitchFamily="2" charset="2"/>
              </a:rPr>
              <a:t>X</a:t>
            </a:r>
            <a:r>
              <a:rPr lang="en-US" dirty="0" smtClean="0">
                <a:sym typeface="Wingdings" pitchFamily="2" charset="2"/>
              </a:rPr>
              <a:t>) </a:t>
            </a:r>
            <a:r>
              <a:rPr lang="en-US" b="1" dirty="0" smtClean="0">
                <a:sym typeface="Wingdings" pitchFamily="2" charset="2"/>
              </a:rPr>
              <a:t>AND</a:t>
            </a:r>
            <a:r>
              <a:rPr lang="en-US" dirty="0" smtClean="0">
                <a:sym typeface="Wingdings" pitchFamily="2" charset="2"/>
              </a:rPr>
              <a:t>(</a:t>
            </a:r>
            <a:r>
              <a:rPr lang="en-US" b="1" dirty="0" smtClean="0">
                <a:sym typeface="Wingdings" pitchFamily="2" charset="2"/>
              </a:rPr>
              <a:t>A</a:t>
            </a:r>
            <a:r>
              <a:rPr lang="en-US" dirty="0" smtClean="0">
                <a:sym typeface="Wingdings" pitchFamily="2" charset="2"/>
              </a:rPr>
              <a:t> is a </a:t>
            </a:r>
          </a:p>
          <a:p>
            <a:r>
              <a:rPr lang="en-US" dirty="0" smtClean="0">
                <a:sym typeface="Wingdings" pitchFamily="2" charset="2"/>
              </a:rPr>
              <a:t>			              Non Prime Attribute))</a:t>
            </a:r>
            <a:endParaRPr lang="en-US" dirty="0"/>
          </a:p>
        </p:txBody>
      </p:sp>
      <p:sp>
        <p:nvSpPr>
          <p:cNvPr id="42" name="Left-Right Arrow 41"/>
          <p:cNvSpPr/>
          <p:nvPr/>
        </p:nvSpPr>
        <p:spPr>
          <a:xfrm>
            <a:off x="3276600" y="2209800"/>
            <a:ext cx="304800" cy="152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28600" y="3124200"/>
            <a:ext cx="861060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Y</a:t>
            </a:r>
            <a:r>
              <a:rPr lang="en-US" b="1" dirty="0" smtClean="0">
                <a:sym typeface="Wingdings" pitchFamily="2" charset="2"/>
              </a:rPr>
              <a:t>A</a:t>
            </a:r>
            <a:r>
              <a:rPr lang="en-US" dirty="0" smtClean="0">
                <a:sym typeface="Wingdings" pitchFamily="2" charset="2"/>
              </a:rPr>
              <a:t> is a Full Dependency                ((</a:t>
            </a:r>
            <a:r>
              <a:rPr lang="en-US" b="1" dirty="0" smtClean="0">
                <a:sym typeface="Wingdings" pitchFamily="2" charset="2"/>
              </a:rPr>
              <a:t>Y</a:t>
            </a:r>
            <a:r>
              <a:rPr lang="en-US" dirty="0" smtClean="0">
                <a:sym typeface="Wingdings" pitchFamily="2" charset="2"/>
              </a:rPr>
              <a:t> is not a proper subset of Candidate key </a:t>
            </a:r>
            <a:r>
              <a:rPr lang="en-US" b="1" dirty="0" smtClean="0">
                <a:sym typeface="Wingdings" pitchFamily="2" charset="2"/>
              </a:rPr>
              <a:t>X</a:t>
            </a:r>
            <a:r>
              <a:rPr lang="en-US" dirty="0" smtClean="0">
                <a:sym typeface="Wingdings" pitchFamily="2" charset="2"/>
              </a:rPr>
              <a:t>) </a:t>
            </a:r>
            <a:r>
              <a:rPr lang="en-US" b="1" dirty="0" smtClean="0">
                <a:sym typeface="Wingdings" pitchFamily="2" charset="2"/>
              </a:rPr>
              <a:t>OR </a:t>
            </a:r>
            <a:r>
              <a:rPr lang="en-US" dirty="0" smtClean="0">
                <a:sym typeface="Wingdings" pitchFamily="2" charset="2"/>
              </a:rPr>
              <a:t>(</a:t>
            </a:r>
            <a:r>
              <a:rPr lang="en-US" b="1" dirty="0" smtClean="0">
                <a:sym typeface="Wingdings" pitchFamily="2" charset="2"/>
              </a:rPr>
              <a:t>A</a:t>
            </a:r>
            <a:r>
              <a:rPr lang="en-US" dirty="0" smtClean="0">
                <a:sym typeface="Wingdings" pitchFamily="2" charset="2"/>
              </a:rPr>
              <a:t> is a </a:t>
            </a:r>
          </a:p>
          <a:p>
            <a:r>
              <a:rPr lang="en-US" dirty="0" smtClean="0">
                <a:sym typeface="Wingdings" pitchFamily="2" charset="2"/>
              </a:rPr>
              <a:t>			              Prime Attribute))</a:t>
            </a:r>
            <a:endParaRPr lang="en-US" dirty="0"/>
          </a:p>
        </p:txBody>
      </p:sp>
      <p:sp>
        <p:nvSpPr>
          <p:cNvPr id="46" name="Left-Right Arrow 45"/>
          <p:cNvSpPr/>
          <p:nvPr/>
        </p:nvSpPr>
        <p:spPr>
          <a:xfrm>
            <a:off x="2944095" y="3200400"/>
            <a:ext cx="609600" cy="228600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33400" y="5029200"/>
            <a:ext cx="4572000" cy="646331"/>
          </a:xfrm>
          <a:prstGeom prst="rect">
            <a:avLst/>
          </a:prstGeom>
          <a:solidFill>
            <a:srgbClr val="FF0000"/>
          </a:solidFill>
          <a:ln w="12700" cmpd="tri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NOTE: A relation will not be in 2NF iff a partial dependency exists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457200"/>
            <a:ext cx="8458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 1:</a:t>
            </a:r>
          </a:p>
          <a:p>
            <a:r>
              <a:rPr lang="en-US" dirty="0" smtClean="0"/>
              <a:t>A relation R(a,b,c,d) with candidate key {</a:t>
            </a:r>
            <a:r>
              <a:rPr lang="en-US" b="1" dirty="0" smtClean="0"/>
              <a:t>ab</a:t>
            </a:r>
            <a:r>
              <a:rPr lang="en-US" dirty="0" smtClean="0"/>
              <a:t>} with {</a:t>
            </a:r>
            <a:r>
              <a:rPr lang="en-US" b="1" dirty="0" smtClean="0"/>
              <a:t>a,b</a:t>
            </a:r>
            <a:r>
              <a:rPr lang="en-US" dirty="0" smtClean="0"/>
              <a:t>} as prime attributes and {</a:t>
            </a:r>
            <a:r>
              <a:rPr lang="en-US" b="1" dirty="0" smtClean="0"/>
              <a:t>c,d</a:t>
            </a:r>
            <a:r>
              <a:rPr lang="en-US" dirty="0" smtClean="0"/>
              <a:t>} as non prime attributes have a </a:t>
            </a:r>
            <a:r>
              <a:rPr lang="en-US" b="1" dirty="0" smtClean="0"/>
              <a:t>FD: a</a:t>
            </a:r>
            <a:r>
              <a:rPr lang="en-US" b="1" dirty="0" smtClean="0">
                <a:sym typeface="Wingdings" pitchFamily="2" charset="2"/>
              </a:rPr>
              <a:t>cd</a:t>
            </a:r>
            <a:r>
              <a:rPr lang="en-US" dirty="0" smtClean="0">
                <a:sym typeface="Wingdings" pitchFamily="2" charset="2"/>
              </a:rPr>
              <a:t>. We can clearly say that this given FD:acd is a partial dependency as attribute a is a proper subset of Candidate key ab and cd are Non prime attributes. This violates both part of the statement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2057400"/>
            <a:ext cx="8458200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Y</a:t>
            </a:r>
            <a:r>
              <a:rPr lang="en-US" b="1" dirty="0" smtClean="0">
                <a:sym typeface="Wingdings" pitchFamily="2" charset="2"/>
              </a:rPr>
              <a:t>A</a:t>
            </a:r>
            <a:r>
              <a:rPr lang="en-US" dirty="0" smtClean="0">
                <a:sym typeface="Wingdings" pitchFamily="2" charset="2"/>
              </a:rPr>
              <a:t> is a Partial Dependency            ((</a:t>
            </a:r>
            <a:r>
              <a:rPr lang="en-US" b="1" dirty="0" smtClean="0">
                <a:sym typeface="Wingdings" pitchFamily="2" charset="2"/>
              </a:rPr>
              <a:t>Y</a:t>
            </a:r>
            <a:r>
              <a:rPr lang="en-US" dirty="0" smtClean="0">
                <a:sym typeface="Wingdings" pitchFamily="2" charset="2"/>
              </a:rPr>
              <a:t> is a proper subset of Candidate key </a:t>
            </a:r>
            <a:r>
              <a:rPr lang="en-US" b="1" dirty="0" smtClean="0">
                <a:sym typeface="Wingdings" pitchFamily="2" charset="2"/>
              </a:rPr>
              <a:t>X</a:t>
            </a:r>
            <a:r>
              <a:rPr lang="en-US" dirty="0" smtClean="0">
                <a:sym typeface="Wingdings" pitchFamily="2" charset="2"/>
              </a:rPr>
              <a:t>) </a:t>
            </a:r>
            <a:r>
              <a:rPr lang="en-US" b="1" dirty="0" smtClean="0">
                <a:sym typeface="Wingdings" pitchFamily="2" charset="2"/>
              </a:rPr>
              <a:t>AND</a:t>
            </a:r>
            <a:r>
              <a:rPr lang="en-US" dirty="0" smtClean="0">
                <a:sym typeface="Wingdings" pitchFamily="2" charset="2"/>
              </a:rPr>
              <a:t>(</a:t>
            </a:r>
            <a:r>
              <a:rPr lang="en-US" b="1" dirty="0" smtClean="0">
                <a:sym typeface="Wingdings" pitchFamily="2" charset="2"/>
              </a:rPr>
              <a:t>A</a:t>
            </a:r>
            <a:r>
              <a:rPr lang="en-US" dirty="0" smtClean="0">
                <a:sym typeface="Wingdings" pitchFamily="2" charset="2"/>
              </a:rPr>
              <a:t> is a </a:t>
            </a:r>
          </a:p>
          <a:p>
            <a:r>
              <a:rPr lang="en-US" dirty="0" smtClean="0">
                <a:sym typeface="Wingdings" pitchFamily="2" charset="2"/>
              </a:rPr>
              <a:t>			              Non Prime Attribute))</a:t>
            </a:r>
            <a:endParaRPr lang="en-US" dirty="0"/>
          </a:p>
        </p:txBody>
      </p:sp>
      <p:sp>
        <p:nvSpPr>
          <p:cNvPr id="4" name="Left-Right Arrow 3"/>
          <p:cNvSpPr/>
          <p:nvPr/>
        </p:nvSpPr>
        <p:spPr>
          <a:xfrm>
            <a:off x="3276600" y="2209800"/>
            <a:ext cx="304800" cy="152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3124200"/>
            <a:ext cx="8153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 us examine another</a:t>
            </a:r>
            <a:r>
              <a:rPr lang="en-US" b="1" dirty="0" smtClean="0"/>
              <a:t> FD:b</a:t>
            </a:r>
            <a:r>
              <a:rPr lang="en-US" b="1" dirty="0" smtClean="0">
                <a:sym typeface="Wingdings" pitchFamily="2" charset="2"/>
              </a:rPr>
              <a:t>ac </a:t>
            </a:r>
          </a:p>
          <a:p>
            <a:r>
              <a:rPr lang="en-US" b="1" dirty="0" smtClean="0">
                <a:sym typeface="Wingdings" pitchFamily="2" charset="2"/>
              </a:rPr>
              <a:t>This FD has a prime and non prime attributes on RHS therefore we shall break it into 2 FDs first as shown below:</a:t>
            </a:r>
          </a:p>
          <a:p>
            <a:r>
              <a:rPr lang="en-US" b="1" dirty="0" smtClean="0">
                <a:sym typeface="Wingdings" pitchFamily="2" charset="2"/>
              </a:rPr>
              <a:t>FD1: ba</a:t>
            </a:r>
          </a:p>
          <a:p>
            <a:r>
              <a:rPr lang="en-US" b="1" dirty="0" smtClean="0">
                <a:sym typeface="Wingdings" pitchFamily="2" charset="2"/>
              </a:rPr>
              <a:t>FD2:bc</a:t>
            </a:r>
          </a:p>
          <a:p>
            <a:r>
              <a:rPr lang="en-US" dirty="0" smtClean="0">
                <a:sym typeface="Wingdings" pitchFamily="2" charset="2"/>
              </a:rPr>
              <a:t>Now we can see that </a:t>
            </a:r>
            <a:r>
              <a:rPr lang="en-US" b="1" dirty="0" smtClean="0">
                <a:sym typeface="Wingdings" pitchFamily="2" charset="2"/>
              </a:rPr>
              <a:t>FD1 is Full Functional Dependency </a:t>
            </a:r>
            <a:r>
              <a:rPr lang="en-US" dirty="0" smtClean="0">
                <a:sym typeface="Wingdings" pitchFamily="2" charset="2"/>
              </a:rPr>
              <a:t>as a is  a prime attribute on RHS that satisfy the second part of the statement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5105400"/>
            <a:ext cx="861060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Y</a:t>
            </a:r>
            <a:r>
              <a:rPr lang="en-US" b="1" dirty="0" smtClean="0">
                <a:sym typeface="Wingdings" pitchFamily="2" charset="2"/>
              </a:rPr>
              <a:t>A</a:t>
            </a:r>
            <a:r>
              <a:rPr lang="en-US" dirty="0" smtClean="0">
                <a:sym typeface="Wingdings" pitchFamily="2" charset="2"/>
              </a:rPr>
              <a:t> is a Full Dependency                ((</a:t>
            </a:r>
            <a:r>
              <a:rPr lang="en-US" b="1" dirty="0" smtClean="0">
                <a:sym typeface="Wingdings" pitchFamily="2" charset="2"/>
              </a:rPr>
              <a:t>Y</a:t>
            </a:r>
            <a:r>
              <a:rPr lang="en-US" dirty="0" smtClean="0">
                <a:sym typeface="Wingdings" pitchFamily="2" charset="2"/>
              </a:rPr>
              <a:t> is not a proper subset of Candidate key </a:t>
            </a:r>
            <a:r>
              <a:rPr lang="en-US" b="1" dirty="0" smtClean="0">
                <a:sym typeface="Wingdings" pitchFamily="2" charset="2"/>
              </a:rPr>
              <a:t>X</a:t>
            </a:r>
            <a:r>
              <a:rPr lang="en-US" dirty="0" smtClean="0">
                <a:sym typeface="Wingdings" pitchFamily="2" charset="2"/>
              </a:rPr>
              <a:t>) </a:t>
            </a:r>
            <a:r>
              <a:rPr lang="en-US" b="1" dirty="0" smtClean="0">
                <a:sym typeface="Wingdings" pitchFamily="2" charset="2"/>
              </a:rPr>
              <a:t>OR </a:t>
            </a:r>
            <a:r>
              <a:rPr lang="en-US" dirty="0" smtClean="0">
                <a:sym typeface="Wingdings" pitchFamily="2" charset="2"/>
              </a:rPr>
              <a:t>(</a:t>
            </a:r>
            <a:r>
              <a:rPr lang="en-US" b="1" dirty="0" smtClean="0">
                <a:sym typeface="Wingdings" pitchFamily="2" charset="2"/>
              </a:rPr>
              <a:t>A</a:t>
            </a:r>
            <a:r>
              <a:rPr lang="en-US" dirty="0" smtClean="0">
                <a:sym typeface="Wingdings" pitchFamily="2" charset="2"/>
              </a:rPr>
              <a:t> is a </a:t>
            </a:r>
          </a:p>
          <a:p>
            <a:r>
              <a:rPr lang="en-US" dirty="0" smtClean="0">
                <a:sym typeface="Wingdings" pitchFamily="2" charset="2"/>
              </a:rPr>
              <a:t>			              Prime Attribute))</a:t>
            </a:r>
            <a:endParaRPr lang="en-US" dirty="0"/>
          </a:p>
        </p:txBody>
      </p:sp>
      <p:sp>
        <p:nvSpPr>
          <p:cNvPr id="7" name="Left-Right Arrow 6"/>
          <p:cNvSpPr/>
          <p:nvPr/>
        </p:nvSpPr>
        <p:spPr>
          <a:xfrm>
            <a:off x="2944095" y="5181600"/>
            <a:ext cx="609600" cy="228600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59436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But </a:t>
            </a:r>
            <a:r>
              <a:rPr lang="en-US" b="1" dirty="0" smtClean="0"/>
              <a:t>FD2 is a partial dependency</a:t>
            </a:r>
            <a:r>
              <a:rPr lang="en-US" dirty="0" smtClean="0"/>
              <a:t> as b is a proper subset of Candidate key and also c is a non prime attribute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7970043" cy="47248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43000" y="5105400"/>
            <a:ext cx="670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r>
              <a:rPr lang="en-US" dirty="0" smtClean="0">
                <a:sym typeface="Wingdings" panose="05000000000000000000" pitchFamily="2" charset="2"/>
              </a:rPr>
              <a:t>C is a partial dependency as B is a proper subset of AB and C is a non prime attribute. This dependency leads to redundancy as shown in red </a:t>
            </a:r>
            <a:r>
              <a:rPr lang="en-US" smtClean="0">
                <a:sym typeface="Wingdings" panose="05000000000000000000" pitchFamily="2" charset="2"/>
              </a:rPr>
              <a:t>rounded rectangle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057400" y="2438400"/>
            <a:ext cx="1828800" cy="182855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213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228600"/>
            <a:ext cx="8458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dirty="0" smtClean="0">
                <a:latin typeface="DAGGERSQUARE" pitchFamily="50" charset="0"/>
              </a:rPr>
              <a:t>A relation Schema R is in 2NF if and only if relation is in 1NF and it does not contain any partial dependency.</a:t>
            </a:r>
          </a:p>
          <a:p>
            <a:pPr algn="ctr">
              <a:lnSpc>
                <a:spcPct val="150000"/>
              </a:lnSpc>
            </a:pPr>
            <a:r>
              <a:rPr lang="en-US" sz="3200" dirty="0" smtClean="0">
                <a:latin typeface="DAGGERSQUARE" pitchFamily="50" charset="0"/>
              </a:rPr>
              <a:t>OR</a:t>
            </a:r>
            <a:endParaRPr lang="en-US" sz="3200" dirty="0">
              <a:latin typeface="DAGGERSQUARE" pitchFamily="50" charset="0"/>
            </a:endParaRPr>
          </a:p>
          <a:p>
            <a:pPr algn="just">
              <a:lnSpc>
                <a:spcPct val="150000"/>
              </a:lnSpc>
            </a:pPr>
            <a:r>
              <a:rPr lang="en-US" sz="3200" dirty="0" smtClean="0">
                <a:latin typeface="DAGGERSQUARE" pitchFamily="50" charset="0"/>
              </a:rPr>
              <a:t>A relation Schema R is in 2NF if every Non Prime Attribute X in R is not partially dependent on any key of R</a:t>
            </a:r>
            <a:endParaRPr lang="en-US" sz="3200" dirty="0">
              <a:latin typeface="DAGGERSQUARE" pitchFamily="5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38100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DAGGERSQUARE" pitchFamily="50" charset="0"/>
              </a:rPr>
              <a:t>SOME FACTS ABOUT 2NF</a:t>
            </a:r>
            <a:endParaRPr lang="en-US" sz="2800" b="1" dirty="0">
              <a:latin typeface="DAGGERSQUARE" pitchFamily="5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295400"/>
            <a:ext cx="8458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dirty="0" smtClean="0"/>
              <a:t>A relation with all candidate keys as simple and atomic will be in 2NF as there cannot exist any partial dependency. Partial dependency may exist when we have 2 or more attributes  in candidate keys but if a candidate key has only one attribute then LHS of any FD cannot become a proper subset of  candidate key. Further we can say that 1 of the possibilities can exist.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76600" y="5410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</a:t>
            </a:r>
            <a:endParaRPr lang="en-US" b="1" dirty="0"/>
          </a:p>
        </p:txBody>
      </p:sp>
      <p:grpSp>
        <p:nvGrpSpPr>
          <p:cNvPr id="25" name="Group 24"/>
          <p:cNvGrpSpPr/>
          <p:nvPr/>
        </p:nvGrpSpPr>
        <p:grpSpPr>
          <a:xfrm>
            <a:off x="685800" y="2971800"/>
            <a:ext cx="2971800" cy="3541931"/>
            <a:chOff x="914400" y="3124200"/>
            <a:chExt cx="2971800" cy="3541931"/>
          </a:xfrm>
        </p:grpSpPr>
        <p:sp>
          <p:nvSpPr>
            <p:cNvPr id="6" name="Oval 5"/>
            <p:cNvSpPr/>
            <p:nvPr/>
          </p:nvSpPr>
          <p:spPr>
            <a:xfrm>
              <a:off x="1143000" y="3276600"/>
              <a:ext cx="1524000" cy="22098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 flipH="1">
              <a:off x="3429000" y="4800600"/>
              <a:ext cx="457200" cy="53340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Curved Down Arrow 8"/>
            <p:cNvSpPr/>
            <p:nvPr/>
          </p:nvSpPr>
          <p:spPr>
            <a:xfrm>
              <a:off x="2057400" y="4876800"/>
              <a:ext cx="1524000" cy="533400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52600" y="54864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X=y</a:t>
              </a:r>
              <a:endParaRPr lang="en-US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90800" y="3124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FFD</a:t>
              </a:r>
              <a:endParaRPr lang="en-US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14400" y="6019800"/>
              <a:ext cx="2971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 is not a proper subset of X and is rather equal to x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800600" y="2590800"/>
            <a:ext cx="3657600" cy="3569732"/>
            <a:chOff x="4800600" y="2590800"/>
            <a:chExt cx="3657600" cy="3569732"/>
          </a:xfrm>
        </p:grpSpPr>
        <p:sp>
          <p:nvSpPr>
            <p:cNvPr id="15" name="Oval 14"/>
            <p:cNvSpPr/>
            <p:nvPr/>
          </p:nvSpPr>
          <p:spPr>
            <a:xfrm>
              <a:off x="5410200" y="3200400"/>
              <a:ext cx="1524000" cy="22098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 flipH="1">
              <a:off x="6019800" y="2667000"/>
              <a:ext cx="533400" cy="457200"/>
            </a:xfrm>
            <a:prstGeom prst="ellips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 flipH="1">
              <a:off x="7772400" y="3124200"/>
              <a:ext cx="533400" cy="45720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Curved Down Arrow 17"/>
            <p:cNvSpPr/>
            <p:nvPr/>
          </p:nvSpPr>
          <p:spPr>
            <a:xfrm>
              <a:off x="6553200" y="2590800"/>
              <a:ext cx="1524000" cy="533400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86400" y="2743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Y</a:t>
              </a:r>
              <a:endParaRPr lang="en-US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67400" y="5410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X</a:t>
              </a:r>
              <a:endParaRPr lang="en-US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848600" y="35814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A</a:t>
              </a:r>
              <a:endParaRPr lang="en-US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05600" y="30480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FFD</a:t>
              </a:r>
              <a:endParaRPr lang="en-US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800600" y="5791200"/>
              <a:ext cx="2971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 is not a subset of X 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38100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DAGGERSQUARE" pitchFamily="50" charset="0"/>
              </a:rPr>
              <a:t>SOME FACTS ABOUT 2NF</a:t>
            </a:r>
            <a:endParaRPr lang="en-US" sz="2800" b="1" dirty="0">
              <a:latin typeface="DAGGERSQUARE" pitchFamily="5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295400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dirty="0" smtClean="0"/>
              <a:t>A relation with all  attributes as  prime attributes will only have Full Functional dependencies and hence such a relation will be in 2NF.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47800" y="4572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DAGGERSQUARE" pitchFamily="50" charset="0"/>
              </a:rPr>
              <a:t>An Example on 2NF</a:t>
            </a:r>
            <a:endParaRPr lang="en-US" b="1" dirty="0">
              <a:latin typeface="DAGGERSQUARE" pitchFamily="5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914400"/>
            <a:ext cx="8001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Ex: Normalize the relation R(a,b,c,d,e) to 2NF . R has following FDs {ab</a:t>
            </a:r>
            <a:r>
              <a:rPr lang="en-US" dirty="0" smtClean="0">
                <a:sym typeface="Wingdings" pitchFamily="2" charset="2"/>
              </a:rPr>
              <a:t>c, cd, be}</a:t>
            </a:r>
          </a:p>
          <a:p>
            <a:pPr algn="just"/>
            <a:endParaRPr lang="en-US" dirty="0" smtClean="0">
              <a:sym typeface="Wingdings" pitchFamily="2" charset="2"/>
            </a:endParaRPr>
          </a:p>
          <a:p>
            <a:pPr algn="just"/>
            <a:r>
              <a:rPr lang="en-US" dirty="0" smtClean="0">
                <a:sym typeface="Wingdings" pitchFamily="2" charset="2"/>
              </a:rPr>
              <a:t>Soln: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ym typeface="Wingdings" pitchFamily="2" charset="2"/>
              </a:rPr>
              <a:t>We start by assuming that the relation already satisfies definition of 1NF as no explicit information about multi-valued attribute is given.</a:t>
            </a:r>
          </a:p>
          <a:p>
            <a:pPr algn="just"/>
            <a:endParaRPr lang="en-US" dirty="0" smtClean="0">
              <a:sym typeface="Wingdings" pitchFamily="2" charset="2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ym typeface="Wingdings" pitchFamily="2" charset="2"/>
              </a:rPr>
              <a:t>Next we need to find out all candidate keys and prime attributes in order to  proceed further.</a:t>
            </a:r>
          </a:p>
          <a:p>
            <a:pPr algn="just"/>
            <a:r>
              <a:rPr lang="en-US" dirty="0" smtClean="0">
                <a:sym typeface="Wingdings" pitchFamily="2" charset="2"/>
              </a:rPr>
              <a:t>Look for attribute(s) that does not exists on the RHS of any FD.</a:t>
            </a:r>
          </a:p>
          <a:p>
            <a:pPr algn="just"/>
            <a:r>
              <a:rPr lang="en-US" dirty="0" smtClean="0">
                <a:sym typeface="Wingdings" pitchFamily="2" charset="2"/>
              </a:rPr>
              <a:t>We found a, b  the only attributes that does not exists on RHS of any FD  and hence will surely exists as either a part of a candidate key  or will themselves form a candidate key. Let us therefore find out the closure of ab i.e. ab</a:t>
            </a:r>
            <a:r>
              <a:rPr lang="en-US" baseline="30000" dirty="0" smtClean="0">
                <a:sym typeface="Wingdings" pitchFamily="2" charset="2"/>
              </a:rPr>
              <a:t>+</a:t>
            </a:r>
          </a:p>
          <a:p>
            <a:pPr algn="just"/>
            <a:endParaRPr lang="en-US" baseline="30000" dirty="0" smtClean="0">
              <a:sym typeface="Wingdings" pitchFamily="2" charset="2"/>
            </a:endParaRPr>
          </a:p>
          <a:p>
            <a:pPr algn="just"/>
            <a:r>
              <a:rPr lang="en-US" sz="2400" b="1" dirty="0" smtClean="0">
                <a:sym typeface="Wingdings" pitchFamily="2" charset="2"/>
              </a:rPr>
              <a:t>ab</a:t>
            </a:r>
            <a:r>
              <a:rPr lang="en-US" sz="2400" b="1" baseline="30000" dirty="0" smtClean="0">
                <a:sym typeface="Wingdings" pitchFamily="2" charset="2"/>
              </a:rPr>
              <a:t>+</a:t>
            </a:r>
            <a:r>
              <a:rPr lang="en-US" sz="2400" b="1" dirty="0" smtClean="0">
                <a:sym typeface="Wingdings" pitchFamily="2" charset="2"/>
              </a:rPr>
              <a:t> |abcde	--closure has all attributes of R</a:t>
            </a:r>
          </a:p>
          <a:p>
            <a:pPr algn="just"/>
            <a:r>
              <a:rPr lang="en-US" sz="2400" b="1" dirty="0" smtClean="0">
                <a:sym typeface="Wingdings" pitchFamily="2" charset="2"/>
              </a:rPr>
              <a:t>Candidate Key={ab}</a:t>
            </a:r>
          </a:p>
          <a:p>
            <a:pPr algn="just"/>
            <a:r>
              <a:rPr lang="en-US" sz="2400" b="1" dirty="0" smtClean="0">
                <a:sym typeface="Wingdings" pitchFamily="2" charset="2"/>
              </a:rPr>
              <a:t>Prime Attributes={a,b}</a:t>
            </a:r>
          </a:p>
          <a:p>
            <a:pPr algn="just"/>
            <a:r>
              <a:rPr lang="en-US" sz="2400" b="1" dirty="0" smtClean="0">
                <a:sym typeface="Wingdings" pitchFamily="2" charset="2"/>
              </a:rPr>
              <a:t>Non-Prime Attributes={c,d,e}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457200"/>
            <a:ext cx="7924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>
                <a:sym typeface="Wingdings" pitchFamily="2" charset="2"/>
              </a:rPr>
              <a:t>ab</a:t>
            </a:r>
            <a:r>
              <a:rPr lang="en-US" b="1" baseline="30000" dirty="0" smtClean="0">
                <a:sym typeface="Wingdings" pitchFamily="2" charset="2"/>
              </a:rPr>
              <a:t>+</a:t>
            </a:r>
            <a:r>
              <a:rPr lang="en-US" b="1" dirty="0" smtClean="0">
                <a:sym typeface="Wingdings" pitchFamily="2" charset="2"/>
              </a:rPr>
              <a:t> |abcde	--closure has all attributes of R</a:t>
            </a:r>
          </a:p>
          <a:p>
            <a:pPr algn="just"/>
            <a:r>
              <a:rPr lang="en-US" b="1" dirty="0" smtClean="0">
                <a:sym typeface="Wingdings" pitchFamily="2" charset="2"/>
              </a:rPr>
              <a:t>Candidate Key={ab}</a:t>
            </a:r>
          </a:p>
          <a:p>
            <a:pPr algn="just"/>
            <a:r>
              <a:rPr lang="en-US" b="1" dirty="0" smtClean="0">
                <a:sym typeface="Wingdings" pitchFamily="2" charset="2"/>
              </a:rPr>
              <a:t>Prime Attributes={a,b}</a:t>
            </a:r>
          </a:p>
          <a:p>
            <a:pPr algn="just"/>
            <a:r>
              <a:rPr lang="en-US" b="1" dirty="0" smtClean="0">
                <a:sym typeface="Wingdings" pitchFamily="2" charset="2"/>
              </a:rPr>
              <a:t>Non-Prime Attributes={c,d,e}</a:t>
            </a:r>
          </a:p>
          <a:p>
            <a:pPr algn="just"/>
            <a:endParaRPr lang="en-US" b="1" dirty="0" smtClean="0">
              <a:sym typeface="Wingdings" pitchFamily="2" charset="2"/>
            </a:endParaRPr>
          </a:p>
          <a:p>
            <a:pPr algn="just"/>
            <a:r>
              <a:rPr lang="en-US" dirty="0" smtClean="0">
                <a:sym typeface="Wingdings" pitchFamily="2" charset="2"/>
              </a:rPr>
              <a:t>Now lets us find out whether any FD is a Partial Dependency or not. </a:t>
            </a:r>
          </a:p>
          <a:p>
            <a:pPr algn="just"/>
            <a:r>
              <a:rPr lang="en-US" dirty="0" smtClean="0">
                <a:sym typeface="Wingdings" pitchFamily="2" charset="2"/>
              </a:rPr>
              <a:t>We start with </a:t>
            </a:r>
            <a:r>
              <a:rPr lang="en-US" b="1" dirty="0" smtClean="0">
                <a:sym typeface="Wingdings" pitchFamily="2" charset="2"/>
              </a:rPr>
              <a:t>abc,</a:t>
            </a:r>
            <a:r>
              <a:rPr lang="en-US" dirty="0" smtClean="0">
                <a:sym typeface="Wingdings" pitchFamily="2" charset="2"/>
              </a:rPr>
              <a:t> this is a full functional dependency as ab is not a proper subset of candidate key{ab}.</a:t>
            </a:r>
          </a:p>
          <a:p>
            <a:pPr algn="just"/>
            <a:r>
              <a:rPr lang="en-US" dirty="0" smtClean="0">
                <a:sym typeface="Wingdings" pitchFamily="2" charset="2"/>
              </a:rPr>
              <a:t>Next </a:t>
            </a:r>
            <a:r>
              <a:rPr lang="en-US" b="1" dirty="0" smtClean="0">
                <a:sym typeface="Wingdings" pitchFamily="2" charset="2"/>
              </a:rPr>
              <a:t>cd is also a full functional dependency as c is not a proper subset of  candidate key{ab}(this violates first part of the statement</a:t>
            </a:r>
          </a:p>
          <a:p>
            <a:pPr algn="just"/>
            <a:endParaRPr lang="en-US" b="1" dirty="0" smtClean="0">
              <a:sym typeface="Wingdings" pitchFamily="2" charset="2"/>
            </a:endParaRPr>
          </a:p>
          <a:p>
            <a:pPr algn="just"/>
            <a:endParaRPr lang="en-US" b="1" dirty="0" smtClean="0">
              <a:sym typeface="Wingdings" pitchFamily="2" charset="2"/>
            </a:endParaRPr>
          </a:p>
          <a:p>
            <a:pPr algn="just"/>
            <a:endParaRPr lang="en-US" b="1" dirty="0" smtClean="0">
              <a:sym typeface="Wingdings" pitchFamily="2" charset="2"/>
            </a:endParaRPr>
          </a:p>
          <a:p>
            <a:pPr algn="just"/>
            <a:r>
              <a:rPr lang="en-US" dirty="0" smtClean="0">
                <a:sym typeface="Wingdings" pitchFamily="2" charset="2"/>
              </a:rPr>
              <a:t>Next be is a partial dependency as b is proper subset of candidate key{ab} and also e is a non prime attribute. This satisfies following definition of partial dependency.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04800" y="3276600"/>
            <a:ext cx="8610600" cy="646331"/>
            <a:chOff x="228600" y="5105400"/>
            <a:chExt cx="8610600" cy="646331"/>
          </a:xfrm>
        </p:grpSpPr>
        <p:sp>
          <p:nvSpPr>
            <p:cNvPr id="3" name="TextBox 2"/>
            <p:cNvSpPr txBox="1"/>
            <p:nvPr/>
          </p:nvSpPr>
          <p:spPr>
            <a:xfrm>
              <a:off x="228600" y="5105400"/>
              <a:ext cx="8610600" cy="64633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 smtClean="0"/>
                <a:t>Y</a:t>
              </a:r>
              <a:r>
                <a:rPr lang="en-US" b="1" dirty="0" smtClean="0">
                  <a:sym typeface="Wingdings" pitchFamily="2" charset="2"/>
                </a:rPr>
                <a:t>A</a:t>
              </a:r>
              <a:r>
                <a:rPr lang="en-US" dirty="0" smtClean="0">
                  <a:sym typeface="Wingdings" pitchFamily="2" charset="2"/>
                </a:rPr>
                <a:t> is a Full Dependency                ((</a:t>
              </a:r>
              <a:r>
                <a:rPr lang="en-US" b="1" dirty="0" smtClean="0">
                  <a:sym typeface="Wingdings" pitchFamily="2" charset="2"/>
                </a:rPr>
                <a:t>Y</a:t>
              </a:r>
              <a:r>
                <a:rPr lang="en-US" dirty="0" smtClean="0">
                  <a:sym typeface="Wingdings" pitchFamily="2" charset="2"/>
                </a:rPr>
                <a:t> is not a proper subset of Candidate key </a:t>
              </a:r>
              <a:r>
                <a:rPr lang="en-US" b="1" dirty="0" smtClean="0">
                  <a:sym typeface="Wingdings" pitchFamily="2" charset="2"/>
                </a:rPr>
                <a:t>X</a:t>
              </a:r>
              <a:r>
                <a:rPr lang="en-US" dirty="0" smtClean="0">
                  <a:sym typeface="Wingdings" pitchFamily="2" charset="2"/>
                </a:rPr>
                <a:t>) </a:t>
              </a:r>
              <a:r>
                <a:rPr lang="en-US" b="1" dirty="0" smtClean="0">
                  <a:sym typeface="Wingdings" pitchFamily="2" charset="2"/>
                </a:rPr>
                <a:t>OR </a:t>
              </a:r>
              <a:r>
                <a:rPr lang="en-US" dirty="0" smtClean="0">
                  <a:sym typeface="Wingdings" pitchFamily="2" charset="2"/>
                </a:rPr>
                <a:t>(</a:t>
              </a:r>
              <a:r>
                <a:rPr lang="en-US" b="1" dirty="0" smtClean="0">
                  <a:sym typeface="Wingdings" pitchFamily="2" charset="2"/>
                </a:rPr>
                <a:t>A</a:t>
              </a:r>
              <a:r>
                <a:rPr lang="en-US" dirty="0" smtClean="0">
                  <a:sym typeface="Wingdings" pitchFamily="2" charset="2"/>
                </a:rPr>
                <a:t> is a </a:t>
              </a:r>
            </a:p>
            <a:p>
              <a:r>
                <a:rPr lang="en-US" dirty="0" smtClean="0">
                  <a:sym typeface="Wingdings" pitchFamily="2" charset="2"/>
                </a:rPr>
                <a:t>			              Prime Attribute))</a:t>
              </a:r>
              <a:endParaRPr lang="en-US" dirty="0"/>
            </a:p>
          </p:txBody>
        </p:sp>
        <p:sp>
          <p:nvSpPr>
            <p:cNvPr id="4" name="Left-Right Arrow 3"/>
            <p:cNvSpPr/>
            <p:nvPr/>
          </p:nvSpPr>
          <p:spPr>
            <a:xfrm>
              <a:off x="2944095" y="5181600"/>
              <a:ext cx="609600" cy="228600"/>
            </a:xfrm>
            <a:prstGeom prst="left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81000" y="4953000"/>
            <a:ext cx="8458200" cy="646331"/>
            <a:chOff x="304800" y="2057400"/>
            <a:chExt cx="845820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304800" y="2057400"/>
              <a:ext cx="8458200" cy="646331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 smtClean="0"/>
                <a:t>Y</a:t>
              </a:r>
              <a:r>
                <a:rPr lang="en-US" b="1" dirty="0" smtClean="0">
                  <a:sym typeface="Wingdings" pitchFamily="2" charset="2"/>
                </a:rPr>
                <a:t>A</a:t>
              </a:r>
              <a:r>
                <a:rPr lang="en-US" dirty="0" smtClean="0">
                  <a:sym typeface="Wingdings" pitchFamily="2" charset="2"/>
                </a:rPr>
                <a:t> is a Partial Dependency            ((</a:t>
              </a:r>
              <a:r>
                <a:rPr lang="en-US" b="1" dirty="0" smtClean="0">
                  <a:sym typeface="Wingdings" pitchFamily="2" charset="2"/>
                </a:rPr>
                <a:t>Y</a:t>
              </a:r>
              <a:r>
                <a:rPr lang="en-US" dirty="0" smtClean="0">
                  <a:sym typeface="Wingdings" pitchFamily="2" charset="2"/>
                </a:rPr>
                <a:t> is a proper subset of Candidate key </a:t>
              </a:r>
              <a:r>
                <a:rPr lang="en-US" b="1" dirty="0" smtClean="0">
                  <a:sym typeface="Wingdings" pitchFamily="2" charset="2"/>
                </a:rPr>
                <a:t>X</a:t>
              </a:r>
              <a:r>
                <a:rPr lang="en-US" dirty="0" smtClean="0">
                  <a:sym typeface="Wingdings" pitchFamily="2" charset="2"/>
                </a:rPr>
                <a:t>) </a:t>
              </a:r>
              <a:r>
                <a:rPr lang="en-US" b="1" dirty="0" smtClean="0">
                  <a:sym typeface="Wingdings" pitchFamily="2" charset="2"/>
                </a:rPr>
                <a:t>AND</a:t>
              </a:r>
              <a:r>
                <a:rPr lang="en-US" dirty="0" smtClean="0">
                  <a:sym typeface="Wingdings" pitchFamily="2" charset="2"/>
                </a:rPr>
                <a:t>(</a:t>
              </a:r>
              <a:r>
                <a:rPr lang="en-US" b="1" dirty="0" smtClean="0">
                  <a:sym typeface="Wingdings" pitchFamily="2" charset="2"/>
                </a:rPr>
                <a:t>A</a:t>
              </a:r>
              <a:r>
                <a:rPr lang="en-US" dirty="0" smtClean="0">
                  <a:sym typeface="Wingdings" pitchFamily="2" charset="2"/>
                </a:rPr>
                <a:t> is a </a:t>
              </a:r>
            </a:p>
            <a:p>
              <a:r>
                <a:rPr lang="en-US" dirty="0" smtClean="0">
                  <a:sym typeface="Wingdings" pitchFamily="2" charset="2"/>
                </a:rPr>
                <a:t>			              Non Prime Attribute))</a:t>
              </a:r>
              <a:endParaRPr lang="en-US" dirty="0"/>
            </a:p>
          </p:txBody>
        </p:sp>
        <p:sp>
          <p:nvSpPr>
            <p:cNvPr id="7" name="Left-Right Arrow 6"/>
            <p:cNvSpPr/>
            <p:nvPr/>
          </p:nvSpPr>
          <p:spPr>
            <a:xfrm>
              <a:off x="3276600" y="2209800"/>
              <a:ext cx="304800" cy="15240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1554</Words>
  <Application>Microsoft Office PowerPoint</Application>
  <PresentationFormat>On-screen Show (4:3)</PresentationFormat>
  <Paragraphs>271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Cambria Math</vt:lpstr>
      <vt:lpstr>DAGGERSQUARE</vt:lpstr>
      <vt:lpstr>Wingdings</vt:lpstr>
      <vt:lpstr>Office Theme</vt:lpstr>
      <vt:lpstr>Normalization</vt:lpstr>
      <vt:lpstr>Partial Dependency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IITM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Normalization</dc:title>
  <dc:creator>IITM</dc:creator>
  <cp:lastModifiedBy>OwnCloud</cp:lastModifiedBy>
  <cp:revision>40</cp:revision>
  <dcterms:created xsi:type="dcterms:W3CDTF">2018-02-07T03:59:30Z</dcterms:created>
  <dcterms:modified xsi:type="dcterms:W3CDTF">2020-02-03T07:38:02Z</dcterms:modified>
</cp:coreProperties>
</file>