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3"/>
  </p:notesMasterIdLst>
  <p:handoutMasterIdLst>
    <p:handoutMasterId r:id="rId34"/>
  </p:handoutMasterIdLst>
  <p:sldIdLst>
    <p:sldId id="282" r:id="rId2"/>
    <p:sldId id="324" r:id="rId3"/>
    <p:sldId id="327" r:id="rId4"/>
    <p:sldId id="328" r:id="rId5"/>
    <p:sldId id="329" r:id="rId6"/>
    <p:sldId id="330" r:id="rId7"/>
    <p:sldId id="331" r:id="rId8"/>
    <p:sldId id="332" r:id="rId9"/>
    <p:sldId id="333" r:id="rId10"/>
    <p:sldId id="334" r:id="rId11"/>
    <p:sldId id="335" r:id="rId12"/>
    <p:sldId id="336" r:id="rId13"/>
    <p:sldId id="337" r:id="rId14"/>
    <p:sldId id="338" r:id="rId15"/>
    <p:sldId id="339" r:id="rId16"/>
    <p:sldId id="340" r:id="rId17"/>
    <p:sldId id="341" r:id="rId18"/>
    <p:sldId id="342" r:id="rId19"/>
    <p:sldId id="343" r:id="rId20"/>
    <p:sldId id="344" r:id="rId21"/>
    <p:sldId id="345" r:id="rId22"/>
    <p:sldId id="346" r:id="rId23"/>
    <p:sldId id="372" r:id="rId24"/>
    <p:sldId id="347" r:id="rId25"/>
    <p:sldId id="373" r:id="rId26"/>
    <p:sldId id="374" r:id="rId27"/>
    <p:sldId id="348" r:id="rId28"/>
    <p:sldId id="349" r:id="rId29"/>
    <p:sldId id="350" r:id="rId30"/>
    <p:sldId id="351" r:id="rId31"/>
    <p:sldId id="352" r:id="rId32"/>
  </p:sldIdLst>
  <p:sldSz cx="9144000" cy="6858000" type="letter"/>
  <p:notesSz cx="6858000" cy="9144000"/>
  <p:defaultTextStyle>
    <a:defPPr>
      <a:defRPr lang="en-CA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77228"/>
    <a:srgbClr val="6E792B"/>
    <a:srgbClr val="76822E"/>
    <a:srgbClr val="4F571F"/>
    <a:srgbClr val="6F6A07"/>
    <a:srgbClr val="827C08"/>
    <a:srgbClr val="A29B0A"/>
    <a:srgbClr val="99003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Objects="1">
      <p:cViewPr>
        <p:scale>
          <a:sx n="75" d="100"/>
          <a:sy n="75" d="100"/>
        </p:scale>
        <p:origin x="-372" y="30"/>
      </p:cViewPr>
      <p:guideLst>
        <p:guide orient="horz" pos="192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>
        <p:scale>
          <a:sx n="100" d="100"/>
          <a:sy n="100" d="100"/>
        </p:scale>
        <p:origin x="-780" y="217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9.xml"/><Relationship Id="rId2" Type="http://schemas.openxmlformats.org/officeDocument/2006/relationships/slide" Target="slides/slide7.xml"/><Relationship Id="rId1" Type="http://schemas.openxmlformats.org/officeDocument/2006/relationships/slide" Target="slides/slide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Tahoma" pitchFamily="34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Tahoma" pitchFamily="34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Tahoma" pitchFamily="34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Tahoma" pitchFamily="34" charset="0"/>
              </a:defRPr>
            </a:lvl1pPr>
          </a:lstStyle>
          <a:p>
            <a:pPr>
              <a:defRPr/>
            </a:pPr>
            <a:fld id="{F1218BE9-2863-4580-90B4-F0B6411A9452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Tahoma" pitchFamily="34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Tahoma" pitchFamily="34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33796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noProof="0" smtClean="0"/>
              <a:t>Click to edit Master text styles</a:t>
            </a:r>
          </a:p>
          <a:p>
            <a:pPr lvl="1"/>
            <a:r>
              <a:rPr lang="en-CA" noProof="0" smtClean="0"/>
              <a:t>Second level</a:t>
            </a:r>
          </a:p>
          <a:p>
            <a:pPr lvl="2"/>
            <a:r>
              <a:rPr lang="en-CA" noProof="0" smtClean="0"/>
              <a:t>Third level</a:t>
            </a:r>
          </a:p>
          <a:p>
            <a:pPr lvl="3"/>
            <a:r>
              <a:rPr lang="en-CA" noProof="0" smtClean="0"/>
              <a:t>Fourth level</a:t>
            </a:r>
          </a:p>
          <a:p>
            <a:pPr lvl="4"/>
            <a:r>
              <a:rPr lang="en-CA" noProof="0" smtClean="0"/>
              <a:t>Fifth level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Tahoma" pitchFamily="34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Tahoma" pitchFamily="34" charset="0"/>
              </a:defRPr>
            </a:lvl1pPr>
          </a:lstStyle>
          <a:p>
            <a:pPr>
              <a:defRPr/>
            </a:pPr>
            <a:fld id="{9BF10694-A0C1-4DCF-8D85-C5E72CAC94C0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0AF7F6-BCE1-4D93-8B43-ADF8E1685B8D}" type="slidenum">
              <a:rPr lang="en-CA"/>
              <a:pPr/>
              <a:t>1</a:t>
            </a:fld>
            <a:endParaRPr lang="en-CA"/>
          </a:p>
        </p:txBody>
      </p:sp>
      <p:sp>
        <p:nvSpPr>
          <p:cNvPr id="3481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z="180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2CF63B-D717-4B33-A1AA-5A25FAABD154}" type="slidenum">
              <a:rPr lang="en-CA"/>
              <a:pPr/>
              <a:t>10</a:t>
            </a:fld>
            <a:endParaRPr lang="en-CA"/>
          </a:p>
        </p:txBody>
      </p:sp>
      <p:sp>
        <p:nvSpPr>
          <p:cNvPr id="4403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z="180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DC82E3-9348-4439-88BB-DD33DA8D7975}" type="slidenum">
              <a:rPr lang="en-CA"/>
              <a:pPr/>
              <a:t>11</a:t>
            </a:fld>
            <a:endParaRPr lang="en-CA"/>
          </a:p>
        </p:txBody>
      </p:sp>
      <p:sp>
        <p:nvSpPr>
          <p:cNvPr id="4505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z="180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B81652-E678-4BFB-86B5-F3BDDFD35BB8}" type="slidenum">
              <a:rPr lang="en-CA"/>
              <a:pPr/>
              <a:t>12</a:t>
            </a:fld>
            <a:endParaRPr lang="en-CA"/>
          </a:p>
        </p:txBody>
      </p:sp>
      <p:sp>
        <p:nvSpPr>
          <p:cNvPr id="4608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z="1800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5EDC33-A517-41B7-95C6-DFAC02F0F367}" type="slidenum">
              <a:rPr lang="en-CA"/>
              <a:pPr/>
              <a:t>13</a:t>
            </a:fld>
            <a:endParaRPr lang="en-CA"/>
          </a:p>
        </p:txBody>
      </p:sp>
      <p:sp>
        <p:nvSpPr>
          <p:cNvPr id="4710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z="1800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FBAF3C-C1B4-4A61-900F-5F6DB2995601}" type="slidenum">
              <a:rPr lang="en-CA"/>
              <a:pPr/>
              <a:t>14</a:t>
            </a:fld>
            <a:endParaRPr lang="en-CA"/>
          </a:p>
        </p:txBody>
      </p:sp>
      <p:sp>
        <p:nvSpPr>
          <p:cNvPr id="4813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z="1800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058A7CB-D8B4-4AB6-9DE5-8AA2E615BBA9}" type="slidenum">
              <a:rPr lang="en-CA"/>
              <a:pPr/>
              <a:t>15</a:t>
            </a:fld>
            <a:endParaRPr lang="en-CA"/>
          </a:p>
        </p:txBody>
      </p:sp>
      <p:sp>
        <p:nvSpPr>
          <p:cNvPr id="4915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z="1800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91ACE4-ECBF-4BB4-A35B-69679680D210}" type="slidenum">
              <a:rPr lang="en-CA"/>
              <a:pPr/>
              <a:t>16</a:t>
            </a:fld>
            <a:endParaRPr lang="en-CA"/>
          </a:p>
        </p:txBody>
      </p:sp>
      <p:sp>
        <p:nvSpPr>
          <p:cNvPr id="5017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z="1800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646153D-84A2-4FA4-9B79-6E54FEB75AFF}" type="slidenum">
              <a:rPr lang="en-CA"/>
              <a:pPr/>
              <a:t>17</a:t>
            </a:fld>
            <a:endParaRPr lang="en-CA"/>
          </a:p>
        </p:txBody>
      </p:sp>
      <p:sp>
        <p:nvSpPr>
          <p:cNvPr id="5120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z="1800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C223B5-5B05-4C8F-BE0E-D70799B0455D}" type="slidenum">
              <a:rPr lang="en-CA"/>
              <a:pPr/>
              <a:t>18</a:t>
            </a:fld>
            <a:endParaRPr lang="en-CA"/>
          </a:p>
        </p:txBody>
      </p:sp>
      <p:sp>
        <p:nvSpPr>
          <p:cNvPr id="5222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z="1800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CF95F42-FF74-4715-AEDC-4C514B47FA05}" type="slidenum">
              <a:rPr lang="en-CA"/>
              <a:pPr/>
              <a:t>19</a:t>
            </a:fld>
            <a:endParaRPr lang="en-CA"/>
          </a:p>
        </p:txBody>
      </p:sp>
      <p:sp>
        <p:nvSpPr>
          <p:cNvPr id="5325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z="180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6EFA25-8E4C-4DE7-897C-411AAF8C937F}" type="slidenum">
              <a:rPr lang="en-CA"/>
              <a:pPr/>
              <a:t>2</a:t>
            </a:fld>
            <a:endParaRPr lang="en-CA"/>
          </a:p>
        </p:txBody>
      </p:sp>
      <p:sp>
        <p:nvSpPr>
          <p:cNvPr id="3584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z="1800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D316CF-7B79-4815-9F4B-BA114D51B585}" type="slidenum">
              <a:rPr lang="en-CA"/>
              <a:pPr/>
              <a:t>20</a:t>
            </a:fld>
            <a:endParaRPr lang="en-CA"/>
          </a:p>
        </p:txBody>
      </p:sp>
      <p:sp>
        <p:nvSpPr>
          <p:cNvPr id="5427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z="1800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2A78492-FFB1-4964-9FB8-0CE14750325F}" type="slidenum">
              <a:rPr lang="en-CA"/>
              <a:pPr/>
              <a:t>21</a:t>
            </a:fld>
            <a:endParaRPr lang="en-CA"/>
          </a:p>
        </p:txBody>
      </p:sp>
      <p:sp>
        <p:nvSpPr>
          <p:cNvPr id="5529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z="1800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E8EE769-7F68-464A-B134-BBBB0D41DC8E}" type="slidenum">
              <a:rPr lang="en-CA"/>
              <a:pPr/>
              <a:t>22</a:t>
            </a:fld>
            <a:endParaRPr lang="en-CA"/>
          </a:p>
        </p:txBody>
      </p:sp>
      <p:sp>
        <p:nvSpPr>
          <p:cNvPr id="5632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z="1800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8CE17E-531D-44BC-9FC5-C46CD8C0CCB6}" type="slidenum">
              <a:rPr lang="en-CA"/>
              <a:pPr/>
              <a:t>24</a:t>
            </a:fld>
            <a:endParaRPr lang="en-CA"/>
          </a:p>
        </p:txBody>
      </p:sp>
      <p:sp>
        <p:nvSpPr>
          <p:cNvPr id="5734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z="1800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210F22-4F29-42F8-BB0C-F3C28BFDF1AB}" type="slidenum">
              <a:rPr lang="en-CA"/>
              <a:pPr/>
              <a:t>27</a:t>
            </a:fld>
            <a:endParaRPr lang="en-CA"/>
          </a:p>
        </p:txBody>
      </p:sp>
      <p:sp>
        <p:nvSpPr>
          <p:cNvPr id="5837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z="1800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249AB52-9167-41C5-940C-FAD209043898}" type="slidenum">
              <a:rPr lang="en-CA"/>
              <a:pPr/>
              <a:t>28</a:t>
            </a:fld>
            <a:endParaRPr lang="en-CA"/>
          </a:p>
        </p:txBody>
      </p:sp>
      <p:sp>
        <p:nvSpPr>
          <p:cNvPr id="5939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z="1800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C66287-6CAD-4771-920A-469DB432D299}" type="slidenum">
              <a:rPr lang="en-CA"/>
              <a:pPr/>
              <a:t>29</a:t>
            </a:fld>
            <a:endParaRPr lang="en-CA"/>
          </a:p>
        </p:txBody>
      </p:sp>
      <p:sp>
        <p:nvSpPr>
          <p:cNvPr id="6041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z="1800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81DD7D-C406-452C-92BC-2182FBB769F9}" type="slidenum">
              <a:rPr lang="en-CA"/>
              <a:pPr/>
              <a:t>30</a:t>
            </a:fld>
            <a:endParaRPr lang="en-CA"/>
          </a:p>
        </p:txBody>
      </p:sp>
      <p:sp>
        <p:nvSpPr>
          <p:cNvPr id="6144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z="1800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416549-BB5A-436B-B40E-4C5338EDE320}" type="slidenum">
              <a:rPr lang="en-CA"/>
              <a:pPr/>
              <a:t>31</a:t>
            </a:fld>
            <a:endParaRPr lang="en-CA"/>
          </a:p>
        </p:txBody>
      </p:sp>
      <p:sp>
        <p:nvSpPr>
          <p:cNvPr id="6246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z="180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9C8ACE-2756-43BE-8C6E-C5D960556979}" type="slidenum">
              <a:rPr lang="en-CA"/>
              <a:pPr/>
              <a:t>3</a:t>
            </a:fld>
            <a:endParaRPr lang="en-CA"/>
          </a:p>
        </p:txBody>
      </p:sp>
      <p:sp>
        <p:nvSpPr>
          <p:cNvPr id="3686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z="180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710F9CF-5DD7-4708-AD07-3BAFC37B944C}" type="slidenum">
              <a:rPr lang="en-CA"/>
              <a:pPr/>
              <a:t>4</a:t>
            </a:fld>
            <a:endParaRPr lang="en-CA"/>
          </a:p>
        </p:txBody>
      </p:sp>
      <p:sp>
        <p:nvSpPr>
          <p:cNvPr id="3789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z="180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EA66ED-89D5-4E3C-AE42-23546C79B05F}" type="slidenum">
              <a:rPr lang="en-CA"/>
              <a:pPr/>
              <a:t>5</a:t>
            </a:fld>
            <a:endParaRPr lang="en-CA"/>
          </a:p>
        </p:txBody>
      </p:sp>
      <p:sp>
        <p:nvSpPr>
          <p:cNvPr id="3891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z="180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46A49B1-2C43-4263-A198-37AE7095589E}" type="slidenum">
              <a:rPr lang="en-CA"/>
              <a:pPr/>
              <a:t>6</a:t>
            </a:fld>
            <a:endParaRPr lang="en-CA"/>
          </a:p>
        </p:txBody>
      </p:sp>
      <p:sp>
        <p:nvSpPr>
          <p:cNvPr id="3993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z="180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96AF55-9047-4988-B091-01682F66ABB8}" type="slidenum">
              <a:rPr lang="en-CA"/>
              <a:pPr/>
              <a:t>7</a:t>
            </a:fld>
            <a:endParaRPr lang="en-CA"/>
          </a:p>
        </p:txBody>
      </p:sp>
      <p:sp>
        <p:nvSpPr>
          <p:cNvPr id="4096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z="180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46E812-0A8B-44C7-ABC0-CC97FBB14B21}" type="slidenum">
              <a:rPr lang="en-CA"/>
              <a:pPr/>
              <a:t>8</a:t>
            </a:fld>
            <a:endParaRPr lang="en-CA"/>
          </a:p>
        </p:txBody>
      </p:sp>
      <p:sp>
        <p:nvSpPr>
          <p:cNvPr id="4198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z="180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21C6E5-1AE5-4B3D-A67B-E12A3E6EB52F}" type="slidenum">
              <a:rPr lang="en-CA"/>
              <a:pPr/>
              <a:t>9</a:t>
            </a:fld>
            <a:endParaRPr lang="en-CA"/>
          </a:p>
        </p:txBody>
      </p:sp>
      <p:sp>
        <p:nvSpPr>
          <p:cNvPr id="4301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z="180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4"/>
          <p:cNvSpPr>
            <a:spLocks noChangeArrowheads="1"/>
          </p:cNvSpPr>
          <p:nvPr/>
        </p:nvSpPr>
        <p:spPr bwMode="auto">
          <a:xfrm>
            <a:off x="8305800" y="0"/>
            <a:ext cx="609600" cy="6858000"/>
          </a:xfrm>
          <a:prstGeom prst="rect">
            <a:avLst/>
          </a:prstGeom>
          <a:gradFill rotWithShape="1">
            <a:gsLst>
              <a:gs pos="0">
                <a:srgbClr val="677228">
                  <a:alpha val="44000"/>
                </a:srgbClr>
              </a:gs>
              <a:gs pos="100000">
                <a:srgbClr val="677228">
                  <a:gamma/>
                  <a:shade val="87843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47"/>
          <p:cNvSpPr>
            <a:spLocks noChangeArrowheads="1"/>
          </p:cNvSpPr>
          <p:nvPr userDrawn="1"/>
        </p:nvSpPr>
        <p:spPr bwMode="auto">
          <a:xfrm rot="16200000">
            <a:off x="3500437" y="-985837"/>
            <a:ext cx="2143125" cy="9144000"/>
          </a:xfrm>
          <a:prstGeom prst="rect">
            <a:avLst/>
          </a:prstGeom>
          <a:solidFill>
            <a:srgbClr val="677228">
              <a:alpha val="44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Rectangle 48"/>
          <p:cNvSpPr>
            <a:spLocks noChangeArrowheads="1"/>
          </p:cNvSpPr>
          <p:nvPr userDrawn="1"/>
        </p:nvSpPr>
        <p:spPr bwMode="auto">
          <a:xfrm>
            <a:off x="7315200" y="2438400"/>
            <a:ext cx="1828800" cy="22907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7" name="Picture 35" descr="awtri_4c UPDATE_colo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5949950"/>
            <a:ext cx="684213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46" descr="elmasri_thumb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419975" y="2514600"/>
            <a:ext cx="1724025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26" name="Rectangle 30" descr="Pink tissue paper"/>
          <p:cNvSpPr>
            <a:spLocks noGrp="1" noChangeArrowheads="1"/>
          </p:cNvSpPr>
          <p:nvPr>
            <p:ph type="ctrTitle" sz="quarter"/>
          </p:nvPr>
        </p:nvSpPr>
        <p:spPr>
          <a:xfrm>
            <a:off x="228600" y="152400"/>
            <a:ext cx="7086600" cy="2286000"/>
          </a:xfrm>
        </p:spPr>
        <p:txBody>
          <a:bodyPr wrap="none" anchor="ctr"/>
          <a:lstStyle>
            <a:lvl1pPr>
              <a:defRPr sz="6600">
                <a:solidFill>
                  <a:srgbClr val="99003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134" name="Rectangle 38" descr="Pink tissue paper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04800" y="2590800"/>
            <a:ext cx="6629400" cy="19050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2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29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838200" y="6400800"/>
            <a:ext cx="4495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900" smtClean="0"/>
            </a:lvl1pPr>
          </a:lstStyle>
          <a:p>
            <a:pPr>
              <a:defRPr/>
            </a:pPr>
            <a:r>
              <a:rPr lang="en-US"/>
              <a:t>Copyright © 2007 </a:t>
            </a:r>
            <a:r>
              <a:rPr lang="en-US">
                <a:solidFill>
                  <a:srgbClr val="000000"/>
                </a:solidFill>
              </a:rPr>
              <a:t>Ramez Elmasri and Shamkant B. Navathe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18- </a:t>
            </a:r>
            <a:fld id="{AE867B5F-6EF7-4261-9E8A-E7D760F01005}" type="slidenum">
              <a:rPr lang="en-US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303213"/>
            <a:ext cx="2076450" cy="58689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303213"/>
            <a:ext cx="6076950" cy="58689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18- </a:t>
            </a:r>
            <a:fld id="{6F91F91F-A68A-47EA-9577-818B4790C441}" type="slidenum">
              <a:rPr lang="en-US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18- </a:t>
            </a:r>
            <a:fld id="{81846956-76A5-4CD1-B870-FAA8883F9A7B}" type="slidenum">
              <a:rPr lang="en-US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18- </a:t>
            </a:r>
            <a:fld id="{25F962B3-0098-4377-8AF1-789509E9595E}" type="slidenum">
              <a:rPr lang="en-US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9713" y="1600200"/>
            <a:ext cx="407035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2463" y="1600200"/>
            <a:ext cx="4071937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18- </a:t>
            </a:r>
            <a:fld id="{031B9CE0-A799-45C9-89F8-10D543494CAA}" type="slidenum">
              <a:rPr lang="en-US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18- </a:t>
            </a:r>
            <a:fld id="{764BB87C-A7C4-49BA-ACF7-DDE1984D0176}" type="slidenum">
              <a:rPr lang="en-US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18- </a:t>
            </a:r>
            <a:fld id="{5FE81C95-3FB5-44F5-9A30-6BD7A4F5D38D}" type="slidenum">
              <a:rPr lang="en-US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18- </a:t>
            </a:r>
            <a:fld id="{CACEA8FF-F7CC-4B04-B764-9091FB77AB56}" type="slidenum">
              <a:rPr lang="en-US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18- </a:t>
            </a:r>
            <a:fld id="{97292172-D4AB-48DB-BAD4-DB7E1EE13A45}" type="slidenum">
              <a:rPr lang="en-US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18- </a:t>
            </a:r>
            <a:fld id="{34EB28DA-47AF-4FD9-9B5A-1F6EDBEAB46D}" type="slidenum">
              <a:rPr lang="en-US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45"/>
          <p:cNvGrpSpPr>
            <a:grpSpLocks/>
          </p:cNvGrpSpPr>
          <p:nvPr userDrawn="1"/>
        </p:nvGrpSpPr>
        <p:grpSpPr bwMode="auto">
          <a:xfrm>
            <a:off x="8936038" y="1449388"/>
            <a:ext cx="207962" cy="5408612"/>
            <a:chOff x="5606" y="889"/>
            <a:chExt cx="154" cy="3431"/>
          </a:xfrm>
        </p:grpSpPr>
        <p:sp>
          <p:nvSpPr>
            <p:cNvPr id="3110" name="Rectangle 38"/>
            <p:cNvSpPr>
              <a:spLocks noChangeArrowheads="1"/>
            </p:cNvSpPr>
            <p:nvPr userDrawn="1"/>
          </p:nvSpPr>
          <p:spPr bwMode="gray">
            <a:xfrm flipH="1">
              <a:off x="5685" y="889"/>
              <a:ext cx="75" cy="3431"/>
            </a:xfrm>
            <a:prstGeom prst="rect">
              <a:avLst/>
            </a:prstGeom>
            <a:solidFill>
              <a:srgbClr val="677228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en-US" sz="3200">
                <a:latin typeface="Tahoma" pitchFamily="34" charset="0"/>
              </a:endParaRPr>
            </a:p>
          </p:txBody>
        </p:sp>
        <p:grpSp>
          <p:nvGrpSpPr>
            <p:cNvPr id="3081" name="Group 44"/>
            <p:cNvGrpSpPr>
              <a:grpSpLocks/>
            </p:cNvGrpSpPr>
            <p:nvPr userDrawn="1"/>
          </p:nvGrpSpPr>
          <p:grpSpPr bwMode="auto">
            <a:xfrm>
              <a:off x="5606" y="889"/>
              <a:ext cx="106" cy="3431"/>
              <a:chOff x="5606" y="889"/>
              <a:chExt cx="106" cy="3431"/>
            </a:xfrm>
          </p:grpSpPr>
          <p:sp>
            <p:nvSpPr>
              <p:cNvPr id="3115" name="Rectangle 43"/>
              <p:cNvSpPr>
                <a:spLocks noChangeArrowheads="1"/>
              </p:cNvSpPr>
              <p:nvPr userDrawn="1"/>
            </p:nvSpPr>
            <p:spPr bwMode="gray">
              <a:xfrm rot="10800000" flipH="1">
                <a:off x="5606" y="889"/>
                <a:ext cx="58" cy="3431"/>
              </a:xfrm>
              <a:prstGeom prst="rect">
                <a:avLst/>
              </a:prstGeom>
              <a:solidFill>
                <a:schemeClr val="tx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rot="10800000" wrap="none" anchor="ctr"/>
              <a:lstStyle/>
              <a:p>
                <a:pPr algn="ctr">
                  <a:defRPr/>
                </a:pPr>
                <a:endParaRPr kumimoji="1" lang="en-US" sz="3200">
                  <a:latin typeface="Tahoma" pitchFamily="34" charset="0"/>
                </a:endParaRPr>
              </a:p>
            </p:txBody>
          </p:sp>
          <p:sp>
            <p:nvSpPr>
              <p:cNvPr id="3104" name="Rectangle 32"/>
              <p:cNvSpPr>
                <a:spLocks noChangeArrowheads="1"/>
              </p:cNvSpPr>
              <p:nvPr userDrawn="1"/>
            </p:nvSpPr>
            <p:spPr bwMode="gray">
              <a:xfrm rot="10800000" flipH="1">
                <a:off x="5654" y="889"/>
                <a:ext cx="58" cy="3431"/>
              </a:xfrm>
              <a:prstGeom prst="rect">
                <a:avLst/>
              </a:prstGeom>
              <a:solidFill>
                <a:srgbClr val="99003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rot="10800000" wrap="none" anchor="ctr"/>
              <a:lstStyle/>
              <a:p>
                <a:pPr algn="ctr">
                  <a:defRPr/>
                </a:pPr>
                <a:endParaRPr kumimoji="1" lang="en-US" sz="3200">
                  <a:latin typeface="Tahoma" pitchFamily="34" charset="0"/>
                </a:endParaRPr>
              </a:p>
            </p:txBody>
          </p:sp>
        </p:grpSp>
      </p:grpSp>
      <p:sp>
        <p:nvSpPr>
          <p:cNvPr id="3109" name="Rectangle 37"/>
          <p:cNvSpPr>
            <a:spLocks noChangeArrowheads="1"/>
          </p:cNvSpPr>
          <p:nvPr userDrawn="1"/>
        </p:nvSpPr>
        <p:spPr bwMode="gray">
          <a:xfrm rot="16200000">
            <a:off x="3845719" y="-3845719"/>
            <a:ext cx="1449388" cy="9140825"/>
          </a:xfrm>
          <a:prstGeom prst="rect">
            <a:avLst/>
          </a:prstGeom>
          <a:solidFill>
            <a:srgbClr val="677228">
              <a:alpha val="36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 algn="ctr">
              <a:defRPr/>
            </a:pPr>
            <a:endParaRPr kumimoji="1" lang="en-US" sz="3200">
              <a:latin typeface="Tahoma" pitchFamily="34" charset="0"/>
            </a:endParaRPr>
          </a:p>
        </p:txBody>
      </p:sp>
      <p:sp>
        <p:nvSpPr>
          <p:cNvPr id="3076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303213"/>
            <a:ext cx="7796213" cy="992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b="1" smtClean="0">
                <a:solidFill>
                  <a:srgbClr val="990033"/>
                </a:solidFill>
              </a:defRPr>
            </a:lvl1pPr>
          </a:lstStyle>
          <a:p>
            <a:pPr>
              <a:defRPr/>
            </a:pPr>
            <a:r>
              <a:rPr lang="en-US"/>
              <a:t>Slide 18- </a:t>
            </a:r>
            <a:fld id="{1F9A02DE-DFEF-4B48-B5CD-E36B86193050}" type="slidenum">
              <a:rPr lang="en-US"/>
              <a:pPr>
                <a:defRPr/>
              </a:pPr>
              <a:t>‹#›</a:t>
            </a:fld>
            <a:endParaRPr lang="en-CA"/>
          </a:p>
        </p:txBody>
      </p:sp>
      <p:sp>
        <p:nvSpPr>
          <p:cNvPr id="3078" name="Rectangle 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9713" y="1600200"/>
            <a:ext cx="8294687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102" name="Rectangle 30"/>
          <p:cNvSpPr>
            <a:spLocks noChangeArrowheads="1"/>
          </p:cNvSpPr>
          <p:nvPr/>
        </p:nvSpPr>
        <p:spPr bwMode="auto">
          <a:xfrm>
            <a:off x="838200" y="6397625"/>
            <a:ext cx="449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>
              <a:defRPr/>
            </a:pPr>
            <a:r>
              <a:rPr lang="en-US" sz="900"/>
              <a:t>Copyright © 2007 </a:t>
            </a:r>
            <a:r>
              <a:rPr lang="en-US" sz="900">
                <a:solidFill>
                  <a:srgbClr val="000000"/>
                </a:solidFill>
              </a:rPr>
              <a:t>Ramez Elmasri and Shamkant B. Navathe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med"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60000"/>
        <a:buFont typeface="Wingdings" pitchFamily="2" charset="2"/>
        <a:buChar char="n"/>
        <a:defRPr sz="28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5000"/>
        <a:buFont typeface="Wingdings" pitchFamily="2" charset="2"/>
        <a:buChar char="n"/>
        <a:defRPr sz="2600">
          <a:solidFill>
            <a:srgbClr val="800000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400">
          <a:solidFill>
            <a:schemeClr val="tx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5000"/>
        <a:buFont typeface="Wingdings" pitchFamily="2" charset="2"/>
        <a:buChar char="n"/>
        <a:defRPr sz="2000">
          <a:solidFill>
            <a:srgbClr val="800000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/>
              <a:t>Slide 18- </a:t>
            </a:r>
            <a:fld id="{840066F8-682F-41F6-B889-27BE23FCF2F7}" type="slidenum">
              <a:rPr lang="en-US"/>
              <a:pPr/>
              <a:t>1</a:t>
            </a:fld>
            <a:endParaRPr lang="en-CA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5124" name="Picture 11" descr="Elmasri_cov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/>
              <a:t>Slide 18- </a:t>
            </a:r>
            <a:fld id="{17A78838-BC24-41DD-84E3-09390DBBB191}" type="slidenum">
              <a:rPr lang="en-US"/>
              <a:pPr/>
              <a:t>10</a:t>
            </a:fld>
            <a:endParaRPr lang="en-CA"/>
          </a:p>
        </p:txBody>
      </p:sp>
      <p:sp>
        <p:nvSpPr>
          <p:cNvPr id="12291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Database Concurrency Control</a:t>
            </a:r>
          </a:p>
        </p:txBody>
      </p:sp>
      <p:sp>
        <p:nvSpPr>
          <p:cNvPr id="12292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mtClean="0">
                <a:cs typeface="Times New Roman" pitchFamily="18" charset="0"/>
              </a:rPr>
              <a:t>Two-Phase Locking Techniques: E</a:t>
            </a:r>
            <a:r>
              <a:rPr lang="en-US" smtClean="0"/>
              <a:t>ssential components</a:t>
            </a:r>
            <a:endParaRPr lang="en-US" smtClean="0">
              <a:cs typeface="Times New Roman" pitchFamily="18" charset="0"/>
            </a:endParaRPr>
          </a:p>
          <a:p>
            <a:pPr lvl="1" eaLnBrk="1" hangingPunct="1"/>
            <a:r>
              <a:rPr lang="en-US" smtClean="0">
                <a:cs typeface="Times New Roman" pitchFamily="18" charset="0"/>
              </a:rPr>
              <a:t>The following code performs the unlock operation:</a:t>
            </a:r>
          </a:p>
          <a:p>
            <a:pPr lvl="1" algn="just" eaLnBrk="1" hangingPunct="1">
              <a:buFontTx/>
              <a:buNone/>
            </a:pPr>
            <a:endParaRPr lang="en-US" smtClean="0">
              <a:cs typeface="Times New Roman" pitchFamily="18" charset="0"/>
            </a:endParaRPr>
          </a:p>
          <a:p>
            <a:pPr lvl="1" algn="just" eaLnBrk="1" hangingPunct="1">
              <a:buFontTx/>
              <a:buNone/>
            </a:pPr>
            <a:r>
              <a:rPr lang="en-US" smtClean="0">
                <a:cs typeface="Times New Roman" pitchFamily="18" charset="0"/>
              </a:rPr>
              <a:t>	LOCK (X) </a:t>
            </a:r>
            <a:r>
              <a:rPr lang="en-US" smtClean="0">
                <a:cs typeface="Times New Roman" pitchFamily="18" charset="0"/>
                <a:sym typeface="Symbol" pitchFamily="18" charset="2"/>
              </a:rPr>
              <a:t></a:t>
            </a:r>
            <a:r>
              <a:rPr lang="en-US" smtClean="0">
                <a:cs typeface="Times New Roman" pitchFamily="18" charset="0"/>
              </a:rPr>
              <a:t> 0 (*unlock the item*)</a:t>
            </a:r>
          </a:p>
          <a:p>
            <a:pPr lvl="1" algn="just" eaLnBrk="1" hangingPunct="1">
              <a:buFontTx/>
              <a:buNone/>
            </a:pPr>
            <a:r>
              <a:rPr lang="en-US" smtClean="0">
                <a:cs typeface="Times New Roman" pitchFamily="18" charset="0"/>
              </a:rPr>
              <a:t>	if any transactions are waiting then</a:t>
            </a:r>
            <a:endParaRPr lang="en-US" smtClean="0">
              <a:cs typeface="Times New Roman" pitchFamily="18" charset="0"/>
              <a:sym typeface="Symbol" pitchFamily="18" charset="2"/>
            </a:endParaRPr>
          </a:p>
          <a:p>
            <a:pPr lvl="1" algn="just" eaLnBrk="1" hangingPunct="1">
              <a:buFontTx/>
              <a:buNone/>
            </a:pPr>
            <a:r>
              <a:rPr lang="en-US" smtClean="0">
                <a:cs typeface="Times New Roman" pitchFamily="18" charset="0"/>
                <a:sym typeface="Symbol" pitchFamily="18" charset="2"/>
              </a:rPr>
              <a:t>		wake up one of the waiting the transactions;</a:t>
            </a:r>
            <a:endParaRPr lang="en-US" smtClean="0"/>
          </a:p>
        </p:txBody>
      </p:sp>
      <p:sp>
        <p:nvSpPr>
          <p:cNvPr id="12293" name="Rectangle 4"/>
          <p:cNvSpPr>
            <a:spLocks noChangeArrowheads="1"/>
          </p:cNvSpPr>
          <p:nvPr/>
        </p:nvSpPr>
        <p:spPr bwMode="auto">
          <a:xfrm>
            <a:off x="685800" y="1752600"/>
            <a:ext cx="777240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85800" lvl="1">
              <a:spcBef>
                <a:spcPct val="20000"/>
              </a:spcBef>
              <a:buClr>
                <a:schemeClr val="tx2"/>
              </a:buClr>
              <a:buSzPct val="55000"/>
              <a:buFontTx/>
              <a:buChar char="•"/>
              <a:tabLst>
                <a:tab pos="1028700" algn="l"/>
              </a:tabLst>
            </a:pPr>
            <a:endParaRPr lang="en-US" sz="2200">
              <a:solidFill>
                <a:srgbClr val="8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/>
              <a:t>Slide 18- </a:t>
            </a:r>
            <a:fld id="{CBD04A20-6C3C-4B74-8385-BA8C77742DBA}" type="slidenum">
              <a:rPr lang="en-US"/>
              <a:pPr/>
              <a:t>11</a:t>
            </a:fld>
            <a:endParaRPr lang="en-CA"/>
          </a:p>
        </p:txBody>
      </p:sp>
      <p:sp>
        <p:nvSpPr>
          <p:cNvPr id="1331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Database Concurrency Control</a:t>
            </a:r>
          </a:p>
        </p:txBody>
      </p:sp>
      <p:sp>
        <p:nvSpPr>
          <p:cNvPr id="13316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400" smtClean="0">
                <a:cs typeface="Times New Roman" pitchFamily="18" charset="0"/>
              </a:rPr>
              <a:t>Two-Phase Locking Techniques: E</a:t>
            </a:r>
            <a:r>
              <a:rPr lang="en-US" sz="2400" smtClean="0"/>
              <a:t>ssential components</a:t>
            </a:r>
          </a:p>
          <a:p>
            <a:pPr lvl="1" eaLnBrk="1" hangingPunct="1"/>
            <a:r>
              <a:rPr lang="en-US" sz="2000" smtClean="0">
                <a:cs typeface="Times New Roman" pitchFamily="18" charset="0"/>
              </a:rPr>
              <a:t>The following code performs the read operation: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smtClean="0">
                <a:cs typeface="Times New Roman" pitchFamily="18" charset="0"/>
              </a:rPr>
              <a:t>	</a:t>
            </a:r>
            <a:r>
              <a:rPr lang="en-US" sz="1600" smtClean="0">
                <a:cs typeface="Times New Roman" pitchFamily="18" charset="0"/>
              </a:rPr>
              <a:t>B: if LOCK (X) </a:t>
            </a:r>
            <a:r>
              <a:rPr lang="en-US" sz="1600" smtClean="0">
                <a:cs typeface="Times New Roman" pitchFamily="18" charset="0"/>
                <a:sym typeface="Symbol" pitchFamily="18" charset="2"/>
              </a:rPr>
              <a:t>= “</a:t>
            </a:r>
            <a:r>
              <a:rPr lang="en-US" sz="1600" smtClean="0">
                <a:cs typeface="Times New Roman" pitchFamily="18" charset="0"/>
              </a:rPr>
              <a:t>unlocked” then</a:t>
            </a:r>
          </a:p>
          <a:p>
            <a:pPr lvl="1" algn="just" eaLnBrk="1" hangingPunct="1">
              <a:buFontTx/>
              <a:buNone/>
            </a:pPr>
            <a:r>
              <a:rPr lang="en-US" sz="1800" smtClean="0">
                <a:cs typeface="Times New Roman" pitchFamily="18" charset="0"/>
              </a:rPr>
              <a:t>begin LOCK (X) </a:t>
            </a:r>
            <a:r>
              <a:rPr lang="en-US" sz="1800" smtClean="0">
                <a:cs typeface="Times New Roman" pitchFamily="18" charset="0"/>
                <a:sym typeface="Symbol" pitchFamily="18" charset="2"/>
              </a:rPr>
              <a:t></a:t>
            </a:r>
            <a:r>
              <a:rPr lang="en-US" sz="1800" smtClean="0">
                <a:cs typeface="Times New Roman" pitchFamily="18" charset="0"/>
              </a:rPr>
              <a:t> “read-locked”;</a:t>
            </a:r>
            <a:endParaRPr lang="en-US" sz="1800" smtClean="0">
              <a:cs typeface="Times New Roman" pitchFamily="18" charset="0"/>
              <a:sym typeface="Symbol" pitchFamily="18" charset="2"/>
            </a:endParaRPr>
          </a:p>
          <a:p>
            <a:pPr lvl="1" algn="just" eaLnBrk="1" hangingPunct="1">
              <a:buFontTx/>
              <a:buNone/>
            </a:pPr>
            <a:r>
              <a:rPr lang="en-US" sz="1800" smtClean="0">
                <a:cs typeface="Times New Roman" pitchFamily="18" charset="0"/>
                <a:sym typeface="Symbol" pitchFamily="18" charset="2"/>
              </a:rPr>
              <a:t>	no_of_reads (X)  1;</a:t>
            </a:r>
          </a:p>
          <a:p>
            <a:pPr lvl="1" algn="just" eaLnBrk="1" hangingPunct="1">
              <a:buFontTx/>
              <a:buNone/>
            </a:pPr>
            <a:r>
              <a:rPr lang="en-US" sz="1800" smtClean="0">
                <a:cs typeface="Times New Roman" pitchFamily="18" charset="0"/>
                <a:sym typeface="Symbol" pitchFamily="18" charset="2"/>
              </a:rPr>
              <a:t>end</a:t>
            </a:r>
          </a:p>
          <a:p>
            <a:pPr lvl="1" algn="just" eaLnBrk="1" hangingPunct="1">
              <a:buFontTx/>
              <a:buNone/>
            </a:pPr>
            <a:r>
              <a:rPr lang="en-US" sz="1800" smtClean="0">
                <a:cs typeface="Times New Roman" pitchFamily="18" charset="0"/>
                <a:sym typeface="Symbol" pitchFamily="18" charset="2"/>
              </a:rPr>
              <a:t>else if </a:t>
            </a:r>
            <a:r>
              <a:rPr lang="en-US" sz="1800" smtClean="0">
                <a:cs typeface="Times New Roman" pitchFamily="18" charset="0"/>
              </a:rPr>
              <a:t>LOCK (X) </a:t>
            </a:r>
            <a:r>
              <a:rPr lang="en-US" sz="1800" smtClean="0">
                <a:cs typeface="Times New Roman" pitchFamily="18" charset="0"/>
                <a:sym typeface="Symbol" pitchFamily="18" charset="2"/>
              </a:rPr>
              <a:t></a:t>
            </a:r>
            <a:r>
              <a:rPr lang="en-US" sz="1800" smtClean="0">
                <a:cs typeface="Times New Roman" pitchFamily="18" charset="0"/>
              </a:rPr>
              <a:t> “read-locked” then</a:t>
            </a:r>
          </a:p>
          <a:p>
            <a:pPr lvl="1" algn="just" eaLnBrk="1" hangingPunct="1">
              <a:buFontTx/>
              <a:buNone/>
            </a:pPr>
            <a:r>
              <a:rPr lang="en-US" sz="1800" smtClean="0">
                <a:cs typeface="Times New Roman" pitchFamily="18" charset="0"/>
              </a:rPr>
              <a:t>	      </a:t>
            </a:r>
            <a:r>
              <a:rPr lang="en-US" sz="1800" smtClean="0">
                <a:cs typeface="Times New Roman" pitchFamily="18" charset="0"/>
                <a:sym typeface="Symbol" pitchFamily="18" charset="2"/>
              </a:rPr>
              <a:t>no_of_reads (X)  no_of_reads (X) +1</a:t>
            </a:r>
          </a:p>
          <a:p>
            <a:pPr lvl="1" algn="just" eaLnBrk="1" hangingPunct="1">
              <a:buFontTx/>
              <a:buNone/>
            </a:pPr>
            <a:r>
              <a:rPr lang="en-US" sz="1800" smtClean="0">
                <a:cs typeface="Times New Roman" pitchFamily="18" charset="0"/>
                <a:sym typeface="Symbol" pitchFamily="18" charset="2"/>
              </a:rPr>
              <a:t>	  else begin wait (until LOCK (X) = “unlocked” and</a:t>
            </a:r>
          </a:p>
          <a:p>
            <a:pPr lvl="1" algn="just" eaLnBrk="1" hangingPunct="1">
              <a:buFontTx/>
              <a:buNone/>
            </a:pPr>
            <a:r>
              <a:rPr lang="en-US" sz="1800" smtClean="0">
                <a:cs typeface="Times New Roman" pitchFamily="18" charset="0"/>
                <a:sym typeface="Symbol" pitchFamily="18" charset="2"/>
              </a:rPr>
              <a:t>		   the lock manager wakes up the transaction);</a:t>
            </a:r>
          </a:p>
          <a:p>
            <a:pPr lvl="1" algn="just" eaLnBrk="1" hangingPunct="1">
              <a:buFontTx/>
              <a:buNone/>
            </a:pPr>
            <a:r>
              <a:rPr lang="en-US" sz="1800" smtClean="0">
                <a:cs typeface="Times New Roman" pitchFamily="18" charset="0"/>
                <a:sym typeface="Symbol" pitchFamily="18" charset="2"/>
              </a:rPr>
              <a:t>		   go to B</a:t>
            </a:r>
          </a:p>
          <a:p>
            <a:pPr lvl="1" algn="just" eaLnBrk="1" hangingPunct="1">
              <a:buFontTx/>
              <a:buNone/>
            </a:pPr>
            <a:r>
              <a:rPr lang="en-US" sz="1800" smtClean="0">
                <a:cs typeface="Times New Roman" pitchFamily="18" charset="0"/>
                <a:sym typeface="Symbol" pitchFamily="18" charset="2"/>
              </a:rPr>
              <a:t>		end;</a:t>
            </a:r>
          </a:p>
        </p:txBody>
      </p:sp>
      <p:sp>
        <p:nvSpPr>
          <p:cNvPr id="13317" name="Rectangle 4"/>
          <p:cNvSpPr>
            <a:spLocks noChangeArrowheads="1"/>
          </p:cNvSpPr>
          <p:nvPr/>
        </p:nvSpPr>
        <p:spPr bwMode="auto">
          <a:xfrm>
            <a:off x="685800" y="1752600"/>
            <a:ext cx="777240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Clr>
                <a:srgbClr val="990033"/>
              </a:buClr>
              <a:buSzPct val="60000"/>
              <a:buFont typeface="Wingdings" pitchFamily="2" charset="2"/>
              <a:buNone/>
              <a:tabLst>
                <a:tab pos="228600" algn="l"/>
                <a:tab pos="1028700" algn="l"/>
              </a:tabLst>
            </a:pPr>
            <a:endParaRPr lang="en-US" sz="1800">
              <a:solidFill>
                <a:schemeClr val="tx2"/>
              </a:solidFill>
              <a:cs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/>
              <a:t>Slide 18- </a:t>
            </a:r>
            <a:fld id="{771F8E6A-42D1-4FED-8DB2-3FF9E3AC0745}" type="slidenum">
              <a:rPr lang="en-US"/>
              <a:pPr/>
              <a:t>12</a:t>
            </a:fld>
            <a:endParaRPr lang="en-CA"/>
          </a:p>
        </p:txBody>
      </p:sp>
      <p:sp>
        <p:nvSpPr>
          <p:cNvPr id="14339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Database Concurrency Control</a:t>
            </a:r>
          </a:p>
        </p:txBody>
      </p:sp>
      <p:sp>
        <p:nvSpPr>
          <p:cNvPr id="14340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400" smtClean="0">
                <a:cs typeface="Times New Roman" pitchFamily="18" charset="0"/>
              </a:rPr>
              <a:t>Two-Phase Locking Techniques: E</a:t>
            </a:r>
            <a:r>
              <a:rPr lang="en-US" sz="2400" smtClean="0"/>
              <a:t>ssential components</a:t>
            </a:r>
          </a:p>
          <a:p>
            <a:pPr lvl="1" eaLnBrk="1" hangingPunct="1"/>
            <a:r>
              <a:rPr lang="en-US" sz="2000" smtClean="0">
                <a:cs typeface="Times New Roman" pitchFamily="18" charset="0"/>
              </a:rPr>
              <a:t>The following code performs the write lock operation: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smtClean="0">
                <a:cs typeface="Times New Roman" pitchFamily="18" charset="0"/>
              </a:rPr>
              <a:t>	</a:t>
            </a:r>
            <a:endParaRPr lang="en-US" sz="2200" smtClean="0"/>
          </a:p>
        </p:txBody>
      </p:sp>
      <p:pic>
        <p:nvPicPr>
          <p:cNvPr id="14341" name="Picture 3" descr="Pink tissue paper"/>
          <p:cNvPicPr>
            <a:picLocks noChangeAspect="1" noChangeArrowheads="1"/>
          </p:cNvPicPr>
          <p:nvPr/>
        </p:nvPicPr>
        <p:blipFill>
          <a:blip r:embed="rId3"/>
          <a:srcRect l="30199" t="20508" r="20937" b="51772"/>
          <a:stretch>
            <a:fillRect/>
          </a:stretch>
        </p:blipFill>
        <p:spPr bwMode="auto">
          <a:xfrm>
            <a:off x="239713" y="2819400"/>
            <a:ext cx="8026400" cy="2560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/>
              <a:t>Slide 18- </a:t>
            </a:r>
            <a:fld id="{85391C84-8B0D-4C24-A83A-46B201D1ECF2}" type="slidenum">
              <a:rPr lang="en-US"/>
              <a:pPr/>
              <a:t>13</a:t>
            </a:fld>
            <a:endParaRPr lang="en-CA"/>
          </a:p>
        </p:txBody>
      </p:sp>
      <p:sp>
        <p:nvSpPr>
          <p:cNvPr id="15363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Database Concurrency Control</a:t>
            </a:r>
          </a:p>
        </p:txBody>
      </p:sp>
      <p:sp>
        <p:nvSpPr>
          <p:cNvPr id="15364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smtClean="0">
                <a:cs typeface="Times New Roman" pitchFamily="18" charset="0"/>
              </a:rPr>
              <a:t>Two-Phase Locking Techniques: E</a:t>
            </a:r>
            <a:r>
              <a:rPr lang="en-US" sz="2400" smtClean="0"/>
              <a:t>ssential components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>
                <a:cs typeface="Times New Roman" pitchFamily="18" charset="0"/>
              </a:rPr>
              <a:t>The following code performs the unlock operation:</a:t>
            </a:r>
          </a:p>
          <a:p>
            <a:pPr eaLnBrk="1" hangingPunct="1">
              <a:lnSpc>
                <a:spcPct val="95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sz="2400" smtClean="0">
                <a:cs typeface="Times New Roman" pitchFamily="18" charset="0"/>
              </a:rPr>
              <a:t>	</a:t>
            </a:r>
            <a:r>
              <a:rPr lang="en-US" sz="1600" smtClean="0">
                <a:cs typeface="Times New Roman" pitchFamily="18" charset="0"/>
              </a:rPr>
              <a:t>if LOCK (X) </a:t>
            </a:r>
            <a:r>
              <a:rPr lang="en-US" sz="1600" smtClean="0">
                <a:cs typeface="Times New Roman" pitchFamily="18" charset="0"/>
                <a:sym typeface="Symbol" pitchFamily="18" charset="2"/>
              </a:rPr>
              <a:t>= “</a:t>
            </a:r>
            <a:r>
              <a:rPr lang="en-US" sz="1600" smtClean="0">
                <a:cs typeface="Times New Roman" pitchFamily="18" charset="0"/>
              </a:rPr>
              <a:t>write-locked” then</a:t>
            </a:r>
          </a:p>
          <a:p>
            <a:pPr lvl="1" algn="just" eaLnBrk="1" hangingPunct="1">
              <a:lnSpc>
                <a:spcPct val="95000"/>
              </a:lnSpc>
              <a:spcBef>
                <a:spcPct val="10000"/>
              </a:spcBef>
              <a:buFontTx/>
              <a:buNone/>
            </a:pPr>
            <a:r>
              <a:rPr lang="en-US" sz="1800" smtClean="0">
                <a:cs typeface="Times New Roman" pitchFamily="18" charset="0"/>
              </a:rPr>
              <a:t>begin LOCK (X) </a:t>
            </a:r>
            <a:r>
              <a:rPr lang="en-US" sz="1800" smtClean="0">
                <a:cs typeface="Times New Roman" pitchFamily="18" charset="0"/>
                <a:sym typeface="Symbol" pitchFamily="18" charset="2"/>
              </a:rPr>
              <a:t></a:t>
            </a:r>
            <a:r>
              <a:rPr lang="en-US" sz="1800" smtClean="0">
                <a:cs typeface="Times New Roman" pitchFamily="18" charset="0"/>
              </a:rPr>
              <a:t> “unlocked”;</a:t>
            </a:r>
            <a:endParaRPr lang="en-US" sz="1800" smtClean="0">
              <a:cs typeface="Times New Roman" pitchFamily="18" charset="0"/>
              <a:sym typeface="Symbol" pitchFamily="18" charset="2"/>
            </a:endParaRPr>
          </a:p>
          <a:p>
            <a:pPr lvl="1" algn="just" eaLnBrk="1" hangingPunct="1">
              <a:lnSpc>
                <a:spcPct val="95000"/>
              </a:lnSpc>
              <a:spcBef>
                <a:spcPct val="10000"/>
              </a:spcBef>
              <a:buFontTx/>
              <a:buNone/>
            </a:pPr>
            <a:r>
              <a:rPr lang="en-US" sz="1800" smtClean="0">
                <a:cs typeface="Times New Roman" pitchFamily="18" charset="0"/>
                <a:sym typeface="Symbol" pitchFamily="18" charset="2"/>
              </a:rPr>
              <a:t>	 wakes up one of the transactions, if any</a:t>
            </a:r>
          </a:p>
          <a:p>
            <a:pPr lvl="1" algn="just" eaLnBrk="1" hangingPunct="1">
              <a:lnSpc>
                <a:spcPct val="95000"/>
              </a:lnSpc>
              <a:spcBef>
                <a:spcPct val="10000"/>
              </a:spcBef>
              <a:buFontTx/>
              <a:buNone/>
            </a:pPr>
            <a:r>
              <a:rPr lang="en-US" sz="1800" smtClean="0">
                <a:cs typeface="Times New Roman" pitchFamily="18" charset="0"/>
                <a:sym typeface="Symbol" pitchFamily="18" charset="2"/>
              </a:rPr>
              <a:t>end</a:t>
            </a:r>
          </a:p>
          <a:p>
            <a:pPr lvl="1" algn="just" eaLnBrk="1" hangingPunct="1">
              <a:lnSpc>
                <a:spcPct val="95000"/>
              </a:lnSpc>
              <a:spcBef>
                <a:spcPct val="10000"/>
              </a:spcBef>
              <a:buFontTx/>
              <a:buNone/>
            </a:pPr>
            <a:r>
              <a:rPr lang="en-US" sz="1800" smtClean="0">
                <a:cs typeface="Times New Roman" pitchFamily="18" charset="0"/>
                <a:sym typeface="Symbol" pitchFamily="18" charset="2"/>
              </a:rPr>
              <a:t>else if </a:t>
            </a:r>
            <a:r>
              <a:rPr lang="en-US" sz="1800" smtClean="0">
                <a:cs typeface="Times New Roman" pitchFamily="18" charset="0"/>
              </a:rPr>
              <a:t>LOCK (X) </a:t>
            </a:r>
            <a:r>
              <a:rPr lang="en-US" sz="1800" smtClean="0">
                <a:cs typeface="Times New Roman" pitchFamily="18" charset="0"/>
                <a:sym typeface="Symbol" pitchFamily="18" charset="2"/>
              </a:rPr>
              <a:t></a:t>
            </a:r>
            <a:r>
              <a:rPr lang="en-US" sz="1800" smtClean="0">
                <a:cs typeface="Times New Roman" pitchFamily="18" charset="0"/>
              </a:rPr>
              <a:t> “read-locked” then</a:t>
            </a:r>
          </a:p>
          <a:p>
            <a:pPr lvl="1" algn="just" eaLnBrk="1" hangingPunct="1">
              <a:lnSpc>
                <a:spcPct val="95000"/>
              </a:lnSpc>
              <a:spcBef>
                <a:spcPct val="10000"/>
              </a:spcBef>
              <a:buFontTx/>
              <a:buNone/>
            </a:pPr>
            <a:r>
              <a:rPr lang="en-US" sz="1800" smtClean="0">
                <a:cs typeface="Times New Roman" pitchFamily="18" charset="0"/>
              </a:rPr>
              <a:t>	begin</a:t>
            </a:r>
          </a:p>
          <a:p>
            <a:pPr lvl="1" algn="just" eaLnBrk="1" hangingPunct="1">
              <a:lnSpc>
                <a:spcPct val="95000"/>
              </a:lnSpc>
              <a:spcBef>
                <a:spcPct val="10000"/>
              </a:spcBef>
              <a:buFontTx/>
              <a:buNone/>
            </a:pPr>
            <a:r>
              <a:rPr lang="en-US" sz="1800" smtClean="0">
                <a:cs typeface="Times New Roman" pitchFamily="18" charset="0"/>
              </a:rPr>
              <a:t>	      </a:t>
            </a:r>
            <a:r>
              <a:rPr lang="en-US" sz="1800" smtClean="0">
                <a:cs typeface="Times New Roman" pitchFamily="18" charset="0"/>
                <a:sym typeface="Symbol" pitchFamily="18" charset="2"/>
              </a:rPr>
              <a:t>no_of_reads (X)  no_of_reads (X) -1</a:t>
            </a:r>
          </a:p>
          <a:p>
            <a:pPr lvl="1" algn="just" eaLnBrk="1" hangingPunct="1">
              <a:lnSpc>
                <a:spcPct val="95000"/>
              </a:lnSpc>
              <a:spcBef>
                <a:spcPct val="10000"/>
              </a:spcBef>
              <a:buFontTx/>
              <a:buNone/>
            </a:pPr>
            <a:r>
              <a:rPr lang="en-US" sz="1800" smtClean="0">
                <a:cs typeface="Times New Roman" pitchFamily="18" charset="0"/>
                <a:sym typeface="Symbol" pitchFamily="18" charset="2"/>
              </a:rPr>
              <a:t>	      if  no_of_reads (X) = 0 then 		  </a:t>
            </a:r>
          </a:p>
          <a:p>
            <a:pPr lvl="1" algn="just" eaLnBrk="1" hangingPunct="1">
              <a:lnSpc>
                <a:spcPct val="95000"/>
              </a:lnSpc>
              <a:spcBef>
                <a:spcPct val="10000"/>
              </a:spcBef>
              <a:buFontTx/>
              <a:buNone/>
            </a:pPr>
            <a:r>
              <a:rPr lang="en-US" sz="1800" smtClean="0">
                <a:cs typeface="Times New Roman" pitchFamily="18" charset="0"/>
                <a:sym typeface="Symbol" pitchFamily="18" charset="2"/>
              </a:rPr>
              <a:t>	      begin</a:t>
            </a:r>
          </a:p>
          <a:p>
            <a:pPr lvl="1" algn="just" eaLnBrk="1" hangingPunct="1">
              <a:lnSpc>
                <a:spcPct val="95000"/>
              </a:lnSpc>
              <a:spcBef>
                <a:spcPct val="10000"/>
              </a:spcBef>
              <a:buFontTx/>
              <a:buNone/>
            </a:pPr>
            <a:r>
              <a:rPr lang="en-US" sz="1800" smtClean="0">
                <a:cs typeface="Times New Roman" pitchFamily="18" charset="0"/>
                <a:sym typeface="Symbol" pitchFamily="18" charset="2"/>
              </a:rPr>
              <a:t>		 </a:t>
            </a:r>
            <a:r>
              <a:rPr lang="en-US" sz="1800" smtClean="0">
                <a:cs typeface="Times New Roman" pitchFamily="18" charset="0"/>
              </a:rPr>
              <a:t>LOCK (X) = “unlocked”;</a:t>
            </a:r>
          </a:p>
          <a:p>
            <a:pPr lvl="1" algn="just" eaLnBrk="1" hangingPunct="1">
              <a:lnSpc>
                <a:spcPct val="95000"/>
              </a:lnSpc>
              <a:spcBef>
                <a:spcPct val="10000"/>
              </a:spcBef>
              <a:buFontTx/>
              <a:buNone/>
            </a:pPr>
            <a:r>
              <a:rPr lang="en-US" sz="1800" smtClean="0">
                <a:cs typeface="Times New Roman" pitchFamily="18" charset="0"/>
                <a:sym typeface="Symbol" pitchFamily="18" charset="2"/>
              </a:rPr>
              <a:t>		wake up one of the transactions, if any</a:t>
            </a:r>
          </a:p>
          <a:p>
            <a:pPr lvl="1" algn="just" eaLnBrk="1" hangingPunct="1">
              <a:lnSpc>
                <a:spcPct val="95000"/>
              </a:lnSpc>
              <a:spcBef>
                <a:spcPct val="10000"/>
              </a:spcBef>
              <a:buFontTx/>
              <a:buNone/>
            </a:pPr>
            <a:r>
              <a:rPr lang="en-US" sz="1800" smtClean="0">
                <a:cs typeface="Times New Roman" pitchFamily="18" charset="0"/>
                <a:sym typeface="Symbol" pitchFamily="18" charset="2"/>
              </a:rPr>
              <a:t>	      end</a:t>
            </a:r>
          </a:p>
          <a:p>
            <a:pPr lvl="1" algn="just" eaLnBrk="1" hangingPunct="1">
              <a:lnSpc>
                <a:spcPct val="95000"/>
              </a:lnSpc>
              <a:spcBef>
                <a:spcPct val="10000"/>
              </a:spcBef>
              <a:buFontTx/>
              <a:buNone/>
            </a:pPr>
            <a:r>
              <a:rPr lang="en-US" sz="1800" smtClean="0">
                <a:cs typeface="Times New Roman" pitchFamily="18" charset="0"/>
                <a:sym typeface="Symbol" pitchFamily="18" charset="2"/>
              </a:rPr>
              <a:t>	end;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/>
              <a:t>Slide 18- </a:t>
            </a:r>
            <a:fld id="{46615C62-20CB-415C-93E0-175CC7066C96}" type="slidenum">
              <a:rPr lang="en-US"/>
              <a:pPr/>
              <a:t>14</a:t>
            </a:fld>
            <a:endParaRPr lang="en-CA"/>
          </a:p>
        </p:txBody>
      </p:sp>
      <p:sp>
        <p:nvSpPr>
          <p:cNvPr id="16387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Database Concurrency Control</a:t>
            </a:r>
          </a:p>
        </p:txBody>
      </p:sp>
      <p:sp>
        <p:nvSpPr>
          <p:cNvPr id="16388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400" smtClean="0">
                <a:cs typeface="Times New Roman" pitchFamily="18" charset="0"/>
              </a:rPr>
              <a:t>Two-Phase Locking Techniques: E</a:t>
            </a:r>
            <a:r>
              <a:rPr lang="en-US" sz="2400" smtClean="0"/>
              <a:t>ssential components</a:t>
            </a:r>
            <a:endParaRPr lang="en-US" sz="2400" smtClean="0">
              <a:cs typeface="Times New Roman" pitchFamily="18" charset="0"/>
            </a:endParaRPr>
          </a:p>
          <a:p>
            <a:pPr eaLnBrk="1" hangingPunct="1"/>
            <a:r>
              <a:rPr lang="en-US" sz="2000" smtClean="0">
                <a:cs typeface="Times New Roman" pitchFamily="18" charset="0"/>
              </a:rPr>
              <a:t>Lock conversion</a:t>
            </a:r>
          </a:p>
          <a:p>
            <a:pPr lvl="1" eaLnBrk="1" hangingPunct="1"/>
            <a:r>
              <a:rPr lang="en-US" sz="2000" smtClean="0">
                <a:cs typeface="Times New Roman" pitchFamily="18" charset="0"/>
              </a:rPr>
              <a:t>Lock upgrade: existing read lock to write lock</a:t>
            </a:r>
          </a:p>
          <a:p>
            <a:pPr eaLnBrk="1" hangingPunct="1">
              <a:lnSpc>
                <a:spcPct val="95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sz="2400" smtClean="0">
                <a:cs typeface="Times New Roman" pitchFamily="18" charset="0"/>
              </a:rPr>
              <a:t>		</a:t>
            </a:r>
            <a:r>
              <a:rPr lang="en-US" sz="1800" smtClean="0">
                <a:solidFill>
                  <a:srgbClr val="800000"/>
                </a:solidFill>
                <a:cs typeface="Times New Roman" pitchFamily="18" charset="0"/>
              </a:rPr>
              <a:t>if Ti has a read-lock (X) </a:t>
            </a:r>
            <a:r>
              <a:rPr lang="en-US" sz="1800" smtClean="0">
                <a:solidFill>
                  <a:srgbClr val="800000"/>
                </a:solidFill>
                <a:cs typeface="Times New Roman" pitchFamily="18" charset="0"/>
                <a:sym typeface="Symbol" pitchFamily="18" charset="2"/>
              </a:rPr>
              <a:t>and Tj has no read-lock (X) (i  j) then</a:t>
            </a:r>
            <a:endParaRPr lang="en-US" sz="1800" smtClean="0">
              <a:solidFill>
                <a:srgbClr val="800000"/>
              </a:solidFill>
              <a:cs typeface="Times New Roman" pitchFamily="18" charset="0"/>
            </a:endParaRPr>
          </a:p>
          <a:p>
            <a:pPr lvl="1" algn="just" eaLnBrk="1" hangingPunct="1">
              <a:lnSpc>
                <a:spcPct val="95000"/>
              </a:lnSpc>
              <a:spcBef>
                <a:spcPct val="10000"/>
              </a:spcBef>
              <a:buFontTx/>
              <a:buNone/>
            </a:pPr>
            <a:r>
              <a:rPr lang="en-US" sz="1800" smtClean="0">
                <a:cs typeface="Times New Roman" pitchFamily="18" charset="0"/>
              </a:rPr>
              <a:t>	    convert read-lock (X) to write-lock (X)</a:t>
            </a:r>
            <a:endParaRPr lang="en-US" sz="1800" smtClean="0">
              <a:cs typeface="Times New Roman" pitchFamily="18" charset="0"/>
              <a:sym typeface="Symbol" pitchFamily="18" charset="2"/>
            </a:endParaRPr>
          </a:p>
          <a:p>
            <a:pPr lvl="1" algn="just" eaLnBrk="1" hangingPunct="1">
              <a:lnSpc>
                <a:spcPct val="95000"/>
              </a:lnSpc>
              <a:spcBef>
                <a:spcPct val="10000"/>
              </a:spcBef>
              <a:buFontTx/>
              <a:buNone/>
            </a:pPr>
            <a:r>
              <a:rPr lang="en-US" sz="1800" smtClean="0">
                <a:cs typeface="Times New Roman" pitchFamily="18" charset="0"/>
                <a:sym typeface="Symbol" pitchFamily="18" charset="2"/>
              </a:rPr>
              <a:t>    		else</a:t>
            </a:r>
            <a:endParaRPr lang="en-US" sz="1800" smtClean="0">
              <a:cs typeface="Times New Roman" pitchFamily="18" charset="0"/>
            </a:endParaRPr>
          </a:p>
          <a:p>
            <a:pPr lvl="1" algn="just" eaLnBrk="1" hangingPunct="1">
              <a:lnSpc>
                <a:spcPct val="95000"/>
              </a:lnSpc>
              <a:spcBef>
                <a:spcPct val="10000"/>
              </a:spcBef>
              <a:buFontTx/>
              <a:buNone/>
            </a:pPr>
            <a:r>
              <a:rPr lang="en-US" sz="1800" smtClean="0">
                <a:cs typeface="Times New Roman" pitchFamily="18" charset="0"/>
                <a:sym typeface="Symbol" pitchFamily="18" charset="2"/>
              </a:rPr>
              <a:t>	    force Ti to wait until Tj unlocks X</a:t>
            </a:r>
          </a:p>
          <a:p>
            <a:pPr lvl="1" eaLnBrk="1" hangingPunct="1"/>
            <a:endParaRPr lang="en-US" sz="2000" smtClean="0">
              <a:cs typeface="Times New Roman" pitchFamily="18" charset="0"/>
            </a:endParaRPr>
          </a:p>
          <a:p>
            <a:pPr lvl="1" eaLnBrk="1" hangingPunct="1"/>
            <a:r>
              <a:rPr lang="en-US" sz="2000" smtClean="0">
                <a:cs typeface="Times New Roman" pitchFamily="18" charset="0"/>
              </a:rPr>
              <a:t>Lock downgrade: existing write lock to read lock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1800" smtClean="0">
                <a:cs typeface="Times New Roman" pitchFamily="18" charset="0"/>
              </a:rPr>
              <a:t>		Ti has a write-lock (X)    (*no transaction can have any lock on X*)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1800" smtClean="0">
                <a:cs typeface="Times New Roman" pitchFamily="18" charset="0"/>
              </a:rPr>
              <a:t>		convert write-lock (X) to read-lock (X)</a:t>
            </a:r>
            <a:endParaRPr lang="en-US" sz="1800" smtClean="0">
              <a:cs typeface="Times New Roman" pitchFamily="18" charset="0"/>
              <a:sym typeface="Symbol" pitchFamily="18" charset="2"/>
            </a:endParaRPr>
          </a:p>
          <a:p>
            <a:pPr lvl="1" algn="just" eaLnBrk="1" hangingPunct="1">
              <a:lnSpc>
                <a:spcPct val="95000"/>
              </a:lnSpc>
              <a:spcBef>
                <a:spcPct val="10000"/>
              </a:spcBef>
              <a:buFontTx/>
              <a:buNone/>
            </a:pPr>
            <a:r>
              <a:rPr lang="en-US" sz="1800" smtClean="0">
                <a:cs typeface="Times New Roman" pitchFamily="18" charset="0"/>
                <a:sym typeface="Symbol" pitchFamily="18" charset="2"/>
              </a:rPr>
              <a:t>    </a:t>
            </a:r>
            <a:endParaRPr lang="en-US" sz="1800" smtClean="0">
              <a:cs typeface="Times New Roman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/>
              <a:t>Slide 18- </a:t>
            </a:r>
            <a:fld id="{F33FF20D-64A3-4CC4-9F66-0A861B2D5870}" type="slidenum">
              <a:rPr lang="en-US"/>
              <a:pPr/>
              <a:t>15</a:t>
            </a:fld>
            <a:endParaRPr lang="en-CA"/>
          </a:p>
        </p:txBody>
      </p:sp>
      <p:sp>
        <p:nvSpPr>
          <p:cNvPr id="17411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Database Concurrency Control</a:t>
            </a:r>
          </a:p>
        </p:txBody>
      </p:sp>
      <p:sp>
        <p:nvSpPr>
          <p:cNvPr id="17412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2000" smtClean="0">
                <a:cs typeface="Times New Roman" pitchFamily="18" charset="0"/>
              </a:rPr>
              <a:t>Two-Phase Locking Techniques: The algorithm</a:t>
            </a:r>
          </a:p>
          <a:p>
            <a:pPr eaLnBrk="1" hangingPunct="1">
              <a:spcBef>
                <a:spcPct val="0"/>
              </a:spcBef>
            </a:pPr>
            <a:r>
              <a:rPr lang="en-US" sz="2000" smtClean="0">
                <a:cs typeface="Times New Roman" pitchFamily="18" charset="0"/>
              </a:rPr>
              <a:t>Two Phases:</a:t>
            </a:r>
          </a:p>
          <a:p>
            <a:pPr lvl="1" eaLnBrk="1" hangingPunct="1">
              <a:spcBef>
                <a:spcPct val="0"/>
              </a:spcBef>
            </a:pPr>
            <a:r>
              <a:rPr lang="en-US" sz="2000" smtClean="0">
                <a:cs typeface="Times New Roman" pitchFamily="18" charset="0"/>
              </a:rPr>
              <a:t>(a) Locking (Growing)</a:t>
            </a:r>
          </a:p>
          <a:p>
            <a:pPr lvl="1" eaLnBrk="1" hangingPunct="1">
              <a:spcBef>
                <a:spcPct val="0"/>
              </a:spcBef>
            </a:pPr>
            <a:r>
              <a:rPr lang="en-US" sz="2000" smtClean="0">
                <a:cs typeface="Times New Roman" pitchFamily="18" charset="0"/>
              </a:rPr>
              <a:t>(b) Unlocking (Shrinking).</a:t>
            </a:r>
          </a:p>
          <a:p>
            <a:pPr algn="just" eaLnBrk="1" hangingPunct="1">
              <a:spcBef>
                <a:spcPct val="0"/>
              </a:spcBef>
            </a:pPr>
            <a:r>
              <a:rPr lang="en-US" sz="2000" b="1" smtClean="0">
                <a:cs typeface="Times New Roman" pitchFamily="18" charset="0"/>
              </a:rPr>
              <a:t>Locking (Growing) Phase:</a:t>
            </a:r>
          </a:p>
          <a:p>
            <a:pPr lvl="1" algn="just" eaLnBrk="1" hangingPunct="1">
              <a:spcBef>
                <a:spcPct val="0"/>
              </a:spcBef>
            </a:pPr>
            <a:r>
              <a:rPr lang="en-US" sz="2000" smtClean="0">
                <a:cs typeface="Times New Roman" pitchFamily="18" charset="0"/>
              </a:rPr>
              <a:t>A transaction applies locks (read or write) on desired data items one at a time.</a:t>
            </a:r>
          </a:p>
          <a:p>
            <a:pPr algn="just" eaLnBrk="1" hangingPunct="1">
              <a:spcBef>
                <a:spcPct val="0"/>
              </a:spcBef>
            </a:pPr>
            <a:r>
              <a:rPr lang="en-US" sz="2000" b="1" smtClean="0">
                <a:cs typeface="Times New Roman" pitchFamily="18" charset="0"/>
              </a:rPr>
              <a:t>Unlocking (Shrinking) Phase:</a:t>
            </a:r>
          </a:p>
          <a:p>
            <a:pPr lvl="1" algn="just" eaLnBrk="1" hangingPunct="1">
              <a:spcBef>
                <a:spcPct val="0"/>
              </a:spcBef>
            </a:pPr>
            <a:r>
              <a:rPr lang="en-US" sz="2000" smtClean="0">
                <a:cs typeface="Times New Roman" pitchFamily="18" charset="0"/>
              </a:rPr>
              <a:t>A transaction unlocks its locked data items one at a time.</a:t>
            </a:r>
          </a:p>
          <a:p>
            <a:pPr algn="just" eaLnBrk="1" hangingPunct="1">
              <a:spcBef>
                <a:spcPct val="0"/>
              </a:spcBef>
            </a:pPr>
            <a:r>
              <a:rPr lang="en-US" sz="2000" b="1" smtClean="0">
                <a:cs typeface="Times New Roman" pitchFamily="18" charset="0"/>
              </a:rPr>
              <a:t>Requirement:</a:t>
            </a:r>
          </a:p>
          <a:p>
            <a:pPr lvl="1" algn="just" eaLnBrk="1" hangingPunct="1">
              <a:spcBef>
                <a:spcPct val="0"/>
              </a:spcBef>
            </a:pPr>
            <a:r>
              <a:rPr lang="en-US" sz="2000" smtClean="0">
                <a:cs typeface="Times New Roman" pitchFamily="18" charset="0"/>
              </a:rPr>
              <a:t>For a transaction these two phases must be mutually exclusively, that is, during locking phase unlocking phase must not start and during unlocking phase locking phase must not begin.</a:t>
            </a:r>
          </a:p>
        </p:txBody>
      </p:sp>
      <p:sp>
        <p:nvSpPr>
          <p:cNvPr id="17413" name="Rectangle 4"/>
          <p:cNvSpPr>
            <a:spLocks noChangeArrowheads="1"/>
          </p:cNvSpPr>
          <p:nvPr/>
        </p:nvSpPr>
        <p:spPr bwMode="auto">
          <a:xfrm>
            <a:off x="685800" y="1266825"/>
            <a:ext cx="77724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581900" lvl="1" algn="just">
              <a:lnSpc>
                <a:spcPct val="95000"/>
              </a:lnSpc>
              <a:spcBef>
                <a:spcPct val="10000"/>
              </a:spcBef>
              <a:buClr>
                <a:schemeClr val="tx2"/>
              </a:buClr>
              <a:buSzPct val="55000"/>
            </a:pPr>
            <a:r>
              <a:rPr lang="en-US" sz="1800">
                <a:solidFill>
                  <a:srgbClr val="800000"/>
                </a:solidFill>
                <a:cs typeface="Times New Roman" pitchFamily="18" charset="0"/>
                <a:sym typeface="Symbol" pitchFamily="18" charset="2"/>
              </a:rPr>
              <a:t>    </a:t>
            </a:r>
            <a:endParaRPr lang="en-US" sz="2200" b="1">
              <a:solidFill>
                <a:srgbClr val="800000"/>
              </a:solidFill>
              <a:cs typeface="Times New Roman" pitchFamily="18" charset="0"/>
              <a:sym typeface="Symbol" pitchFamily="18" charset="2"/>
            </a:endParaRPr>
          </a:p>
          <a:p>
            <a:pPr marL="7581900" lvl="1" algn="just">
              <a:lnSpc>
                <a:spcPct val="95000"/>
              </a:lnSpc>
              <a:spcBef>
                <a:spcPct val="10000"/>
              </a:spcBef>
              <a:buClr>
                <a:schemeClr val="tx2"/>
              </a:buClr>
              <a:buSzPct val="55000"/>
            </a:pPr>
            <a:r>
              <a:rPr lang="en-US" sz="1800">
                <a:solidFill>
                  <a:srgbClr val="800000"/>
                </a:solidFill>
                <a:cs typeface="Times New Roman" pitchFamily="18" charset="0"/>
                <a:sym typeface="Symbol" pitchFamily="18" charset="2"/>
              </a:rPr>
              <a:t>	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/>
              <a:t>Slide 18- </a:t>
            </a:r>
            <a:fld id="{DBD1A081-ED6E-4573-815F-787C0285CA32}" type="slidenum">
              <a:rPr lang="en-US"/>
              <a:pPr/>
              <a:t>16</a:t>
            </a:fld>
            <a:endParaRPr lang="en-CA"/>
          </a:p>
        </p:txBody>
      </p:sp>
      <p:sp>
        <p:nvSpPr>
          <p:cNvPr id="18435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Database Concurrency Control</a:t>
            </a:r>
          </a:p>
        </p:txBody>
      </p:sp>
      <p:sp>
        <p:nvSpPr>
          <p:cNvPr id="18436" name="Rectangle 1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400" smtClean="0">
                <a:cs typeface="Times New Roman" pitchFamily="18" charset="0"/>
              </a:rPr>
              <a:t>Two-Phase Locking Techniques: The algorithm</a:t>
            </a:r>
          </a:p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sz="1800" smtClean="0">
                <a:cs typeface="Times New Roman" pitchFamily="18" charset="0"/>
              </a:rPr>
              <a:t>	</a:t>
            </a:r>
          </a:p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sz="1800" b="1" smtClean="0">
                <a:cs typeface="Times New Roman" pitchFamily="18" charset="0"/>
              </a:rPr>
              <a:t>	</a:t>
            </a:r>
            <a:r>
              <a:rPr lang="en-US" sz="1800" b="1" u="sng" smtClean="0">
                <a:cs typeface="Times New Roman" pitchFamily="18" charset="0"/>
              </a:rPr>
              <a:t>T1</a:t>
            </a:r>
            <a:r>
              <a:rPr lang="en-US" sz="1800" b="1" smtClean="0">
                <a:cs typeface="Times New Roman" pitchFamily="18" charset="0"/>
              </a:rPr>
              <a:t>			</a:t>
            </a:r>
            <a:r>
              <a:rPr lang="en-US" sz="1800" b="1" u="sng" smtClean="0">
                <a:cs typeface="Times New Roman" pitchFamily="18" charset="0"/>
              </a:rPr>
              <a:t>T2</a:t>
            </a:r>
            <a:r>
              <a:rPr lang="en-US" sz="1800" b="1" smtClean="0">
                <a:cs typeface="Times New Roman" pitchFamily="18" charset="0"/>
              </a:rPr>
              <a:t>		    </a:t>
            </a:r>
            <a:r>
              <a:rPr lang="en-US" sz="1800" b="1" u="sng" smtClean="0">
                <a:cs typeface="Times New Roman" pitchFamily="18" charset="0"/>
              </a:rPr>
              <a:t>Result</a:t>
            </a:r>
          </a:p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sz="1800" smtClean="0">
                <a:cs typeface="Times New Roman" pitchFamily="18" charset="0"/>
              </a:rPr>
              <a:t>	read_lock (Y);		read_lock (X);	    Initial values: X=20; Y=30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1800" smtClean="0">
                <a:cs typeface="Times New Roman" pitchFamily="18" charset="0"/>
              </a:rPr>
              <a:t>	read_item (Y);		read_item (X);	    Result of serial execution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1800" smtClean="0">
                <a:cs typeface="Times New Roman" pitchFamily="18" charset="0"/>
              </a:rPr>
              <a:t>	unlock (Y);		unlock (X);	    T1 followed by T2 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1800" smtClean="0">
                <a:cs typeface="Times New Roman" pitchFamily="18" charset="0"/>
              </a:rPr>
              <a:t>	write_lock (X);		Write_lock (Y);	    X=50, Y=80.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1800" smtClean="0">
                <a:cs typeface="Times New Roman" pitchFamily="18" charset="0"/>
              </a:rPr>
              <a:t>	read_item (X);		read_item (Y);	    Result of serial execution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1800" smtClean="0">
                <a:cs typeface="Times New Roman" pitchFamily="18" charset="0"/>
              </a:rPr>
              <a:t>	X:=X+Y;		Y:=X+Y;		    T2 followed by T1 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1800" smtClean="0">
                <a:cs typeface="Times New Roman" pitchFamily="18" charset="0"/>
              </a:rPr>
              <a:t>	write_item (X);		write_item (Y);	    X=70, Y=50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1800" smtClean="0">
                <a:cs typeface="Times New Roman" pitchFamily="18" charset="0"/>
              </a:rPr>
              <a:t>	unlock (X);		unlock (Y);</a:t>
            </a:r>
            <a:endParaRPr lang="en-US" sz="2000" smtClean="0">
              <a:cs typeface="Times New Roman" pitchFamily="18" charset="0"/>
              <a:sym typeface="Symbol" pitchFamily="18" charset="2"/>
            </a:endParaRPr>
          </a:p>
          <a:p>
            <a:pPr eaLnBrk="1" hangingPunct="1">
              <a:buFont typeface="Wingdings" pitchFamily="2" charset="2"/>
              <a:buNone/>
            </a:pPr>
            <a:endParaRPr lang="en-US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/>
              <a:t>Slide 18- </a:t>
            </a:r>
            <a:fld id="{5C7A8C9A-6755-4E1D-AF58-1D02E1966D56}" type="slidenum">
              <a:rPr lang="en-US"/>
              <a:pPr/>
              <a:t>17</a:t>
            </a:fld>
            <a:endParaRPr lang="en-CA"/>
          </a:p>
        </p:txBody>
      </p:sp>
      <p:sp>
        <p:nvSpPr>
          <p:cNvPr id="19459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Database Concurrency Control</a:t>
            </a:r>
          </a:p>
        </p:txBody>
      </p:sp>
      <p:sp>
        <p:nvSpPr>
          <p:cNvPr id="19460" name="Rectangle 1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>
                <a:cs typeface="Times New Roman" pitchFamily="18" charset="0"/>
              </a:rPr>
              <a:t>Two-Phase Locking Techniques: The algorithm</a:t>
            </a:r>
          </a:p>
          <a:p>
            <a:pPr eaLnBrk="1" hangingPunct="1">
              <a:lnSpc>
                <a:spcPct val="80000"/>
              </a:lnSpc>
            </a:pPr>
            <a:endParaRPr lang="en-US" sz="1600" smtClean="0"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sz="1600" b="1" smtClean="0">
                <a:cs typeface="Times New Roman" pitchFamily="18" charset="0"/>
              </a:rPr>
              <a:t>	T1			T2		    </a:t>
            </a:r>
            <a:r>
              <a:rPr lang="en-US" sz="1600" b="1" u="sng" smtClean="0">
                <a:cs typeface="Times New Roman" pitchFamily="18" charset="0"/>
              </a:rPr>
              <a:t>Result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sz="1600" smtClean="0">
                <a:cs typeface="Times New Roman" pitchFamily="18" charset="0"/>
              </a:rPr>
              <a:t>	read_lock (Y);				    X=50; Y=50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600" smtClean="0">
                <a:cs typeface="Times New Roman" pitchFamily="18" charset="0"/>
              </a:rPr>
              <a:t>	read_item (Y);				    Nonserializable because it.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600" smtClean="0">
                <a:cs typeface="Times New Roman" pitchFamily="18" charset="0"/>
              </a:rPr>
              <a:t>	</a:t>
            </a:r>
            <a:r>
              <a:rPr lang="en-US" sz="1600" b="1" smtClean="0">
                <a:cs typeface="Times New Roman" pitchFamily="18" charset="0"/>
              </a:rPr>
              <a:t>unlock (Y);</a:t>
            </a:r>
            <a:r>
              <a:rPr lang="en-US" sz="1600" smtClean="0">
                <a:cs typeface="Times New Roman" pitchFamily="18" charset="0"/>
              </a:rPr>
              <a:t>				    violated two-phase policy.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600" smtClean="0">
                <a:cs typeface="Times New Roman" pitchFamily="18" charset="0"/>
              </a:rPr>
              <a:t>			read_lock (X); 	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600" smtClean="0">
                <a:cs typeface="Times New Roman" pitchFamily="18" charset="0"/>
              </a:rPr>
              <a:t>			read_item (X);	    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600" smtClean="0">
                <a:cs typeface="Times New Roman" pitchFamily="18" charset="0"/>
              </a:rPr>
              <a:t>			</a:t>
            </a:r>
            <a:r>
              <a:rPr lang="en-US" sz="1600" b="1" smtClean="0">
                <a:cs typeface="Times New Roman" pitchFamily="18" charset="0"/>
              </a:rPr>
              <a:t>unlock (X); 	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600" b="1" smtClean="0">
                <a:cs typeface="Times New Roman" pitchFamily="18" charset="0"/>
              </a:rPr>
              <a:t>			write_lock (Y);</a:t>
            </a:r>
            <a:r>
              <a:rPr lang="en-US" sz="1600" smtClean="0">
                <a:cs typeface="Times New Roman" pitchFamily="18" charset="0"/>
              </a:rPr>
              <a:t>	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600" smtClean="0">
                <a:cs typeface="Times New Roman" pitchFamily="18" charset="0"/>
              </a:rPr>
              <a:t>			read_item (Y);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600" smtClean="0">
                <a:cs typeface="Times New Roman" pitchFamily="18" charset="0"/>
              </a:rPr>
              <a:t>			Y:=X+Y;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600" smtClean="0">
                <a:cs typeface="Times New Roman" pitchFamily="18" charset="0"/>
              </a:rPr>
              <a:t>			write_item (Y);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600" smtClean="0">
                <a:cs typeface="Times New Roman" pitchFamily="18" charset="0"/>
              </a:rPr>
              <a:t>			unlock (Y);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600" smtClean="0">
                <a:cs typeface="Times New Roman" pitchFamily="18" charset="0"/>
              </a:rPr>
              <a:t>	</a:t>
            </a:r>
            <a:r>
              <a:rPr lang="en-US" sz="1600" b="1" smtClean="0">
                <a:cs typeface="Times New Roman" pitchFamily="18" charset="0"/>
              </a:rPr>
              <a:t>write_lock (X);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600" smtClean="0">
                <a:cs typeface="Times New Roman" pitchFamily="18" charset="0"/>
              </a:rPr>
              <a:t>	read_item (X);	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600" smtClean="0">
                <a:cs typeface="Times New Roman" pitchFamily="18" charset="0"/>
              </a:rPr>
              <a:t>	X:=X+Y;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600" smtClean="0">
                <a:cs typeface="Times New Roman" pitchFamily="18" charset="0"/>
              </a:rPr>
              <a:t>	write_item (X);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600" smtClean="0">
                <a:cs typeface="Times New Roman" pitchFamily="18" charset="0"/>
              </a:rPr>
              <a:t>	unlock (X);</a:t>
            </a:r>
            <a:endParaRPr lang="en-US" sz="1600" smtClean="0">
              <a:cs typeface="Times New Roman" pitchFamily="18" charset="0"/>
              <a:sym typeface="Symbol" pitchFamily="18" charset="2"/>
            </a:endParaRPr>
          </a:p>
          <a:p>
            <a:pPr lvl="1" algn="just" eaLnBrk="1" hangingPunct="1">
              <a:lnSpc>
                <a:spcPct val="95000"/>
              </a:lnSpc>
              <a:spcBef>
                <a:spcPct val="10000"/>
              </a:spcBef>
              <a:buFontTx/>
              <a:buNone/>
            </a:pPr>
            <a:r>
              <a:rPr lang="en-US" sz="1800" smtClean="0">
                <a:cs typeface="Times New Roman" pitchFamily="18" charset="0"/>
                <a:sym typeface="Symbol" pitchFamily="18" charset="2"/>
              </a:rPr>
              <a:t>   </a:t>
            </a:r>
            <a:endParaRPr lang="en-US" sz="2200" smtClean="0"/>
          </a:p>
        </p:txBody>
      </p:sp>
      <p:sp>
        <p:nvSpPr>
          <p:cNvPr id="19461" name="Line 6"/>
          <p:cNvSpPr>
            <a:spLocks noChangeShapeType="1"/>
          </p:cNvSpPr>
          <p:nvPr/>
        </p:nvSpPr>
        <p:spPr bwMode="auto">
          <a:xfrm>
            <a:off x="1028700" y="3200400"/>
            <a:ext cx="0" cy="1371600"/>
          </a:xfrm>
          <a:prstGeom prst="line">
            <a:avLst/>
          </a:prstGeom>
          <a:noFill/>
          <a:ln w="12700">
            <a:solidFill>
              <a:srgbClr val="990033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9462" name="Rectangle 7"/>
          <p:cNvSpPr>
            <a:spLocks noChangeArrowheads="1"/>
          </p:cNvSpPr>
          <p:nvPr/>
        </p:nvSpPr>
        <p:spPr bwMode="auto">
          <a:xfrm>
            <a:off x="352425" y="3497263"/>
            <a:ext cx="666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990033"/>
                </a:solidFill>
                <a:latin typeface="Times New Roman" pitchFamily="18" charset="0"/>
              </a:rPr>
              <a:t>Time</a:t>
            </a:r>
          </a:p>
        </p:txBody>
      </p:sp>
      <p:sp>
        <p:nvSpPr>
          <p:cNvPr id="19463" name="Line 8"/>
          <p:cNvSpPr>
            <a:spLocks noChangeShapeType="1"/>
          </p:cNvSpPr>
          <p:nvPr/>
        </p:nvSpPr>
        <p:spPr bwMode="auto">
          <a:xfrm>
            <a:off x="2133600" y="2047875"/>
            <a:ext cx="0" cy="4200525"/>
          </a:xfrm>
          <a:prstGeom prst="line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9464" name="Line 9"/>
          <p:cNvSpPr>
            <a:spLocks noChangeShapeType="1"/>
          </p:cNvSpPr>
          <p:nvPr/>
        </p:nvSpPr>
        <p:spPr bwMode="auto">
          <a:xfrm>
            <a:off x="469900" y="2514600"/>
            <a:ext cx="3630613" cy="0"/>
          </a:xfrm>
          <a:prstGeom prst="line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/>
              <a:t>Slide 18- </a:t>
            </a:r>
            <a:fld id="{213BEB38-2395-4167-8E02-016BA6D63FEB}" type="slidenum">
              <a:rPr lang="en-US"/>
              <a:pPr/>
              <a:t>18</a:t>
            </a:fld>
            <a:endParaRPr lang="en-CA"/>
          </a:p>
        </p:txBody>
      </p:sp>
      <p:sp>
        <p:nvSpPr>
          <p:cNvPr id="20483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Database Concurrency Control</a:t>
            </a:r>
          </a:p>
        </p:txBody>
      </p:sp>
      <p:sp>
        <p:nvSpPr>
          <p:cNvPr id="20484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400" smtClean="0">
                <a:cs typeface="Times New Roman" pitchFamily="18" charset="0"/>
              </a:rPr>
              <a:t>Two-Phase Locking Techniques: The algorithm</a:t>
            </a:r>
            <a:endParaRPr lang="en-US" sz="1800" smtClean="0">
              <a:cs typeface="Times New Roman" pitchFamily="18" charset="0"/>
            </a:endParaRPr>
          </a:p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sz="1800" b="1" smtClean="0">
                <a:cs typeface="Times New Roman" pitchFamily="18" charset="0"/>
              </a:rPr>
              <a:t>	</a:t>
            </a:r>
          </a:p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sz="1800" b="1" smtClean="0">
                <a:cs typeface="Times New Roman" pitchFamily="18" charset="0"/>
              </a:rPr>
              <a:t>	</a:t>
            </a:r>
            <a:r>
              <a:rPr lang="en-US" sz="1800" b="1" u="sng" smtClean="0">
                <a:cs typeface="Times New Roman" pitchFamily="18" charset="0"/>
              </a:rPr>
              <a:t>T’1</a:t>
            </a:r>
            <a:r>
              <a:rPr lang="en-US" sz="1800" b="1" smtClean="0">
                <a:cs typeface="Times New Roman" pitchFamily="18" charset="0"/>
              </a:rPr>
              <a:t>			</a:t>
            </a:r>
            <a:r>
              <a:rPr lang="en-US" sz="1800" b="1" u="sng" smtClean="0">
                <a:cs typeface="Times New Roman" pitchFamily="18" charset="0"/>
              </a:rPr>
              <a:t>T’2</a:t>
            </a:r>
            <a:r>
              <a:rPr lang="en-US" sz="1800" b="1" smtClean="0">
                <a:cs typeface="Times New Roman" pitchFamily="18" charset="0"/>
              </a:rPr>
              <a:t>		</a:t>
            </a:r>
            <a:endParaRPr lang="en-US" sz="1800" b="1" u="sng" smtClean="0">
              <a:cs typeface="Times New Roman" pitchFamily="18" charset="0"/>
            </a:endParaRPr>
          </a:p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sz="1800" smtClean="0">
                <a:cs typeface="Times New Roman" pitchFamily="18" charset="0"/>
              </a:rPr>
              <a:t>	read_lock (Y);		read_lock (X);	T1 and T2 follow two-phase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1800" smtClean="0">
                <a:cs typeface="Times New Roman" pitchFamily="18" charset="0"/>
              </a:rPr>
              <a:t>	read_item (Y);		read_item (X);	policy but they are subject to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1800" smtClean="0">
                <a:cs typeface="Times New Roman" pitchFamily="18" charset="0"/>
              </a:rPr>
              <a:t>	write_lock (X);		Write_lock (Y);	deadlock, which must be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1800" smtClean="0">
                <a:cs typeface="Times New Roman" pitchFamily="18" charset="0"/>
              </a:rPr>
              <a:t>	unlock (Y);		unlock (X);	dealt with.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1800" smtClean="0">
                <a:cs typeface="Times New Roman" pitchFamily="18" charset="0"/>
              </a:rPr>
              <a:t>	read_item (X);		read_item (Y);	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1800" smtClean="0">
                <a:cs typeface="Times New Roman" pitchFamily="18" charset="0"/>
              </a:rPr>
              <a:t>	X:=X+Y;		Y:=X+Y;		    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1800" smtClean="0">
                <a:cs typeface="Times New Roman" pitchFamily="18" charset="0"/>
              </a:rPr>
              <a:t>	write_item (X);		write_item (Y);	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1800" smtClean="0">
                <a:cs typeface="Times New Roman" pitchFamily="18" charset="0"/>
              </a:rPr>
              <a:t>	unlock (X);		unlock (Y);</a:t>
            </a:r>
            <a:endParaRPr lang="en-US" sz="2000" smtClean="0">
              <a:cs typeface="Times New Roman" pitchFamily="18" charset="0"/>
              <a:sym typeface="Symbol" pitchFamily="18" charset="2"/>
            </a:endParaRPr>
          </a:p>
          <a:p>
            <a:pPr eaLnBrk="1" hangingPunct="1">
              <a:buFont typeface="Wingdings" pitchFamily="2" charset="2"/>
              <a:buNone/>
            </a:pPr>
            <a:endParaRPr lang="en-US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/>
              <a:t>Slide 18- </a:t>
            </a:r>
            <a:fld id="{59E3E2B0-A694-4689-AE1F-DA5DDA86FF6F}" type="slidenum">
              <a:rPr lang="en-US"/>
              <a:pPr/>
              <a:t>19</a:t>
            </a:fld>
            <a:endParaRPr lang="en-CA"/>
          </a:p>
        </p:txBody>
      </p:sp>
      <p:sp>
        <p:nvSpPr>
          <p:cNvPr id="21507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Database Concurrency Control</a:t>
            </a:r>
          </a:p>
        </p:txBody>
      </p:sp>
      <p:sp>
        <p:nvSpPr>
          <p:cNvPr id="21508" name="Rectangle 1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/>
              <a:t>Two-Phase Locking Techniques: The algorithm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Two-phase policy generates two locking algorithms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(a) </a:t>
            </a:r>
            <a:r>
              <a:rPr lang="en-US" sz="2000" b="1" smtClean="0"/>
              <a:t>Basic</a:t>
            </a:r>
            <a:r>
              <a:rPr lang="en-US" sz="2000" smtClean="0"/>
              <a:t>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(b) </a:t>
            </a:r>
            <a:r>
              <a:rPr lang="en-US" sz="2000" b="1" smtClean="0"/>
              <a:t>Conservative</a:t>
            </a:r>
            <a:endParaRPr lang="en-US" sz="2000" smtClean="0"/>
          </a:p>
          <a:p>
            <a:pPr eaLnBrk="1" hangingPunct="1">
              <a:lnSpc>
                <a:spcPct val="80000"/>
              </a:lnSpc>
            </a:pPr>
            <a:r>
              <a:rPr lang="en-US" sz="2000" b="1" smtClean="0"/>
              <a:t>Conservative</a:t>
            </a:r>
            <a:r>
              <a:rPr lang="en-US" sz="2000" smtClean="0"/>
              <a:t>: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Prevents deadlock by locking all desired data items before transaction begins execution.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b="1" smtClean="0"/>
              <a:t>Basic</a:t>
            </a:r>
            <a:r>
              <a:rPr lang="en-US" sz="2000" smtClean="0"/>
              <a:t>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Transaction locks data items incrementally.  This may cause deadlock which is dealt with.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b="1" smtClean="0"/>
              <a:t>Strict</a:t>
            </a:r>
            <a:r>
              <a:rPr lang="en-US" sz="2000" smtClean="0"/>
              <a:t>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A more stricter version of Basic algorithm where unlocking is performed after a transaction terminates (commits or aborts and rolled-back).  This is the most commonly used two-phase locking algorithm.</a:t>
            </a:r>
            <a:endParaRPr lang="en-US" sz="2000" smtClean="0">
              <a:sym typeface="Symbol" pitchFamily="18" charset="2"/>
            </a:endParaRPr>
          </a:p>
        </p:txBody>
      </p:sp>
      <p:sp>
        <p:nvSpPr>
          <p:cNvPr id="21509" name="Rectangle 4"/>
          <p:cNvSpPr>
            <a:spLocks noChangeArrowheads="1"/>
          </p:cNvSpPr>
          <p:nvPr/>
        </p:nvSpPr>
        <p:spPr bwMode="auto">
          <a:xfrm>
            <a:off x="685800" y="1020763"/>
            <a:ext cx="77724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spcBef>
                <a:spcPct val="20000"/>
              </a:spcBef>
              <a:buClr>
                <a:srgbClr val="990033"/>
              </a:buClr>
              <a:buSzPct val="60000"/>
              <a:buFont typeface="Wingdings" pitchFamily="2" charset="2"/>
              <a:buNone/>
            </a:pPr>
            <a:endParaRPr lang="en-US" sz="1800">
              <a:solidFill>
                <a:schemeClr val="tx2"/>
              </a:solidFill>
              <a:cs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9"/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Copyright © 2007 </a:t>
            </a:r>
            <a:r>
              <a:rPr lang="en-US">
                <a:solidFill>
                  <a:srgbClr val="000000"/>
                </a:solidFill>
              </a:rPr>
              <a:t>Ramez Elmasri and Shamkant B. Navathe</a:t>
            </a:r>
          </a:p>
        </p:txBody>
      </p:sp>
      <p:sp>
        <p:nvSpPr>
          <p:cNvPr id="6147" name="Rectangle 2" descr="Pink tissue paper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Chapter 18</a:t>
            </a:r>
          </a:p>
        </p:txBody>
      </p:sp>
      <p:sp>
        <p:nvSpPr>
          <p:cNvPr id="6148" name="Rectangle 3" descr="Pink tissue paper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Concurrency Control Techniques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/>
              <a:t>Slide 18- </a:t>
            </a:r>
            <a:fld id="{8DB1F532-0E5A-4221-8C0F-55B18D784E00}" type="slidenum">
              <a:rPr lang="en-US"/>
              <a:pPr/>
              <a:t>20</a:t>
            </a:fld>
            <a:endParaRPr lang="en-CA"/>
          </a:p>
        </p:txBody>
      </p:sp>
      <p:sp>
        <p:nvSpPr>
          <p:cNvPr id="22531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Database Concurrency Control</a:t>
            </a:r>
          </a:p>
        </p:txBody>
      </p:sp>
      <p:sp>
        <p:nvSpPr>
          <p:cNvPr id="22532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400" smtClean="0">
                <a:cs typeface="Times New Roman" pitchFamily="18" charset="0"/>
              </a:rPr>
              <a:t>Dealing with Deadlock and Starvation</a:t>
            </a:r>
          </a:p>
          <a:p>
            <a:pPr lvl="1" eaLnBrk="1" hangingPunct="1"/>
            <a:r>
              <a:rPr lang="en-US" sz="2200" b="1" smtClean="0">
                <a:cs typeface="Times New Roman" pitchFamily="18" charset="0"/>
              </a:rPr>
              <a:t>Deadlock</a:t>
            </a:r>
            <a:endParaRPr lang="en-US" sz="1700" b="1" smtClean="0">
              <a:cs typeface="Times New Roman" pitchFamily="18" charset="0"/>
            </a:endParaRPr>
          </a:p>
          <a:p>
            <a:pPr algn="just"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sz="1800" b="1" smtClean="0">
                <a:cs typeface="Times New Roman" pitchFamily="18" charset="0"/>
              </a:rPr>
              <a:t>	</a:t>
            </a:r>
            <a:r>
              <a:rPr lang="en-US" sz="1800" b="1" u="sng" smtClean="0">
                <a:cs typeface="Times New Roman" pitchFamily="18" charset="0"/>
              </a:rPr>
              <a:t>T’1</a:t>
            </a:r>
            <a:r>
              <a:rPr lang="en-US" sz="1800" b="1" smtClean="0">
                <a:cs typeface="Times New Roman" pitchFamily="18" charset="0"/>
              </a:rPr>
              <a:t>			</a:t>
            </a:r>
            <a:r>
              <a:rPr lang="en-US" sz="1800" b="1" u="sng" smtClean="0">
                <a:cs typeface="Times New Roman" pitchFamily="18" charset="0"/>
              </a:rPr>
              <a:t>T’2</a:t>
            </a:r>
            <a:r>
              <a:rPr lang="en-US" sz="1800" b="1" smtClean="0">
                <a:cs typeface="Times New Roman" pitchFamily="18" charset="0"/>
              </a:rPr>
              <a:t>		</a:t>
            </a:r>
            <a:endParaRPr lang="en-US" sz="1800" b="1" u="sng" smtClean="0">
              <a:cs typeface="Times New Roman" pitchFamily="18" charset="0"/>
            </a:endParaRPr>
          </a:p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sz="1800" smtClean="0">
                <a:cs typeface="Times New Roman" pitchFamily="18" charset="0"/>
              </a:rPr>
              <a:t>	read_lock (Y);				T1 and T2 did follow two-phase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1800" smtClean="0">
                <a:cs typeface="Times New Roman" pitchFamily="18" charset="0"/>
              </a:rPr>
              <a:t>	read_item (Y);				policy but they are deadlock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1800" smtClean="0">
                <a:cs typeface="Times New Roman" pitchFamily="18" charset="0"/>
              </a:rPr>
              <a:t>				read_lock (X);	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1800" smtClean="0">
                <a:cs typeface="Times New Roman" pitchFamily="18" charset="0"/>
              </a:rPr>
              <a:t>				read_item (Y);			    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1800" smtClean="0">
                <a:cs typeface="Times New Roman" pitchFamily="18" charset="0"/>
              </a:rPr>
              <a:t>	write_lock (X);		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1800" smtClean="0">
                <a:cs typeface="Times New Roman" pitchFamily="18" charset="0"/>
              </a:rPr>
              <a:t>	(waits for X)		write_lock (Y);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1800" smtClean="0">
                <a:cs typeface="Times New Roman" pitchFamily="18" charset="0"/>
              </a:rPr>
              <a:t>				(waits for Y)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1800" smtClean="0">
                <a:cs typeface="Times New Roman" pitchFamily="18" charset="0"/>
              </a:rPr>
              <a:t>		</a:t>
            </a:r>
          </a:p>
          <a:p>
            <a:pPr lvl="1" eaLnBrk="1" hangingPunct="1">
              <a:spcBef>
                <a:spcPct val="0"/>
              </a:spcBef>
            </a:pPr>
            <a:r>
              <a:rPr lang="en-US" sz="2000" smtClean="0">
                <a:cs typeface="Times New Roman" pitchFamily="18" charset="0"/>
              </a:rPr>
              <a:t>Deadlock (T’1 and T’2)</a:t>
            </a:r>
            <a:endParaRPr lang="en-US" sz="300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/>
              <a:t>Slide 18- </a:t>
            </a:r>
            <a:fld id="{4D61D714-E6A8-4306-8481-661454815C81}" type="slidenum">
              <a:rPr lang="en-US"/>
              <a:pPr/>
              <a:t>21</a:t>
            </a:fld>
            <a:endParaRPr lang="en-CA"/>
          </a:p>
        </p:txBody>
      </p:sp>
      <p:sp>
        <p:nvSpPr>
          <p:cNvPr id="23555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Database Concurrency Control</a:t>
            </a:r>
          </a:p>
        </p:txBody>
      </p:sp>
      <p:sp>
        <p:nvSpPr>
          <p:cNvPr id="23556" name="Rectangle 1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mtClean="0"/>
              <a:t>Dealing with Deadlock and Starvation</a:t>
            </a:r>
          </a:p>
          <a:p>
            <a:pPr eaLnBrk="1" hangingPunct="1"/>
            <a:r>
              <a:rPr lang="en-US" b="1" smtClean="0"/>
              <a:t>Deadlock prevention</a:t>
            </a:r>
          </a:p>
          <a:p>
            <a:pPr lvl="1" eaLnBrk="1" hangingPunct="1"/>
            <a:r>
              <a:rPr lang="en-US" smtClean="0"/>
              <a:t>A transaction locks all data items it refers to before it begins execution.</a:t>
            </a:r>
          </a:p>
          <a:p>
            <a:pPr lvl="1" eaLnBrk="1" hangingPunct="1"/>
            <a:r>
              <a:rPr lang="en-US" smtClean="0"/>
              <a:t>This way of locking prevents deadlock since a transaction never waits for a data item.</a:t>
            </a:r>
          </a:p>
          <a:p>
            <a:pPr lvl="1" eaLnBrk="1" hangingPunct="1"/>
            <a:r>
              <a:rPr lang="en-US" smtClean="0"/>
              <a:t>The conservative two-phase locking uses this approach.</a:t>
            </a:r>
            <a:endParaRPr lang="en-US" smtClean="0">
              <a:sym typeface="Symbol" pitchFamily="18" charset="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/>
              <a:t>Slide 18- </a:t>
            </a:r>
            <a:fld id="{36E42257-40F3-4E4E-9732-1EB75F219D78}" type="slidenum">
              <a:rPr lang="en-US"/>
              <a:pPr/>
              <a:t>22</a:t>
            </a:fld>
            <a:endParaRPr lang="en-CA"/>
          </a:p>
        </p:txBody>
      </p:sp>
      <p:sp>
        <p:nvSpPr>
          <p:cNvPr id="24579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Database Concurrency Control</a:t>
            </a:r>
          </a:p>
        </p:txBody>
      </p:sp>
      <p:sp>
        <p:nvSpPr>
          <p:cNvPr id="24580" name="Rectangle 1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400" smtClean="0"/>
              <a:t>Dealing with Deadlock and Starvation</a:t>
            </a:r>
          </a:p>
          <a:p>
            <a:pPr eaLnBrk="1" hangingPunct="1"/>
            <a:r>
              <a:rPr lang="en-US" sz="2400" b="1" smtClean="0"/>
              <a:t>Deadlock detection and resolution</a:t>
            </a:r>
          </a:p>
          <a:p>
            <a:pPr lvl="1" eaLnBrk="1" hangingPunct="1"/>
            <a:r>
              <a:rPr lang="en-US" sz="2200" smtClean="0"/>
              <a:t>In this approach, deadlocks are allowed to happen.  The scheduler maintains a wait-for-graph for detecting cycle.  If a cycle exists, then one transaction involved in the cycle is selected (victim) and rolled-back.</a:t>
            </a:r>
          </a:p>
          <a:p>
            <a:pPr lvl="1" eaLnBrk="1" hangingPunct="1"/>
            <a:r>
              <a:rPr lang="en-US" sz="2200" smtClean="0"/>
              <a:t>A wait-for-graph is created using the lock table.  As soon as a transaction is blocked, it is added to the graph.  When a chain like: Ti waits for Tj waits for Tk waits for Ti or Tj occurs, then this creates a cycle.  One of the transaction is aborted</a:t>
            </a:r>
            <a:endParaRPr lang="en-US" sz="2200" smtClean="0">
              <a:sym typeface="Symbol" pitchFamily="18" charset="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/>
              <a:t>Slide 18- </a:t>
            </a:r>
            <a:fld id="{B3E86C98-14B6-45A5-A1EF-8C77A859DFE7}" type="slidenum">
              <a:rPr lang="en-US"/>
              <a:pPr/>
              <a:t>23</a:t>
            </a:fld>
            <a:endParaRPr lang="en-CA"/>
          </a:p>
        </p:txBody>
      </p:sp>
      <p:pic>
        <p:nvPicPr>
          <p:cNvPr id="25603" name="Picture 2" descr="Pink tissue paper"/>
          <p:cNvPicPr>
            <a:picLocks noChangeAspect="1" noChangeArrowheads="1"/>
          </p:cNvPicPr>
          <p:nvPr/>
        </p:nvPicPr>
        <p:blipFill>
          <a:blip r:embed="rId2"/>
          <a:srcRect t="36081"/>
          <a:stretch>
            <a:fillRect/>
          </a:stretch>
        </p:blipFill>
        <p:spPr bwMode="auto">
          <a:xfrm>
            <a:off x="414338" y="990600"/>
            <a:ext cx="8424862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/>
              <a:t>Slide 18- </a:t>
            </a:r>
            <a:fld id="{AA9C2E8F-B55D-45A0-8DE6-5EADA8D68E8A}" type="slidenum">
              <a:rPr lang="en-US"/>
              <a:pPr/>
              <a:t>24</a:t>
            </a:fld>
            <a:endParaRPr lang="en-CA"/>
          </a:p>
        </p:txBody>
      </p:sp>
      <p:sp>
        <p:nvSpPr>
          <p:cNvPr id="26627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Database Concurrency Control</a:t>
            </a:r>
          </a:p>
        </p:txBody>
      </p:sp>
      <p:sp>
        <p:nvSpPr>
          <p:cNvPr id="26628" name="Rectangle 1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400" smtClean="0"/>
              <a:t>Dealing with Deadlock and Starvation</a:t>
            </a:r>
          </a:p>
          <a:p>
            <a:pPr eaLnBrk="1" hangingPunct="1"/>
            <a:r>
              <a:rPr lang="en-US" sz="2400" b="1" smtClean="0"/>
              <a:t>Deadlock avoidance</a:t>
            </a:r>
          </a:p>
          <a:p>
            <a:pPr lvl="1" eaLnBrk="1" hangingPunct="1"/>
            <a:r>
              <a:rPr lang="en-US" sz="2200" smtClean="0"/>
              <a:t>There are many variations of two-phase locking algorithm.</a:t>
            </a:r>
          </a:p>
          <a:p>
            <a:pPr lvl="1" eaLnBrk="1" hangingPunct="1"/>
            <a:r>
              <a:rPr lang="en-US" sz="2200" smtClean="0"/>
              <a:t>Some avoid deadlock by not letting the cycle to complete.</a:t>
            </a:r>
          </a:p>
          <a:p>
            <a:pPr lvl="1" eaLnBrk="1" hangingPunct="1"/>
            <a:r>
              <a:rPr lang="en-US" sz="2200" smtClean="0"/>
              <a:t>That is as soon as the algorithm discovers that blocking a transaction is likely to create a cycle, it rolls back the transaction.</a:t>
            </a:r>
          </a:p>
          <a:p>
            <a:pPr lvl="1" eaLnBrk="1" hangingPunct="1"/>
            <a:r>
              <a:rPr lang="en-US" sz="2200" smtClean="0"/>
              <a:t>Wound-Wait and Wait-Die algorithms use timestamps to </a:t>
            </a:r>
            <a:r>
              <a:rPr lang="en-US" sz="2200" smtClean="0">
                <a:sym typeface="Symbol" pitchFamily="18" charset="2"/>
              </a:rPr>
              <a:t>avoid deadlocks by rolling-back victim.</a:t>
            </a:r>
            <a:endParaRPr lang="en-US" sz="220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/>
              <a:t>Slide 18- </a:t>
            </a:r>
            <a:fld id="{5982E15D-A8D6-4427-9252-47D5111002C0}" type="slidenum">
              <a:rPr lang="en-US"/>
              <a:pPr/>
              <a:t>25</a:t>
            </a:fld>
            <a:endParaRPr lang="en-CA"/>
          </a:p>
        </p:txBody>
      </p:sp>
      <p:pic>
        <p:nvPicPr>
          <p:cNvPr id="27651" name="Picture 2" descr="wait_wound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3038" y="1447800"/>
            <a:ext cx="8666162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2" name="TextBox 5"/>
          <p:cNvSpPr txBox="1">
            <a:spLocks noChangeArrowheads="1"/>
          </p:cNvSpPr>
          <p:nvPr/>
        </p:nvSpPr>
        <p:spPr bwMode="auto">
          <a:xfrm>
            <a:off x="1143000" y="457200"/>
            <a:ext cx="66294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b="1"/>
              <a:t>Deadlock Prevention Techniques</a:t>
            </a: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18- </a:t>
            </a:r>
            <a:fld id="{CACEA8FF-F7CC-4B04-B764-9091FB77AB56}" type="slidenum">
              <a:rPr lang="en-US" smtClean="0"/>
              <a:pPr>
                <a:defRPr/>
              </a:pPr>
              <a:t>26</a:t>
            </a:fld>
            <a:endParaRPr lang="en-CA"/>
          </a:p>
        </p:txBody>
      </p:sp>
      <p:pic>
        <p:nvPicPr>
          <p:cNvPr id="75778" name="Picture 2" descr="Pink tissue paper"/>
          <p:cNvPicPr>
            <a:picLocks noChangeAspect="1" noChangeArrowheads="1"/>
          </p:cNvPicPr>
          <p:nvPr/>
        </p:nvPicPr>
        <p:blipFill>
          <a:blip r:embed="rId2"/>
          <a:srcRect l="4964" t="32545" r="6515" b="22364"/>
          <a:stretch>
            <a:fillRect/>
          </a:stretch>
        </p:blipFill>
        <p:spPr bwMode="auto">
          <a:xfrm>
            <a:off x="304800" y="533400"/>
            <a:ext cx="8153400" cy="2362200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/>
            <a:tailEnd/>
          </a:ln>
          <a:effectLst/>
        </p:spPr>
      </p:pic>
      <p:pic>
        <p:nvPicPr>
          <p:cNvPr id="75779" name="Picture 3" descr="Pink tissue paper"/>
          <p:cNvPicPr>
            <a:picLocks noChangeAspect="1" noChangeArrowheads="1"/>
          </p:cNvPicPr>
          <p:nvPr/>
        </p:nvPicPr>
        <p:blipFill>
          <a:blip r:embed="rId3"/>
          <a:srcRect t="26321" r="6067" b="60149"/>
          <a:stretch>
            <a:fillRect/>
          </a:stretch>
        </p:blipFill>
        <p:spPr bwMode="auto">
          <a:xfrm>
            <a:off x="111124" y="2895600"/>
            <a:ext cx="8651876" cy="609600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/>
              <a:t>Slide 18- </a:t>
            </a:r>
            <a:fld id="{5E8D51EC-0906-486D-BF04-F10221F40D7C}" type="slidenum">
              <a:rPr lang="en-US"/>
              <a:pPr/>
              <a:t>27</a:t>
            </a:fld>
            <a:endParaRPr lang="en-CA"/>
          </a:p>
        </p:txBody>
      </p:sp>
      <p:sp>
        <p:nvSpPr>
          <p:cNvPr id="28675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Database Concurrency Control</a:t>
            </a:r>
          </a:p>
        </p:txBody>
      </p:sp>
      <p:sp>
        <p:nvSpPr>
          <p:cNvPr id="28676" name="Rectangle 1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/>
              <a:t>Dealing with Deadlock and Starvation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b="1" smtClean="0"/>
              <a:t>Starvation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/>
              <a:t>Starvation occurs when a particular transaction consistently waits or restarted and never gets a chance to proceed further.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/>
              <a:t>In a deadlock resolution it is possible that the same transaction may consistently be selected as victim and rolled-back.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/>
              <a:t>This limitation is inherent in all priority based scheduling mechanisms.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/>
              <a:t>In Wound-Wait scheme a younger transaction may always be wounded (aborted) by a long running older transaction which may create starvation.</a:t>
            </a:r>
          </a:p>
        </p:txBody>
      </p:sp>
      <p:sp>
        <p:nvSpPr>
          <p:cNvPr id="28677" name="Rectangle 4"/>
          <p:cNvSpPr>
            <a:spLocks noChangeArrowheads="1"/>
          </p:cNvSpPr>
          <p:nvPr/>
        </p:nvSpPr>
        <p:spPr bwMode="auto">
          <a:xfrm>
            <a:off x="685800" y="1020763"/>
            <a:ext cx="77724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914400" indent="-914400">
              <a:spcBef>
                <a:spcPct val="20000"/>
              </a:spcBef>
              <a:buClr>
                <a:srgbClr val="990033"/>
              </a:buClr>
              <a:buSzPct val="60000"/>
              <a:buFont typeface="Wingdings" pitchFamily="2" charset="2"/>
              <a:buNone/>
            </a:pPr>
            <a:endParaRPr lang="en-US" sz="1800">
              <a:solidFill>
                <a:schemeClr val="tx2"/>
              </a:solidFill>
              <a:cs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/>
              <a:t>Slide 18- </a:t>
            </a:r>
            <a:fld id="{3391870C-12E5-46AB-932B-F38AA6FF764D}" type="slidenum">
              <a:rPr lang="en-US"/>
              <a:pPr/>
              <a:t>28</a:t>
            </a:fld>
            <a:endParaRPr lang="en-CA"/>
          </a:p>
        </p:txBody>
      </p:sp>
      <p:sp>
        <p:nvSpPr>
          <p:cNvPr id="29699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Database Concurrency Control</a:t>
            </a:r>
          </a:p>
        </p:txBody>
      </p:sp>
      <p:sp>
        <p:nvSpPr>
          <p:cNvPr id="29700" name="Rectangle 1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mtClean="0"/>
              <a:t>Timestamp based concurrency control algorithm</a:t>
            </a:r>
          </a:p>
          <a:p>
            <a:pPr eaLnBrk="1" hangingPunct="1"/>
            <a:r>
              <a:rPr lang="en-US" b="1" smtClean="0"/>
              <a:t>Timestamp</a:t>
            </a:r>
          </a:p>
          <a:p>
            <a:pPr lvl="1" eaLnBrk="1" hangingPunct="1"/>
            <a:r>
              <a:rPr lang="en-US" smtClean="0"/>
              <a:t>A monotonically increasing variable (integer) indicating the age of an operation or a transaction.  A larger timestamp value indicates a more recent event or operation.</a:t>
            </a:r>
          </a:p>
          <a:p>
            <a:pPr lvl="1" eaLnBrk="1" hangingPunct="1"/>
            <a:r>
              <a:rPr lang="en-US" smtClean="0"/>
              <a:t>Timestamp based algorithm uses timestamp to serialize the execution of concurrent transactions.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/>
              <a:t>Slide 18- </a:t>
            </a:r>
            <a:fld id="{65462AF8-33F7-4601-B5FF-D66077D16094}" type="slidenum">
              <a:rPr lang="en-US"/>
              <a:pPr/>
              <a:t>29</a:t>
            </a:fld>
            <a:endParaRPr lang="en-CA"/>
          </a:p>
        </p:txBody>
      </p:sp>
      <p:sp>
        <p:nvSpPr>
          <p:cNvPr id="30723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Database Concurrency Control</a:t>
            </a:r>
          </a:p>
        </p:txBody>
      </p:sp>
      <p:sp>
        <p:nvSpPr>
          <p:cNvPr id="30724" name="Rectangle 1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/>
              <a:t>Timestamp based concurrency control algorithm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b="1" smtClean="0"/>
              <a:t>Basic Timestamp Ordering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/>
              <a:t>1.  Transaction T issues a write_item(X) operation: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>
                <a:sym typeface="Symbol" pitchFamily="18" charset="2"/>
              </a:rPr>
              <a:t>If read_TS(X) &gt; TS(T) or if write_TS(X) &gt; TS(T), then an younger transaction has already read the data item so abort and roll-back T and reject the operation.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>
                <a:sym typeface="Symbol" pitchFamily="18" charset="2"/>
              </a:rPr>
              <a:t>If the condition in part (a) does not exist, then execute write_item(X) of T and set write_TS(X) to TS(T).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>
                <a:sym typeface="Symbol" pitchFamily="18" charset="2"/>
              </a:rPr>
              <a:t>2.  </a:t>
            </a:r>
            <a:r>
              <a:rPr lang="en-US" sz="2200" smtClean="0"/>
              <a:t>Transaction T issues a read_item(X) operation: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>
                <a:sym typeface="Symbol" pitchFamily="18" charset="2"/>
              </a:rPr>
              <a:t>If write_TS(X) &gt; TS(T), then an younger transaction has already written to the data item so abort and roll-back T and reject the operation.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>
                <a:sym typeface="Symbol" pitchFamily="18" charset="2"/>
              </a:rPr>
              <a:t>If write_TS(X)  TS(T), then execute read_item(X) of T and set read_TS(X) to the larger of TS(T) and the current read_TS(X).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/>
              <a:t>Slide 18- </a:t>
            </a:r>
            <a:fld id="{DF369672-2E25-44D1-8913-28F61E2D6C5A}" type="slidenum">
              <a:rPr lang="en-US"/>
              <a:pPr/>
              <a:t>3</a:t>
            </a:fld>
            <a:endParaRPr lang="en-CA"/>
          </a:p>
        </p:txBody>
      </p:sp>
      <p:sp>
        <p:nvSpPr>
          <p:cNvPr id="7171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Chapter 18 Outline</a:t>
            </a:r>
          </a:p>
        </p:txBody>
      </p:sp>
      <p:sp>
        <p:nvSpPr>
          <p:cNvPr id="7172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/>
            <a:r>
              <a:rPr lang="en-US" smtClean="0"/>
              <a:t>Databases Concurrency Control</a:t>
            </a:r>
          </a:p>
          <a:p>
            <a:pPr marL="952500" lvl="1" indent="-495300" eaLnBrk="1" hangingPunct="1">
              <a:buSzTx/>
              <a:buFont typeface="Wingdings" pitchFamily="2" charset="2"/>
              <a:buAutoNum type="arabicPeriod"/>
            </a:pPr>
            <a:r>
              <a:rPr lang="en-US" smtClean="0"/>
              <a:t>Purpose of Concurrency Control</a:t>
            </a:r>
          </a:p>
          <a:p>
            <a:pPr marL="952500" lvl="1" indent="-495300" eaLnBrk="1" hangingPunct="1">
              <a:buSzTx/>
              <a:buFont typeface="Wingdings" pitchFamily="2" charset="2"/>
              <a:buAutoNum type="arabicPeriod"/>
            </a:pPr>
            <a:r>
              <a:rPr lang="en-US" smtClean="0"/>
              <a:t>Two-Phase locking</a:t>
            </a:r>
          </a:p>
          <a:p>
            <a:pPr marL="952500" lvl="1" indent="-495300" eaLnBrk="1" hangingPunct="1">
              <a:buSzTx/>
              <a:buFont typeface="Wingdings" pitchFamily="2" charset="2"/>
              <a:buAutoNum type="arabicPeriod"/>
            </a:pPr>
            <a:r>
              <a:rPr lang="en-US" smtClean="0"/>
              <a:t>Limitations of CCMs</a:t>
            </a:r>
          </a:p>
          <a:p>
            <a:pPr marL="952500" lvl="1" indent="-495300" eaLnBrk="1" hangingPunct="1">
              <a:buSzTx/>
              <a:buFont typeface="Wingdings" pitchFamily="2" charset="2"/>
              <a:buAutoNum type="arabicPeriod"/>
            </a:pPr>
            <a:r>
              <a:rPr lang="en-US" smtClean="0"/>
              <a:t>Index Locking</a:t>
            </a:r>
          </a:p>
          <a:p>
            <a:pPr marL="952500" lvl="1" indent="-495300" eaLnBrk="1" hangingPunct="1">
              <a:buSzTx/>
              <a:buFont typeface="Wingdings" pitchFamily="2" charset="2"/>
              <a:buAutoNum type="arabicPeriod"/>
            </a:pPr>
            <a:r>
              <a:rPr lang="en-US" smtClean="0"/>
              <a:t>Lock Compatibility Matrix</a:t>
            </a:r>
          </a:p>
          <a:p>
            <a:pPr marL="952500" lvl="1" indent="-495300" eaLnBrk="1" hangingPunct="1">
              <a:buSzTx/>
              <a:buFont typeface="Wingdings" pitchFamily="2" charset="2"/>
              <a:buAutoNum type="arabicPeriod"/>
            </a:pPr>
            <a:r>
              <a:rPr lang="en-US" smtClean="0"/>
              <a:t>Lock Granularity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/>
              <a:t>Slide 18- </a:t>
            </a:r>
            <a:fld id="{5F5517B8-0C93-46D2-AD61-FFA8FBB7365D}" type="slidenum">
              <a:rPr lang="en-US"/>
              <a:pPr/>
              <a:t>30</a:t>
            </a:fld>
            <a:endParaRPr lang="en-CA"/>
          </a:p>
        </p:txBody>
      </p:sp>
      <p:sp>
        <p:nvSpPr>
          <p:cNvPr id="31747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Database Concurrency Control</a:t>
            </a:r>
          </a:p>
        </p:txBody>
      </p:sp>
      <p:sp>
        <p:nvSpPr>
          <p:cNvPr id="31748" name="Rectangle 1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mtClean="0"/>
              <a:t>Timestamp based concurrency control algorithm</a:t>
            </a:r>
          </a:p>
          <a:p>
            <a:pPr eaLnBrk="1" hangingPunct="1"/>
            <a:r>
              <a:rPr lang="en-US" b="1" smtClean="0"/>
              <a:t>Strict Timestamp Ordering</a:t>
            </a:r>
          </a:p>
          <a:p>
            <a:pPr lvl="1" eaLnBrk="1" hangingPunct="1"/>
            <a:r>
              <a:rPr lang="en-US" smtClean="0"/>
              <a:t>1.  Transaction T issues a write_item(X) operation:</a:t>
            </a:r>
          </a:p>
          <a:p>
            <a:pPr lvl="2" eaLnBrk="1" hangingPunct="1"/>
            <a:r>
              <a:rPr lang="en-US" smtClean="0">
                <a:sym typeface="Symbol" pitchFamily="18" charset="2"/>
              </a:rPr>
              <a:t>If TS(T) &gt; read_TS(X), then delay T until the transaction T’ that wrote or read X has terminated (committed or aborted).</a:t>
            </a:r>
          </a:p>
          <a:p>
            <a:pPr lvl="1" eaLnBrk="1" hangingPunct="1"/>
            <a:r>
              <a:rPr lang="en-US" smtClean="0">
                <a:sym typeface="Symbol" pitchFamily="18" charset="2"/>
              </a:rPr>
              <a:t>2.  </a:t>
            </a:r>
            <a:r>
              <a:rPr lang="en-US" smtClean="0"/>
              <a:t>Transaction T issues a read_item(X) operation:</a:t>
            </a:r>
          </a:p>
          <a:p>
            <a:pPr lvl="2" eaLnBrk="1" hangingPunct="1"/>
            <a:r>
              <a:rPr lang="en-US" smtClean="0">
                <a:sym typeface="Symbol" pitchFamily="18" charset="2"/>
              </a:rPr>
              <a:t>If TS(T) &gt; write_TS(X), then delay T until the transaction T’ that wrote or read X has terminated (committed or aborted).</a:t>
            </a:r>
            <a:endParaRPr lang="en-US" smtClean="0"/>
          </a:p>
        </p:txBody>
      </p:sp>
      <p:sp>
        <p:nvSpPr>
          <p:cNvPr id="31749" name="Rectangle 4"/>
          <p:cNvSpPr>
            <a:spLocks noChangeArrowheads="1"/>
          </p:cNvSpPr>
          <p:nvPr/>
        </p:nvSpPr>
        <p:spPr bwMode="auto">
          <a:xfrm>
            <a:off x="685800" y="1020763"/>
            <a:ext cx="77724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914400" indent="-914400">
              <a:spcBef>
                <a:spcPct val="20000"/>
              </a:spcBef>
              <a:buClr>
                <a:srgbClr val="990033"/>
              </a:buClr>
              <a:buSzPct val="60000"/>
              <a:buFont typeface="Wingdings" pitchFamily="2" charset="2"/>
              <a:buNone/>
            </a:pPr>
            <a:endParaRPr lang="en-US" sz="1800">
              <a:solidFill>
                <a:schemeClr val="tx2"/>
              </a:solidFill>
              <a:cs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/>
              <a:t>Slide 18- </a:t>
            </a:r>
            <a:fld id="{01E2D0AA-7C73-4A66-A6CB-7FAD1C90BB7A}" type="slidenum">
              <a:rPr lang="en-US"/>
              <a:pPr/>
              <a:t>31</a:t>
            </a:fld>
            <a:endParaRPr lang="en-CA"/>
          </a:p>
        </p:txBody>
      </p:sp>
      <p:sp>
        <p:nvSpPr>
          <p:cNvPr id="32771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Database Concurrency Control</a:t>
            </a:r>
          </a:p>
        </p:txBody>
      </p:sp>
      <p:sp>
        <p:nvSpPr>
          <p:cNvPr id="32772" name="Rectangle 1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mtClean="0"/>
              <a:t>Timestamp based concurrency control algorithm</a:t>
            </a:r>
          </a:p>
          <a:p>
            <a:pPr eaLnBrk="1" hangingPunct="1">
              <a:lnSpc>
                <a:spcPct val="90000"/>
              </a:lnSpc>
            </a:pPr>
            <a:r>
              <a:rPr lang="en-US" b="1" smtClean="0"/>
              <a:t>Thomas’s Write Rule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>
                <a:sym typeface="Symbol" pitchFamily="18" charset="2"/>
              </a:rPr>
              <a:t>If read_TS(X) &gt; TS(T) then abort and roll-back T and reject the operation.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>
                <a:sym typeface="Symbol" pitchFamily="18" charset="2"/>
              </a:rPr>
              <a:t>If write_TS(X) &gt; TS(T), then just ignore the write operation and continue execution.  This is because the most recent writes counts in case of two consecutive writes.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>
                <a:sym typeface="Symbol" pitchFamily="18" charset="2"/>
              </a:rPr>
              <a:t>If the conditions given in 1 and 2 above do not occur, then execute write_item(X) of T and set write_TS(X) to TS(T).</a:t>
            </a:r>
            <a:endParaRPr lang="en-US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/>
              <a:t>Slide 18- </a:t>
            </a:r>
            <a:fld id="{CFEBEC49-5ECC-46B4-A49E-99414F84B774}" type="slidenum">
              <a:rPr lang="en-US"/>
              <a:pPr/>
              <a:t>4</a:t>
            </a:fld>
            <a:endParaRPr lang="en-CA"/>
          </a:p>
        </p:txBody>
      </p:sp>
      <p:sp>
        <p:nvSpPr>
          <p:cNvPr id="8195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Database Concurrency Control</a:t>
            </a:r>
          </a:p>
        </p:txBody>
      </p:sp>
      <p:sp>
        <p:nvSpPr>
          <p:cNvPr id="8196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1   Purpose of Concurrency Control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/>
              <a:t>To enforce Isolation (through mutual exclusion) among conflicting transactions.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/>
              <a:t>To preserve database consistency through consistency preserving execution of transactions.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/>
              <a:t>To resolve read-write and write-write conflicts.</a:t>
            </a:r>
          </a:p>
          <a:p>
            <a:pPr lvl="1" eaLnBrk="1" hangingPunct="1">
              <a:lnSpc>
                <a:spcPct val="90000"/>
              </a:lnSpc>
            </a:pPr>
            <a:endParaRPr lang="en-US" sz="2200" smtClean="0"/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Example: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/>
              <a:t>In concurrent execution environment if T1 conflicts with T2 over a data item A, then the existing concurrency control decides if T1 or T2 should get the A and if the other transaction is rolled-back or waits. 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/>
              <a:t>Slide 18- </a:t>
            </a:r>
            <a:fld id="{C411CDB1-2E39-4C4E-82C4-CE18797DF1E2}" type="slidenum">
              <a:rPr lang="en-US"/>
              <a:pPr/>
              <a:t>5</a:t>
            </a:fld>
            <a:endParaRPr lang="en-CA"/>
          </a:p>
        </p:txBody>
      </p:sp>
      <p:sp>
        <p:nvSpPr>
          <p:cNvPr id="9219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Database Concurrency Control</a:t>
            </a:r>
          </a:p>
        </p:txBody>
      </p:sp>
      <p:sp>
        <p:nvSpPr>
          <p:cNvPr id="9220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/>
              <a:t>Two-Phase Locking Techniques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/>
              <a:t>Locking is an operation which secures 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(a) permission to Read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(b) permission to Write a data item for a transaction. 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/>
              <a:t>Example: 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Lock (X).  Data item X is locked in behalf of the requesting transaction. 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/>
              <a:t>Unlocking is an operation which removes these permissions from the data item. 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/>
              <a:t>Example: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Unlock (X): Data item X is made available to all other transactions.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/>
              <a:t>Lock and Unlock are Atomic operations.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/>
              <a:t>Slide 18- </a:t>
            </a:r>
            <a:fld id="{DFE99C4E-5121-4EFA-BB21-81C1AD1C4E56}" type="slidenum">
              <a:rPr lang="en-US"/>
              <a:pPr/>
              <a:t>6</a:t>
            </a:fld>
            <a:endParaRPr lang="en-CA"/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Database Concurrency Control</a:t>
            </a:r>
          </a:p>
        </p:txBody>
      </p:sp>
      <p:sp>
        <p:nvSpPr>
          <p:cNvPr id="1029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239713" y="1600200"/>
            <a:ext cx="8294687" cy="34258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smtClean="0"/>
              <a:t>Two-Phase Locking Techniques: Essential components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 smtClean="0"/>
              <a:t>Two locks modes: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 smtClean="0"/>
              <a:t>(a) shared (read) 	(b) exclusive (write).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 smtClean="0"/>
              <a:t>Shared mode:  shared lock (X)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 smtClean="0"/>
              <a:t>More than one transaction can apply share lock on X for reading its value but no write lock can be applied on X by any other transaction.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 smtClean="0"/>
              <a:t>Exclusive mode: Write lock (X)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 smtClean="0"/>
              <a:t>Only one write lock on X can exist at any time and no shared lock can be applied by any other transaction on X.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 smtClean="0"/>
              <a:t>Conflict matrix</a:t>
            </a:r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>
            <p:ph sz="half" idx="4294967295"/>
          </p:nvPr>
        </p:nvGraphicFramePr>
        <p:xfrm>
          <a:off x="3276600" y="4724400"/>
          <a:ext cx="1717675" cy="1755775"/>
        </p:xfrm>
        <a:graphic>
          <a:graphicData uri="http://schemas.openxmlformats.org/presentationml/2006/ole">
            <p:oleObj spid="_x0000_s1026" name="VISIO" r:id="rId4" imgW="1717560" imgH="1755720" progId="Visio.Drawing.6">
              <p:embed/>
            </p:oleObj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/>
              <a:t>Slide 18- </a:t>
            </a:r>
            <a:fld id="{75A05929-A477-4046-B677-B51BB237B7D5}" type="slidenum">
              <a:rPr lang="en-US"/>
              <a:pPr/>
              <a:t>7</a:t>
            </a:fld>
            <a:endParaRPr lang="en-CA"/>
          </a:p>
        </p:txBody>
      </p:sp>
      <p:sp>
        <p:nvSpPr>
          <p:cNvPr id="2052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Database Concurrency Control</a:t>
            </a:r>
          </a:p>
        </p:txBody>
      </p:sp>
      <p:sp>
        <p:nvSpPr>
          <p:cNvPr id="2053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mtClean="0"/>
              <a:t>Two-Phase Locking Techniques: Essential components</a:t>
            </a:r>
          </a:p>
          <a:p>
            <a:pPr lvl="1" eaLnBrk="1" hangingPunct="1"/>
            <a:r>
              <a:rPr lang="en-US" smtClean="0"/>
              <a:t>Lock Manager: </a:t>
            </a:r>
          </a:p>
          <a:p>
            <a:pPr lvl="2" eaLnBrk="1" hangingPunct="1"/>
            <a:r>
              <a:rPr lang="en-US" smtClean="0"/>
              <a:t>Managing locks on data items.</a:t>
            </a:r>
          </a:p>
          <a:p>
            <a:pPr lvl="1" eaLnBrk="1" hangingPunct="1"/>
            <a:r>
              <a:rPr lang="en-US" smtClean="0"/>
              <a:t>Lock table: </a:t>
            </a:r>
          </a:p>
          <a:p>
            <a:pPr lvl="2" eaLnBrk="1" hangingPunct="1"/>
            <a:r>
              <a:rPr lang="en-US" smtClean="0"/>
              <a:t>Lock manager uses it to store the identify of transaction locking a data item, the data item, lock mode and pointer to the next data item locked. One simple way to implement a lock table is through linked list.</a:t>
            </a:r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>
            <p:ph sz="half" idx="4294967295"/>
          </p:nvPr>
        </p:nvGraphicFramePr>
        <p:xfrm>
          <a:off x="923925" y="5827713"/>
          <a:ext cx="7100888" cy="801687"/>
        </p:xfrm>
        <a:graphic>
          <a:graphicData uri="http://schemas.openxmlformats.org/presentationml/2006/ole">
            <p:oleObj spid="_x0000_s2050" name="VISIO" r:id="rId4" imgW="5879880" imgH="636480" progId="Visio.Drawing.6">
              <p:embed/>
            </p:oleObj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/>
              <a:t>Slide 18- </a:t>
            </a:r>
            <a:fld id="{6CCA3990-88E6-4852-BE03-998CA1AA2BE7}" type="slidenum">
              <a:rPr lang="en-US"/>
              <a:pPr/>
              <a:t>8</a:t>
            </a:fld>
            <a:endParaRPr lang="en-CA"/>
          </a:p>
        </p:txBody>
      </p:sp>
      <p:sp>
        <p:nvSpPr>
          <p:cNvPr id="10243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Database Concurrency Control</a:t>
            </a:r>
          </a:p>
        </p:txBody>
      </p:sp>
      <p:sp>
        <p:nvSpPr>
          <p:cNvPr id="10244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mtClean="0"/>
              <a:t>Two-Phase Locking Techniques: Essential components</a:t>
            </a:r>
          </a:p>
          <a:p>
            <a:pPr lvl="1" eaLnBrk="1" hangingPunct="1"/>
            <a:r>
              <a:rPr lang="en-US" smtClean="0"/>
              <a:t>Database requires that all transactions should be well-formed.  A transaction is well-formed if:</a:t>
            </a:r>
          </a:p>
          <a:p>
            <a:pPr lvl="2" eaLnBrk="1" hangingPunct="1"/>
            <a:r>
              <a:rPr lang="en-US" smtClean="0"/>
              <a:t>It must lock the data item before it reads or writes to it.</a:t>
            </a:r>
          </a:p>
          <a:p>
            <a:pPr lvl="2" eaLnBrk="1" hangingPunct="1"/>
            <a:r>
              <a:rPr lang="en-US" smtClean="0"/>
              <a:t>It must not lock an already locked data items and it must not try to unlock a free data item.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/>
              <a:t>Slide 18- </a:t>
            </a:r>
            <a:fld id="{F74A7052-C5A2-4060-8FB6-1D843EAC7366}" type="slidenum">
              <a:rPr lang="en-US"/>
              <a:pPr/>
              <a:t>9</a:t>
            </a:fld>
            <a:endParaRPr lang="en-CA"/>
          </a:p>
        </p:txBody>
      </p:sp>
      <p:sp>
        <p:nvSpPr>
          <p:cNvPr id="11267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Database Concurrency Control</a:t>
            </a:r>
          </a:p>
        </p:txBody>
      </p:sp>
      <p:sp>
        <p:nvSpPr>
          <p:cNvPr id="11268" name="Rectangle 1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400" smtClean="0">
                <a:cs typeface="Times New Roman" pitchFamily="18" charset="0"/>
              </a:rPr>
              <a:t>Two-Phase Locking Techniques: E</a:t>
            </a:r>
            <a:r>
              <a:rPr lang="en-US" sz="2400" smtClean="0"/>
              <a:t>ssential components</a:t>
            </a:r>
          </a:p>
          <a:p>
            <a:pPr lvl="1" eaLnBrk="1" hangingPunct="1"/>
            <a:r>
              <a:rPr lang="en-US" sz="2200" smtClean="0">
                <a:cs typeface="Times New Roman" pitchFamily="18" charset="0"/>
              </a:rPr>
              <a:t>The following code performs the lock operation:</a:t>
            </a:r>
          </a:p>
          <a:p>
            <a:pPr lvl="1" algn="just" eaLnBrk="1" hangingPunct="1">
              <a:buFontTx/>
              <a:buNone/>
            </a:pPr>
            <a:endParaRPr lang="en-US" sz="2200" smtClean="0">
              <a:cs typeface="Times New Roman" pitchFamily="18" charset="0"/>
            </a:endParaRPr>
          </a:p>
          <a:p>
            <a:pPr lvl="1" algn="just" eaLnBrk="1" hangingPunct="1">
              <a:buFontTx/>
              <a:buNone/>
            </a:pPr>
            <a:r>
              <a:rPr lang="en-US" sz="2200" smtClean="0">
                <a:cs typeface="Times New Roman" pitchFamily="18" charset="0"/>
              </a:rPr>
              <a:t>B:	if LOCK (X) = 0 (*item is unlocked*)</a:t>
            </a:r>
          </a:p>
          <a:p>
            <a:pPr lvl="1" algn="just" eaLnBrk="1" hangingPunct="1">
              <a:buFontTx/>
              <a:buNone/>
            </a:pPr>
            <a:r>
              <a:rPr lang="en-US" sz="2200" smtClean="0">
                <a:cs typeface="Times New Roman" pitchFamily="18" charset="0"/>
              </a:rPr>
              <a:t>	then LOCK (X) </a:t>
            </a:r>
            <a:r>
              <a:rPr lang="en-US" sz="2200" smtClean="0">
                <a:cs typeface="Times New Roman" pitchFamily="18" charset="0"/>
                <a:sym typeface="Symbol" pitchFamily="18" charset="2"/>
              </a:rPr>
              <a:t> 1 (*lock the item*)</a:t>
            </a:r>
          </a:p>
          <a:p>
            <a:pPr lvl="1" algn="just" eaLnBrk="1" hangingPunct="1">
              <a:buFontTx/>
              <a:buNone/>
            </a:pPr>
            <a:r>
              <a:rPr lang="en-US" sz="2200" smtClean="0">
                <a:cs typeface="Times New Roman" pitchFamily="18" charset="0"/>
                <a:sym typeface="Symbol" pitchFamily="18" charset="2"/>
              </a:rPr>
              <a:t>	else begin</a:t>
            </a:r>
          </a:p>
          <a:p>
            <a:pPr lvl="1" algn="just" eaLnBrk="1" hangingPunct="1">
              <a:buFontTx/>
              <a:buNone/>
            </a:pPr>
            <a:r>
              <a:rPr lang="en-US" sz="2200" smtClean="0">
                <a:cs typeface="Times New Roman" pitchFamily="18" charset="0"/>
                <a:sym typeface="Symbol" pitchFamily="18" charset="2"/>
              </a:rPr>
              <a:t>		wait (until lock (X) = 0) and</a:t>
            </a:r>
          </a:p>
          <a:p>
            <a:pPr lvl="1" algn="just" eaLnBrk="1" hangingPunct="1">
              <a:buFontTx/>
              <a:buNone/>
            </a:pPr>
            <a:r>
              <a:rPr lang="en-US" sz="2200" smtClean="0">
                <a:cs typeface="Times New Roman" pitchFamily="18" charset="0"/>
                <a:sym typeface="Symbol" pitchFamily="18" charset="2"/>
              </a:rPr>
              <a:t>		the lock manager wakes up the transaction);</a:t>
            </a:r>
          </a:p>
          <a:p>
            <a:pPr lvl="1" algn="just" eaLnBrk="1" hangingPunct="1">
              <a:buFontTx/>
              <a:buNone/>
            </a:pPr>
            <a:r>
              <a:rPr lang="en-US" sz="2200" smtClean="0">
                <a:cs typeface="Times New Roman" pitchFamily="18" charset="0"/>
                <a:sym typeface="Symbol" pitchFamily="18" charset="2"/>
              </a:rPr>
              <a:t>	goto B</a:t>
            </a:r>
          </a:p>
          <a:p>
            <a:pPr lvl="1" algn="just" eaLnBrk="1" hangingPunct="1">
              <a:buFontTx/>
              <a:buNone/>
            </a:pPr>
            <a:r>
              <a:rPr lang="en-US" sz="2200" smtClean="0">
                <a:cs typeface="Times New Roman" pitchFamily="18" charset="0"/>
                <a:sym typeface="Symbol" pitchFamily="18" charset="2"/>
              </a:rPr>
              <a:t>	end;</a:t>
            </a:r>
            <a:endParaRPr lang="en-US" sz="220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1292</TotalTime>
  <Words>1469</Words>
  <Application>Microsoft PowerPoint</Application>
  <PresentationFormat>Letter Paper (8.5x11 in)</PresentationFormat>
  <Paragraphs>308</Paragraphs>
  <Slides>31</Slides>
  <Notes>28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Wingdings</vt:lpstr>
      <vt:lpstr>Tahoma</vt:lpstr>
      <vt:lpstr>Times New Roman</vt:lpstr>
      <vt:lpstr>Symbol</vt:lpstr>
      <vt:lpstr>Blends</vt:lpstr>
      <vt:lpstr>Visio 2000 Drawing</vt:lpstr>
      <vt:lpstr>Slide 1</vt:lpstr>
      <vt:lpstr>Chapter 18</vt:lpstr>
      <vt:lpstr>Chapter 18 Outline</vt:lpstr>
      <vt:lpstr>Database Concurrency Control</vt:lpstr>
      <vt:lpstr>Database Concurrency Control</vt:lpstr>
      <vt:lpstr>Database Concurrency Control</vt:lpstr>
      <vt:lpstr>Database Concurrency Control</vt:lpstr>
      <vt:lpstr>Database Concurrency Control</vt:lpstr>
      <vt:lpstr>Database Concurrency Control</vt:lpstr>
      <vt:lpstr>Database Concurrency Control</vt:lpstr>
      <vt:lpstr>Database Concurrency Control</vt:lpstr>
      <vt:lpstr>Database Concurrency Control</vt:lpstr>
      <vt:lpstr>Database Concurrency Control</vt:lpstr>
      <vt:lpstr>Database Concurrency Control</vt:lpstr>
      <vt:lpstr>Database Concurrency Control</vt:lpstr>
      <vt:lpstr>Database Concurrency Control</vt:lpstr>
      <vt:lpstr>Database Concurrency Control</vt:lpstr>
      <vt:lpstr>Database Concurrency Control</vt:lpstr>
      <vt:lpstr>Database Concurrency Control</vt:lpstr>
      <vt:lpstr>Database Concurrency Control</vt:lpstr>
      <vt:lpstr>Database Concurrency Control</vt:lpstr>
      <vt:lpstr>Database Concurrency Control</vt:lpstr>
      <vt:lpstr>Slide 23</vt:lpstr>
      <vt:lpstr>Database Concurrency Control</vt:lpstr>
      <vt:lpstr>Slide 25</vt:lpstr>
      <vt:lpstr>Slide 26</vt:lpstr>
      <vt:lpstr>Database Concurrency Control</vt:lpstr>
      <vt:lpstr>Database Concurrency Control</vt:lpstr>
      <vt:lpstr>Database Concurrency Control</vt:lpstr>
      <vt:lpstr>Database Concurrency Control</vt:lpstr>
      <vt:lpstr>Database Concurrency Control</vt:lpstr>
    </vt:vector>
  </TitlesOfParts>
  <Manager/>
  <Company>Copyright © 2007 Ramez Elmasri and Shamkant B. Navathe </Company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18</dc:title>
  <dc:subject>Concurrency Control Techniques</dc:subject>
  <dc:creator>Elmasri/Navathe</dc:creator>
  <cp:keywords/>
  <dc:description/>
  <cp:lastModifiedBy>IITM</cp:lastModifiedBy>
  <cp:revision>69</cp:revision>
  <cp:lastPrinted>2001-11-04T00:51:13Z</cp:lastPrinted>
  <dcterms:created xsi:type="dcterms:W3CDTF">2005-02-25T19:46:41Z</dcterms:created>
  <dcterms:modified xsi:type="dcterms:W3CDTF">2018-03-21T07:51:41Z</dcterms:modified>
  <cp:category/>
</cp:coreProperties>
</file>