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4"/>
  </p:notesMasterIdLst>
  <p:handoutMasterIdLst>
    <p:handoutMasterId r:id="rId45"/>
  </p:handoutMasterIdLst>
  <p:sldIdLst>
    <p:sldId id="282" r:id="rId2"/>
    <p:sldId id="324" r:id="rId3"/>
    <p:sldId id="327" r:id="rId4"/>
    <p:sldId id="328" r:id="rId5"/>
    <p:sldId id="329" r:id="rId6"/>
    <p:sldId id="330" r:id="rId7"/>
    <p:sldId id="331" r:id="rId8"/>
    <p:sldId id="362" r:id="rId9"/>
    <p:sldId id="364" r:id="rId10"/>
    <p:sldId id="332" r:id="rId11"/>
    <p:sldId id="363" r:id="rId12"/>
    <p:sldId id="365" r:id="rId13"/>
    <p:sldId id="366" r:id="rId14"/>
    <p:sldId id="333" r:id="rId15"/>
    <p:sldId id="334" r:id="rId16"/>
    <p:sldId id="335" r:id="rId17"/>
    <p:sldId id="336" r:id="rId18"/>
    <p:sldId id="337" r:id="rId19"/>
    <p:sldId id="338" r:id="rId20"/>
    <p:sldId id="339" r:id="rId21"/>
    <p:sldId id="340" r:id="rId22"/>
    <p:sldId id="341" r:id="rId23"/>
    <p:sldId id="342" r:id="rId24"/>
    <p:sldId id="343" r:id="rId25"/>
    <p:sldId id="344" r:id="rId26"/>
    <p:sldId id="345" r:id="rId27"/>
    <p:sldId id="346" r:id="rId28"/>
    <p:sldId id="347" r:id="rId29"/>
    <p:sldId id="348" r:id="rId30"/>
    <p:sldId id="349" r:id="rId31"/>
    <p:sldId id="350" r:id="rId32"/>
    <p:sldId id="351" r:id="rId33"/>
    <p:sldId id="352" r:id="rId34"/>
    <p:sldId id="353" r:id="rId35"/>
    <p:sldId id="360" r:id="rId36"/>
    <p:sldId id="354" r:id="rId37"/>
    <p:sldId id="355" r:id="rId38"/>
    <p:sldId id="356" r:id="rId39"/>
    <p:sldId id="357" r:id="rId40"/>
    <p:sldId id="358" r:id="rId41"/>
    <p:sldId id="359" r:id="rId42"/>
    <p:sldId id="361" r:id="rId43"/>
  </p:sldIdLst>
  <p:sldSz cx="9144000" cy="6858000" type="letter"/>
  <p:notesSz cx="6858000" cy="9144000"/>
  <p:defaultTextStyle>
    <a:defPPr>
      <a:defRPr lang="en-CA"/>
    </a:defPPr>
    <a:lvl1pPr algn="l"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19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7228"/>
    <a:srgbClr val="6E792B"/>
    <a:srgbClr val="76822E"/>
    <a:srgbClr val="4F571F"/>
    <a:srgbClr val="6F6A07"/>
    <a:srgbClr val="827C08"/>
    <a:srgbClr val="A29B0A"/>
    <a:srgbClr val="FFFF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Objects="1">
      <p:cViewPr varScale="1">
        <p:scale>
          <a:sx n="75" d="100"/>
          <a:sy n="75" d="100"/>
        </p:scale>
        <p:origin x="-390" y="-84"/>
      </p:cViewPr>
      <p:guideLst>
        <p:guide orient="horz" pos="192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Objects="1">
      <p:cViewPr>
        <p:scale>
          <a:sx n="100" d="100"/>
          <a:sy n="100" d="100"/>
        </p:scale>
        <p:origin x="-780" y="21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ahoma" panose="020B0604030504040204" pitchFamily="34" charset="0"/>
              </a:defRPr>
            </a:lvl1pPr>
          </a:lstStyle>
          <a:p>
            <a:endParaRPr lang="en-CA" altLang="en-US"/>
          </a:p>
        </p:txBody>
      </p:sp>
      <p:sp>
        <p:nvSpPr>
          <p:cNvPr id="6041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ahoma" panose="020B0604030504040204" pitchFamily="34" charset="0"/>
              </a:defRPr>
            </a:lvl1pPr>
          </a:lstStyle>
          <a:p>
            <a:endParaRPr lang="en-CA" altLang="en-US"/>
          </a:p>
        </p:txBody>
      </p:sp>
      <p:sp>
        <p:nvSpPr>
          <p:cNvPr id="6042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ahoma" panose="020B0604030504040204" pitchFamily="34" charset="0"/>
              </a:defRPr>
            </a:lvl1pPr>
          </a:lstStyle>
          <a:p>
            <a:endParaRPr lang="en-CA" altLang="en-US"/>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ahoma" panose="020B0604030504040204" pitchFamily="34" charset="0"/>
              </a:defRPr>
            </a:lvl1pPr>
          </a:lstStyle>
          <a:p>
            <a:fld id="{AA90987F-221E-4B66-A60A-79E0718AB74C}" type="slidenum">
              <a:rPr lang="en-CA" altLang="en-US"/>
              <a:pPr/>
              <a:t>‹#›</a:t>
            </a:fld>
            <a:endParaRPr lang="en-CA" altLang="en-US"/>
          </a:p>
        </p:txBody>
      </p:sp>
    </p:spTree>
    <p:extLst>
      <p:ext uri="{BB962C8B-B14F-4D97-AF65-F5344CB8AC3E}">
        <p14:creationId xmlns:p14="http://schemas.microsoft.com/office/powerpoint/2010/main" xmlns="" val="2895943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ahoma" panose="020B0604030504040204" pitchFamily="34" charset="0"/>
              </a:defRPr>
            </a:lvl1pPr>
          </a:lstStyle>
          <a:p>
            <a:endParaRPr lang="en-CA" altLang="en-US"/>
          </a:p>
        </p:txBody>
      </p:sp>
      <p:sp>
        <p:nvSpPr>
          <p:cNvPr id="614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ahoma" panose="020B0604030504040204" pitchFamily="34" charset="0"/>
              </a:defRPr>
            </a:lvl1pPr>
          </a:lstStyle>
          <a:p>
            <a:endParaRPr lang="en-CA" altLang="en-US"/>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smtClean="0"/>
              <a:t>Click to edit Master text styles</a:t>
            </a:r>
          </a:p>
          <a:p>
            <a:pPr lvl="1"/>
            <a:r>
              <a:rPr lang="en-CA" altLang="en-US" smtClean="0"/>
              <a:t>Second level</a:t>
            </a:r>
          </a:p>
          <a:p>
            <a:pPr lvl="2"/>
            <a:r>
              <a:rPr lang="en-CA" altLang="en-US" smtClean="0"/>
              <a:t>Third level</a:t>
            </a:r>
          </a:p>
          <a:p>
            <a:pPr lvl="3"/>
            <a:r>
              <a:rPr lang="en-CA" altLang="en-US" smtClean="0"/>
              <a:t>Fourth level</a:t>
            </a:r>
          </a:p>
          <a:p>
            <a:pPr lvl="4"/>
            <a:r>
              <a:rPr lang="en-CA" altLang="en-US" smtClean="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ahoma" panose="020B0604030504040204" pitchFamily="34" charset="0"/>
              </a:defRPr>
            </a:lvl1pPr>
          </a:lstStyle>
          <a:p>
            <a:endParaRPr lang="en-CA" altLang="en-US"/>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ahoma" panose="020B0604030504040204" pitchFamily="34" charset="0"/>
              </a:defRPr>
            </a:lvl1pPr>
          </a:lstStyle>
          <a:p>
            <a:fld id="{AACB3081-A50A-4683-9C9F-5600345DF801}" type="slidenum">
              <a:rPr lang="en-CA" altLang="en-US"/>
              <a:pPr/>
              <a:t>‹#›</a:t>
            </a:fld>
            <a:endParaRPr lang="en-CA" altLang="en-US"/>
          </a:p>
        </p:txBody>
      </p:sp>
    </p:spTree>
    <p:extLst>
      <p:ext uri="{BB962C8B-B14F-4D97-AF65-F5344CB8AC3E}">
        <p14:creationId xmlns:p14="http://schemas.microsoft.com/office/powerpoint/2010/main" xmlns="" val="34470080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6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C43299-0E70-4E93-BA0C-24D2E722D349}" type="slidenum">
              <a:rPr lang="en-CA" altLang="en-US"/>
              <a:pPr/>
              <a:t>1</a:t>
            </a:fld>
            <a:endParaRPr lang="en-CA" altLang="en-US"/>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117720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739359-E58D-4451-BC2C-C8EF0EBF1FA5}" type="slidenum">
              <a:rPr lang="en-CA" altLang="en-US"/>
              <a:pPr/>
              <a:t>15</a:t>
            </a:fld>
            <a:endParaRPr lang="en-CA" altLang="en-US"/>
          </a:p>
        </p:txBody>
      </p:sp>
      <p:sp>
        <p:nvSpPr>
          <p:cNvPr id="685058" name="Rectangle 2"/>
          <p:cNvSpPr>
            <a:spLocks noGrp="1" noRot="1" noChangeAspect="1" noChangeArrowheads="1" noTextEdit="1"/>
          </p:cNvSpPr>
          <p:nvPr>
            <p:ph type="sldImg"/>
          </p:nvPr>
        </p:nvSpPr>
        <p:spPr>
          <a:ln/>
        </p:spPr>
      </p:sp>
      <p:sp>
        <p:nvSpPr>
          <p:cNvPr id="6850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3431159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CF370D-DF61-497F-81FB-C5B34AB9EB6E}" type="slidenum">
              <a:rPr lang="en-CA" altLang="en-US"/>
              <a:pPr/>
              <a:t>16</a:t>
            </a:fld>
            <a:endParaRPr lang="en-CA" altLang="en-US"/>
          </a:p>
        </p:txBody>
      </p:sp>
      <p:sp>
        <p:nvSpPr>
          <p:cNvPr id="687106" name="Rectangle 2"/>
          <p:cNvSpPr>
            <a:spLocks noGrp="1" noRot="1" noChangeAspect="1" noChangeArrowheads="1" noTextEdit="1"/>
          </p:cNvSpPr>
          <p:nvPr>
            <p:ph type="sldImg"/>
          </p:nvPr>
        </p:nvSpPr>
        <p:spPr>
          <a:ln/>
        </p:spPr>
      </p:sp>
      <p:sp>
        <p:nvSpPr>
          <p:cNvPr id="6871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1673746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A1BB2D-2ECC-42F0-A878-3A0549E49F52}" type="slidenum">
              <a:rPr lang="en-CA" altLang="en-US"/>
              <a:pPr/>
              <a:t>17</a:t>
            </a:fld>
            <a:endParaRPr lang="en-CA" altLang="en-US"/>
          </a:p>
        </p:txBody>
      </p:sp>
      <p:sp>
        <p:nvSpPr>
          <p:cNvPr id="689154" name="Rectangle 2"/>
          <p:cNvSpPr>
            <a:spLocks noGrp="1" noRot="1" noChangeAspect="1" noChangeArrowheads="1" noTextEdit="1"/>
          </p:cNvSpPr>
          <p:nvPr>
            <p:ph type="sldImg"/>
          </p:nvPr>
        </p:nvSpPr>
        <p:spPr>
          <a:ln/>
        </p:spPr>
      </p:sp>
      <p:sp>
        <p:nvSpPr>
          <p:cNvPr id="6891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2719222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140502-0DB8-4FD6-9B5A-7CDA1EC57050}" type="slidenum">
              <a:rPr lang="en-CA" altLang="en-US"/>
              <a:pPr/>
              <a:t>18</a:t>
            </a:fld>
            <a:endParaRPr lang="en-CA" altLang="en-US"/>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2376176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4FA022-371F-49A9-A5B5-95EAF45E3A9F}" type="slidenum">
              <a:rPr lang="en-CA" altLang="en-US"/>
              <a:pPr/>
              <a:t>19</a:t>
            </a:fld>
            <a:endParaRPr lang="en-CA" altLang="en-US"/>
          </a:p>
        </p:txBody>
      </p:sp>
      <p:sp>
        <p:nvSpPr>
          <p:cNvPr id="693250" name="Rectangle 2"/>
          <p:cNvSpPr>
            <a:spLocks noGrp="1" noRot="1" noChangeAspect="1" noChangeArrowheads="1" noTextEdit="1"/>
          </p:cNvSpPr>
          <p:nvPr>
            <p:ph type="sldImg"/>
          </p:nvPr>
        </p:nvSpPr>
        <p:spPr>
          <a:ln/>
        </p:spPr>
      </p:sp>
      <p:sp>
        <p:nvSpPr>
          <p:cNvPr id="6932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1930319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922556-EAD2-4971-B913-A280BD844429}" type="slidenum">
              <a:rPr lang="en-CA" altLang="en-US"/>
              <a:pPr/>
              <a:t>20</a:t>
            </a:fld>
            <a:endParaRPr lang="en-CA" altLang="en-US"/>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2750636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1D53AE-8D43-4D29-BF26-71D8DC782694}" type="slidenum">
              <a:rPr lang="en-CA" altLang="en-US"/>
              <a:pPr/>
              <a:t>21</a:t>
            </a:fld>
            <a:endParaRPr lang="en-CA" alt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948133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DED6AE-D6B0-4532-B328-C1D0BBABF7E4}" type="slidenum">
              <a:rPr lang="en-CA" altLang="en-US"/>
              <a:pPr/>
              <a:t>22</a:t>
            </a:fld>
            <a:endParaRPr lang="en-CA" altLang="en-US"/>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383858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603163-C7B8-4E9D-B33B-10850F97E0C8}" type="slidenum">
              <a:rPr lang="en-CA" altLang="en-US"/>
              <a:pPr/>
              <a:t>23</a:t>
            </a:fld>
            <a:endParaRPr lang="en-CA" altLang="en-US"/>
          </a:p>
        </p:txBody>
      </p:sp>
      <p:sp>
        <p:nvSpPr>
          <p:cNvPr id="701442" name="Rectangle 2"/>
          <p:cNvSpPr>
            <a:spLocks noGrp="1" noRot="1" noChangeAspect="1" noChangeArrowheads="1" noTextEdit="1"/>
          </p:cNvSpPr>
          <p:nvPr>
            <p:ph type="sldImg"/>
          </p:nvPr>
        </p:nvSpPr>
        <p:spPr>
          <a:ln/>
        </p:spPr>
      </p:sp>
      <p:sp>
        <p:nvSpPr>
          <p:cNvPr id="7014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1030027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7A6890-D575-404B-8B4E-5CD987A50B8C}" type="slidenum">
              <a:rPr lang="en-CA" altLang="en-US"/>
              <a:pPr/>
              <a:t>24</a:t>
            </a:fld>
            <a:endParaRPr lang="en-CA" altLang="en-US"/>
          </a:p>
        </p:txBody>
      </p:sp>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4147714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710181-FD9C-4594-99F1-B54859E5C9A9}" type="slidenum">
              <a:rPr lang="en-CA" altLang="en-US"/>
              <a:pPr/>
              <a:t>2</a:t>
            </a:fld>
            <a:endParaRPr lang="en-CA" altLang="en-US"/>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2462859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E68C7A-542B-4DD1-872E-EA761169C5FF}" type="slidenum">
              <a:rPr lang="en-CA" altLang="en-US"/>
              <a:pPr/>
              <a:t>25</a:t>
            </a:fld>
            <a:endParaRPr lang="en-CA" alt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41639329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E716BA-EAA6-407C-9881-C2FADE0C48BE}" type="slidenum">
              <a:rPr lang="en-CA" altLang="en-US"/>
              <a:pPr/>
              <a:t>26</a:t>
            </a:fld>
            <a:endParaRPr lang="en-CA" altLang="en-US"/>
          </a:p>
        </p:txBody>
      </p:sp>
      <p:sp>
        <p:nvSpPr>
          <p:cNvPr id="707586" name="Rectangle 2"/>
          <p:cNvSpPr>
            <a:spLocks noGrp="1" noRot="1" noChangeAspect="1" noChangeArrowheads="1" noTextEdit="1"/>
          </p:cNvSpPr>
          <p:nvPr>
            <p:ph type="sldImg"/>
          </p:nvPr>
        </p:nvSpPr>
        <p:spPr>
          <a:ln/>
        </p:spPr>
      </p:sp>
      <p:sp>
        <p:nvSpPr>
          <p:cNvPr id="7075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22803581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0E6EFA-18E3-4DF8-93AF-484867BD64CB}" type="slidenum">
              <a:rPr lang="en-CA" altLang="en-US"/>
              <a:pPr/>
              <a:t>27</a:t>
            </a:fld>
            <a:endParaRPr lang="en-CA" alt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27134235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22384D-099F-40BC-BF26-D54962928AB4}" type="slidenum">
              <a:rPr lang="en-CA" altLang="en-US"/>
              <a:pPr/>
              <a:t>28</a:t>
            </a:fld>
            <a:endParaRPr lang="en-CA" altLang="en-US"/>
          </a:p>
        </p:txBody>
      </p:sp>
      <p:sp>
        <p:nvSpPr>
          <p:cNvPr id="711682" name="Rectangle 2"/>
          <p:cNvSpPr>
            <a:spLocks noGrp="1" noRot="1" noChangeAspect="1" noChangeArrowheads="1" noTextEdit="1"/>
          </p:cNvSpPr>
          <p:nvPr>
            <p:ph type="sldImg"/>
          </p:nvPr>
        </p:nvSpPr>
        <p:spPr>
          <a:ln/>
        </p:spPr>
      </p:sp>
      <p:sp>
        <p:nvSpPr>
          <p:cNvPr id="7116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9350693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11EAF0-E9D3-4D60-9F32-C389E80501B4}" type="slidenum">
              <a:rPr lang="en-CA" altLang="en-US"/>
              <a:pPr/>
              <a:t>29</a:t>
            </a:fld>
            <a:endParaRPr lang="en-CA" altLang="en-US"/>
          </a:p>
        </p:txBody>
      </p:sp>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11045094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162EE2-EF6A-4BA2-8C46-7C611934AAB2}" type="slidenum">
              <a:rPr lang="en-CA" altLang="en-US"/>
              <a:pPr/>
              <a:t>30</a:t>
            </a:fld>
            <a:endParaRPr lang="en-CA" altLang="en-US"/>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33708596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BDE7DF-CEEC-4B78-B552-F544BC3F982F}" type="slidenum">
              <a:rPr lang="en-CA" altLang="en-US"/>
              <a:pPr/>
              <a:t>31</a:t>
            </a:fld>
            <a:endParaRPr lang="en-CA" altLang="en-US"/>
          </a:p>
        </p:txBody>
      </p:sp>
      <p:sp>
        <p:nvSpPr>
          <p:cNvPr id="717826" name="Rectangle 2"/>
          <p:cNvSpPr>
            <a:spLocks noGrp="1" noRot="1" noChangeAspect="1" noChangeArrowheads="1" noTextEdit="1"/>
          </p:cNvSpPr>
          <p:nvPr>
            <p:ph type="sldImg"/>
          </p:nvPr>
        </p:nvSpPr>
        <p:spPr>
          <a:ln/>
        </p:spPr>
      </p:sp>
      <p:sp>
        <p:nvSpPr>
          <p:cNvPr id="7178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31489123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9110DF-5EA6-445C-AE2E-0819996819C5}" type="slidenum">
              <a:rPr lang="en-CA" altLang="en-US"/>
              <a:pPr/>
              <a:t>32</a:t>
            </a:fld>
            <a:endParaRPr lang="en-CA" altLang="en-US"/>
          </a:p>
        </p:txBody>
      </p:sp>
      <p:sp>
        <p:nvSpPr>
          <p:cNvPr id="719874" name="Rectangle 2"/>
          <p:cNvSpPr>
            <a:spLocks noGrp="1" noRot="1" noChangeAspect="1" noChangeArrowheads="1" noTextEdit="1"/>
          </p:cNvSpPr>
          <p:nvPr>
            <p:ph type="sldImg"/>
          </p:nvPr>
        </p:nvSpPr>
        <p:spPr>
          <a:ln/>
        </p:spPr>
      </p:sp>
      <p:sp>
        <p:nvSpPr>
          <p:cNvPr id="7198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31195854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03FAA1-BD4E-4A60-A8BD-16CFB66200FA}" type="slidenum">
              <a:rPr lang="en-CA" altLang="en-US"/>
              <a:pPr/>
              <a:t>33</a:t>
            </a:fld>
            <a:endParaRPr lang="en-CA" altLang="en-US"/>
          </a:p>
        </p:txBody>
      </p:sp>
      <p:sp>
        <p:nvSpPr>
          <p:cNvPr id="721922" name="Rectangle 2"/>
          <p:cNvSpPr>
            <a:spLocks noGrp="1" noRot="1" noChangeAspect="1" noChangeArrowheads="1" noTextEdit="1"/>
          </p:cNvSpPr>
          <p:nvPr>
            <p:ph type="sldImg"/>
          </p:nvPr>
        </p:nvSpPr>
        <p:spPr>
          <a:ln/>
        </p:spPr>
      </p:sp>
      <p:sp>
        <p:nvSpPr>
          <p:cNvPr id="7219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42255349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DC9238-258F-4094-86DB-EC2209C56109}" type="slidenum">
              <a:rPr lang="en-CA" altLang="en-US"/>
              <a:pPr/>
              <a:t>34</a:t>
            </a:fld>
            <a:endParaRPr lang="en-CA" altLang="en-US"/>
          </a:p>
        </p:txBody>
      </p:sp>
      <p:sp>
        <p:nvSpPr>
          <p:cNvPr id="723970" name="Rectangle 2"/>
          <p:cNvSpPr>
            <a:spLocks noGrp="1" noRot="1" noChangeAspect="1" noChangeArrowheads="1" noTextEdit="1"/>
          </p:cNvSpPr>
          <p:nvPr>
            <p:ph type="sldImg"/>
          </p:nvPr>
        </p:nvSpPr>
        <p:spPr>
          <a:ln/>
        </p:spPr>
      </p:sp>
      <p:sp>
        <p:nvSpPr>
          <p:cNvPr id="7239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1804075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E8E8FF-AD37-4F94-9D6D-8DD82001D57D}" type="slidenum">
              <a:rPr lang="en-CA" altLang="en-US"/>
              <a:pPr/>
              <a:t>3</a:t>
            </a:fld>
            <a:endParaRPr lang="en-CA" altLang="en-US"/>
          </a:p>
        </p:txBody>
      </p:sp>
      <p:sp>
        <p:nvSpPr>
          <p:cNvPr id="670722" name="Rectangle 2"/>
          <p:cNvSpPr>
            <a:spLocks noGrp="1" noRot="1" noChangeAspect="1" noChangeArrowheads="1" noTextEdit="1"/>
          </p:cNvSpPr>
          <p:nvPr>
            <p:ph type="sldImg"/>
          </p:nvPr>
        </p:nvSpPr>
        <p:spPr>
          <a:ln/>
        </p:spPr>
      </p:sp>
      <p:sp>
        <p:nvSpPr>
          <p:cNvPr id="6707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4435392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B529B3-C21B-45C1-B7A2-2250C25E8A47}" type="slidenum">
              <a:rPr lang="en-CA" altLang="en-US"/>
              <a:pPr/>
              <a:t>35</a:t>
            </a:fld>
            <a:endParaRPr lang="en-CA" altLang="en-US"/>
          </a:p>
        </p:txBody>
      </p:sp>
      <p:sp>
        <p:nvSpPr>
          <p:cNvPr id="771074" name="Rectangle 2"/>
          <p:cNvSpPr>
            <a:spLocks noGrp="1" noRot="1" noChangeAspect="1" noChangeArrowheads="1" noTextEdit="1"/>
          </p:cNvSpPr>
          <p:nvPr>
            <p:ph type="sldImg"/>
          </p:nvPr>
        </p:nvSpPr>
        <p:spPr>
          <a:ln/>
        </p:spPr>
      </p:sp>
      <p:sp>
        <p:nvSpPr>
          <p:cNvPr id="7710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21919234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6773E2-F8BD-4B9C-8AA7-51B9FA3F4B27}" type="slidenum">
              <a:rPr lang="en-CA" altLang="en-US"/>
              <a:pPr/>
              <a:t>36</a:t>
            </a:fld>
            <a:endParaRPr lang="en-CA" altLang="en-US"/>
          </a:p>
        </p:txBody>
      </p:sp>
      <p:sp>
        <p:nvSpPr>
          <p:cNvPr id="726018" name="Rectangle 2"/>
          <p:cNvSpPr>
            <a:spLocks noGrp="1" noRot="1" noChangeAspect="1" noChangeArrowheads="1" noTextEdit="1"/>
          </p:cNvSpPr>
          <p:nvPr>
            <p:ph type="sldImg"/>
          </p:nvPr>
        </p:nvSpPr>
        <p:spPr>
          <a:ln/>
        </p:spPr>
      </p:sp>
      <p:sp>
        <p:nvSpPr>
          <p:cNvPr id="7260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25485873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EB4311-BDC1-4903-A878-C07980FE656E}" type="slidenum">
              <a:rPr lang="en-CA" altLang="en-US"/>
              <a:pPr/>
              <a:t>37</a:t>
            </a:fld>
            <a:endParaRPr lang="en-CA" altLang="en-US"/>
          </a:p>
        </p:txBody>
      </p:sp>
      <p:sp>
        <p:nvSpPr>
          <p:cNvPr id="728066" name="Rectangle 2"/>
          <p:cNvSpPr>
            <a:spLocks noGrp="1" noRot="1" noChangeAspect="1" noChangeArrowheads="1" noTextEdit="1"/>
          </p:cNvSpPr>
          <p:nvPr>
            <p:ph type="sldImg"/>
          </p:nvPr>
        </p:nvSpPr>
        <p:spPr>
          <a:ln/>
        </p:spPr>
      </p:sp>
      <p:sp>
        <p:nvSpPr>
          <p:cNvPr id="728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1465438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5742E0-BB6A-40A6-999C-CEA49E3F12B7}" type="slidenum">
              <a:rPr lang="en-CA" altLang="en-US"/>
              <a:pPr/>
              <a:t>38</a:t>
            </a:fld>
            <a:endParaRPr lang="en-CA" altLang="en-US"/>
          </a:p>
        </p:txBody>
      </p:sp>
      <p:sp>
        <p:nvSpPr>
          <p:cNvPr id="730114" name="Rectangle 2"/>
          <p:cNvSpPr>
            <a:spLocks noGrp="1" noRot="1" noChangeAspect="1" noChangeArrowheads="1" noTextEdit="1"/>
          </p:cNvSpPr>
          <p:nvPr>
            <p:ph type="sldImg"/>
          </p:nvPr>
        </p:nvSpPr>
        <p:spPr>
          <a:ln/>
        </p:spPr>
      </p:sp>
      <p:sp>
        <p:nvSpPr>
          <p:cNvPr id="7301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36402078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43F43E-9BF1-487C-9813-EA1152C394C8}" type="slidenum">
              <a:rPr lang="en-CA" altLang="en-US"/>
              <a:pPr/>
              <a:t>39</a:t>
            </a:fld>
            <a:endParaRPr lang="en-CA" altLang="en-US"/>
          </a:p>
        </p:txBody>
      </p:sp>
      <p:sp>
        <p:nvSpPr>
          <p:cNvPr id="732162" name="Rectangle 2"/>
          <p:cNvSpPr>
            <a:spLocks noGrp="1" noRot="1" noChangeAspect="1" noChangeArrowheads="1" noTextEdit="1"/>
          </p:cNvSpPr>
          <p:nvPr>
            <p:ph type="sldImg"/>
          </p:nvPr>
        </p:nvSpPr>
        <p:spPr>
          <a:ln/>
        </p:spPr>
      </p:sp>
      <p:sp>
        <p:nvSpPr>
          <p:cNvPr id="7321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3111885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CB1D92-7DDA-4503-85F1-3EA889776FEB}" type="slidenum">
              <a:rPr lang="en-CA" altLang="en-US"/>
              <a:pPr/>
              <a:t>40</a:t>
            </a:fld>
            <a:endParaRPr lang="en-CA" altLang="en-US"/>
          </a:p>
        </p:txBody>
      </p:sp>
      <p:sp>
        <p:nvSpPr>
          <p:cNvPr id="734210" name="Rectangle 2"/>
          <p:cNvSpPr>
            <a:spLocks noGrp="1" noRot="1" noChangeAspect="1" noChangeArrowheads="1" noTextEdit="1"/>
          </p:cNvSpPr>
          <p:nvPr>
            <p:ph type="sldImg"/>
          </p:nvPr>
        </p:nvSpPr>
        <p:spPr>
          <a:ln/>
        </p:spPr>
      </p:sp>
      <p:sp>
        <p:nvSpPr>
          <p:cNvPr id="7342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32900141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D26651-2229-4A23-A5D2-97241FA3B413}" type="slidenum">
              <a:rPr lang="en-CA" altLang="en-US"/>
              <a:pPr/>
              <a:t>41</a:t>
            </a:fld>
            <a:endParaRPr lang="en-CA" altLang="en-US"/>
          </a:p>
        </p:txBody>
      </p:sp>
      <p:sp>
        <p:nvSpPr>
          <p:cNvPr id="736258" name="Rectangle 2"/>
          <p:cNvSpPr>
            <a:spLocks noGrp="1" noRot="1" noChangeAspect="1" noChangeArrowheads="1" noTextEdit="1"/>
          </p:cNvSpPr>
          <p:nvPr>
            <p:ph type="sldImg"/>
          </p:nvPr>
        </p:nvSpPr>
        <p:spPr>
          <a:ln/>
        </p:spPr>
      </p:sp>
      <p:sp>
        <p:nvSpPr>
          <p:cNvPr id="7362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3408051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132354-152A-45FB-94BC-F9056285D9A9}" type="slidenum">
              <a:rPr lang="en-CA" altLang="en-US"/>
              <a:pPr/>
              <a:t>42</a:t>
            </a:fld>
            <a:endParaRPr lang="en-CA" altLang="en-US"/>
          </a:p>
        </p:txBody>
      </p:sp>
      <p:sp>
        <p:nvSpPr>
          <p:cNvPr id="773122" name="Rectangle 2"/>
          <p:cNvSpPr>
            <a:spLocks noGrp="1" noRot="1" noChangeAspect="1" noChangeArrowheads="1" noTextEdit="1"/>
          </p:cNvSpPr>
          <p:nvPr>
            <p:ph type="sldImg"/>
          </p:nvPr>
        </p:nvSpPr>
        <p:spPr>
          <a:ln/>
        </p:spPr>
      </p:sp>
      <p:sp>
        <p:nvSpPr>
          <p:cNvPr id="7731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4148976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81A038-D19B-4956-8E5E-C763E8B4DC41}" type="slidenum">
              <a:rPr lang="en-CA" altLang="en-US"/>
              <a:pPr/>
              <a:t>4</a:t>
            </a:fld>
            <a:endParaRPr lang="en-CA" altLang="en-US"/>
          </a:p>
        </p:txBody>
      </p:sp>
      <p:sp>
        <p:nvSpPr>
          <p:cNvPr id="672770" name="Rectangle 2"/>
          <p:cNvSpPr>
            <a:spLocks noGrp="1" noRot="1" noChangeAspect="1" noChangeArrowheads="1" noTextEdit="1"/>
          </p:cNvSpPr>
          <p:nvPr>
            <p:ph type="sldImg"/>
          </p:nvPr>
        </p:nvSpPr>
        <p:spPr>
          <a:ln/>
        </p:spPr>
      </p:sp>
      <p:sp>
        <p:nvSpPr>
          <p:cNvPr id="6727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61235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7069F7-E558-41C2-89D8-0ADC7FE71219}" type="slidenum">
              <a:rPr lang="en-CA" altLang="en-US"/>
              <a:pPr/>
              <a:t>5</a:t>
            </a:fld>
            <a:endParaRPr lang="en-CA" altLang="en-US"/>
          </a:p>
        </p:txBody>
      </p:sp>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2686569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1DA988-A4F5-478C-B3EC-A4A0FCA0E0F3}" type="slidenum">
              <a:rPr lang="en-CA" altLang="en-US"/>
              <a:pPr/>
              <a:t>6</a:t>
            </a:fld>
            <a:endParaRPr lang="en-CA" altLang="en-US"/>
          </a:p>
        </p:txBody>
      </p:sp>
      <p:sp>
        <p:nvSpPr>
          <p:cNvPr id="676866" name="Rectangle 2"/>
          <p:cNvSpPr>
            <a:spLocks noGrp="1" noRot="1" noChangeAspect="1" noChangeArrowheads="1" noTextEdit="1"/>
          </p:cNvSpPr>
          <p:nvPr>
            <p:ph type="sldImg"/>
          </p:nvPr>
        </p:nvSpPr>
        <p:spPr>
          <a:ln/>
        </p:spPr>
      </p:sp>
      <p:sp>
        <p:nvSpPr>
          <p:cNvPr id="6768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1740015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4967E7-AE96-4304-A79B-9D151EFF6A4C}" type="slidenum">
              <a:rPr lang="en-CA" altLang="en-US"/>
              <a:pPr/>
              <a:t>7</a:t>
            </a:fld>
            <a:endParaRPr lang="en-CA" altLang="en-US"/>
          </a:p>
        </p:txBody>
      </p:sp>
      <p:sp>
        <p:nvSpPr>
          <p:cNvPr id="678914" name="Rectangle 2"/>
          <p:cNvSpPr>
            <a:spLocks noGrp="1" noRot="1" noChangeAspect="1" noChangeArrowheads="1" noTextEdit="1"/>
          </p:cNvSpPr>
          <p:nvPr>
            <p:ph type="sldImg"/>
          </p:nvPr>
        </p:nvSpPr>
        <p:spPr>
          <a:ln/>
        </p:spPr>
      </p:sp>
      <p:sp>
        <p:nvSpPr>
          <p:cNvPr id="6789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4132762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1E9C55-E4FB-404E-A322-AC404C943B81}" type="slidenum">
              <a:rPr lang="en-CA" altLang="en-US"/>
              <a:pPr/>
              <a:t>10</a:t>
            </a:fld>
            <a:endParaRPr lang="en-CA" altLang="en-US"/>
          </a:p>
        </p:txBody>
      </p:sp>
      <p:sp>
        <p:nvSpPr>
          <p:cNvPr id="680962" name="Rectangle 2"/>
          <p:cNvSpPr>
            <a:spLocks noGrp="1" noRot="1" noChangeAspect="1" noChangeArrowheads="1" noTextEdit="1"/>
          </p:cNvSpPr>
          <p:nvPr>
            <p:ph type="sldImg"/>
          </p:nvPr>
        </p:nvSpPr>
        <p:spPr>
          <a:ln/>
        </p:spPr>
      </p:sp>
      <p:sp>
        <p:nvSpPr>
          <p:cNvPr id="6809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426855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A5818F-DDA9-4F81-9008-74FBA7AA1595}" type="slidenum">
              <a:rPr lang="en-CA" altLang="en-US"/>
              <a:pPr/>
              <a:t>14</a:t>
            </a:fld>
            <a:endParaRPr lang="en-CA" altLang="en-US"/>
          </a:p>
        </p:txBody>
      </p:sp>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xmlns="" val="699490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40" name="Rectangle 44"/>
          <p:cNvSpPr>
            <a:spLocks noChangeArrowheads="1"/>
          </p:cNvSpPr>
          <p:nvPr/>
        </p:nvSpPr>
        <p:spPr bwMode="auto">
          <a:xfrm>
            <a:off x="8305800" y="0"/>
            <a:ext cx="609600" cy="6858000"/>
          </a:xfrm>
          <a:prstGeom prst="rect">
            <a:avLst/>
          </a:prstGeom>
          <a:gradFill rotWithShape="1">
            <a:gsLst>
              <a:gs pos="0">
                <a:srgbClr val="677228">
                  <a:alpha val="44000"/>
                </a:srgbClr>
              </a:gs>
              <a:gs pos="100000">
                <a:srgbClr val="677228">
                  <a:gamma/>
                  <a:shade val="87843"/>
                  <a:invGamma/>
                </a:srgbClr>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143" name="Rectangle 47"/>
          <p:cNvSpPr>
            <a:spLocks noChangeArrowheads="1"/>
          </p:cNvSpPr>
          <p:nvPr userDrawn="1"/>
        </p:nvSpPr>
        <p:spPr bwMode="auto">
          <a:xfrm rot="-5400000">
            <a:off x="3500437" y="-985837"/>
            <a:ext cx="2143125" cy="9144000"/>
          </a:xfrm>
          <a:prstGeom prst="rect">
            <a:avLst/>
          </a:prstGeom>
          <a:solidFill>
            <a:srgbClr val="677228">
              <a:alpha val="4400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144" name="Rectangle 48"/>
          <p:cNvSpPr>
            <a:spLocks noChangeArrowheads="1"/>
          </p:cNvSpPr>
          <p:nvPr userDrawn="1"/>
        </p:nvSpPr>
        <p:spPr bwMode="auto">
          <a:xfrm>
            <a:off x="7315200" y="2438400"/>
            <a:ext cx="1828800" cy="2290763"/>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125" name="Rectangle 29"/>
          <p:cNvSpPr>
            <a:spLocks noGrp="1" noChangeArrowheads="1"/>
          </p:cNvSpPr>
          <p:nvPr>
            <p:ph type="ftr" sz="quarter" idx="3"/>
          </p:nvPr>
        </p:nvSpPr>
        <p:spPr bwMode="auto">
          <a:xfrm>
            <a:off x="838200" y="6397625"/>
            <a:ext cx="4495800" cy="45720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900"/>
            </a:lvl1pPr>
          </a:lstStyle>
          <a:p>
            <a:r>
              <a:rPr lang="en-US" altLang="en-US"/>
              <a:t>Copyright © 2007 </a:t>
            </a:r>
            <a:r>
              <a:rPr lang="en-US" altLang="en-US">
                <a:solidFill>
                  <a:srgbClr val="000000"/>
                </a:solidFill>
              </a:rPr>
              <a:t>Ramez Elmasri and Shamkant B. Navathe</a:t>
            </a:r>
          </a:p>
        </p:txBody>
      </p:sp>
      <p:sp>
        <p:nvSpPr>
          <p:cNvPr id="4126" name="Rectangle 30" descr="Pink tissue paper"/>
          <p:cNvSpPr>
            <a:spLocks noGrp="1" noChangeArrowheads="1"/>
          </p:cNvSpPr>
          <p:nvPr>
            <p:ph type="ctrTitle" sz="quarter"/>
          </p:nvPr>
        </p:nvSpPr>
        <p:spPr>
          <a:xfrm>
            <a:off x="228600" y="152400"/>
            <a:ext cx="7086600" cy="2286000"/>
          </a:xfrm>
          <a:extLst>
            <a:ext uri="{909E8E84-426E-40DD-AFC4-6F175D3DCCD1}">
              <a14:hiddenFill xmlns:a14="http://schemas.microsoft.com/office/drawing/2010/main" xmlns="">
                <a:blipFill dpi="0" rotWithShape="0">
                  <a:blip r:embed="rId2"/>
                  <a:srcRect/>
                  <a:tile tx="0" ty="0" sx="100000" sy="100000" flip="none" algn="tl"/>
                </a:blipFill>
              </a14:hiddenFill>
            </a:ext>
          </a:extLst>
        </p:spPr>
        <p:txBody>
          <a:bodyPr wrap="none" anchor="ctr"/>
          <a:lstStyle>
            <a:lvl1pPr>
              <a:defRPr sz="6600">
                <a:solidFill>
                  <a:srgbClr val="990033"/>
                </a:solidFill>
              </a:defRPr>
            </a:lvl1pPr>
          </a:lstStyle>
          <a:p>
            <a:pPr lvl="0"/>
            <a:r>
              <a:rPr lang="en-US" altLang="en-US" noProof="0" smtClean="0"/>
              <a:t>Click to edit Master title style</a:t>
            </a:r>
          </a:p>
        </p:txBody>
      </p:sp>
      <p:pic>
        <p:nvPicPr>
          <p:cNvPr id="4131" name="Picture 35" descr="awtri_4c UPDATE_colo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200" y="5949950"/>
            <a:ext cx="684213" cy="831850"/>
          </a:xfrm>
          <a:prstGeom prst="rect">
            <a:avLst/>
          </a:prstGeom>
          <a:noFill/>
          <a:extLst>
            <a:ext uri="{909E8E84-426E-40DD-AFC4-6F175D3DCCD1}">
              <a14:hiddenFill xmlns:a14="http://schemas.microsoft.com/office/drawing/2010/main" xmlns="">
                <a:solidFill>
                  <a:srgbClr val="FFFFFF"/>
                </a:solidFill>
              </a14:hiddenFill>
            </a:ext>
          </a:extLst>
        </p:spPr>
      </p:pic>
      <p:sp>
        <p:nvSpPr>
          <p:cNvPr id="4134" name="Rectangle 38" descr="Pink tissue paper"/>
          <p:cNvSpPr>
            <a:spLocks noGrp="1" noChangeArrowheads="1"/>
          </p:cNvSpPr>
          <p:nvPr>
            <p:ph type="subTitle" sz="quarter" idx="1"/>
          </p:nvPr>
        </p:nvSpPr>
        <p:spPr>
          <a:xfrm>
            <a:off x="304800" y="2590800"/>
            <a:ext cx="6629400" cy="1905000"/>
          </a:xfrm>
          <a:extLst>
            <a:ext uri="{909E8E84-426E-40DD-AFC4-6F175D3DCCD1}">
              <a14:hiddenFill xmlns:a14="http://schemas.microsoft.com/office/drawing/2010/main" xmlns="">
                <a:blipFill dpi="0" rotWithShape="0">
                  <a:blip r:embed="rId2"/>
                  <a:srcRect/>
                  <a:tile tx="0" ty="0" sx="100000" sy="100000" flip="none" algn="tl"/>
                </a:blipFill>
              </a14:hiddenFill>
            </a:ext>
            <a:ext uri="{91240B29-F687-4F45-9708-019B960494DF}">
              <a14:hiddenLine xmlns:a14="http://schemas.microsoft.com/office/drawing/2010/main" xmlns="" w="9525">
                <a:solidFill>
                  <a:schemeClr val="tx1"/>
                </a:solidFill>
                <a:miter lim="800000"/>
                <a:headEnd/>
                <a:tailEnd/>
              </a14:hiddenLine>
            </a:ext>
          </a:extLst>
        </p:spPr>
        <p:txBody>
          <a:bodyPr/>
          <a:lstStyle>
            <a:lvl1pPr marL="0" indent="0">
              <a:buFont typeface="Wingdings" panose="05000000000000000000" pitchFamily="2" charset="2"/>
              <a:buNone/>
              <a:defRPr sz="3200"/>
            </a:lvl1pPr>
          </a:lstStyle>
          <a:p>
            <a:pPr lvl="0"/>
            <a:r>
              <a:rPr lang="en-US" altLang="en-US" noProof="0" smtClean="0"/>
              <a:t>Click to edit Master subtitle style</a:t>
            </a:r>
          </a:p>
        </p:txBody>
      </p:sp>
      <p:pic>
        <p:nvPicPr>
          <p:cNvPr id="4142" name="Picture 46" descr="elmasri_thumb"/>
          <p:cNvPicPr>
            <a:picLocks noChangeAspect="1" noChangeArrowheads="1"/>
          </p:cNvPicPr>
          <p:nvPr userDrawn="1"/>
        </p:nvPicPr>
        <p:blipFill>
          <a:blip r:embed="rId4">
            <a:extLst>
              <a:ext uri="{28A0092B-C50C-407E-A947-70E740481C1C}">
                <a14:useLocalDpi xmlns:a14="http://schemas.microsoft.com/office/drawing/2010/main" xmlns="" val="0"/>
              </a:ext>
            </a:extLst>
          </a:blip>
          <a:srcRect/>
          <a:stretch>
            <a:fillRect/>
          </a:stretch>
        </p:blipFill>
        <p:spPr bwMode="auto">
          <a:xfrm>
            <a:off x="7419975" y="2514600"/>
            <a:ext cx="1724025" cy="214312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ltLang="en-US"/>
              <a:t>Slide 19- </a:t>
            </a:r>
            <a:fld id="{25EE9616-8892-4A73-BE3A-4519E86028E4}" type="slidenum">
              <a:rPr lang="en-US" altLang="en-US"/>
              <a:pPr/>
              <a:t>‹#›</a:t>
            </a:fld>
            <a:endParaRPr lang="en-CA" altLang="en-US"/>
          </a:p>
        </p:txBody>
      </p:sp>
    </p:spTree>
    <p:extLst>
      <p:ext uri="{BB962C8B-B14F-4D97-AF65-F5344CB8AC3E}">
        <p14:creationId xmlns:p14="http://schemas.microsoft.com/office/powerpoint/2010/main" xmlns="" val="19802950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ltLang="en-US"/>
              <a:t>Slide 19- </a:t>
            </a:r>
            <a:fld id="{C6DFDDF7-7070-47D3-A025-7DED9799171F}" type="slidenum">
              <a:rPr lang="en-US" altLang="en-US"/>
              <a:pPr/>
              <a:t>‹#›</a:t>
            </a:fld>
            <a:endParaRPr lang="en-CA" altLang="en-US"/>
          </a:p>
        </p:txBody>
      </p:sp>
    </p:spTree>
    <p:extLst>
      <p:ext uri="{BB962C8B-B14F-4D97-AF65-F5344CB8AC3E}">
        <p14:creationId xmlns:p14="http://schemas.microsoft.com/office/powerpoint/2010/main" xmlns="" val="38618480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ltLang="en-US"/>
              <a:t>Slide 19- </a:t>
            </a:r>
            <a:fld id="{66C94129-7D0C-40A1-BF69-F713CB4C6352}" type="slidenum">
              <a:rPr lang="en-US" altLang="en-US"/>
              <a:pPr/>
              <a:t>‹#›</a:t>
            </a:fld>
            <a:endParaRPr lang="en-CA" altLang="en-US"/>
          </a:p>
        </p:txBody>
      </p:sp>
    </p:spTree>
    <p:extLst>
      <p:ext uri="{BB962C8B-B14F-4D97-AF65-F5344CB8AC3E}">
        <p14:creationId xmlns:p14="http://schemas.microsoft.com/office/powerpoint/2010/main" xmlns="" val="2595550125"/>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ltLang="en-US"/>
              <a:t>Slide 19- </a:t>
            </a:r>
            <a:fld id="{FD8FA3AC-89AA-48BB-83D9-5331AE0CA6CC}" type="slidenum">
              <a:rPr lang="en-US" altLang="en-US"/>
              <a:pPr/>
              <a:t>‹#›</a:t>
            </a:fld>
            <a:endParaRPr lang="en-CA" altLang="en-US"/>
          </a:p>
        </p:txBody>
      </p:sp>
    </p:spTree>
    <p:extLst>
      <p:ext uri="{BB962C8B-B14F-4D97-AF65-F5344CB8AC3E}">
        <p14:creationId xmlns:p14="http://schemas.microsoft.com/office/powerpoint/2010/main" xmlns="" val="78932855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39713" y="1600200"/>
            <a:ext cx="407035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62463" y="1600200"/>
            <a:ext cx="4071937"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r>
              <a:rPr lang="en-US" altLang="en-US"/>
              <a:t>Slide 19- </a:t>
            </a:r>
            <a:fld id="{D12AFA7E-E552-4F81-ADC7-465C590E1387}" type="slidenum">
              <a:rPr lang="en-US" altLang="en-US"/>
              <a:pPr/>
              <a:t>‹#›</a:t>
            </a:fld>
            <a:endParaRPr lang="en-CA" altLang="en-US"/>
          </a:p>
        </p:txBody>
      </p:sp>
    </p:spTree>
    <p:extLst>
      <p:ext uri="{BB962C8B-B14F-4D97-AF65-F5344CB8AC3E}">
        <p14:creationId xmlns:p14="http://schemas.microsoft.com/office/powerpoint/2010/main" xmlns="" val="129675500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r>
              <a:rPr lang="en-US" altLang="en-US"/>
              <a:t>Slide 19- </a:t>
            </a:r>
            <a:fld id="{6310637D-7FB8-4C32-BFA6-AFD360D4E5DC}" type="slidenum">
              <a:rPr lang="en-US" altLang="en-US"/>
              <a:pPr/>
              <a:t>‹#›</a:t>
            </a:fld>
            <a:endParaRPr lang="en-CA" altLang="en-US"/>
          </a:p>
        </p:txBody>
      </p:sp>
    </p:spTree>
    <p:extLst>
      <p:ext uri="{BB962C8B-B14F-4D97-AF65-F5344CB8AC3E}">
        <p14:creationId xmlns:p14="http://schemas.microsoft.com/office/powerpoint/2010/main" xmlns="" val="978464017"/>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r>
              <a:rPr lang="en-US" altLang="en-US"/>
              <a:t>Slide 19- </a:t>
            </a:r>
            <a:fld id="{90F6AC89-88C5-4D01-987D-398EDD894B98}" type="slidenum">
              <a:rPr lang="en-US" altLang="en-US"/>
              <a:pPr/>
              <a:t>‹#›</a:t>
            </a:fld>
            <a:endParaRPr lang="en-CA" altLang="en-US"/>
          </a:p>
        </p:txBody>
      </p:sp>
    </p:spTree>
    <p:extLst>
      <p:ext uri="{BB962C8B-B14F-4D97-AF65-F5344CB8AC3E}">
        <p14:creationId xmlns:p14="http://schemas.microsoft.com/office/powerpoint/2010/main" xmlns="" val="125923206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ltLang="en-US"/>
              <a:t>Slide 19- </a:t>
            </a:r>
            <a:fld id="{3FF92917-2732-4993-9C16-42DD0B34E5E6}" type="slidenum">
              <a:rPr lang="en-US" altLang="en-US"/>
              <a:pPr/>
              <a:t>‹#›</a:t>
            </a:fld>
            <a:endParaRPr lang="en-CA" altLang="en-US"/>
          </a:p>
        </p:txBody>
      </p:sp>
    </p:spTree>
    <p:extLst>
      <p:ext uri="{BB962C8B-B14F-4D97-AF65-F5344CB8AC3E}">
        <p14:creationId xmlns:p14="http://schemas.microsoft.com/office/powerpoint/2010/main" xmlns="" val="290485093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ltLang="en-US"/>
              <a:t>Slide 19- </a:t>
            </a:r>
            <a:fld id="{9E38B912-7EFC-4C6A-8441-FAC915CC2714}" type="slidenum">
              <a:rPr lang="en-US" altLang="en-US"/>
              <a:pPr/>
              <a:t>‹#›</a:t>
            </a:fld>
            <a:endParaRPr lang="en-CA" altLang="en-US"/>
          </a:p>
        </p:txBody>
      </p:sp>
    </p:spTree>
    <p:extLst>
      <p:ext uri="{BB962C8B-B14F-4D97-AF65-F5344CB8AC3E}">
        <p14:creationId xmlns:p14="http://schemas.microsoft.com/office/powerpoint/2010/main" xmlns="" val="4252125662"/>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ltLang="en-US"/>
              <a:t>Slide 19- </a:t>
            </a:r>
            <a:fld id="{05E1E9B8-7A87-43B3-B159-E0CF480DEC38}" type="slidenum">
              <a:rPr lang="en-US" altLang="en-US"/>
              <a:pPr/>
              <a:t>‹#›</a:t>
            </a:fld>
            <a:endParaRPr lang="en-CA" altLang="en-US"/>
          </a:p>
        </p:txBody>
      </p:sp>
    </p:spTree>
    <p:extLst>
      <p:ext uri="{BB962C8B-B14F-4D97-AF65-F5344CB8AC3E}">
        <p14:creationId xmlns:p14="http://schemas.microsoft.com/office/powerpoint/2010/main" xmlns="" val="404129128"/>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17" name="Group 45"/>
          <p:cNvGrpSpPr>
            <a:grpSpLocks/>
          </p:cNvGrpSpPr>
          <p:nvPr userDrawn="1"/>
        </p:nvGrpSpPr>
        <p:grpSpPr bwMode="auto">
          <a:xfrm>
            <a:off x="8936038" y="1449388"/>
            <a:ext cx="207962" cy="5408612"/>
            <a:chOff x="5606" y="889"/>
            <a:chExt cx="154" cy="3431"/>
          </a:xfrm>
        </p:grpSpPr>
        <p:sp>
          <p:nvSpPr>
            <p:cNvPr id="3110" name="Rectangle 38"/>
            <p:cNvSpPr>
              <a:spLocks noChangeArrowheads="1"/>
            </p:cNvSpPr>
            <p:nvPr userDrawn="1"/>
          </p:nvSpPr>
          <p:spPr bwMode="gray">
            <a:xfrm flipH="1">
              <a:off x="5685" y="889"/>
              <a:ext cx="75" cy="3431"/>
            </a:xfrm>
            <a:prstGeom prst="rect">
              <a:avLst/>
            </a:prstGeom>
            <a:solidFill>
              <a:srgbClr val="677228"/>
            </a:solidFill>
            <a:ln>
              <a:noFill/>
            </a:ln>
            <a:effectLst/>
            <a:extLst>
              <a:ext uri="{91240B29-F687-4F45-9708-019B960494DF}">
                <a14:hiddenLine xmlns:a14="http://schemas.microsoft.com/office/drawing/2010/main" xmlns="" w="9525">
                  <a:solidFill>
                    <a:srgbClr val="FF9966"/>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kumimoji="1" lang="en-US" altLang="en-US" sz="3200">
                <a:latin typeface="Tahoma" panose="020B0604030504040204" pitchFamily="34" charset="0"/>
              </a:endParaRPr>
            </a:p>
          </p:txBody>
        </p:sp>
        <p:grpSp>
          <p:nvGrpSpPr>
            <p:cNvPr id="3116" name="Group 44"/>
            <p:cNvGrpSpPr>
              <a:grpSpLocks/>
            </p:cNvGrpSpPr>
            <p:nvPr userDrawn="1"/>
          </p:nvGrpSpPr>
          <p:grpSpPr bwMode="auto">
            <a:xfrm>
              <a:off x="5606" y="889"/>
              <a:ext cx="106" cy="3431"/>
              <a:chOff x="5606" y="889"/>
              <a:chExt cx="106" cy="3431"/>
            </a:xfrm>
          </p:grpSpPr>
          <p:sp>
            <p:nvSpPr>
              <p:cNvPr id="3115" name="Rectangle 43"/>
              <p:cNvSpPr>
                <a:spLocks noChangeArrowheads="1"/>
              </p:cNvSpPr>
              <p:nvPr userDrawn="1"/>
            </p:nvSpPr>
            <p:spPr bwMode="gray">
              <a:xfrm rot="10800000" flipH="1">
                <a:off x="5606" y="889"/>
                <a:ext cx="58" cy="3431"/>
              </a:xfrm>
              <a:prstGeom prst="rect">
                <a:avLst/>
              </a:prstGeom>
              <a:solidFill>
                <a:schemeClr val="tx2"/>
              </a:solidFill>
              <a:ln>
                <a:noFill/>
              </a:ln>
              <a:effectLst/>
              <a:extLst>
                <a:ext uri="{91240B29-F687-4F45-9708-019B960494DF}">
                  <a14:hiddenLine xmlns:a14="http://schemas.microsoft.com/office/drawing/2010/main" xmlns="" w="9525">
                    <a:solidFill>
                      <a:srgbClr val="FF9966"/>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lgn="ctr"/>
                <a:endParaRPr kumimoji="1" lang="en-US" altLang="en-US" sz="3200">
                  <a:latin typeface="Tahoma" panose="020B0604030504040204" pitchFamily="34" charset="0"/>
                </a:endParaRPr>
              </a:p>
            </p:txBody>
          </p:sp>
          <p:sp>
            <p:nvSpPr>
              <p:cNvPr id="3104" name="Rectangle 32"/>
              <p:cNvSpPr>
                <a:spLocks noChangeArrowheads="1"/>
              </p:cNvSpPr>
              <p:nvPr userDrawn="1"/>
            </p:nvSpPr>
            <p:spPr bwMode="gray">
              <a:xfrm rot="10800000" flipH="1">
                <a:off x="5654" y="889"/>
                <a:ext cx="58" cy="3431"/>
              </a:xfrm>
              <a:prstGeom prst="rect">
                <a:avLst/>
              </a:prstGeom>
              <a:solidFill>
                <a:srgbClr val="990033"/>
              </a:solidFill>
              <a:ln>
                <a:noFill/>
              </a:ln>
              <a:effectLst/>
              <a:extLst>
                <a:ext uri="{91240B29-F687-4F45-9708-019B960494DF}">
                  <a14:hiddenLine xmlns:a14="http://schemas.microsoft.com/office/drawing/2010/main" xmlns="" w="9525">
                    <a:solidFill>
                      <a:srgbClr val="FF9966"/>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rot="10800000" wrap="none" anchor="ctr"/>
              <a:lstStyle/>
              <a:p>
                <a:pPr algn="ctr"/>
                <a:endParaRPr kumimoji="1" lang="en-US" altLang="en-US" sz="3200">
                  <a:latin typeface="Tahoma" panose="020B0604030504040204" pitchFamily="34" charset="0"/>
                </a:endParaRPr>
              </a:p>
            </p:txBody>
          </p:sp>
        </p:grpSp>
      </p:grpSp>
      <p:sp>
        <p:nvSpPr>
          <p:cNvPr id="3109" name="Rectangle 37"/>
          <p:cNvSpPr>
            <a:spLocks noChangeArrowheads="1"/>
          </p:cNvSpPr>
          <p:nvPr userDrawn="1"/>
        </p:nvSpPr>
        <p:spPr bwMode="gray">
          <a:xfrm rot="16200000">
            <a:off x="3845719" y="-3845719"/>
            <a:ext cx="1449388" cy="9140825"/>
          </a:xfrm>
          <a:prstGeom prst="rect">
            <a:avLst/>
          </a:prstGeom>
          <a:solidFill>
            <a:srgbClr val="677228">
              <a:alpha val="36000"/>
            </a:srgbClr>
          </a:solidFill>
          <a:ln>
            <a:noFill/>
          </a:ln>
          <a:effectLst/>
          <a:extLst>
            <a:ext uri="{91240B29-F687-4F45-9708-019B960494DF}">
              <a14:hiddenLine xmlns:a14="http://schemas.microsoft.com/office/drawing/2010/main" xmlns="" w="9525">
                <a:solidFill>
                  <a:srgbClr val="FF9966"/>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pPr algn="ctr"/>
            <a:endParaRPr kumimoji="1" lang="en-US" altLang="en-US" sz="3200">
              <a:latin typeface="Tahoma" panose="020B0604030504040204" pitchFamily="34" charset="0"/>
            </a:endParaRPr>
          </a:p>
        </p:txBody>
      </p:sp>
      <p:sp>
        <p:nvSpPr>
          <p:cNvPr id="3081" name="Rectangle 9"/>
          <p:cNvSpPr>
            <a:spLocks noGrp="1" noChangeArrowheads="1"/>
          </p:cNvSpPr>
          <p:nvPr>
            <p:ph type="title"/>
          </p:nvPr>
        </p:nvSpPr>
        <p:spPr bwMode="auto">
          <a:xfrm>
            <a:off x="228600" y="303213"/>
            <a:ext cx="7796213" cy="992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b="1">
                <a:solidFill>
                  <a:srgbClr val="990033"/>
                </a:solidFill>
              </a:defRPr>
            </a:lvl1pPr>
          </a:lstStyle>
          <a:p>
            <a:r>
              <a:rPr lang="en-US" altLang="en-US"/>
              <a:t>Slide 19- </a:t>
            </a:r>
            <a:fld id="{58461153-03BD-4DC5-B19D-24C77BF4FDE0}" type="slidenum">
              <a:rPr lang="en-US" altLang="en-US"/>
              <a:pPr/>
              <a:t>‹#›</a:t>
            </a:fld>
            <a:endParaRPr lang="en-CA" altLang="en-US"/>
          </a:p>
        </p:txBody>
      </p:sp>
      <p:sp>
        <p:nvSpPr>
          <p:cNvPr id="3093" name="Rectangle 21"/>
          <p:cNvSpPr>
            <a:spLocks noGrp="1" noChangeArrowheads="1"/>
          </p:cNvSpPr>
          <p:nvPr>
            <p:ph type="body" idx="1"/>
          </p:nvPr>
        </p:nvSpPr>
        <p:spPr bwMode="auto">
          <a:xfrm>
            <a:off x="239713" y="1600200"/>
            <a:ext cx="8294687" cy="457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CC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102" name="Rectangle 30"/>
          <p:cNvSpPr>
            <a:spLocks noChangeArrowheads="1"/>
          </p:cNvSpPr>
          <p:nvPr/>
        </p:nvSpPr>
        <p:spPr bwMode="auto">
          <a:xfrm>
            <a:off x="838200" y="6397625"/>
            <a:ext cx="4495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b"/>
          <a:lstStyle/>
          <a:p>
            <a:r>
              <a:rPr lang="en-US" altLang="en-US" sz="900"/>
              <a:t>Copyright © 2007 </a:t>
            </a:r>
            <a:r>
              <a:rPr lang="en-US" altLang="en-US" sz="900">
                <a:solidFill>
                  <a:srgbClr val="000000"/>
                </a:solidFill>
              </a:rPr>
              <a:t>Ramez Elmasri and Shamkant B. Navathe</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hf hdr="0" ftr="0" dt="0"/>
  <p:txStyles>
    <p:title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p:titleStyle>
    <p:body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a:t>Slide 19- </a:t>
            </a:r>
            <a:fld id="{9CB8DD6A-CD01-419B-A283-34090212F4F0}" type="slidenum">
              <a:rPr lang="en-US" altLang="en-US"/>
              <a:pPr/>
              <a:t>1</a:t>
            </a:fld>
            <a:endParaRPr lang="en-CA" altLang="en-US"/>
          </a:p>
        </p:txBody>
      </p:sp>
      <p:sp>
        <p:nvSpPr>
          <p:cNvPr id="412675" name="Rectangle 3"/>
          <p:cNvSpPr>
            <a:spLocks noGrp="1" noChangeArrowheads="1"/>
          </p:cNvSpPr>
          <p:nvPr>
            <p:ph type="title"/>
          </p:nvPr>
        </p:nvSpPr>
        <p:spPr/>
        <p:txBody>
          <a:bodyPr/>
          <a:lstStyle/>
          <a:p>
            <a:endParaRPr lang="en-US" altLang="en-US"/>
          </a:p>
        </p:txBody>
      </p:sp>
      <p:pic>
        <p:nvPicPr>
          <p:cNvPr id="412683" name="Picture 11" descr="Elmasri_cov"/>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19- </a:t>
            </a:r>
            <a:fld id="{4B2566D9-4067-4E31-94BA-AE233C17DECF}" type="slidenum">
              <a:rPr lang="en-US" altLang="en-US"/>
              <a:pPr/>
              <a:t>10</a:t>
            </a:fld>
            <a:endParaRPr lang="en-CA" altLang="en-US"/>
          </a:p>
        </p:txBody>
      </p:sp>
      <p:sp>
        <p:nvSpPr>
          <p:cNvPr id="679940" name="Rectangle 4"/>
          <p:cNvSpPr>
            <a:spLocks noGrp="1" noChangeArrowheads="1"/>
          </p:cNvSpPr>
          <p:nvPr>
            <p:ph type="title"/>
          </p:nvPr>
        </p:nvSpPr>
        <p:spPr/>
        <p:txBody>
          <a:bodyPr/>
          <a:lstStyle/>
          <a:p>
            <a:r>
              <a:rPr lang="en-US" altLang="en-US"/>
              <a:t>Database Recovery</a:t>
            </a:r>
          </a:p>
        </p:txBody>
      </p:sp>
      <p:sp>
        <p:nvSpPr>
          <p:cNvPr id="679941" name="Rectangle 5"/>
          <p:cNvSpPr>
            <a:spLocks noGrp="1" noChangeArrowheads="1"/>
          </p:cNvSpPr>
          <p:nvPr>
            <p:ph type="body" idx="1"/>
          </p:nvPr>
        </p:nvSpPr>
        <p:spPr/>
        <p:txBody>
          <a:bodyPr/>
          <a:lstStyle/>
          <a:p>
            <a:pPr algn="just">
              <a:buFont typeface="Wingdings" panose="05000000000000000000" pitchFamily="2" charset="2"/>
              <a:buNone/>
            </a:pPr>
            <a:r>
              <a:rPr lang="en-US" altLang="en-US" dirty="0"/>
              <a:t>5   Data Caching</a:t>
            </a:r>
          </a:p>
          <a:p>
            <a:pPr algn="just"/>
            <a:r>
              <a:rPr lang="en-US" altLang="en-US" dirty="0">
                <a:solidFill>
                  <a:srgbClr val="C00000"/>
                </a:solidFill>
              </a:rPr>
              <a:t>Data items to be modified are first stored into database cache by the Cache Manager (CM) and after modification they are flushed (written) to the disk</a:t>
            </a:r>
            <a:r>
              <a:rPr lang="en-US" altLang="en-US" dirty="0" smtClean="0">
                <a:solidFill>
                  <a:srgbClr val="C00000"/>
                </a:solidFill>
              </a:rPr>
              <a:t>.</a:t>
            </a:r>
            <a:r>
              <a:rPr lang="en-IN" dirty="0" smtClean="0">
                <a:solidFill>
                  <a:srgbClr val="C00000"/>
                </a:solidFill>
              </a:rPr>
              <a:t> The caching of disk pages is traditionally an operating system function, but because of its importance to the efficiency of recovery procedures, it is handled by the </a:t>
            </a:r>
            <a:r>
              <a:rPr lang="en-IN" sz="2400" dirty="0" smtClean="0">
                <a:solidFill>
                  <a:srgbClr val="C00000"/>
                </a:solidFill>
              </a:rPr>
              <a:t>DBMS </a:t>
            </a:r>
            <a:r>
              <a:rPr lang="en-IN" dirty="0" smtClean="0">
                <a:solidFill>
                  <a:srgbClr val="C00000"/>
                </a:solidFill>
              </a:rPr>
              <a:t>by calling low-level operating systems routines.</a:t>
            </a:r>
            <a:endParaRPr lang="en-US" altLang="en-US" dirty="0">
              <a:solidFill>
                <a:srgbClr val="C00000"/>
              </a:solidFill>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r>
              <a:rPr lang="en-US" altLang="en-US" smtClean="0"/>
              <a:t>Slide 19- </a:t>
            </a:r>
            <a:fld id="{3FF92917-2732-4993-9C16-42DD0B34E5E6}" type="slidenum">
              <a:rPr lang="en-US" altLang="en-US" smtClean="0"/>
              <a:pPr/>
              <a:t>11</a:t>
            </a:fld>
            <a:endParaRPr lang="en-CA" altLang="en-US"/>
          </a:p>
        </p:txBody>
      </p:sp>
      <p:sp>
        <p:nvSpPr>
          <p:cNvPr id="4" name="Rectangle 3"/>
          <p:cNvSpPr/>
          <p:nvPr/>
        </p:nvSpPr>
        <p:spPr>
          <a:xfrm>
            <a:off x="685800" y="1219200"/>
            <a:ext cx="7620000" cy="4832092"/>
          </a:xfrm>
          <a:prstGeom prst="rect">
            <a:avLst/>
          </a:prstGeom>
        </p:spPr>
        <p:txBody>
          <a:bodyPr wrap="square">
            <a:spAutoFit/>
          </a:bodyPr>
          <a:lstStyle/>
          <a:p>
            <a:pPr marL="180000" lvl="1">
              <a:buFont typeface="Wingdings" pitchFamily="2" charset="2"/>
              <a:buChar char="§"/>
            </a:pPr>
            <a:r>
              <a:rPr lang="en-US" altLang="en-US" dirty="0" smtClean="0">
                <a:solidFill>
                  <a:schemeClr val="tx2">
                    <a:lumMod val="75000"/>
                  </a:schemeClr>
                </a:solidFill>
              </a:rPr>
              <a:t>The flushing is controlled by </a:t>
            </a:r>
            <a:r>
              <a:rPr lang="en-US" altLang="en-US" b="1" dirty="0" smtClean="0">
                <a:solidFill>
                  <a:schemeClr val="tx2">
                    <a:lumMod val="75000"/>
                  </a:schemeClr>
                </a:solidFill>
              </a:rPr>
              <a:t>Dirty Bit</a:t>
            </a:r>
            <a:r>
              <a:rPr lang="en-US" altLang="en-US" dirty="0" smtClean="0">
                <a:solidFill>
                  <a:schemeClr val="tx2">
                    <a:lumMod val="75000"/>
                  </a:schemeClr>
                </a:solidFill>
              </a:rPr>
              <a:t> and </a:t>
            </a:r>
            <a:r>
              <a:rPr lang="en-US" altLang="en-US" b="1" dirty="0" smtClean="0">
                <a:solidFill>
                  <a:schemeClr val="tx2">
                    <a:lumMod val="75000"/>
                  </a:schemeClr>
                </a:solidFill>
              </a:rPr>
              <a:t>Pin-Unpin</a:t>
            </a:r>
            <a:r>
              <a:rPr lang="en-US" altLang="en-US" dirty="0" smtClean="0">
                <a:solidFill>
                  <a:schemeClr val="tx2">
                    <a:lumMod val="75000"/>
                  </a:schemeClr>
                </a:solidFill>
              </a:rPr>
              <a:t> bits.</a:t>
            </a:r>
          </a:p>
          <a:p>
            <a:pPr lvl="1" algn="just">
              <a:buFont typeface="Wingdings" pitchFamily="2" charset="2"/>
              <a:buChar char="Ø"/>
            </a:pPr>
            <a:r>
              <a:rPr lang="en-IN" altLang="en-US" sz="2600" dirty="0" smtClean="0">
                <a:solidFill>
                  <a:srgbClr val="800000"/>
                </a:solidFill>
              </a:rPr>
              <a:t>Associated with each buffer in the cache is a </a:t>
            </a:r>
            <a:r>
              <a:rPr lang="en-IN" altLang="en-US" sz="2600" dirty="0" smtClean="0">
                <a:solidFill>
                  <a:schemeClr val="tx2">
                    <a:lumMod val="75000"/>
                  </a:schemeClr>
                </a:solidFill>
              </a:rPr>
              <a:t>dirty bit</a:t>
            </a:r>
            <a:r>
              <a:rPr lang="en-IN" altLang="en-US" sz="2600" dirty="0" smtClean="0">
                <a:solidFill>
                  <a:srgbClr val="800000"/>
                </a:solidFill>
              </a:rPr>
              <a:t>, which can be included in the directory entry, to indicate whether or not the buffer has been modified. When a page is first read from the database disk into a cache buffer, the cache directory is updated with the new disk page address, and the dirty bit is set to a(zero). </a:t>
            </a:r>
            <a:r>
              <a:rPr lang="en-IN" altLang="en-US" sz="2600" i="1" dirty="0" smtClean="0">
                <a:solidFill>
                  <a:srgbClr val="800000"/>
                </a:solidFill>
              </a:rPr>
              <a:t>As soon as the buffer is modified, the dirty bit for the corresponding directory entry is set to 1 (one).</a:t>
            </a:r>
            <a:endParaRPr lang="en-US" altLang="en-US" sz="2600" i="1" dirty="0" smtClean="0">
              <a:solidFill>
                <a:srgbClr val="800000"/>
              </a:solidFill>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r>
              <a:rPr lang="en-US" altLang="en-US" smtClean="0"/>
              <a:t>Slide 19- </a:t>
            </a:r>
            <a:fld id="{3FF92917-2732-4993-9C16-42DD0B34E5E6}" type="slidenum">
              <a:rPr lang="en-US" altLang="en-US" smtClean="0"/>
              <a:pPr/>
              <a:t>12</a:t>
            </a:fld>
            <a:endParaRPr lang="en-CA" altLang="en-US"/>
          </a:p>
        </p:txBody>
      </p:sp>
      <p:sp>
        <p:nvSpPr>
          <p:cNvPr id="3" name="Rectangle 2"/>
          <p:cNvSpPr/>
          <p:nvPr/>
        </p:nvSpPr>
        <p:spPr>
          <a:xfrm>
            <a:off x="304800" y="1524000"/>
            <a:ext cx="8229600" cy="1692771"/>
          </a:xfrm>
          <a:prstGeom prst="rect">
            <a:avLst/>
          </a:prstGeom>
        </p:spPr>
        <p:txBody>
          <a:bodyPr wrap="square">
            <a:spAutoFit/>
          </a:bodyPr>
          <a:lstStyle/>
          <a:p>
            <a:pPr marL="216000" lvl="2">
              <a:buFont typeface="Wingdings" pitchFamily="2" charset="2"/>
              <a:buChar char="§"/>
            </a:pPr>
            <a:r>
              <a:rPr lang="en-US" altLang="en-US" b="1" dirty="0" smtClean="0">
                <a:solidFill>
                  <a:srgbClr val="002060"/>
                </a:solidFill>
              </a:rPr>
              <a:t>Pin-Unpin</a:t>
            </a:r>
            <a:r>
              <a:rPr lang="en-US" altLang="en-US" dirty="0" smtClean="0">
                <a:solidFill>
                  <a:srgbClr val="002060"/>
                </a:solidFill>
              </a:rPr>
              <a:t>: Instructs the operating system not to flush the data item.</a:t>
            </a:r>
          </a:p>
          <a:p>
            <a:pPr lvl="1">
              <a:buFont typeface="Wingdings" pitchFamily="2" charset="2"/>
              <a:buChar char="Ø"/>
            </a:pPr>
            <a:r>
              <a:rPr lang="en-IN" sz="2800" dirty="0" smtClean="0">
                <a:solidFill>
                  <a:srgbClr val="C00000"/>
                </a:solidFill>
              </a:rPr>
              <a:t>a page in the cache is pinned (bit value 1 (one» if it cannot be written back to disk as yet.</a:t>
            </a:r>
            <a:endParaRPr lang="en-US" altLang="en-US" sz="6600" dirty="0">
              <a:solidFill>
                <a:srgbClr val="C00000"/>
              </a:solidFill>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r>
              <a:rPr lang="en-US" altLang="en-US" smtClean="0"/>
              <a:t>Slide 19- </a:t>
            </a:r>
            <a:fld id="{3FF92917-2732-4993-9C16-42DD0B34E5E6}" type="slidenum">
              <a:rPr lang="en-US" altLang="en-US" smtClean="0"/>
              <a:pPr/>
              <a:t>13</a:t>
            </a:fld>
            <a:endParaRPr lang="en-CA" altLang="en-US"/>
          </a:p>
        </p:txBody>
      </p:sp>
      <p:sp>
        <p:nvSpPr>
          <p:cNvPr id="3" name="Rectangle 2"/>
          <p:cNvSpPr/>
          <p:nvPr/>
        </p:nvSpPr>
        <p:spPr>
          <a:xfrm>
            <a:off x="304800" y="457200"/>
            <a:ext cx="8534400" cy="5632311"/>
          </a:xfrm>
          <a:prstGeom prst="rect">
            <a:avLst/>
          </a:prstGeom>
        </p:spPr>
        <p:txBody>
          <a:bodyPr wrap="square">
            <a:spAutoFit/>
          </a:bodyPr>
          <a:lstStyle/>
          <a:p>
            <a:pPr algn="just"/>
            <a:r>
              <a:rPr lang="en-IN" dirty="0" smtClean="0">
                <a:solidFill>
                  <a:srgbClr val="002060"/>
                </a:solidFill>
              </a:rPr>
              <a:t>Two main strategies can be employed when flushing a modified buffer back to disk.</a:t>
            </a:r>
          </a:p>
          <a:p>
            <a:pPr algn="just">
              <a:buFont typeface="Wingdings" pitchFamily="2" charset="2"/>
              <a:buChar char="Ø"/>
            </a:pPr>
            <a:r>
              <a:rPr lang="en-IN" dirty="0" smtClean="0">
                <a:solidFill>
                  <a:srgbClr val="002060"/>
                </a:solidFill>
              </a:rPr>
              <a:t> </a:t>
            </a:r>
            <a:r>
              <a:rPr lang="en-IN" dirty="0" smtClean="0">
                <a:solidFill>
                  <a:srgbClr val="C00000"/>
                </a:solidFill>
              </a:rPr>
              <a:t>The first strategy, known as in-place updating, writes the buffer back to the </a:t>
            </a:r>
            <a:r>
              <a:rPr lang="en-IN" i="1" dirty="0" smtClean="0">
                <a:solidFill>
                  <a:srgbClr val="C00000"/>
                </a:solidFill>
              </a:rPr>
              <a:t>same original disk location, thus overwriting the old value of any changed data items on disk. Hence, a </a:t>
            </a:r>
            <a:r>
              <a:rPr lang="en-IN" dirty="0" smtClean="0">
                <a:solidFill>
                  <a:srgbClr val="C00000"/>
                </a:solidFill>
              </a:rPr>
              <a:t>single copy of each database disk block is maintained.</a:t>
            </a:r>
          </a:p>
          <a:p>
            <a:pPr algn="just">
              <a:buFont typeface="Wingdings" pitchFamily="2" charset="2"/>
              <a:buChar char="Ø"/>
            </a:pPr>
            <a:r>
              <a:rPr lang="en-IN" dirty="0" smtClean="0">
                <a:solidFill>
                  <a:srgbClr val="C00000"/>
                </a:solidFill>
              </a:rPr>
              <a:t> The second strategy, known as shadowing, writes an updated buffer at a different disk location, so multiple versions of data items can be maintained.</a:t>
            </a:r>
          </a:p>
          <a:p>
            <a:pPr algn="just"/>
            <a:r>
              <a:rPr lang="en-IN" dirty="0" smtClean="0">
                <a:solidFill>
                  <a:srgbClr val="002060"/>
                </a:solidFill>
              </a:rPr>
              <a:t>	 In general, the old value of the data item before updating is called the before image (BFIM), and the new value after updating is called the after image (AFIM). In shadowing, both the BFIM and the AFIM can be kept on disk; hence, it is not strictly necessary to maintain a log for recovering</a:t>
            </a:r>
            <a:endParaRPr lang="en-IN" dirty="0">
              <a:solidFill>
                <a:srgbClr val="002060"/>
              </a:solidFill>
            </a:endParaRP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19- </a:t>
            </a:r>
            <a:fld id="{7611495D-2F72-4C7F-AD0E-FC7627B057C8}" type="slidenum">
              <a:rPr lang="en-US" altLang="en-US"/>
              <a:pPr/>
              <a:t>14</a:t>
            </a:fld>
            <a:endParaRPr lang="en-CA" altLang="en-US"/>
          </a:p>
        </p:txBody>
      </p:sp>
      <p:sp>
        <p:nvSpPr>
          <p:cNvPr id="681988" name="Rectangle 4"/>
          <p:cNvSpPr>
            <a:spLocks noGrp="1" noChangeArrowheads="1"/>
          </p:cNvSpPr>
          <p:nvPr>
            <p:ph type="title"/>
          </p:nvPr>
        </p:nvSpPr>
        <p:spPr/>
        <p:txBody>
          <a:bodyPr/>
          <a:lstStyle/>
          <a:p>
            <a:r>
              <a:rPr lang="en-US" altLang="en-US"/>
              <a:t>Database Recovery</a:t>
            </a:r>
          </a:p>
        </p:txBody>
      </p:sp>
      <p:sp>
        <p:nvSpPr>
          <p:cNvPr id="681989" name="Rectangle 5"/>
          <p:cNvSpPr>
            <a:spLocks noGrp="1" noChangeArrowheads="1"/>
          </p:cNvSpPr>
          <p:nvPr>
            <p:ph type="body" idx="1"/>
          </p:nvPr>
        </p:nvSpPr>
        <p:spPr/>
        <p:txBody>
          <a:bodyPr/>
          <a:lstStyle/>
          <a:p>
            <a:pPr>
              <a:buFont typeface="Wingdings" panose="05000000000000000000" pitchFamily="2" charset="2"/>
              <a:buNone/>
            </a:pPr>
            <a:r>
              <a:rPr lang="en-US" altLang="en-US"/>
              <a:t>6   Transaction </a:t>
            </a:r>
            <a:r>
              <a:rPr lang="en-US" altLang="en-US" b="1"/>
              <a:t>Roll-back (Undo) </a:t>
            </a:r>
            <a:r>
              <a:rPr lang="en-US" altLang="en-US"/>
              <a:t>and</a:t>
            </a:r>
            <a:r>
              <a:rPr lang="en-US" altLang="en-US" b="1"/>
              <a:t> Roll-Forward (Redo)</a:t>
            </a:r>
          </a:p>
          <a:p>
            <a:pPr lvl="1"/>
            <a:r>
              <a:rPr lang="en-US" altLang="en-US"/>
              <a:t>To maintain atomicity, a transaction’s operations are redone or undone.</a:t>
            </a:r>
          </a:p>
          <a:p>
            <a:pPr lvl="2"/>
            <a:r>
              <a:rPr lang="en-US" altLang="en-US" b="1"/>
              <a:t>Undo</a:t>
            </a:r>
            <a:r>
              <a:rPr lang="en-US" altLang="en-US"/>
              <a:t>: Restore all BFIMs on to disk (Remove all AFIMs).</a:t>
            </a:r>
          </a:p>
          <a:p>
            <a:pPr lvl="2"/>
            <a:r>
              <a:rPr lang="en-US" altLang="en-US" b="1"/>
              <a:t>Redo</a:t>
            </a:r>
            <a:r>
              <a:rPr lang="en-US" altLang="en-US"/>
              <a:t>: Restore all AFIMs on to disk.</a:t>
            </a:r>
          </a:p>
          <a:p>
            <a:pPr lvl="1"/>
            <a:r>
              <a:rPr lang="en-US" altLang="en-US"/>
              <a:t>Database recovery is achieved either by performing only Undos or only Redos or by a combination of the two. These operations are recorded in the log as they happen.</a:t>
            </a: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19- </a:t>
            </a:r>
            <a:fld id="{3807F30D-0311-4AAA-9311-42EAF01B7A0C}" type="slidenum">
              <a:rPr lang="en-US" altLang="en-US"/>
              <a:pPr/>
              <a:t>15</a:t>
            </a:fld>
            <a:endParaRPr lang="en-CA" altLang="en-US"/>
          </a:p>
        </p:txBody>
      </p:sp>
      <p:sp>
        <p:nvSpPr>
          <p:cNvPr id="684037" name="Rectangle 5"/>
          <p:cNvSpPr>
            <a:spLocks noGrp="1" noChangeArrowheads="1"/>
          </p:cNvSpPr>
          <p:nvPr>
            <p:ph type="title"/>
          </p:nvPr>
        </p:nvSpPr>
        <p:spPr/>
        <p:txBody>
          <a:bodyPr/>
          <a:lstStyle/>
          <a:p>
            <a:r>
              <a:rPr lang="en-US" altLang="en-US"/>
              <a:t>Database Recovery</a:t>
            </a:r>
          </a:p>
        </p:txBody>
      </p:sp>
      <p:pic>
        <p:nvPicPr>
          <p:cNvPr id="684041" name="Picture 9" descr="fig19_01a"/>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65125" y="2590800"/>
            <a:ext cx="8245475" cy="2259013"/>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19- </a:t>
            </a:r>
            <a:fld id="{6B43CE56-4129-4723-AABB-C048CF016805}" type="slidenum">
              <a:rPr lang="en-US" altLang="en-US"/>
              <a:pPr/>
              <a:t>16</a:t>
            </a:fld>
            <a:endParaRPr lang="en-CA" altLang="en-US"/>
          </a:p>
        </p:txBody>
      </p:sp>
      <p:sp>
        <p:nvSpPr>
          <p:cNvPr id="686085" name="Rectangle 5"/>
          <p:cNvSpPr>
            <a:spLocks noGrp="1" noChangeArrowheads="1"/>
          </p:cNvSpPr>
          <p:nvPr>
            <p:ph type="title"/>
          </p:nvPr>
        </p:nvSpPr>
        <p:spPr/>
        <p:txBody>
          <a:bodyPr/>
          <a:lstStyle/>
          <a:p>
            <a:r>
              <a:rPr lang="en-US" altLang="en-US"/>
              <a:t>Database Recovery</a:t>
            </a:r>
          </a:p>
        </p:txBody>
      </p:sp>
      <p:pic>
        <p:nvPicPr>
          <p:cNvPr id="686090" name="Picture 10" descr="fig19_01b"/>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85800" y="2133600"/>
            <a:ext cx="7785100" cy="410845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ltLang="en-US"/>
              <a:t>Slide 19- </a:t>
            </a:r>
            <a:fld id="{7A37D410-720D-4FEC-92C0-EF089627D896}" type="slidenum">
              <a:rPr lang="en-US" altLang="en-US"/>
              <a:pPr/>
              <a:t>17</a:t>
            </a:fld>
            <a:endParaRPr lang="en-CA" altLang="en-US"/>
          </a:p>
        </p:txBody>
      </p:sp>
      <p:sp>
        <p:nvSpPr>
          <p:cNvPr id="688134" name="Rectangle 6"/>
          <p:cNvSpPr>
            <a:spLocks noGrp="1" noChangeArrowheads="1"/>
          </p:cNvSpPr>
          <p:nvPr>
            <p:ph type="title"/>
          </p:nvPr>
        </p:nvSpPr>
        <p:spPr/>
        <p:txBody>
          <a:bodyPr/>
          <a:lstStyle/>
          <a:p>
            <a:r>
              <a:rPr lang="en-US" altLang="en-US"/>
              <a:t>Database Recovery</a:t>
            </a:r>
          </a:p>
        </p:txBody>
      </p:sp>
      <p:sp>
        <p:nvSpPr>
          <p:cNvPr id="688135" name="Rectangle 7"/>
          <p:cNvSpPr>
            <a:spLocks noGrp="1" noChangeArrowheads="1"/>
          </p:cNvSpPr>
          <p:nvPr>
            <p:ph type="body" idx="1"/>
          </p:nvPr>
        </p:nvSpPr>
        <p:spPr>
          <a:xfrm>
            <a:off x="239713" y="1600200"/>
            <a:ext cx="8294687" cy="1295400"/>
          </a:xfrm>
        </p:spPr>
        <p:txBody>
          <a:bodyPr/>
          <a:lstStyle/>
          <a:p>
            <a:pPr>
              <a:buFont typeface="Wingdings" panose="05000000000000000000" pitchFamily="2" charset="2"/>
              <a:buNone/>
            </a:pPr>
            <a:r>
              <a:rPr lang="en-US" altLang="en-US" sz="2400" b="1"/>
              <a:t>Roll-back</a:t>
            </a:r>
            <a:r>
              <a:rPr lang="en-US" altLang="en-US" sz="2400"/>
              <a:t>:  One execution of T1, T2 and T3 as recorded in the log.		</a:t>
            </a:r>
          </a:p>
          <a:p>
            <a:pPr lvl="1">
              <a:buFont typeface="Wingdings" panose="05000000000000000000" pitchFamily="2" charset="2"/>
              <a:buNone/>
            </a:pPr>
            <a:endParaRPr lang="en-US" altLang="en-US" sz="2200"/>
          </a:p>
        </p:txBody>
      </p:sp>
      <p:pic>
        <p:nvPicPr>
          <p:cNvPr id="688140" name="Picture 12" descr="fig19_01c"/>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39713" y="2819400"/>
            <a:ext cx="8523287" cy="304482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19- </a:t>
            </a:r>
            <a:fld id="{17805711-E5FC-4EF9-81CC-F44531C9B21C}" type="slidenum">
              <a:rPr lang="en-US" altLang="en-US"/>
              <a:pPr/>
              <a:t>18</a:t>
            </a:fld>
            <a:endParaRPr lang="en-CA" altLang="en-US"/>
          </a:p>
        </p:txBody>
      </p:sp>
      <p:sp>
        <p:nvSpPr>
          <p:cNvPr id="690180" name="Rectangle 4"/>
          <p:cNvSpPr>
            <a:spLocks noGrp="1" noChangeArrowheads="1"/>
          </p:cNvSpPr>
          <p:nvPr>
            <p:ph type="title"/>
          </p:nvPr>
        </p:nvSpPr>
        <p:spPr/>
        <p:txBody>
          <a:bodyPr/>
          <a:lstStyle/>
          <a:p>
            <a:r>
              <a:rPr lang="en-US" altLang="en-US"/>
              <a:t>Database Recovery</a:t>
            </a:r>
          </a:p>
        </p:txBody>
      </p:sp>
      <p:sp>
        <p:nvSpPr>
          <p:cNvPr id="690181" name="Rectangle 5"/>
          <p:cNvSpPr>
            <a:spLocks noGrp="1" noChangeArrowheads="1"/>
          </p:cNvSpPr>
          <p:nvPr>
            <p:ph type="body" idx="1"/>
          </p:nvPr>
        </p:nvSpPr>
        <p:spPr/>
        <p:txBody>
          <a:bodyPr/>
          <a:lstStyle/>
          <a:p>
            <a:pPr>
              <a:buFont typeface="Wingdings" panose="05000000000000000000" pitchFamily="2" charset="2"/>
              <a:buNone/>
            </a:pPr>
            <a:r>
              <a:rPr lang="en-US" altLang="en-US" sz="2400"/>
              <a:t>Write-Ahead Logging</a:t>
            </a:r>
          </a:p>
          <a:p>
            <a:r>
              <a:rPr lang="en-US" altLang="en-US" sz="2400"/>
              <a:t>When </a:t>
            </a:r>
            <a:r>
              <a:rPr lang="en-US" altLang="en-US" sz="2400" b="1"/>
              <a:t>in-place</a:t>
            </a:r>
            <a:r>
              <a:rPr lang="en-US" altLang="en-US" sz="2400"/>
              <a:t> update (immediate or deferred) is used then log is necessary for recovery and it must be available to recovery manager.  This is achieved by </a:t>
            </a:r>
            <a:r>
              <a:rPr lang="en-US" altLang="en-US" sz="2400" b="1"/>
              <a:t>Write-Ahead Logging (WAL)</a:t>
            </a:r>
            <a:r>
              <a:rPr lang="en-US" altLang="en-US" sz="2400"/>
              <a:t> protocol.  WAL states that</a:t>
            </a:r>
          </a:p>
          <a:p>
            <a:pPr lvl="1"/>
            <a:r>
              <a:rPr lang="en-US" altLang="en-US" sz="2200" b="1"/>
              <a:t>For Undo</a:t>
            </a:r>
            <a:r>
              <a:rPr lang="en-US" altLang="en-US" sz="2200"/>
              <a:t>: Before a data item’s AFIM is flushed to the database disk (overwriting the BFIM) its BFIM must be written to the log and the log must be saved on a stable store (log disk).</a:t>
            </a:r>
          </a:p>
          <a:p>
            <a:pPr lvl="1"/>
            <a:r>
              <a:rPr lang="en-US" altLang="en-US" sz="2200" b="1"/>
              <a:t>For Redo</a:t>
            </a:r>
            <a:r>
              <a:rPr lang="en-US" altLang="en-US" sz="2200"/>
              <a:t>: Before a transaction executes its commit operation, all its AFIMs must be written to the log and the log must be saved on a stable store.</a:t>
            </a: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19- </a:t>
            </a:r>
            <a:fld id="{217325BE-9B0A-4CB5-B6EF-1A964F4033D2}" type="slidenum">
              <a:rPr lang="en-US" altLang="en-US"/>
              <a:pPr/>
              <a:t>19</a:t>
            </a:fld>
            <a:endParaRPr lang="en-CA" altLang="en-US"/>
          </a:p>
        </p:txBody>
      </p:sp>
      <p:sp>
        <p:nvSpPr>
          <p:cNvPr id="692228" name="Rectangle 4"/>
          <p:cNvSpPr>
            <a:spLocks noGrp="1" noChangeArrowheads="1"/>
          </p:cNvSpPr>
          <p:nvPr>
            <p:ph type="title"/>
          </p:nvPr>
        </p:nvSpPr>
        <p:spPr/>
        <p:txBody>
          <a:bodyPr/>
          <a:lstStyle/>
          <a:p>
            <a:r>
              <a:rPr lang="en-US" altLang="en-US"/>
              <a:t>Database Recovery</a:t>
            </a:r>
          </a:p>
        </p:txBody>
      </p:sp>
      <p:sp>
        <p:nvSpPr>
          <p:cNvPr id="692229" name="Rectangle 5"/>
          <p:cNvSpPr>
            <a:spLocks noGrp="1" noChangeArrowheads="1"/>
          </p:cNvSpPr>
          <p:nvPr>
            <p:ph type="body" idx="1"/>
          </p:nvPr>
        </p:nvSpPr>
        <p:spPr/>
        <p:txBody>
          <a:bodyPr/>
          <a:lstStyle/>
          <a:p>
            <a:pPr marL="533400" indent="-533400">
              <a:buFont typeface="Wingdings" panose="05000000000000000000" pitchFamily="2" charset="2"/>
              <a:buNone/>
            </a:pPr>
            <a:r>
              <a:rPr lang="en-US" altLang="en-US" sz="2400"/>
              <a:t>7   Checkpointing</a:t>
            </a:r>
          </a:p>
          <a:p>
            <a:pPr marL="952500" lvl="1" indent="-495300"/>
            <a:r>
              <a:rPr lang="en-US" altLang="en-US" sz="2200"/>
              <a:t>Time to time (randomly or under some criteria) the database flushes its buffer to database disk to minimize the task of recovery.  The following steps defines a checkpoint operation:</a:t>
            </a:r>
          </a:p>
          <a:p>
            <a:pPr marL="1371600" lvl="2" indent="-457200">
              <a:buSzTx/>
              <a:buFont typeface="Wingdings" panose="05000000000000000000" pitchFamily="2" charset="2"/>
              <a:buAutoNum type="arabicPeriod"/>
            </a:pPr>
            <a:r>
              <a:rPr lang="en-US" altLang="en-US" sz="2000"/>
              <a:t>Suspend execution of transactions temporarily.</a:t>
            </a:r>
          </a:p>
          <a:p>
            <a:pPr marL="1371600" lvl="2" indent="-457200">
              <a:buSzTx/>
              <a:buFont typeface="Wingdings" panose="05000000000000000000" pitchFamily="2" charset="2"/>
              <a:buAutoNum type="arabicPeriod"/>
            </a:pPr>
            <a:r>
              <a:rPr lang="en-US" altLang="en-US" sz="2000"/>
              <a:t>Force write modified buffer data to disk.</a:t>
            </a:r>
          </a:p>
          <a:p>
            <a:pPr marL="1371600" lvl="2" indent="-457200">
              <a:buSzTx/>
              <a:buFont typeface="Wingdings" panose="05000000000000000000" pitchFamily="2" charset="2"/>
              <a:buAutoNum type="arabicPeriod"/>
            </a:pPr>
            <a:r>
              <a:rPr lang="en-US" altLang="en-US" sz="2000"/>
              <a:t>Write a [checkpoint] record to the log, save the log to disk.</a:t>
            </a:r>
          </a:p>
          <a:p>
            <a:pPr marL="1371600" lvl="2" indent="-457200">
              <a:buSzTx/>
              <a:buFont typeface="Wingdings" panose="05000000000000000000" pitchFamily="2" charset="2"/>
              <a:buAutoNum type="arabicPeriod"/>
            </a:pPr>
            <a:r>
              <a:rPr lang="en-US" altLang="en-US" sz="2000"/>
              <a:t>Resume normal transaction execution.</a:t>
            </a:r>
          </a:p>
          <a:p>
            <a:pPr marL="952500" lvl="1" indent="-495300"/>
            <a:r>
              <a:rPr lang="en-US" altLang="en-US" sz="2200"/>
              <a:t>During recovery redo or undo is required to transactions appearing after [checkpoint] record.</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9"/>
          <p:cNvSpPr>
            <a:spLocks noGrp="1" noChangeArrowheads="1"/>
          </p:cNvSpPr>
          <p:nvPr>
            <p:ph type="ftr" sz="quarter" idx="3"/>
          </p:nvPr>
        </p:nvSpPr>
        <p:spPr/>
        <p:txBody>
          <a:bodyPr/>
          <a:lstStyle/>
          <a:p>
            <a:r>
              <a:rPr lang="en-US" altLang="en-US"/>
              <a:t>Copyright © 2007 </a:t>
            </a:r>
            <a:r>
              <a:rPr lang="en-US" altLang="en-US">
                <a:solidFill>
                  <a:srgbClr val="000000"/>
                </a:solidFill>
              </a:rPr>
              <a:t>Ramez Elmasri and Shamkant B. Navathe</a:t>
            </a:r>
          </a:p>
        </p:txBody>
      </p:sp>
      <p:sp>
        <p:nvSpPr>
          <p:cNvPr id="573442" name="Rectangle 2" descr="Pink tissue paper"/>
          <p:cNvSpPr>
            <a:spLocks noGrp="1" noChangeArrowheads="1"/>
          </p:cNvSpPr>
          <p:nvPr>
            <p:ph type="ctrTitle"/>
          </p:nvPr>
        </p:nvSpPr>
        <p:spPr/>
        <p:txBody>
          <a:bodyPr/>
          <a:lstStyle/>
          <a:p>
            <a:r>
              <a:rPr lang="en-US" altLang="en-US"/>
              <a:t>Chapter 19</a:t>
            </a:r>
          </a:p>
        </p:txBody>
      </p:sp>
      <p:sp>
        <p:nvSpPr>
          <p:cNvPr id="573443" name="Rectangle 3" descr="Pink tissue paper"/>
          <p:cNvSpPr>
            <a:spLocks noGrp="1" noChangeArrowheads="1"/>
          </p:cNvSpPr>
          <p:nvPr>
            <p:ph type="subTitle" idx="1"/>
          </p:nvPr>
        </p:nvSpPr>
        <p:spPr/>
        <p:txBody>
          <a:bodyPr/>
          <a:lstStyle/>
          <a:p>
            <a:r>
              <a:rPr lang="en-US" altLang="en-US"/>
              <a:t>Database Recovery Techniques</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19- </a:t>
            </a:r>
            <a:fld id="{E27D71E0-1834-425F-A26E-381890B872CD}" type="slidenum">
              <a:rPr lang="en-US" altLang="en-US"/>
              <a:pPr/>
              <a:t>20</a:t>
            </a:fld>
            <a:endParaRPr lang="en-CA" altLang="en-US"/>
          </a:p>
        </p:txBody>
      </p:sp>
      <p:sp>
        <p:nvSpPr>
          <p:cNvPr id="694276" name="Rectangle 4"/>
          <p:cNvSpPr>
            <a:spLocks noGrp="1" noChangeArrowheads="1"/>
          </p:cNvSpPr>
          <p:nvPr>
            <p:ph type="title"/>
          </p:nvPr>
        </p:nvSpPr>
        <p:spPr/>
        <p:txBody>
          <a:bodyPr/>
          <a:lstStyle/>
          <a:p>
            <a:r>
              <a:rPr lang="en-US" altLang="en-US"/>
              <a:t>Database Recovery</a:t>
            </a:r>
          </a:p>
        </p:txBody>
      </p:sp>
      <p:sp>
        <p:nvSpPr>
          <p:cNvPr id="694277" name="Rectangle 5"/>
          <p:cNvSpPr>
            <a:spLocks noGrp="1" noChangeArrowheads="1"/>
          </p:cNvSpPr>
          <p:nvPr>
            <p:ph type="body" idx="1"/>
          </p:nvPr>
        </p:nvSpPr>
        <p:spPr/>
        <p:txBody>
          <a:bodyPr/>
          <a:lstStyle/>
          <a:p>
            <a:pPr marL="533400" indent="-533400">
              <a:lnSpc>
                <a:spcPct val="80000"/>
              </a:lnSpc>
              <a:buFont typeface="Wingdings" panose="05000000000000000000" pitchFamily="2" charset="2"/>
              <a:buNone/>
            </a:pPr>
            <a:r>
              <a:rPr lang="en-US" altLang="en-US" sz="2400"/>
              <a:t>Steal/No-Steal and Force/No-Force</a:t>
            </a:r>
          </a:p>
          <a:p>
            <a:pPr marL="952500" lvl="1" indent="-495300">
              <a:lnSpc>
                <a:spcPct val="80000"/>
              </a:lnSpc>
            </a:pPr>
            <a:r>
              <a:rPr lang="en-US" altLang="en-US" sz="2200"/>
              <a:t>Possible ways for flushing database cache to database disk:</a:t>
            </a:r>
          </a:p>
          <a:p>
            <a:pPr marL="1371600" lvl="2" indent="-457200">
              <a:lnSpc>
                <a:spcPct val="80000"/>
              </a:lnSpc>
              <a:buSzTx/>
              <a:buFont typeface="Wingdings" panose="05000000000000000000" pitchFamily="2" charset="2"/>
              <a:buAutoNum type="arabicPeriod"/>
            </a:pPr>
            <a:r>
              <a:rPr lang="en-US" altLang="en-US" sz="2000"/>
              <a:t>Steal: Cache can be flushed before transaction commits.</a:t>
            </a:r>
          </a:p>
          <a:p>
            <a:pPr marL="1371600" lvl="2" indent="-457200">
              <a:lnSpc>
                <a:spcPct val="80000"/>
              </a:lnSpc>
              <a:buSzTx/>
              <a:buFont typeface="Wingdings" panose="05000000000000000000" pitchFamily="2" charset="2"/>
              <a:buAutoNum type="arabicPeriod"/>
            </a:pPr>
            <a:r>
              <a:rPr lang="en-US" altLang="en-US" sz="2000"/>
              <a:t>No-Steal: Cache cannot be flushed before transaction commit.</a:t>
            </a:r>
          </a:p>
          <a:p>
            <a:pPr marL="1371600" lvl="2" indent="-457200">
              <a:lnSpc>
                <a:spcPct val="80000"/>
              </a:lnSpc>
              <a:buSzTx/>
              <a:buFont typeface="Wingdings" panose="05000000000000000000" pitchFamily="2" charset="2"/>
              <a:buAutoNum type="arabicPeriod"/>
            </a:pPr>
            <a:r>
              <a:rPr lang="en-US" altLang="en-US" sz="2000"/>
              <a:t>Force:  Cache is immediately flushed (forced) to disk.</a:t>
            </a:r>
          </a:p>
          <a:p>
            <a:pPr marL="1371600" lvl="2" indent="-457200">
              <a:lnSpc>
                <a:spcPct val="80000"/>
              </a:lnSpc>
              <a:buSzTx/>
              <a:buFont typeface="Wingdings" panose="05000000000000000000" pitchFamily="2" charset="2"/>
              <a:buAutoNum type="arabicPeriod"/>
            </a:pPr>
            <a:r>
              <a:rPr lang="en-US" altLang="en-US" sz="2000"/>
              <a:t>No-Force:  Cache is deferred until transaction commits</a:t>
            </a:r>
          </a:p>
          <a:p>
            <a:pPr marL="952500" lvl="1" indent="-495300">
              <a:lnSpc>
                <a:spcPct val="80000"/>
              </a:lnSpc>
            </a:pPr>
            <a:r>
              <a:rPr lang="en-US" altLang="en-US" sz="2200"/>
              <a:t>These give rise to four different ways for handling recovery:</a:t>
            </a:r>
          </a:p>
          <a:p>
            <a:pPr marL="1371600" lvl="2" indent="-457200">
              <a:lnSpc>
                <a:spcPct val="80000"/>
              </a:lnSpc>
            </a:pPr>
            <a:r>
              <a:rPr lang="en-US" altLang="en-US" sz="2000"/>
              <a:t>Steal/No-Force (Undo/Redo)</a:t>
            </a:r>
          </a:p>
          <a:p>
            <a:pPr marL="1371600" lvl="2" indent="-457200">
              <a:lnSpc>
                <a:spcPct val="80000"/>
              </a:lnSpc>
            </a:pPr>
            <a:r>
              <a:rPr lang="en-US" altLang="en-US" sz="2000"/>
              <a:t>Steal/Force (Undo/No-redo)</a:t>
            </a:r>
          </a:p>
          <a:p>
            <a:pPr marL="1371600" lvl="2" indent="-457200">
              <a:lnSpc>
                <a:spcPct val="80000"/>
              </a:lnSpc>
            </a:pPr>
            <a:r>
              <a:rPr lang="en-US" altLang="en-US" sz="2000"/>
              <a:t>No-Steal/No-Force (Redo/No-undo) </a:t>
            </a:r>
          </a:p>
          <a:p>
            <a:pPr marL="1371600" lvl="2" indent="-457200">
              <a:lnSpc>
                <a:spcPct val="80000"/>
              </a:lnSpc>
            </a:pPr>
            <a:r>
              <a:rPr lang="en-US" altLang="en-US" sz="2000"/>
              <a:t>No-Steal/Force (No-undo/No-redo)</a:t>
            </a: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19- </a:t>
            </a:r>
            <a:fld id="{3E0B1F05-D343-4AE9-8878-6652D63E5740}" type="slidenum">
              <a:rPr lang="en-US" altLang="en-US"/>
              <a:pPr/>
              <a:t>21</a:t>
            </a:fld>
            <a:endParaRPr lang="en-CA" altLang="en-US"/>
          </a:p>
        </p:txBody>
      </p:sp>
      <p:sp>
        <p:nvSpPr>
          <p:cNvPr id="696325" name="Rectangle 5"/>
          <p:cNvSpPr>
            <a:spLocks noGrp="1" noChangeArrowheads="1"/>
          </p:cNvSpPr>
          <p:nvPr>
            <p:ph type="title"/>
          </p:nvPr>
        </p:nvSpPr>
        <p:spPr/>
        <p:txBody>
          <a:bodyPr/>
          <a:lstStyle/>
          <a:p>
            <a:r>
              <a:rPr lang="en-US" altLang="en-US"/>
              <a:t>Database Recovery</a:t>
            </a:r>
          </a:p>
        </p:txBody>
      </p:sp>
      <p:sp>
        <p:nvSpPr>
          <p:cNvPr id="696326" name="Rectangle 6"/>
          <p:cNvSpPr>
            <a:spLocks noGrp="1" noChangeArrowheads="1"/>
          </p:cNvSpPr>
          <p:nvPr>
            <p:ph type="body" idx="1"/>
          </p:nvPr>
        </p:nvSpPr>
        <p:spPr/>
        <p:txBody>
          <a:bodyPr/>
          <a:lstStyle/>
          <a:p>
            <a:pPr>
              <a:lnSpc>
                <a:spcPct val="90000"/>
              </a:lnSpc>
              <a:buFont typeface="Wingdings" panose="05000000000000000000" pitchFamily="2" charset="2"/>
              <a:buNone/>
            </a:pPr>
            <a:r>
              <a:rPr lang="en-US" altLang="en-US"/>
              <a:t>8 Recovery Scheme</a:t>
            </a:r>
          </a:p>
          <a:p>
            <a:pPr>
              <a:lnSpc>
                <a:spcPct val="90000"/>
              </a:lnSpc>
            </a:pPr>
            <a:r>
              <a:rPr lang="en-US" altLang="en-US"/>
              <a:t>Deferred Update (No Undo/Redo)</a:t>
            </a:r>
          </a:p>
          <a:p>
            <a:pPr lvl="1">
              <a:lnSpc>
                <a:spcPct val="90000"/>
              </a:lnSpc>
            </a:pPr>
            <a:r>
              <a:rPr lang="en-US" altLang="en-US"/>
              <a:t>The data update goes as follows:</a:t>
            </a:r>
          </a:p>
          <a:p>
            <a:pPr lvl="1">
              <a:lnSpc>
                <a:spcPct val="90000"/>
              </a:lnSpc>
            </a:pPr>
            <a:r>
              <a:rPr lang="en-US" altLang="en-US"/>
              <a:t>A set of transactions records their updates in the log.</a:t>
            </a:r>
          </a:p>
          <a:p>
            <a:pPr lvl="1">
              <a:lnSpc>
                <a:spcPct val="90000"/>
              </a:lnSpc>
            </a:pPr>
            <a:r>
              <a:rPr lang="en-US" altLang="en-US"/>
              <a:t>At commit point under WAL scheme these updates are saved on database disk.</a:t>
            </a:r>
          </a:p>
          <a:p>
            <a:pPr lvl="1">
              <a:lnSpc>
                <a:spcPct val="90000"/>
              </a:lnSpc>
            </a:pPr>
            <a:r>
              <a:rPr lang="en-US" altLang="en-US"/>
              <a:t>After reboot from a failure the log is used to redo all the transactions affected by this failure.  No undo is required because no AFIM is flushed to the disk before a transaction commits.</a:t>
            </a: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19- </a:t>
            </a:r>
            <a:fld id="{0D9C89B5-EBFB-4154-A2C0-9F0745AD3203}" type="slidenum">
              <a:rPr lang="en-US" altLang="en-US"/>
              <a:pPr/>
              <a:t>22</a:t>
            </a:fld>
            <a:endParaRPr lang="en-CA" altLang="en-US"/>
          </a:p>
        </p:txBody>
      </p:sp>
      <p:sp>
        <p:nvSpPr>
          <p:cNvPr id="698374" name="Rectangle 6"/>
          <p:cNvSpPr>
            <a:spLocks noGrp="1" noChangeArrowheads="1"/>
          </p:cNvSpPr>
          <p:nvPr>
            <p:ph type="title"/>
          </p:nvPr>
        </p:nvSpPr>
        <p:spPr/>
        <p:txBody>
          <a:bodyPr/>
          <a:lstStyle/>
          <a:p>
            <a:r>
              <a:rPr lang="en-US" altLang="en-US"/>
              <a:t>Database Recovery</a:t>
            </a:r>
          </a:p>
        </p:txBody>
      </p:sp>
      <p:sp>
        <p:nvSpPr>
          <p:cNvPr id="698375" name="Rectangle 7"/>
          <p:cNvSpPr>
            <a:spLocks noGrp="1" noChangeArrowheads="1"/>
          </p:cNvSpPr>
          <p:nvPr>
            <p:ph type="body" idx="1"/>
          </p:nvPr>
        </p:nvSpPr>
        <p:spPr/>
        <p:txBody>
          <a:bodyPr/>
          <a:lstStyle/>
          <a:p>
            <a:r>
              <a:rPr lang="en-US" altLang="en-US" sz="2400"/>
              <a:t>Deferred Update in a</a:t>
            </a:r>
            <a:r>
              <a:rPr lang="en-US" altLang="en-US" sz="2400">
                <a:solidFill>
                  <a:schemeClr val="folHlink"/>
                </a:solidFill>
              </a:rPr>
              <a:t> sin</a:t>
            </a:r>
            <a:r>
              <a:rPr lang="en-US" altLang="en-US" sz="2400"/>
              <a:t>gle-user system</a:t>
            </a:r>
            <a:br>
              <a:rPr lang="en-US" altLang="en-US" sz="2400"/>
            </a:br>
            <a:r>
              <a:rPr lang="en-US" altLang="en-US" sz="2400"/>
              <a:t>There is no concurrent data sharing in a single user system.  The data update goes as follows:</a:t>
            </a:r>
          </a:p>
          <a:p>
            <a:pPr lvl="1"/>
            <a:r>
              <a:rPr lang="en-US" altLang="en-US" sz="2200"/>
              <a:t>A set of transactions records their updates in the log.</a:t>
            </a:r>
          </a:p>
          <a:p>
            <a:pPr lvl="1"/>
            <a:r>
              <a:rPr lang="en-US" altLang="en-US" sz="2200"/>
              <a:t>At commit point under WAL scheme these updates are saved on database disk.</a:t>
            </a:r>
          </a:p>
          <a:p>
            <a:r>
              <a:rPr lang="en-US" altLang="en-US" sz="2400"/>
              <a:t>After reboot from a failure the log is used to redo all the transactions affected by this failure.  No undo is required because no AFIM is flushed to the disk before a transaction commits.</a:t>
            </a:r>
          </a:p>
          <a:p>
            <a:pPr lvl="1"/>
            <a:endParaRPr lang="en-US" altLang="en-US" sz="2200"/>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19- </a:t>
            </a:r>
            <a:fld id="{8BDBC0F4-8775-4860-9088-96122BB32659}" type="slidenum">
              <a:rPr lang="en-US" altLang="en-US"/>
              <a:pPr/>
              <a:t>23</a:t>
            </a:fld>
            <a:endParaRPr lang="en-CA" altLang="en-US"/>
          </a:p>
        </p:txBody>
      </p:sp>
      <p:sp>
        <p:nvSpPr>
          <p:cNvPr id="700423" name="Rectangle 7"/>
          <p:cNvSpPr>
            <a:spLocks noGrp="1" noChangeArrowheads="1"/>
          </p:cNvSpPr>
          <p:nvPr>
            <p:ph type="title"/>
          </p:nvPr>
        </p:nvSpPr>
        <p:spPr/>
        <p:txBody>
          <a:bodyPr/>
          <a:lstStyle/>
          <a:p>
            <a:r>
              <a:rPr lang="en-US" altLang="en-US"/>
              <a:t>Database Recovery</a:t>
            </a:r>
          </a:p>
        </p:txBody>
      </p:sp>
      <p:pic>
        <p:nvPicPr>
          <p:cNvPr id="700425" name="Picture 9" descr="fig19_0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85800" y="1752600"/>
            <a:ext cx="7620000" cy="444182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ltLang="en-US"/>
              <a:t>Slide 19- </a:t>
            </a:r>
            <a:fld id="{2D7F43FC-06F0-4735-963D-508D692A8413}" type="slidenum">
              <a:rPr lang="en-US" altLang="en-US"/>
              <a:pPr/>
              <a:t>24</a:t>
            </a:fld>
            <a:endParaRPr lang="en-CA" altLang="en-US"/>
          </a:p>
        </p:txBody>
      </p:sp>
      <p:sp>
        <p:nvSpPr>
          <p:cNvPr id="702474" name="Rectangle 10"/>
          <p:cNvSpPr>
            <a:spLocks noGrp="1" noChangeArrowheads="1"/>
          </p:cNvSpPr>
          <p:nvPr>
            <p:ph type="title"/>
          </p:nvPr>
        </p:nvSpPr>
        <p:spPr/>
        <p:txBody>
          <a:bodyPr/>
          <a:lstStyle/>
          <a:p>
            <a:r>
              <a:rPr lang="en-US" altLang="en-US"/>
              <a:t>Database Recovery</a:t>
            </a:r>
          </a:p>
        </p:txBody>
      </p:sp>
      <p:sp>
        <p:nvSpPr>
          <p:cNvPr id="702475" name="Rectangle 11"/>
          <p:cNvSpPr>
            <a:spLocks noGrp="1" noChangeArrowheads="1"/>
          </p:cNvSpPr>
          <p:nvPr>
            <p:ph type="body" idx="1"/>
          </p:nvPr>
        </p:nvSpPr>
        <p:spPr>
          <a:xfrm>
            <a:off x="239713" y="1600200"/>
            <a:ext cx="8294687" cy="2940050"/>
          </a:xfrm>
        </p:spPr>
        <p:txBody>
          <a:bodyPr/>
          <a:lstStyle/>
          <a:p>
            <a:pPr>
              <a:lnSpc>
                <a:spcPct val="90000"/>
              </a:lnSpc>
              <a:buFont typeface="Wingdings" panose="05000000000000000000" pitchFamily="2" charset="2"/>
              <a:buNone/>
            </a:pPr>
            <a:r>
              <a:rPr lang="en-US" altLang="en-US" sz="2400"/>
              <a:t>Deferred Update with concurrent users</a:t>
            </a:r>
          </a:p>
          <a:p>
            <a:pPr>
              <a:lnSpc>
                <a:spcPct val="90000"/>
              </a:lnSpc>
            </a:pPr>
            <a:r>
              <a:rPr lang="en-US" altLang="en-US" sz="2400"/>
              <a:t>This environment requires some concurrency control mechanism to guarantee </a:t>
            </a:r>
            <a:r>
              <a:rPr lang="en-US" altLang="en-US" sz="2400" b="1"/>
              <a:t>isolation</a:t>
            </a:r>
            <a:r>
              <a:rPr lang="en-US" altLang="en-US" sz="2400"/>
              <a:t> property of transactions. In a system recovery transactions which were recorded in the log after the last checkpoint were </a:t>
            </a:r>
            <a:r>
              <a:rPr lang="en-US" altLang="en-US" sz="2400" b="1"/>
              <a:t>redone</a:t>
            </a:r>
            <a:r>
              <a:rPr lang="en-US" altLang="en-US" sz="2400"/>
              <a:t>.  The recovery manager may scan some of the transactions recorded before the checkpoint to get the AFIMs.</a:t>
            </a:r>
          </a:p>
        </p:txBody>
      </p:sp>
      <p:pic>
        <p:nvPicPr>
          <p:cNvPr id="702476" name="Picture 12" descr="fig19_0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14400" y="4495800"/>
            <a:ext cx="7186613" cy="1957388"/>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6477000" y="4191000"/>
            <a:ext cx="2057400" cy="830997"/>
          </a:xfrm>
          <a:prstGeom prst="rect">
            <a:avLst/>
          </a:prstGeom>
          <a:noFill/>
        </p:spPr>
        <p:txBody>
          <a:bodyPr wrap="square" rtlCol="0">
            <a:spAutoFit/>
          </a:bodyPr>
          <a:lstStyle/>
          <a:p>
            <a:r>
              <a:rPr lang="en-US" sz="1600" dirty="0" smtClean="0"/>
              <a:t>T1 NOT REDONE</a:t>
            </a:r>
          </a:p>
          <a:p>
            <a:r>
              <a:rPr lang="en-US" sz="1600" dirty="0" smtClean="0"/>
              <a:t>T2,T3 REDONE</a:t>
            </a:r>
          </a:p>
          <a:p>
            <a:r>
              <a:rPr lang="en-US" sz="1600" dirty="0" smtClean="0"/>
              <a:t>T4,T5 IGNORED</a:t>
            </a:r>
            <a:endParaRPr lang="en-US" sz="1600" dirty="0"/>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19- </a:t>
            </a:r>
            <a:fld id="{ACAD5F85-D1FE-4E4B-8434-6B5B04AA9BC3}" type="slidenum">
              <a:rPr lang="en-US" altLang="en-US"/>
              <a:pPr/>
              <a:t>25</a:t>
            </a:fld>
            <a:endParaRPr lang="en-CA" altLang="en-US"/>
          </a:p>
        </p:txBody>
      </p:sp>
      <p:sp>
        <p:nvSpPr>
          <p:cNvPr id="704519" name="Rectangle 7"/>
          <p:cNvSpPr>
            <a:spLocks noGrp="1" noChangeArrowheads="1"/>
          </p:cNvSpPr>
          <p:nvPr>
            <p:ph type="title"/>
          </p:nvPr>
        </p:nvSpPr>
        <p:spPr>
          <a:xfrm>
            <a:off x="228600" y="303213"/>
            <a:ext cx="7796213" cy="534987"/>
          </a:xfrm>
        </p:spPr>
        <p:txBody>
          <a:bodyPr/>
          <a:lstStyle/>
          <a:p>
            <a:pPr algn="just"/>
            <a:r>
              <a:rPr lang="en-US" altLang="en-US" sz="3200" dirty="0"/>
              <a:t>Database </a:t>
            </a:r>
            <a:r>
              <a:rPr lang="en-US" altLang="en-US" sz="3200" dirty="0" smtClean="0"/>
              <a:t>Recovery(</a:t>
            </a:r>
            <a:r>
              <a:rPr lang="en-US" altLang="en-US" sz="2800" dirty="0" smtClean="0"/>
              <a:t>another example)</a:t>
            </a:r>
            <a:endParaRPr lang="en-US" altLang="en-US" sz="3200" dirty="0"/>
          </a:p>
        </p:txBody>
      </p:sp>
      <p:pic>
        <p:nvPicPr>
          <p:cNvPr id="704521" name="Picture 9" descr="fig19_0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85800" y="838200"/>
            <a:ext cx="6248400" cy="537883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19- </a:t>
            </a:r>
            <a:fld id="{3881997D-660B-4DB4-A13A-0666FECA7D39}" type="slidenum">
              <a:rPr lang="en-US" altLang="en-US"/>
              <a:pPr/>
              <a:t>26</a:t>
            </a:fld>
            <a:endParaRPr lang="en-CA" altLang="en-US"/>
          </a:p>
        </p:txBody>
      </p:sp>
      <p:sp>
        <p:nvSpPr>
          <p:cNvPr id="706566" name="Rectangle 6"/>
          <p:cNvSpPr>
            <a:spLocks noGrp="1" noChangeArrowheads="1"/>
          </p:cNvSpPr>
          <p:nvPr>
            <p:ph type="title"/>
          </p:nvPr>
        </p:nvSpPr>
        <p:spPr/>
        <p:txBody>
          <a:bodyPr/>
          <a:lstStyle/>
          <a:p>
            <a:r>
              <a:rPr lang="en-US" altLang="en-US"/>
              <a:t>Database Recovery</a:t>
            </a:r>
          </a:p>
        </p:txBody>
      </p:sp>
      <p:sp>
        <p:nvSpPr>
          <p:cNvPr id="706567" name="Rectangle 7"/>
          <p:cNvSpPr>
            <a:spLocks noGrp="1" noChangeArrowheads="1"/>
          </p:cNvSpPr>
          <p:nvPr>
            <p:ph type="body" idx="1"/>
          </p:nvPr>
        </p:nvSpPr>
        <p:spPr/>
        <p:txBody>
          <a:bodyPr/>
          <a:lstStyle/>
          <a:p>
            <a:pPr>
              <a:lnSpc>
                <a:spcPct val="80000"/>
              </a:lnSpc>
              <a:buFont typeface="Wingdings" panose="05000000000000000000" pitchFamily="2" charset="2"/>
              <a:buNone/>
            </a:pPr>
            <a:r>
              <a:rPr lang="en-US" altLang="en-US" sz="2400"/>
              <a:t>Deferred Update with concurrent users</a:t>
            </a:r>
          </a:p>
          <a:p>
            <a:pPr>
              <a:lnSpc>
                <a:spcPct val="80000"/>
              </a:lnSpc>
            </a:pPr>
            <a:r>
              <a:rPr lang="en-US" altLang="en-US" sz="2400"/>
              <a:t>Two tables are required for implementing this protocol:</a:t>
            </a:r>
          </a:p>
          <a:p>
            <a:pPr lvl="1">
              <a:lnSpc>
                <a:spcPct val="80000"/>
              </a:lnSpc>
            </a:pPr>
            <a:r>
              <a:rPr lang="en-US" altLang="en-US" sz="2200" b="1"/>
              <a:t>Active table</a:t>
            </a:r>
            <a:r>
              <a:rPr lang="en-US" altLang="en-US" sz="2200"/>
              <a:t>:  All active transactions are entered in this table.</a:t>
            </a:r>
          </a:p>
          <a:p>
            <a:pPr lvl="1">
              <a:lnSpc>
                <a:spcPct val="80000"/>
              </a:lnSpc>
            </a:pPr>
            <a:r>
              <a:rPr lang="en-US" altLang="en-US" sz="2200" b="1"/>
              <a:t>Commit table</a:t>
            </a:r>
            <a:r>
              <a:rPr lang="en-US" altLang="en-US" sz="2200"/>
              <a:t>: Transactions to be committed are entered in this table.</a:t>
            </a:r>
          </a:p>
          <a:p>
            <a:pPr>
              <a:lnSpc>
                <a:spcPct val="80000"/>
              </a:lnSpc>
            </a:pPr>
            <a:endParaRPr lang="en-US" altLang="en-US" sz="2400"/>
          </a:p>
          <a:p>
            <a:pPr>
              <a:lnSpc>
                <a:spcPct val="80000"/>
              </a:lnSpc>
            </a:pPr>
            <a:r>
              <a:rPr lang="en-US" altLang="en-US" sz="2400"/>
              <a:t>During recovery, all transactions of the </a:t>
            </a:r>
            <a:r>
              <a:rPr lang="en-US" altLang="en-US" sz="2400" b="1"/>
              <a:t>commit</a:t>
            </a:r>
            <a:r>
              <a:rPr lang="en-US" altLang="en-US" sz="2400"/>
              <a:t> table are redone and all transactions of </a:t>
            </a:r>
            <a:r>
              <a:rPr lang="en-US" altLang="en-US" sz="2400" b="1"/>
              <a:t>active</a:t>
            </a:r>
            <a:r>
              <a:rPr lang="en-US" altLang="en-US" sz="2400"/>
              <a:t> tables are ignored since none of their AFIMs reached the database.  It is possible that a </a:t>
            </a:r>
            <a:r>
              <a:rPr lang="en-US" altLang="en-US" sz="2400" b="1"/>
              <a:t>commit</a:t>
            </a:r>
            <a:r>
              <a:rPr lang="en-US" altLang="en-US" sz="2400"/>
              <a:t> table transaction may be </a:t>
            </a:r>
            <a:r>
              <a:rPr lang="en-US" altLang="en-US" sz="2400" b="1"/>
              <a:t>redone</a:t>
            </a:r>
            <a:r>
              <a:rPr lang="en-US" altLang="en-US" sz="2400"/>
              <a:t> twice but this does not create any inconsistency because of a redone is “</a:t>
            </a:r>
            <a:r>
              <a:rPr lang="en-US" altLang="en-US" sz="2400" b="1"/>
              <a:t>idempotent</a:t>
            </a:r>
            <a:r>
              <a:rPr lang="en-US" altLang="en-US" sz="2400"/>
              <a:t>”, that is, one redone for an AFIM is equivalent to multiple redone for the same AFIM.  </a:t>
            </a: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19- </a:t>
            </a:r>
            <a:fld id="{512858F4-53DC-4A2C-B1BB-3BBFD484351E}" type="slidenum">
              <a:rPr lang="en-US" altLang="en-US"/>
              <a:pPr/>
              <a:t>27</a:t>
            </a:fld>
            <a:endParaRPr lang="en-CA" altLang="en-US"/>
          </a:p>
        </p:txBody>
      </p:sp>
      <p:sp>
        <p:nvSpPr>
          <p:cNvPr id="708615" name="Rectangle 7"/>
          <p:cNvSpPr>
            <a:spLocks noGrp="1" noChangeArrowheads="1"/>
          </p:cNvSpPr>
          <p:nvPr>
            <p:ph type="title"/>
          </p:nvPr>
        </p:nvSpPr>
        <p:spPr/>
        <p:txBody>
          <a:bodyPr/>
          <a:lstStyle/>
          <a:p>
            <a:r>
              <a:rPr lang="en-US" altLang="en-US"/>
              <a:t>Database Recovery</a:t>
            </a:r>
          </a:p>
        </p:txBody>
      </p:sp>
      <p:sp>
        <p:nvSpPr>
          <p:cNvPr id="708616" name="Rectangle 8"/>
          <p:cNvSpPr>
            <a:spLocks noGrp="1" noChangeArrowheads="1"/>
          </p:cNvSpPr>
          <p:nvPr>
            <p:ph type="body" idx="1"/>
          </p:nvPr>
        </p:nvSpPr>
        <p:spPr/>
        <p:txBody>
          <a:bodyPr/>
          <a:lstStyle/>
          <a:p>
            <a:pPr>
              <a:lnSpc>
                <a:spcPct val="90000"/>
              </a:lnSpc>
              <a:buFont typeface="Wingdings" panose="05000000000000000000" pitchFamily="2" charset="2"/>
              <a:buNone/>
            </a:pPr>
            <a:r>
              <a:rPr lang="en-US" altLang="en-US"/>
              <a:t>Recovery Techniques Based on Immediate Update</a:t>
            </a:r>
          </a:p>
          <a:p>
            <a:pPr>
              <a:lnSpc>
                <a:spcPct val="90000"/>
              </a:lnSpc>
            </a:pPr>
            <a:r>
              <a:rPr lang="en-US" altLang="en-US" b="1"/>
              <a:t>Undo/No-redo Algorithm</a:t>
            </a:r>
            <a:r>
              <a:rPr lang="en-US" altLang="en-US"/>
              <a:t> </a:t>
            </a:r>
          </a:p>
          <a:p>
            <a:pPr lvl="1">
              <a:lnSpc>
                <a:spcPct val="90000"/>
              </a:lnSpc>
            </a:pPr>
            <a:r>
              <a:rPr lang="en-US" altLang="en-US"/>
              <a:t>In this algorithm AFIMs of a transaction are flushed to the database disk under WAL before it commits.</a:t>
            </a:r>
          </a:p>
          <a:p>
            <a:pPr lvl="1">
              <a:lnSpc>
                <a:spcPct val="90000"/>
              </a:lnSpc>
            </a:pPr>
            <a:r>
              <a:rPr lang="en-US" altLang="en-US"/>
              <a:t>For this reason the recovery manager </a:t>
            </a:r>
            <a:r>
              <a:rPr lang="en-US" altLang="en-US" b="1"/>
              <a:t>undoes</a:t>
            </a:r>
            <a:r>
              <a:rPr lang="en-US" altLang="en-US"/>
              <a:t> all transactions during recovery. </a:t>
            </a:r>
          </a:p>
          <a:p>
            <a:pPr lvl="1">
              <a:lnSpc>
                <a:spcPct val="90000"/>
              </a:lnSpc>
            </a:pPr>
            <a:r>
              <a:rPr lang="en-US" altLang="en-US"/>
              <a:t>No transaction is </a:t>
            </a:r>
            <a:r>
              <a:rPr lang="en-US" altLang="en-US" b="1"/>
              <a:t>redone</a:t>
            </a:r>
            <a:r>
              <a:rPr lang="en-US" altLang="en-US"/>
              <a:t>.</a:t>
            </a:r>
          </a:p>
          <a:p>
            <a:pPr lvl="1">
              <a:lnSpc>
                <a:spcPct val="90000"/>
              </a:lnSpc>
            </a:pPr>
            <a:r>
              <a:rPr lang="en-US" altLang="en-US"/>
              <a:t>It is possible that a transaction might have completed execution and ready to commit but this transaction is also </a:t>
            </a:r>
            <a:r>
              <a:rPr lang="en-US" altLang="en-US" b="1"/>
              <a:t>undone</a:t>
            </a:r>
            <a:r>
              <a:rPr lang="en-US" altLang="en-US"/>
              <a:t>.</a:t>
            </a: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19- </a:t>
            </a:r>
            <a:fld id="{EA0352A3-94E0-4563-9DB1-77CFB07CEEC9}" type="slidenum">
              <a:rPr lang="en-US" altLang="en-US"/>
              <a:pPr/>
              <a:t>28</a:t>
            </a:fld>
            <a:endParaRPr lang="en-CA" altLang="en-US"/>
          </a:p>
        </p:txBody>
      </p:sp>
      <p:sp>
        <p:nvSpPr>
          <p:cNvPr id="710665" name="Rectangle 9"/>
          <p:cNvSpPr>
            <a:spLocks noGrp="1" noChangeArrowheads="1"/>
          </p:cNvSpPr>
          <p:nvPr>
            <p:ph type="title"/>
          </p:nvPr>
        </p:nvSpPr>
        <p:spPr/>
        <p:txBody>
          <a:bodyPr/>
          <a:lstStyle/>
          <a:p>
            <a:r>
              <a:rPr lang="en-US" altLang="en-US"/>
              <a:t>Database Recovery</a:t>
            </a:r>
          </a:p>
        </p:txBody>
      </p:sp>
      <p:sp>
        <p:nvSpPr>
          <p:cNvPr id="710666" name="Rectangle 10"/>
          <p:cNvSpPr>
            <a:spLocks noGrp="1" noChangeArrowheads="1"/>
          </p:cNvSpPr>
          <p:nvPr>
            <p:ph type="body" idx="1"/>
          </p:nvPr>
        </p:nvSpPr>
        <p:spPr/>
        <p:txBody>
          <a:bodyPr/>
          <a:lstStyle/>
          <a:p>
            <a:pPr lvl="1">
              <a:lnSpc>
                <a:spcPct val="90000"/>
              </a:lnSpc>
              <a:buFont typeface="Wingdings" panose="05000000000000000000" pitchFamily="2" charset="2"/>
              <a:buNone/>
            </a:pPr>
            <a:r>
              <a:rPr lang="en-US" altLang="en-US"/>
              <a:t>Recovery Techniques Based on Immediate Update</a:t>
            </a:r>
          </a:p>
          <a:p>
            <a:pPr lvl="1">
              <a:lnSpc>
                <a:spcPct val="90000"/>
              </a:lnSpc>
            </a:pPr>
            <a:r>
              <a:rPr lang="en-US" altLang="en-US" b="1"/>
              <a:t>Undo/Redo Algorithm</a:t>
            </a:r>
            <a:r>
              <a:rPr lang="en-US" altLang="en-US"/>
              <a:t> (</a:t>
            </a:r>
            <a:r>
              <a:rPr lang="en-US" altLang="en-US" b="1"/>
              <a:t>Single-user</a:t>
            </a:r>
            <a:r>
              <a:rPr lang="en-US" altLang="en-US"/>
              <a:t> environment)</a:t>
            </a:r>
          </a:p>
          <a:p>
            <a:pPr lvl="2">
              <a:lnSpc>
                <a:spcPct val="90000"/>
              </a:lnSpc>
            </a:pPr>
            <a:r>
              <a:rPr lang="en-US" altLang="en-US"/>
              <a:t>Recovery schemes of this category apply </a:t>
            </a:r>
            <a:r>
              <a:rPr lang="en-US" altLang="en-US" b="1"/>
              <a:t>undo</a:t>
            </a:r>
            <a:r>
              <a:rPr lang="en-US" altLang="en-US"/>
              <a:t> and also </a:t>
            </a:r>
            <a:r>
              <a:rPr lang="en-US" altLang="en-US" b="1"/>
              <a:t>redo</a:t>
            </a:r>
            <a:r>
              <a:rPr lang="en-US" altLang="en-US"/>
              <a:t> for recovery.  </a:t>
            </a:r>
          </a:p>
          <a:p>
            <a:pPr lvl="2">
              <a:lnSpc>
                <a:spcPct val="90000"/>
              </a:lnSpc>
            </a:pPr>
            <a:r>
              <a:rPr lang="en-US" altLang="en-US"/>
              <a:t>In a single-user environment no concurrency control is required but a log is maintained under WAL. </a:t>
            </a:r>
          </a:p>
          <a:p>
            <a:pPr lvl="2">
              <a:lnSpc>
                <a:spcPct val="90000"/>
              </a:lnSpc>
            </a:pPr>
            <a:r>
              <a:rPr lang="en-US" altLang="en-US"/>
              <a:t>Note that at any time there will be one transaction in the system and it will be either in the commit table or in the active table.  </a:t>
            </a:r>
          </a:p>
          <a:p>
            <a:pPr lvl="2">
              <a:lnSpc>
                <a:spcPct val="90000"/>
              </a:lnSpc>
            </a:pPr>
            <a:r>
              <a:rPr lang="en-US" altLang="en-US"/>
              <a:t>The recovery manager performs:</a:t>
            </a:r>
          </a:p>
          <a:p>
            <a:pPr lvl="3">
              <a:lnSpc>
                <a:spcPct val="90000"/>
              </a:lnSpc>
            </a:pPr>
            <a:r>
              <a:rPr lang="en-US" altLang="en-US" b="1"/>
              <a:t>Undo</a:t>
            </a:r>
            <a:r>
              <a:rPr lang="en-US" altLang="en-US"/>
              <a:t> of a transaction if it is in the </a:t>
            </a:r>
            <a:r>
              <a:rPr lang="en-US" altLang="en-US" b="1"/>
              <a:t>active</a:t>
            </a:r>
            <a:r>
              <a:rPr lang="en-US" altLang="en-US"/>
              <a:t> table.</a:t>
            </a:r>
          </a:p>
          <a:p>
            <a:pPr lvl="3">
              <a:lnSpc>
                <a:spcPct val="90000"/>
              </a:lnSpc>
            </a:pPr>
            <a:r>
              <a:rPr lang="en-US" altLang="en-US" b="1"/>
              <a:t>Redo</a:t>
            </a:r>
            <a:r>
              <a:rPr lang="en-US" altLang="en-US"/>
              <a:t> of a transaction if it is in the </a:t>
            </a:r>
            <a:r>
              <a:rPr lang="en-US" altLang="en-US" b="1"/>
              <a:t>commit</a:t>
            </a:r>
            <a:r>
              <a:rPr lang="en-US" altLang="en-US"/>
              <a:t> table.</a:t>
            </a: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19- </a:t>
            </a:r>
            <a:fld id="{021BD14C-7168-4710-9007-E095A6666C48}" type="slidenum">
              <a:rPr lang="en-US" altLang="en-US"/>
              <a:pPr/>
              <a:t>29</a:t>
            </a:fld>
            <a:endParaRPr lang="en-CA" altLang="en-US"/>
          </a:p>
        </p:txBody>
      </p:sp>
      <p:sp>
        <p:nvSpPr>
          <p:cNvPr id="712713" name="Rectangle 9"/>
          <p:cNvSpPr>
            <a:spLocks noGrp="1" noChangeArrowheads="1"/>
          </p:cNvSpPr>
          <p:nvPr>
            <p:ph type="title"/>
          </p:nvPr>
        </p:nvSpPr>
        <p:spPr/>
        <p:txBody>
          <a:bodyPr/>
          <a:lstStyle/>
          <a:p>
            <a:r>
              <a:rPr lang="en-US" altLang="en-US"/>
              <a:t>Database Recovery</a:t>
            </a:r>
          </a:p>
        </p:txBody>
      </p:sp>
      <p:sp>
        <p:nvSpPr>
          <p:cNvPr id="712714" name="Rectangle 10"/>
          <p:cNvSpPr>
            <a:spLocks noGrp="1" noChangeArrowheads="1"/>
          </p:cNvSpPr>
          <p:nvPr>
            <p:ph type="body" idx="1"/>
          </p:nvPr>
        </p:nvSpPr>
        <p:spPr/>
        <p:txBody>
          <a:bodyPr/>
          <a:lstStyle/>
          <a:p>
            <a:pPr>
              <a:lnSpc>
                <a:spcPct val="90000"/>
              </a:lnSpc>
              <a:buFont typeface="Wingdings" panose="05000000000000000000" pitchFamily="2" charset="2"/>
              <a:buNone/>
            </a:pPr>
            <a:r>
              <a:rPr lang="en-US" altLang="en-US" sz="2400" dirty="0"/>
              <a:t>Recovery Techniques Based on Immediate Update</a:t>
            </a:r>
          </a:p>
          <a:p>
            <a:pPr>
              <a:lnSpc>
                <a:spcPct val="90000"/>
              </a:lnSpc>
            </a:pPr>
            <a:r>
              <a:rPr lang="en-US" altLang="en-US" sz="2400" b="1" dirty="0">
                <a:solidFill>
                  <a:srgbClr val="C00000"/>
                </a:solidFill>
              </a:rPr>
              <a:t>Undo/Redo Algorithm</a:t>
            </a:r>
            <a:r>
              <a:rPr lang="en-US" altLang="en-US" sz="2400" dirty="0">
                <a:solidFill>
                  <a:srgbClr val="C00000"/>
                </a:solidFill>
              </a:rPr>
              <a:t> (</a:t>
            </a:r>
            <a:r>
              <a:rPr lang="en-US" altLang="en-US" sz="2400" b="1" dirty="0">
                <a:solidFill>
                  <a:srgbClr val="C00000"/>
                </a:solidFill>
              </a:rPr>
              <a:t>Concurrent</a:t>
            </a:r>
            <a:r>
              <a:rPr lang="en-US" altLang="en-US" sz="2400" dirty="0">
                <a:solidFill>
                  <a:srgbClr val="C00000"/>
                </a:solidFill>
              </a:rPr>
              <a:t> execution)</a:t>
            </a:r>
          </a:p>
          <a:p>
            <a:pPr lvl="1">
              <a:lnSpc>
                <a:spcPct val="90000"/>
              </a:lnSpc>
            </a:pPr>
            <a:r>
              <a:rPr lang="en-US" altLang="en-US" sz="2200" dirty="0" smtClean="0">
                <a:solidFill>
                  <a:schemeClr val="tx2">
                    <a:lumMod val="75000"/>
                  </a:schemeClr>
                </a:solidFill>
              </a:rPr>
              <a:t>Recovery schemes of this category applies </a:t>
            </a:r>
            <a:r>
              <a:rPr lang="en-US" altLang="en-US" sz="2200" b="1" dirty="0" smtClean="0">
                <a:solidFill>
                  <a:schemeClr val="tx2">
                    <a:lumMod val="75000"/>
                  </a:schemeClr>
                </a:solidFill>
              </a:rPr>
              <a:t>undo</a:t>
            </a:r>
            <a:r>
              <a:rPr lang="en-US" altLang="en-US" sz="2200" dirty="0" smtClean="0">
                <a:solidFill>
                  <a:schemeClr val="tx2">
                    <a:lumMod val="75000"/>
                  </a:schemeClr>
                </a:solidFill>
              </a:rPr>
              <a:t> and also </a:t>
            </a:r>
            <a:r>
              <a:rPr lang="en-US" altLang="en-US" sz="2200" b="1" dirty="0" smtClean="0">
                <a:solidFill>
                  <a:schemeClr val="tx2">
                    <a:lumMod val="75000"/>
                  </a:schemeClr>
                </a:solidFill>
              </a:rPr>
              <a:t>redo</a:t>
            </a:r>
            <a:r>
              <a:rPr lang="en-US" altLang="en-US" sz="2200" dirty="0" smtClean="0">
                <a:solidFill>
                  <a:schemeClr val="tx2">
                    <a:lumMod val="75000"/>
                  </a:schemeClr>
                </a:solidFill>
              </a:rPr>
              <a:t> to </a:t>
            </a:r>
            <a:r>
              <a:rPr lang="en-US" altLang="en-US" sz="2200" dirty="0">
                <a:solidFill>
                  <a:schemeClr val="tx2">
                    <a:lumMod val="75000"/>
                  </a:schemeClr>
                </a:solidFill>
              </a:rPr>
              <a:t>recover the database from failure.</a:t>
            </a:r>
          </a:p>
          <a:p>
            <a:pPr lvl="1">
              <a:lnSpc>
                <a:spcPct val="90000"/>
              </a:lnSpc>
            </a:pPr>
            <a:r>
              <a:rPr lang="en-US" altLang="en-US" sz="2200" dirty="0">
                <a:solidFill>
                  <a:schemeClr val="tx2">
                    <a:lumMod val="75000"/>
                  </a:schemeClr>
                </a:solidFill>
              </a:rPr>
              <a:t> In </a:t>
            </a:r>
            <a:r>
              <a:rPr lang="en-US" altLang="en-US" sz="2200" dirty="0" smtClean="0">
                <a:solidFill>
                  <a:schemeClr val="tx2">
                    <a:lumMod val="75000"/>
                  </a:schemeClr>
                </a:solidFill>
              </a:rPr>
              <a:t>concurrent </a:t>
            </a:r>
            <a:r>
              <a:rPr lang="en-US" altLang="en-US" sz="2200" dirty="0">
                <a:solidFill>
                  <a:schemeClr val="tx2">
                    <a:lumMod val="75000"/>
                  </a:schemeClr>
                </a:solidFill>
              </a:rPr>
              <a:t>execution environment a concurrency control is required and log is maintained under WAL.</a:t>
            </a:r>
          </a:p>
          <a:p>
            <a:pPr lvl="1">
              <a:lnSpc>
                <a:spcPct val="90000"/>
              </a:lnSpc>
            </a:pPr>
            <a:r>
              <a:rPr lang="en-US" altLang="en-US" sz="2200" dirty="0">
                <a:solidFill>
                  <a:schemeClr val="tx2">
                    <a:lumMod val="75000"/>
                  </a:schemeClr>
                </a:solidFill>
              </a:rPr>
              <a:t>Commit table records transactions to be committed and active table records active transactions.  To minimize the work of the recovery manager </a:t>
            </a:r>
            <a:r>
              <a:rPr lang="en-US" altLang="en-US" sz="2200" dirty="0" err="1">
                <a:solidFill>
                  <a:schemeClr val="tx2">
                    <a:lumMod val="75000"/>
                  </a:schemeClr>
                </a:solidFill>
              </a:rPr>
              <a:t>checkpointing</a:t>
            </a:r>
            <a:r>
              <a:rPr lang="en-US" altLang="en-US" sz="2200" dirty="0">
                <a:solidFill>
                  <a:schemeClr val="tx2">
                    <a:lumMod val="75000"/>
                  </a:schemeClr>
                </a:solidFill>
              </a:rPr>
              <a:t> is used.  </a:t>
            </a:r>
          </a:p>
          <a:p>
            <a:pPr lvl="1">
              <a:lnSpc>
                <a:spcPct val="90000"/>
              </a:lnSpc>
            </a:pPr>
            <a:r>
              <a:rPr lang="en-US" altLang="en-US" sz="2200" dirty="0">
                <a:solidFill>
                  <a:schemeClr val="tx2">
                    <a:lumMod val="75000"/>
                  </a:schemeClr>
                </a:solidFill>
              </a:rPr>
              <a:t>The recovery performs:</a:t>
            </a:r>
          </a:p>
          <a:p>
            <a:pPr lvl="2">
              <a:lnSpc>
                <a:spcPct val="90000"/>
              </a:lnSpc>
            </a:pPr>
            <a:r>
              <a:rPr lang="en-US" altLang="en-US" sz="2000" b="1" dirty="0">
                <a:solidFill>
                  <a:srgbClr val="C00000"/>
                </a:solidFill>
              </a:rPr>
              <a:t>Undo</a:t>
            </a:r>
            <a:r>
              <a:rPr lang="en-US" altLang="en-US" sz="2000" dirty="0">
                <a:solidFill>
                  <a:srgbClr val="C00000"/>
                </a:solidFill>
              </a:rPr>
              <a:t> of a transaction if it is in the </a:t>
            </a:r>
            <a:r>
              <a:rPr lang="en-US" altLang="en-US" sz="2000" b="1" dirty="0">
                <a:solidFill>
                  <a:srgbClr val="C00000"/>
                </a:solidFill>
              </a:rPr>
              <a:t>active</a:t>
            </a:r>
            <a:r>
              <a:rPr lang="en-US" altLang="en-US" sz="2000" dirty="0">
                <a:solidFill>
                  <a:srgbClr val="C00000"/>
                </a:solidFill>
              </a:rPr>
              <a:t> table.</a:t>
            </a:r>
          </a:p>
          <a:p>
            <a:pPr lvl="2">
              <a:lnSpc>
                <a:spcPct val="90000"/>
              </a:lnSpc>
            </a:pPr>
            <a:r>
              <a:rPr lang="en-US" altLang="en-US" sz="2000" b="1" dirty="0">
                <a:solidFill>
                  <a:srgbClr val="C00000"/>
                </a:solidFill>
              </a:rPr>
              <a:t>Redo</a:t>
            </a:r>
            <a:r>
              <a:rPr lang="en-US" altLang="en-US" sz="2000" dirty="0">
                <a:solidFill>
                  <a:srgbClr val="C00000"/>
                </a:solidFill>
              </a:rPr>
              <a:t> of a transaction if it is in the </a:t>
            </a:r>
            <a:r>
              <a:rPr lang="en-US" altLang="en-US" sz="2000" b="1" dirty="0">
                <a:solidFill>
                  <a:srgbClr val="C00000"/>
                </a:solidFill>
              </a:rPr>
              <a:t>commit</a:t>
            </a:r>
            <a:r>
              <a:rPr lang="en-US" altLang="en-US" sz="2000" dirty="0">
                <a:solidFill>
                  <a:srgbClr val="C00000"/>
                </a:solidFill>
              </a:rPr>
              <a:t> table</a:t>
            </a:r>
            <a:r>
              <a:rPr lang="en-US" altLang="en-US" sz="2000" dirty="0"/>
              <a:t>.</a:t>
            </a:r>
          </a:p>
          <a:p>
            <a:pPr>
              <a:lnSpc>
                <a:spcPct val="90000"/>
              </a:lnSpc>
            </a:pPr>
            <a:endParaRPr lang="en-US" altLang="en-US" sz="2400" dirty="0"/>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19- </a:t>
            </a:r>
            <a:fld id="{1F092BCB-8ABA-478C-A210-80CC9C1646D1}" type="slidenum">
              <a:rPr lang="en-US" altLang="en-US"/>
              <a:pPr/>
              <a:t>3</a:t>
            </a:fld>
            <a:endParaRPr lang="en-CA" altLang="en-US"/>
          </a:p>
        </p:txBody>
      </p:sp>
      <p:sp>
        <p:nvSpPr>
          <p:cNvPr id="669700" name="Rectangle 4"/>
          <p:cNvSpPr>
            <a:spLocks noGrp="1" noChangeArrowheads="1"/>
          </p:cNvSpPr>
          <p:nvPr>
            <p:ph type="title"/>
          </p:nvPr>
        </p:nvSpPr>
        <p:spPr/>
        <p:txBody>
          <a:bodyPr/>
          <a:lstStyle/>
          <a:p>
            <a:r>
              <a:rPr lang="en-US" altLang="en-US"/>
              <a:t>Chapter 19 Outline</a:t>
            </a:r>
          </a:p>
        </p:txBody>
      </p:sp>
      <p:sp>
        <p:nvSpPr>
          <p:cNvPr id="669701" name="Rectangle 5"/>
          <p:cNvSpPr>
            <a:spLocks noGrp="1" noChangeArrowheads="1"/>
          </p:cNvSpPr>
          <p:nvPr>
            <p:ph type="body" idx="1"/>
          </p:nvPr>
        </p:nvSpPr>
        <p:spPr/>
        <p:txBody>
          <a:bodyPr/>
          <a:lstStyle/>
          <a:p>
            <a:pPr>
              <a:lnSpc>
                <a:spcPct val="80000"/>
              </a:lnSpc>
              <a:buFont typeface="Wingdings" panose="05000000000000000000" pitchFamily="2" charset="2"/>
              <a:buNone/>
            </a:pPr>
            <a:r>
              <a:rPr lang="en-US" altLang="en-US" sz="2400"/>
              <a:t>Databases Recovery</a:t>
            </a:r>
          </a:p>
          <a:p>
            <a:pPr lvl="1">
              <a:lnSpc>
                <a:spcPct val="80000"/>
              </a:lnSpc>
              <a:buFont typeface="Wingdings" panose="05000000000000000000" pitchFamily="2" charset="2"/>
              <a:buNone/>
            </a:pPr>
            <a:r>
              <a:rPr lang="en-US" altLang="en-US" sz="2100"/>
              <a:t>	1. Purpose of Database Recovery</a:t>
            </a:r>
          </a:p>
          <a:p>
            <a:pPr lvl="1">
              <a:lnSpc>
                <a:spcPct val="80000"/>
              </a:lnSpc>
              <a:buFont typeface="Wingdings" panose="05000000000000000000" pitchFamily="2" charset="2"/>
              <a:buNone/>
            </a:pPr>
            <a:r>
              <a:rPr lang="en-US" altLang="en-US" sz="2100"/>
              <a:t>	2. Types of Failure</a:t>
            </a:r>
          </a:p>
          <a:p>
            <a:pPr lvl="1">
              <a:lnSpc>
                <a:spcPct val="80000"/>
              </a:lnSpc>
              <a:buFont typeface="Wingdings" panose="05000000000000000000" pitchFamily="2" charset="2"/>
              <a:buNone/>
            </a:pPr>
            <a:r>
              <a:rPr lang="en-US" altLang="en-US" sz="2100"/>
              <a:t>	3	. Transaction Log</a:t>
            </a:r>
          </a:p>
          <a:p>
            <a:pPr lvl="1">
              <a:lnSpc>
                <a:spcPct val="80000"/>
              </a:lnSpc>
              <a:buFont typeface="Wingdings" panose="05000000000000000000" pitchFamily="2" charset="2"/>
              <a:buNone/>
            </a:pPr>
            <a:r>
              <a:rPr lang="en-US" altLang="en-US" sz="2100"/>
              <a:t>	4	. Data Updates</a:t>
            </a:r>
          </a:p>
          <a:p>
            <a:pPr lvl="1">
              <a:lnSpc>
                <a:spcPct val="80000"/>
              </a:lnSpc>
              <a:buFont typeface="Wingdings" panose="05000000000000000000" pitchFamily="2" charset="2"/>
              <a:buNone/>
            </a:pPr>
            <a:r>
              <a:rPr lang="en-US" altLang="en-US" sz="2100"/>
              <a:t>	5. Data Caching</a:t>
            </a:r>
          </a:p>
          <a:p>
            <a:pPr lvl="1">
              <a:lnSpc>
                <a:spcPct val="80000"/>
              </a:lnSpc>
              <a:buFont typeface="Wingdings" panose="05000000000000000000" pitchFamily="2" charset="2"/>
              <a:buNone/>
            </a:pPr>
            <a:r>
              <a:rPr lang="en-US" altLang="en-US" sz="2100"/>
              <a:t> 	6	. Transaction Roll-back (Undo) and Roll-Forward</a:t>
            </a:r>
          </a:p>
          <a:p>
            <a:pPr lvl="1">
              <a:lnSpc>
                <a:spcPct val="80000"/>
              </a:lnSpc>
              <a:buFont typeface="Wingdings" panose="05000000000000000000" pitchFamily="2" charset="2"/>
              <a:buNone/>
            </a:pPr>
            <a:r>
              <a:rPr lang="en-US" altLang="en-US" sz="2100"/>
              <a:t>	7	. Checkpointing</a:t>
            </a:r>
          </a:p>
          <a:p>
            <a:pPr lvl="1">
              <a:lnSpc>
                <a:spcPct val="80000"/>
              </a:lnSpc>
              <a:buFont typeface="Wingdings" panose="05000000000000000000" pitchFamily="2" charset="2"/>
              <a:buNone/>
            </a:pPr>
            <a:r>
              <a:rPr lang="en-US" altLang="en-US" sz="2100"/>
              <a:t>	8	. Recovery schemes</a:t>
            </a:r>
          </a:p>
          <a:p>
            <a:pPr lvl="1">
              <a:lnSpc>
                <a:spcPct val="80000"/>
              </a:lnSpc>
              <a:buFont typeface="Wingdings" panose="05000000000000000000" pitchFamily="2" charset="2"/>
              <a:buNone/>
            </a:pPr>
            <a:r>
              <a:rPr lang="en-US" altLang="en-US" sz="2100"/>
              <a:t>	9	. ARIES Recovery Scheme</a:t>
            </a:r>
          </a:p>
          <a:p>
            <a:pPr lvl="1">
              <a:lnSpc>
                <a:spcPct val="80000"/>
              </a:lnSpc>
              <a:buFont typeface="Wingdings" panose="05000000000000000000" pitchFamily="2" charset="2"/>
              <a:buNone/>
            </a:pPr>
            <a:r>
              <a:rPr lang="en-US" altLang="en-US" sz="2100"/>
              <a:t>	10. Recovery in Multidatabase System</a:t>
            </a: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r>
              <a:rPr lang="en-US" altLang="en-US"/>
              <a:t>Slide 19- </a:t>
            </a:r>
            <a:fld id="{0D1FEBCE-5546-4EA7-9495-79DF27DF003B}" type="slidenum">
              <a:rPr lang="en-US" altLang="en-US"/>
              <a:pPr/>
              <a:t>30</a:t>
            </a:fld>
            <a:endParaRPr lang="en-CA" altLang="en-US"/>
          </a:p>
        </p:txBody>
      </p:sp>
      <p:sp>
        <p:nvSpPr>
          <p:cNvPr id="714762" name="Rectangle 10"/>
          <p:cNvSpPr>
            <a:spLocks noGrp="1" noChangeArrowheads="1"/>
          </p:cNvSpPr>
          <p:nvPr>
            <p:ph type="title"/>
          </p:nvPr>
        </p:nvSpPr>
        <p:spPr/>
        <p:txBody>
          <a:bodyPr/>
          <a:lstStyle/>
          <a:p>
            <a:r>
              <a:rPr lang="en-US" altLang="en-US"/>
              <a:t>Database Recovery</a:t>
            </a:r>
          </a:p>
        </p:txBody>
      </p:sp>
      <p:sp>
        <p:nvSpPr>
          <p:cNvPr id="714763" name="Rectangle 11"/>
          <p:cNvSpPr>
            <a:spLocks noGrp="1" noChangeArrowheads="1"/>
          </p:cNvSpPr>
          <p:nvPr>
            <p:ph type="body" idx="1"/>
          </p:nvPr>
        </p:nvSpPr>
        <p:spPr>
          <a:xfrm>
            <a:off x="239713" y="1600200"/>
            <a:ext cx="8294687" cy="2209800"/>
          </a:xfrm>
        </p:spPr>
        <p:txBody>
          <a:bodyPr/>
          <a:lstStyle/>
          <a:p>
            <a:pPr>
              <a:buFont typeface="Wingdings" panose="05000000000000000000" pitchFamily="2" charset="2"/>
              <a:buNone/>
            </a:pPr>
            <a:r>
              <a:rPr lang="en-US" altLang="en-US" sz="2400"/>
              <a:t>Shadow Paging</a:t>
            </a:r>
          </a:p>
          <a:p>
            <a:r>
              <a:rPr lang="en-US" altLang="en-US" sz="2400"/>
              <a:t>The AFIM does not overwrite its BFIM but recorded at another place on the disk.  Thus, at any time a data item has AFIM and BFIM (Shadow copy of the data item) at two different places on the disk.</a:t>
            </a:r>
          </a:p>
          <a:p>
            <a:endParaRPr lang="en-US" altLang="en-US" sz="2400"/>
          </a:p>
        </p:txBody>
      </p:sp>
      <p:graphicFrame>
        <p:nvGraphicFramePr>
          <p:cNvPr id="714757" name="Object 5"/>
          <p:cNvGraphicFramePr>
            <a:graphicFrameLocks noChangeAspect="1"/>
          </p:cNvGraphicFramePr>
          <p:nvPr>
            <p:ph idx="4294967295"/>
          </p:nvPr>
        </p:nvGraphicFramePr>
        <p:xfrm>
          <a:off x="2133600" y="3581400"/>
          <a:ext cx="4268788" cy="1906588"/>
        </p:xfrm>
        <a:graphic>
          <a:graphicData uri="http://schemas.openxmlformats.org/presentationml/2006/ole">
            <p:oleObj spid="_x0000_s714764" name="VISIO" r:id="rId4" imgW="2703642" imgH="1162399" progId="">
              <p:embed/>
            </p:oleObj>
          </a:graphicData>
        </a:graphic>
      </p:graphicFrame>
      <p:sp>
        <p:nvSpPr>
          <p:cNvPr id="714758" name="Rectangle 6"/>
          <p:cNvSpPr>
            <a:spLocks noChangeArrowheads="1"/>
          </p:cNvSpPr>
          <p:nvPr/>
        </p:nvSpPr>
        <p:spPr bwMode="auto">
          <a:xfrm>
            <a:off x="2066925" y="5584825"/>
            <a:ext cx="4941888"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en-US">
                <a:solidFill>
                  <a:schemeClr val="bg2"/>
                </a:solidFill>
                <a:latin typeface="Times New Roman" panose="02020603050405020304" pitchFamily="18" charset="0"/>
              </a:rPr>
              <a:t>X and Y:  Shadow copies of data items</a:t>
            </a:r>
          </a:p>
          <a:p>
            <a:r>
              <a:rPr lang="en-US" altLang="en-US">
                <a:solidFill>
                  <a:schemeClr val="bg2"/>
                </a:solidFill>
                <a:latin typeface="Times New Roman" panose="02020603050405020304" pitchFamily="18" charset="0"/>
              </a:rPr>
              <a:t>X' and Y': Current copies of data items</a:t>
            </a: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ltLang="en-US"/>
              <a:t>Slide 19- </a:t>
            </a:r>
            <a:fld id="{DCA656C0-737E-4EBC-9839-948111CBAE0C}" type="slidenum">
              <a:rPr lang="en-US" altLang="en-US"/>
              <a:pPr/>
              <a:t>31</a:t>
            </a:fld>
            <a:endParaRPr lang="en-CA" altLang="en-US"/>
          </a:p>
        </p:txBody>
      </p:sp>
      <p:sp>
        <p:nvSpPr>
          <p:cNvPr id="716809" name="Rectangle 9"/>
          <p:cNvSpPr>
            <a:spLocks noGrp="1" noChangeArrowheads="1"/>
          </p:cNvSpPr>
          <p:nvPr>
            <p:ph type="title"/>
          </p:nvPr>
        </p:nvSpPr>
        <p:spPr/>
        <p:txBody>
          <a:bodyPr/>
          <a:lstStyle/>
          <a:p>
            <a:r>
              <a:rPr lang="en-US" altLang="en-US"/>
              <a:t>Database Recovery</a:t>
            </a:r>
          </a:p>
        </p:txBody>
      </p:sp>
      <p:sp>
        <p:nvSpPr>
          <p:cNvPr id="716810" name="Rectangle 10"/>
          <p:cNvSpPr>
            <a:spLocks noGrp="1" noChangeArrowheads="1"/>
          </p:cNvSpPr>
          <p:nvPr>
            <p:ph type="body" idx="1"/>
          </p:nvPr>
        </p:nvSpPr>
        <p:spPr>
          <a:xfrm>
            <a:off x="239713" y="1600200"/>
            <a:ext cx="8294687" cy="2124075"/>
          </a:xfrm>
        </p:spPr>
        <p:txBody>
          <a:bodyPr/>
          <a:lstStyle/>
          <a:p>
            <a:pPr>
              <a:lnSpc>
                <a:spcPct val="80000"/>
              </a:lnSpc>
              <a:buFont typeface="Wingdings" panose="05000000000000000000" pitchFamily="2" charset="2"/>
              <a:buNone/>
            </a:pPr>
            <a:r>
              <a:rPr lang="en-US" altLang="en-US" sz="2400"/>
              <a:t>Shadow Paging</a:t>
            </a:r>
          </a:p>
          <a:p>
            <a:pPr>
              <a:lnSpc>
                <a:spcPct val="80000"/>
              </a:lnSpc>
            </a:pPr>
            <a:r>
              <a:rPr lang="en-US" altLang="en-US" sz="2400"/>
              <a:t>To manage access of data items by concurrent transactions two directories (current and shadow) are used.  </a:t>
            </a:r>
          </a:p>
          <a:p>
            <a:pPr lvl="1">
              <a:lnSpc>
                <a:spcPct val="80000"/>
              </a:lnSpc>
            </a:pPr>
            <a:r>
              <a:rPr lang="en-US" altLang="en-US" sz="2200"/>
              <a:t>The directory arrangement is illustrated below.  Here a page is a data item.</a:t>
            </a:r>
          </a:p>
          <a:p>
            <a:pPr>
              <a:lnSpc>
                <a:spcPct val="80000"/>
              </a:lnSpc>
            </a:pPr>
            <a:endParaRPr lang="en-US" altLang="en-US" sz="2400"/>
          </a:p>
        </p:txBody>
      </p:sp>
      <p:pic>
        <p:nvPicPr>
          <p:cNvPr id="716811" name="Picture 11" descr="fig19_05"/>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43000" y="3724275"/>
            <a:ext cx="7162800" cy="2714625"/>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19- </a:t>
            </a:r>
            <a:fld id="{2785EDEF-0293-4FF9-AFC8-19A58E8648BD}" type="slidenum">
              <a:rPr lang="en-US" altLang="en-US"/>
              <a:pPr/>
              <a:t>32</a:t>
            </a:fld>
            <a:endParaRPr lang="en-CA" altLang="en-US"/>
          </a:p>
        </p:txBody>
      </p:sp>
      <p:sp>
        <p:nvSpPr>
          <p:cNvPr id="718858" name="Rectangle 10"/>
          <p:cNvSpPr>
            <a:spLocks noGrp="1" noChangeArrowheads="1"/>
          </p:cNvSpPr>
          <p:nvPr>
            <p:ph type="title"/>
          </p:nvPr>
        </p:nvSpPr>
        <p:spPr/>
        <p:txBody>
          <a:bodyPr/>
          <a:lstStyle/>
          <a:p>
            <a:r>
              <a:rPr lang="en-US" altLang="en-US"/>
              <a:t>Database Recovery</a:t>
            </a:r>
          </a:p>
        </p:txBody>
      </p:sp>
      <p:sp>
        <p:nvSpPr>
          <p:cNvPr id="718859" name="Rectangle 11"/>
          <p:cNvSpPr>
            <a:spLocks noGrp="1" noChangeArrowheads="1"/>
          </p:cNvSpPr>
          <p:nvPr>
            <p:ph type="body" idx="1"/>
          </p:nvPr>
        </p:nvSpPr>
        <p:spPr/>
        <p:txBody>
          <a:bodyPr/>
          <a:lstStyle/>
          <a:p>
            <a:pPr>
              <a:lnSpc>
                <a:spcPct val="90000"/>
              </a:lnSpc>
              <a:buFont typeface="Wingdings" panose="05000000000000000000" pitchFamily="2" charset="2"/>
              <a:buNone/>
            </a:pPr>
            <a:r>
              <a:rPr lang="en-US" altLang="en-US" b="1"/>
              <a:t>The ARIES Recovery Algorithm</a:t>
            </a:r>
          </a:p>
          <a:p>
            <a:pPr>
              <a:lnSpc>
                <a:spcPct val="90000"/>
              </a:lnSpc>
            </a:pPr>
            <a:r>
              <a:rPr lang="en-US" altLang="en-US"/>
              <a:t>The ARIES Recovery Algorithm is based on:</a:t>
            </a:r>
          </a:p>
          <a:p>
            <a:pPr lvl="1">
              <a:lnSpc>
                <a:spcPct val="90000"/>
              </a:lnSpc>
            </a:pPr>
            <a:r>
              <a:rPr lang="en-US" altLang="en-US" b="1"/>
              <a:t>WAL</a:t>
            </a:r>
            <a:r>
              <a:rPr lang="en-US" altLang="en-US"/>
              <a:t> (Write Ahead Logging)</a:t>
            </a:r>
          </a:p>
          <a:p>
            <a:pPr lvl="1">
              <a:lnSpc>
                <a:spcPct val="90000"/>
              </a:lnSpc>
            </a:pPr>
            <a:r>
              <a:rPr lang="en-US" altLang="en-US" b="1"/>
              <a:t>Repeating history during redo</a:t>
            </a:r>
            <a:r>
              <a:rPr lang="en-US" altLang="en-US"/>
              <a:t>:  </a:t>
            </a:r>
          </a:p>
          <a:p>
            <a:pPr lvl="2">
              <a:lnSpc>
                <a:spcPct val="90000"/>
              </a:lnSpc>
            </a:pPr>
            <a:r>
              <a:rPr lang="en-US" altLang="en-US"/>
              <a:t>ARIES will retrace all actions of the database system prior to the crash to reconstruct the database state when the crash occurred.</a:t>
            </a:r>
          </a:p>
          <a:p>
            <a:pPr lvl="1">
              <a:lnSpc>
                <a:spcPct val="90000"/>
              </a:lnSpc>
            </a:pPr>
            <a:r>
              <a:rPr lang="en-US" altLang="en-US" b="1"/>
              <a:t>Logging changes during undo</a:t>
            </a:r>
            <a:r>
              <a:rPr lang="en-US" altLang="en-US"/>
              <a:t>:</a:t>
            </a:r>
          </a:p>
          <a:p>
            <a:pPr lvl="2">
              <a:lnSpc>
                <a:spcPct val="90000"/>
              </a:lnSpc>
            </a:pPr>
            <a:r>
              <a:rPr lang="en-US" altLang="en-US"/>
              <a:t>It will prevent ARIES from repeating the completed undo operations if a failure occurs during recovery, which causes a restart of the recovery process.</a:t>
            </a:r>
          </a:p>
          <a:p>
            <a:pPr>
              <a:lnSpc>
                <a:spcPct val="90000"/>
              </a:lnSpc>
            </a:pPr>
            <a:endParaRPr lang="en-US" altLang="en-US"/>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ltLang="en-US"/>
              <a:t>Slide 19- </a:t>
            </a:r>
            <a:fld id="{0998CCD3-75C6-4944-834A-423C893F5FE2}" type="slidenum">
              <a:rPr lang="en-US" altLang="en-US"/>
              <a:pPr/>
              <a:t>33</a:t>
            </a:fld>
            <a:endParaRPr lang="en-CA" altLang="en-US"/>
          </a:p>
        </p:txBody>
      </p:sp>
      <p:sp>
        <p:nvSpPr>
          <p:cNvPr id="720906" name="Rectangle 10"/>
          <p:cNvSpPr>
            <a:spLocks noGrp="1" noChangeArrowheads="1"/>
          </p:cNvSpPr>
          <p:nvPr>
            <p:ph type="title"/>
          </p:nvPr>
        </p:nvSpPr>
        <p:spPr/>
        <p:txBody>
          <a:bodyPr/>
          <a:lstStyle/>
          <a:p>
            <a:r>
              <a:rPr lang="en-US" altLang="en-US"/>
              <a:t>Database Recovery</a:t>
            </a:r>
          </a:p>
        </p:txBody>
      </p:sp>
      <p:sp>
        <p:nvSpPr>
          <p:cNvPr id="720907" name="Rectangle 11"/>
          <p:cNvSpPr>
            <a:spLocks noGrp="1" noChangeArrowheads="1"/>
          </p:cNvSpPr>
          <p:nvPr>
            <p:ph type="body" idx="1"/>
          </p:nvPr>
        </p:nvSpPr>
        <p:spPr/>
        <p:txBody>
          <a:bodyPr/>
          <a:lstStyle/>
          <a:p>
            <a:pPr marL="533400" indent="-533400">
              <a:buFont typeface="Wingdings" panose="05000000000000000000" pitchFamily="2" charset="2"/>
              <a:buNone/>
            </a:pPr>
            <a:r>
              <a:rPr lang="en-US" altLang="en-US" sz="2400" b="1"/>
              <a:t>The ARIES Recovery Algorithm (contd.)</a:t>
            </a:r>
          </a:p>
          <a:p>
            <a:pPr marL="533400" indent="-533400"/>
            <a:r>
              <a:rPr lang="en-US" altLang="en-US" sz="2400"/>
              <a:t>The ARIES recovery algorithm consists of three steps:</a:t>
            </a:r>
          </a:p>
          <a:p>
            <a:pPr marL="952500" lvl="1" indent="-495300">
              <a:buSzTx/>
              <a:buFont typeface="Wingdings" panose="05000000000000000000" pitchFamily="2" charset="2"/>
              <a:buAutoNum type="arabicPeriod"/>
            </a:pPr>
            <a:r>
              <a:rPr lang="en-US" altLang="en-US" sz="2200" b="1"/>
              <a:t>Analysis</a:t>
            </a:r>
            <a:r>
              <a:rPr lang="en-US" altLang="en-US" sz="2200"/>
              <a:t>: step identifies the dirty (updated) pages in the buffer and the set of transactions active at the time of crash.  The appropriate point in the log where redo is to start is also determined. </a:t>
            </a:r>
          </a:p>
          <a:p>
            <a:pPr marL="952500" lvl="1" indent="-495300">
              <a:buSzTx/>
              <a:buFont typeface="Wingdings" panose="05000000000000000000" pitchFamily="2" charset="2"/>
              <a:buAutoNum type="arabicPeriod"/>
            </a:pPr>
            <a:r>
              <a:rPr lang="en-US" altLang="en-US" sz="2200" b="1"/>
              <a:t>Redo</a:t>
            </a:r>
            <a:r>
              <a:rPr lang="en-US" altLang="en-US" sz="2200"/>
              <a:t>:  necessary redo operations are applied.</a:t>
            </a:r>
          </a:p>
          <a:p>
            <a:pPr marL="952500" lvl="1" indent="-495300">
              <a:buSzTx/>
              <a:buFont typeface="Wingdings" panose="05000000000000000000" pitchFamily="2" charset="2"/>
              <a:buAutoNum type="arabicPeriod"/>
            </a:pPr>
            <a:r>
              <a:rPr lang="en-US" altLang="en-US" sz="2200" b="1"/>
              <a:t>Undo</a:t>
            </a:r>
            <a:r>
              <a:rPr lang="en-US" altLang="en-US" sz="2200"/>
              <a:t>: log is scanned backwards and the operations of transactions active at the time of crash are undone in reverse order.</a:t>
            </a:r>
          </a:p>
        </p:txBody>
      </p:sp>
      <p:sp>
        <p:nvSpPr>
          <p:cNvPr id="720900" name="Rectangle 4"/>
          <p:cNvSpPr>
            <a:spLocks noChangeArrowheads="1"/>
          </p:cNvSpPr>
          <p:nvPr/>
        </p:nvSpPr>
        <p:spPr bwMode="auto">
          <a:xfrm>
            <a:off x="1284288" y="1725613"/>
            <a:ext cx="7745412"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114300">
              <a:defRPr sz="2400">
                <a:solidFill>
                  <a:schemeClr val="tx1"/>
                </a:solidFill>
                <a:latin typeface="Arial" panose="020B0604020202020204" pitchFamily="34" charset="0"/>
              </a:defRPr>
            </a:lvl2pPr>
            <a:lvl3pPr marL="1546225" indent="-457200">
              <a:defRPr sz="2400">
                <a:solidFill>
                  <a:schemeClr val="tx1"/>
                </a:solidFill>
                <a:latin typeface="Arial" panose="020B0604020202020204" pitchFamily="34" charset="0"/>
              </a:defRPr>
            </a:lvl3pPr>
            <a:lvl4pPr marL="2117725" indent="-457200">
              <a:defRPr sz="2400">
                <a:solidFill>
                  <a:schemeClr val="tx1"/>
                </a:solidFill>
                <a:latin typeface="Arial" panose="020B0604020202020204" pitchFamily="34" charset="0"/>
              </a:defRPr>
            </a:lvl4pPr>
            <a:lvl5pPr marL="2689225" indent="-457200">
              <a:defRPr sz="2400">
                <a:solidFill>
                  <a:schemeClr val="tx1"/>
                </a:solidFill>
                <a:latin typeface="Arial" panose="020B0604020202020204" pitchFamily="34" charset="0"/>
              </a:defRPr>
            </a:lvl5pPr>
            <a:lvl6pPr marL="3146425" indent="-457200" fontAlgn="base">
              <a:spcBef>
                <a:spcPct val="0"/>
              </a:spcBef>
              <a:spcAft>
                <a:spcPct val="0"/>
              </a:spcAft>
              <a:defRPr sz="2400">
                <a:solidFill>
                  <a:schemeClr val="tx1"/>
                </a:solidFill>
                <a:latin typeface="Arial" panose="020B0604020202020204" pitchFamily="34" charset="0"/>
              </a:defRPr>
            </a:lvl6pPr>
            <a:lvl7pPr marL="3603625" indent="-457200" fontAlgn="base">
              <a:spcBef>
                <a:spcPct val="0"/>
              </a:spcBef>
              <a:spcAft>
                <a:spcPct val="0"/>
              </a:spcAft>
              <a:defRPr sz="2400">
                <a:solidFill>
                  <a:schemeClr val="tx1"/>
                </a:solidFill>
                <a:latin typeface="Arial" panose="020B0604020202020204" pitchFamily="34" charset="0"/>
              </a:defRPr>
            </a:lvl7pPr>
            <a:lvl8pPr marL="4060825" indent="-457200" fontAlgn="base">
              <a:spcBef>
                <a:spcPct val="0"/>
              </a:spcBef>
              <a:spcAft>
                <a:spcPct val="0"/>
              </a:spcAft>
              <a:defRPr sz="2400">
                <a:solidFill>
                  <a:schemeClr val="tx1"/>
                </a:solidFill>
                <a:latin typeface="Arial" panose="020B0604020202020204" pitchFamily="34" charset="0"/>
              </a:defRPr>
            </a:lvl8pPr>
            <a:lvl9pPr marL="4518025" indent="-457200" fontAlgn="base">
              <a:spcBef>
                <a:spcPct val="0"/>
              </a:spcBef>
              <a:spcAft>
                <a:spcPct val="0"/>
              </a:spcAft>
              <a:defRPr sz="2400">
                <a:solidFill>
                  <a:schemeClr val="tx1"/>
                </a:solidFill>
                <a:latin typeface="Arial" panose="020B0604020202020204" pitchFamily="34" charset="0"/>
              </a:defRPr>
            </a:lvl9pPr>
          </a:lstStyle>
          <a:p>
            <a:pPr lvl="1" algn="just"/>
            <a:endParaRPr lang="en-US" altLang="en-US" sz="2000" b="1">
              <a:solidFill>
                <a:schemeClr val="bg2"/>
              </a:solidFill>
              <a:latin typeface="Times New Roman" panose="02020603050405020304" pitchFamily="18" charset="0"/>
            </a:endParaRP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ltLang="en-US"/>
              <a:t>Slide 19- </a:t>
            </a:r>
            <a:fld id="{F29304BA-7AF1-47A3-9FA4-BB222914310B}" type="slidenum">
              <a:rPr lang="en-US" altLang="en-US"/>
              <a:pPr/>
              <a:t>34</a:t>
            </a:fld>
            <a:endParaRPr lang="en-CA" altLang="en-US"/>
          </a:p>
        </p:txBody>
      </p:sp>
      <p:sp>
        <p:nvSpPr>
          <p:cNvPr id="722954" name="Rectangle 10"/>
          <p:cNvSpPr>
            <a:spLocks noGrp="1" noChangeArrowheads="1"/>
          </p:cNvSpPr>
          <p:nvPr>
            <p:ph type="title"/>
          </p:nvPr>
        </p:nvSpPr>
        <p:spPr/>
        <p:txBody>
          <a:bodyPr/>
          <a:lstStyle/>
          <a:p>
            <a:r>
              <a:rPr lang="en-US" altLang="en-US"/>
              <a:t>Database Recovery</a:t>
            </a:r>
          </a:p>
        </p:txBody>
      </p:sp>
      <p:sp>
        <p:nvSpPr>
          <p:cNvPr id="722955" name="Rectangle 11"/>
          <p:cNvSpPr>
            <a:spLocks noGrp="1" noChangeArrowheads="1"/>
          </p:cNvSpPr>
          <p:nvPr>
            <p:ph type="body" idx="1"/>
          </p:nvPr>
        </p:nvSpPr>
        <p:spPr/>
        <p:txBody>
          <a:bodyPr/>
          <a:lstStyle/>
          <a:p>
            <a:pPr>
              <a:buFont typeface="Wingdings" panose="05000000000000000000" pitchFamily="2" charset="2"/>
              <a:buNone/>
            </a:pPr>
            <a:r>
              <a:rPr lang="en-US" altLang="en-US" b="1"/>
              <a:t>The ARIES Recovery Algorithm (contd.)</a:t>
            </a:r>
          </a:p>
          <a:p>
            <a:r>
              <a:rPr lang="en-US" altLang="en-US" b="1"/>
              <a:t>The Log and Log Sequence Number (LSN)</a:t>
            </a:r>
          </a:p>
          <a:p>
            <a:pPr lvl="1"/>
            <a:r>
              <a:rPr lang="en-US" altLang="en-US"/>
              <a:t>A log record is written for:</a:t>
            </a:r>
          </a:p>
          <a:p>
            <a:pPr lvl="2"/>
            <a:r>
              <a:rPr lang="en-US" altLang="en-US"/>
              <a:t>(a) data update</a:t>
            </a:r>
          </a:p>
          <a:p>
            <a:pPr lvl="2"/>
            <a:r>
              <a:rPr lang="en-US" altLang="en-US"/>
              <a:t>(b) transaction commit</a:t>
            </a:r>
          </a:p>
          <a:p>
            <a:pPr lvl="2"/>
            <a:r>
              <a:rPr lang="en-US" altLang="en-US"/>
              <a:t>(c) transaction abort</a:t>
            </a:r>
          </a:p>
          <a:p>
            <a:pPr lvl="2"/>
            <a:r>
              <a:rPr lang="en-US" altLang="en-US"/>
              <a:t>(d) undo</a:t>
            </a:r>
          </a:p>
          <a:p>
            <a:pPr lvl="2"/>
            <a:r>
              <a:rPr lang="en-US" altLang="en-US"/>
              <a:t>(e) transaction end</a:t>
            </a:r>
          </a:p>
          <a:p>
            <a:pPr lvl="1"/>
            <a:r>
              <a:rPr lang="en-US" altLang="en-US"/>
              <a:t>In the case of undo a compensating log record is written.</a:t>
            </a:r>
          </a:p>
        </p:txBody>
      </p:sp>
      <p:sp>
        <p:nvSpPr>
          <p:cNvPr id="722948" name="Rectangle 4"/>
          <p:cNvSpPr>
            <a:spLocks noChangeArrowheads="1"/>
          </p:cNvSpPr>
          <p:nvPr/>
        </p:nvSpPr>
        <p:spPr bwMode="auto">
          <a:xfrm>
            <a:off x="1284288" y="1725613"/>
            <a:ext cx="7745412"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114300">
              <a:defRPr sz="2400">
                <a:solidFill>
                  <a:schemeClr val="tx1"/>
                </a:solidFill>
                <a:latin typeface="Arial" panose="020B0604020202020204" pitchFamily="34" charset="0"/>
              </a:defRPr>
            </a:lvl2pPr>
            <a:lvl3pPr marL="1546225" indent="-457200">
              <a:defRPr sz="2400">
                <a:solidFill>
                  <a:schemeClr val="tx1"/>
                </a:solidFill>
                <a:latin typeface="Arial" panose="020B0604020202020204" pitchFamily="34" charset="0"/>
              </a:defRPr>
            </a:lvl3pPr>
            <a:lvl4pPr marL="2117725" indent="-457200">
              <a:defRPr sz="2400">
                <a:solidFill>
                  <a:schemeClr val="tx1"/>
                </a:solidFill>
                <a:latin typeface="Arial" panose="020B0604020202020204" pitchFamily="34" charset="0"/>
              </a:defRPr>
            </a:lvl4pPr>
            <a:lvl5pPr marL="2689225" indent="-457200">
              <a:defRPr sz="2400">
                <a:solidFill>
                  <a:schemeClr val="tx1"/>
                </a:solidFill>
                <a:latin typeface="Arial" panose="020B0604020202020204" pitchFamily="34" charset="0"/>
              </a:defRPr>
            </a:lvl5pPr>
            <a:lvl6pPr marL="3146425" indent="-457200" fontAlgn="base">
              <a:spcBef>
                <a:spcPct val="0"/>
              </a:spcBef>
              <a:spcAft>
                <a:spcPct val="0"/>
              </a:spcAft>
              <a:defRPr sz="2400">
                <a:solidFill>
                  <a:schemeClr val="tx1"/>
                </a:solidFill>
                <a:latin typeface="Arial" panose="020B0604020202020204" pitchFamily="34" charset="0"/>
              </a:defRPr>
            </a:lvl6pPr>
            <a:lvl7pPr marL="3603625" indent="-457200" fontAlgn="base">
              <a:spcBef>
                <a:spcPct val="0"/>
              </a:spcBef>
              <a:spcAft>
                <a:spcPct val="0"/>
              </a:spcAft>
              <a:defRPr sz="2400">
                <a:solidFill>
                  <a:schemeClr val="tx1"/>
                </a:solidFill>
                <a:latin typeface="Arial" panose="020B0604020202020204" pitchFamily="34" charset="0"/>
              </a:defRPr>
            </a:lvl7pPr>
            <a:lvl8pPr marL="4060825" indent="-457200" fontAlgn="base">
              <a:spcBef>
                <a:spcPct val="0"/>
              </a:spcBef>
              <a:spcAft>
                <a:spcPct val="0"/>
              </a:spcAft>
              <a:defRPr sz="2400">
                <a:solidFill>
                  <a:schemeClr val="tx1"/>
                </a:solidFill>
                <a:latin typeface="Arial" panose="020B0604020202020204" pitchFamily="34" charset="0"/>
              </a:defRPr>
            </a:lvl8pPr>
            <a:lvl9pPr marL="4518025" indent="-457200" fontAlgn="base">
              <a:spcBef>
                <a:spcPct val="0"/>
              </a:spcBef>
              <a:spcAft>
                <a:spcPct val="0"/>
              </a:spcAft>
              <a:defRPr sz="2400">
                <a:solidFill>
                  <a:schemeClr val="tx1"/>
                </a:solidFill>
                <a:latin typeface="Arial" panose="020B0604020202020204" pitchFamily="34" charset="0"/>
              </a:defRPr>
            </a:lvl9pPr>
          </a:lstStyle>
          <a:p>
            <a:pPr lvl="1" algn="just"/>
            <a:endParaRPr lang="en-US" altLang="en-US" sz="2000" b="1">
              <a:solidFill>
                <a:schemeClr val="bg2"/>
              </a:solidFill>
              <a:latin typeface="Times New Roman" panose="02020603050405020304" pitchFamily="18" charset="0"/>
            </a:endParaRP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ltLang="en-US"/>
              <a:t>Slide 19- </a:t>
            </a:r>
            <a:fld id="{A5EADC18-7BED-42F3-AEC8-A66AA3E625D3}" type="slidenum">
              <a:rPr lang="en-US" altLang="en-US"/>
              <a:pPr/>
              <a:t>35</a:t>
            </a:fld>
            <a:endParaRPr lang="en-CA" altLang="en-US"/>
          </a:p>
        </p:txBody>
      </p:sp>
      <p:sp>
        <p:nvSpPr>
          <p:cNvPr id="770050" name="Rectangle 2"/>
          <p:cNvSpPr>
            <a:spLocks noGrp="1" noChangeArrowheads="1"/>
          </p:cNvSpPr>
          <p:nvPr>
            <p:ph type="title"/>
          </p:nvPr>
        </p:nvSpPr>
        <p:spPr/>
        <p:txBody>
          <a:bodyPr/>
          <a:lstStyle/>
          <a:p>
            <a:r>
              <a:rPr lang="en-US" altLang="en-US"/>
              <a:t>Database Recovery</a:t>
            </a:r>
          </a:p>
        </p:txBody>
      </p:sp>
      <p:sp>
        <p:nvSpPr>
          <p:cNvPr id="770051" name="Rectangle 3"/>
          <p:cNvSpPr>
            <a:spLocks noGrp="1" noChangeArrowheads="1"/>
          </p:cNvSpPr>
          <p:nvPr>
            <p:ph type="body" idx="1"/>
          </p:nvPr>
        </p:nvSpPr>
        <p:spPr/>
        <p:txBody>
          <a:bodyPr/>
          <a:lstStyle/>
          <a:p>
            <a:pPr>
              <a:buFont typeface="Wingdings" panose="05000000000000000000" pitchFamily="2" charset="2"/>
              <a:buNone/>
            </a:pPr>
            <a:r>
              <a:rPr lang="en-US" altLang="en-US" sz="2400" b="1"/>
              <a:t>The ARIES Recovery Algorithm (contd.)</a:t>
            </a:r>
          </a:p>
          <a:p>
            <a:r>
              <a:rPr lang="en-US" altLang="en-US" sz="2400" b="1"/>
              <a:t>The Log and Log Sequence Number (LSN) (contd.)</a:t>
            </a:r>
          </a:p>
          <a:p>
            <a:pPr lvl="1"/>
            <a:r>
              <a:rPr lang="en-US" altLang="en-US" sz="2200"/>
              <a:t>A unique LSN is associated with every log record.</a:t>
            </a:r>
          </a:p>
          <a:p>
            <a:pPr lvl="2"/>
            <a:r>
              <a:rPr lang="en-US" altLang="en-US" sz="2000"/>
              <a:t>LSN increases monotonically and indicates the disk address of the log record it is associated with. </a:t>
            </a:r>
          </a:p>
          <a:p>
            <a:pPr lvl="2"/>
            <a:r>
              <a:rPr lang="en-US" altLang="en-US" sz="2000"/>
              <a:t>In addition, each data page stores the LSN of the latest log record corresponding to a change for that page.</a:t>
            </a:r>
          </a:p>
          <a:p>
            <a:pPr lvl="1"/>
            <a:r>
              <a:rPr lang="en-US" altLang="en-US" sz="2200"/>
              <a:t>A log record stores </a:t>
            </a:r>
          </a:p>
          <a:p>
            <a:pPr lvl="2"/>
            <a:r>
              <a:rPr lang="en-US" altLang="en-US" sz="2000"/>
              <a:t>(a) the previous LSN of that transaction</a:t>
            </a:r>
          </a:p>
          <a:p>
            <a:pPr lvl="2"/>
            <a:r>
              <a:rPr lang="en-US" altLang="en-US" sz="2000"/>
              <a:t>(b) the transaction ID</a:t>
            </a:r>
          </a:p>
          <a:p>
            <a:pPr lvl="2"/>
            <a:r>
              <a:rPr lang="en-US" altLang="en-US" sz="2000"/>
              <a:t>(c) the type of log record. </a:t>
            </a:r>
          </a:p>
        </p:txBody>
      </p:sp>
      <p:sp>
        <p:nvSpPr>
          <p:cNvPr id="770052" name="Rectangle 4"/>
          <p:cNvSpPr>
            <a:spLocks noChangeArrowheads="1"/>
          </p:cNvSpPr>
          <p:nvPr/>
        </p:nvSpPr>
        <p:spPr bwMode="auto">
          <a:xfrm>
            <a:off x="1284288" y="1725613"/>
            <a:ext cx="7745412"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114300">
              <a:defRPr sz="2400">
                <a:solidFill>
                  <a:schemeClr val="tx1"/>
                </a:solidFill>
                <a:latin typeface="Arial" panose="020B0604020202020204" pitchFamily="34" charset="0"/>
              </a:defRPr>
            </a:lvl2pPr>
            <a:lvl3pPr marL="1546225" indent="-457200">
              <a:defRPr sz="2400">
                <a:solidFill>
                  <a:schemeClr val="tx1"/>
                </a:solidFill>
                <a:latin typeface="Arial" panose="020B0604020202020204" pitchFamily="34" charset="0"/>
              </a:defRPr>
            </a:lvl3pPr>
            <a:lvl4pPr marL="2117725" indent="-457200">
              <a:defRPr sz="2400">
                <a:solidFill>
                  <a:schemeClr val="tx1"/>
                </a:solidFill>
                <a:latin typeface="Arial" panose="020B0604020202020204" pitchFamily="34" charset="0"/>
              </a:defRPr>
            </a:lvl4pPr>
            <a:lvl5pPr marL="2689225" indent="-457200">
              <a:defRPr sz="2400">
                <a:solidFill>
                  <a:schemeClr val="tx1"/>
                </a:solidFill>
                <a:latin typeface="Arial" panose="020B0604020202020204" pitchFamily="34" charset="0"/>
              </a:defRPr>
            </a:lvl5pPr>
            <a:lvl6pPr marL="3146425" indent="-457200" fontAlgn="base">
              <a:spcBef>
                <a:spcPct val="0"/>
              </a:spcBef>
              <a:spcAft>
                <a:spcPct val="0"/>
              </a:spcAft>
              <a:defRPr sz="2400">
                <a:solidFill>
                  <a:schemeClr val="tx1"/>
                </a:solidFill>
                <a:latin typeface="Arial" panose="020B0604020202020204" pitchFamily="34" charset="0"/>
              </a:defRPr>
            </a:lvl6pPr>
            <a:lvl7pPr marL="3603625" indent="-457200" fontAlgn="base">
              <a:spcBef>
                <a:spcPct val="0"/>
              </a:spcBef>
              <a:spcAft>
                <a:spcPct val="0"/>
              </a:spcAft>
              <a:defRPr sz="2400">
                <a:solidFill>
                  <a:schemeClr val="tx1"/>
                </a:solidFill>
                <a:latin typeface="Arial" panose="020B0604020202020204" pitchFamily="34" charset="0"/>
              </a:defRPr>
            </a:lvl7pPr>
            <a:lvl8pPr marL="4060825" indent="-457200" fontAlgn="base">
              <a:spcBef>
                <a:spcPct val="0"/>
              </a:spcBef>
              <a:spcAft>
                <a:spcPct val="0"/>
              </a:spcAft>
              <a:defRPr sz="2400">
                <a:solidFill>
                  <a:schemeClr val="tx1"/>
                </a:solidFill>
                <a:latin typeface="Arial" panose="020B0604020202020204" pitchFamily="34" charset="0"/>
              </a:defRPr>
            </a:lvl8pPr>
            <a:lvl9pPr marL="4518025" indent="-457200" fontAlgn="base">
              <a:spcBef>
                <a:spcPct val="0"/>
              </a:spcBef>
              <a:spcAft>
                <a:spcPct val="0"/>
              </a:spcAft>
              <a:defRPr sz="2400">
                <a:solidFill>
                  <a:schemeClr val="tx1"/>
                </a:solidFill>
                <a:latin typeface="Arial" panose="020B0604020202020204" pitchFamily="34" charset="0"/>
              </a:defRPr>
            </a:lvl9pPr>
          </a:lstStyle>
          <a:p>
            <a:pPr lvl="1" algn="just"/>
            <a:endParaRPr lang="en-US" altLang="en-US" sz="2000" b="1">
              <a:solidFill>
                <a:schemeClr val="bg2"/>
              </a:solidFill>
              <a:latin typeface="Times New Roman" panose="02020603050405020304" pitchFamily="18" charset="0"/>
            </a:endParaRP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ltLang="en-US"/>
              <a:t>Slide 19- </a:t>
            </a:r>
            <a:fld id="{D9930261-FB0B-4362-810D-027B4CED18CD}" type="slidenum">
              <a:rPr lang="en-US" altLang="en-US"/>
              <a:pPr/>
              <a:t>36</a:t>
            </a:fld>
            <a:endParaRPr lang="en-CA" altLang="en-US"/>
          </a:p>
        </p:txBody>
      </p:sp>
      <p:sp>
        <p:nvSpPr>
          <p:cNvPr id="725004" name="Rectangle 12"/>
          <p:cNvSpPr>
            <a:spLocks noGrp="1" noChangeArrowheads="1"/>
          </p:cNvSpPr>
          <p:nvPr>
            <p:ph type="title"/>
          </p:nvPr>
        </p:nvSpPr>
        <p:spPr/>
        <p:txBody>
          <a:bodyPr/>
          <a:lstStyle/>
          <a:p>
            <a:r>
              <a:rPr lang="en-US" altLang="en-US"/>
              <a:t>Database Recovery</a:t>
            </a:r>
          </a:p>
        </p:txBody>
      </p:sp>
      <p:sp>
        <p:nvSpPr>
          <p:cNvPr id="725005" name="Rectangle 13"/>
          <p:cNvSpPr>
            <a:spLocks noGrp="1" noChangeArrowheads="1"/>
          </p:cNvSpPr>
          <p:nvPr>
            <p:ph type="body" idx="1"/>
          </p:nvPr>
        </p:nvSpPr>
        <p:spPr/>
        <p:txBody>
          <a:bodyPr/>
          <a:lstStyle/>
          <a:p>
            <a:pPr marL="381000" indent="-381000">
              <a:lnSpc>
                <a:spcPct val="80000"/>
              </a:lnSpc>
              <a:buFont typeface="Wingdings" panose="05000000000000000000" pitchFamily="2" charset="2"/>
              <a:buNone/>
            </a:pPr>
            <a:r>
              <a:rPr lang="en-US" altLang="en-US" sz="2000" b="1"/>
              <a:t>The ARIES Recovery Algorithm (contd.)</a:t>
            </a:r>
          </a:p>
          <a:p>
            <a:pPr marL="381000" indent="-381000">
              <a:lnSpc>
                <a:spcPct val="80000"/>
              </a:lnSpc>
            </a:pPr>
            <a:r>
              <a:rPr lang="en-US" altLang="en-US" sz="2000" b="1"/>
              <a:t>The Log and Log Sequence Number (LSN) (contd.)</a:t>
            </a:r>
          </a:p>
          <a:p>
            <a:pPr marL="381000" indent="-381000">
              <a:lnSpc>
                <a:spcPct val="80000"/>
              </a:lnSpc>
            </a:pPr>
            <a:r>
              <a:rPr lang="en-US" altLang="en-US" sz="2000"/>
              <a:t>A log record stores:</a:t>
            </a:r>
          </a:p>
          <a:p>
            <a:pPr marL="838200" lvl="1" indent="-381000">
              <a:lnSpc>
                <a:spcPct val="80000"/>
              </a:lnSpc>
              <a:buSzTx/>
              <a:buFont typeface="Wingdings" panose="05000000000000000000" pitchFamily="2" charset="2"/>
              <a:buAutoNum type="arabicPeriod"/>
            </a:pPr>
            <a:r>
              <a:rPr lang="en-US" altLang="en-US" sz="2000"/>
              <a:t>Previous LSN of that transaction:  It links the log record of each transaction.  It is like a back pointer points to the previous record of the same transaction</a:t>
            </a:r>
          </a:p>
          <a:p>
            <a:pPr marL="838200" lvl="1" indent="-381000">
              <a:lnSpc>
                <a:spcPct val="80000"/>
              </a:lnSpc>
              <a:buSzTx/>
              <a:buFont typeface="Wingdings" panose="05000000000000000000" pitchFamily="2" charset="2"/>
              <a:buAutoNum type="arabicPeriod"/>
            </a:pPr>
            <a:r>
              <a:rPr lang="en-US" altLang="en-US" sz="2000"/>
              <a:t>Transaction ID</a:t>
            </a:r>
          </a:p>
          <a:p>
            <a:pPr marL="838200" lvl="1" indent="-381000">
              <a:lnSpc>
                <a:spcPct val="80000"/>
              </a:lnSpc>
              <a:buSzTx/>
              <a:buFont typeface="Wingdings" panose="05000000000000000000" pitchFamily="2" charset="2"/>
              <a:buAutoNum type="arabicPeriod"/>
            </a:pPr>
            <a:r>
              <a:rPr lang="en-US" altLang="en-US" sz="2000"/>
              <a:t>Type of log record</a:t>
            </a:r>
          </a:p>
          <a:p>
            <a:pPr marL="381000" indent="-381000">
              <a:lnSpc>
                <a:spcPct val="80000"/>
              </a:lnSpc>
            </a:pPr>
            <a:r>
              <a:rPr lang="en-US" altLang="en-US" sz="2000"/>
              <a:t>For a write operation the following additional information is logged:</a:t>
            </a:r>
          </a:p>
          <a:p>
            <a:pPr marL="838200" lvl="1" indent="-381000">
              <a:lnSpc>
                <a:spcPct val="80000"/>
              </a:lnSpc>
              <a:buSzTx/>
              <a:buFont typeface="Wingdings" panose="05000000000000000000" pitchFamily="2" charset="2"/>
              <a:buAutoNum type="arabicPeriod"/>
            </a:pPr>
            <a:r>
              <a:rPr lang="en-US" altLang="en-US" sz="2000"/>
              <a:t>Page ID for the page that includes the item</a:t>
            </a:r>
          </a:p>
          <a:p>
            <a:pPr marL="838200" lvl="1" indent="-381000">
              <a:lnSpc>
                <a:spcPct val="80000"/>
              </a:lnSpc>
              <a:buSzTx/>
              <a:buFont typeface="Wingdings" panose="05000000000000000000" pitchFamily="2" charset="2"/>
              <a:buAutoNum type="arabicPeriod"/>
            </a:pPr>
            <a:r>
              <a:rPr lang="en-US" altLang="en-US" sz="2000"/>
              <a:t>Length of the updated item</a:t>
            </a:r>
          </a:p>
          <a:p>
            <a:pPr marL="838200" lvl="1" indent="-381000">
              <a:lnSpc>
                <a:spcPct val="80000"/>
              </a:lnSpc>
              <a:buSzTx/>
              <a:buFont typeface="Wingdings" panose="05000000000000000000" pitchFamily="2" charset="2"/>
              <a:buAutoNum type="arabicPeriod"/>
            </a:pPr>
            <a:r>
              <a:rPr lang="en-US" altLang="en-US" sz="2000"/>
              <a:t>Its offset from the beginning of the page</a:t>
            </a:r>
          </a:p>
          <a:p>
            <a:pPr marL="838200" lvl="1" indent="-381000">
              <a:lnSpc>
                <a:spcPct val="80000"/>
              </a:lnSpc>
              <a:buSzTx/>
              <a:buFont typeface="Wingdings" panose="05000000000000000000" pitchFamily="2" charset="2"/>
              <a:buAutoNum type="arabicPeriod"/>
            </a:pPr>
            <a:r>
              <a:rPr lang="en-US" altLang="en-US" sz="2000"/>
              <a:t>BFIM of the item</a:t>
            </a:r>
          </a:p>
          <a:p>
            <a:pPr marL="838200" lvl="1" indent="-381000">
              <a:lnSpc>
                <a:spcPct val="80000"/>
              </a:lnSpc>
              <a:buSzTx/>
              <a:buFont typeface="Wingdings" panose="05000000000000000000" pitchFamily="2" charset="2"/>
              <a:buAutoNum type="arabicPeriod"/>
            </a:pPr>
            <a:r>
              <a:rPr lang="en-US" altLang="en-US" sz="2000"/>
              <a:t>AFIM of the item</a:t>
            </a:r>
          </a:p>
          <a:p>
            <a:pPr marL="381000" indent="-381000">
              <a:lnSpc>
                <a:spcPct val="80000"/>
              </a:lnSpc>
            </a:pPr>
            <a:endParaRPr lang="en-US" altLang="en-US" sz="2000"/>
          </a:p>
        </p:txBody>
      </p:sp>
      <p:sp>
        <p:nvSpPr>
          <p:cNvPr id="724996" name="Rectangle 4"/>
          <p:cNvSpPr>
            <a:spLocks noChangeArrowheads="1"/>
          </p:cNvSpPr>
          <p:nvPr/>
        </p:nvSpPr>
        <p:spPr bwMode="auto">
          <a:xfrm>
            <a:off x="1284288" y="1725613"/>
            <a:ext cx="7745412"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114300">
              <a:defRPr sz="2400">
                <a:solidFill>
                  <a:schemeClr val="tx1"/>
                </a:solidFill>
                <a:latin typeface="Arial" panose="020B0604020202020204" pitchFamily="34" charset="0"/>
              </a:defRPr>
            </a:lvl2pPr>
            <a:lvl3pPr marL="1546225" indent="-457200">
              <a:defRPr sz="2400">
                <a:solidFill>
                  <a:schemeClr val="tx1"/>
                </a:solidFill>
                <a:latin typeface="Arial" panose="020B0604020202020204" pitchFamily="34" charset="0"/>
              </a:defRPr>
            </a:lvl3pPr>
            <a:lvl4pPr marL="2117725" indent="-457200">
              <a:defRPr sz="2400">
                <a:solidFill>
                  <a:schemeClr val="tx1"/>
                </a:solidFill>
                <a:latin typeface="Arial" panose="020B0604020202020204" pitchFamily="34" charset="0"/>
              </a:defRPr>
            </a:lvl4pPr>
            <a:lvl5pPr marL="2689225" indent="-457200">
              <a:defRPr sz="2400">
                <a:solidFill>
                  <a:schemeClr val="tx1"/>
                </a:solidFill>
                <a:latin typeface="Arial" panose="020B0604020202020204" pitchFamily="34" charset="0"/>
              </a:defRPr>
            </a:lvl5pPr>
            <a:lvl6pPr marL="3146425" indent="-457200" fontAlgn="base">
              <a:spcBef>
                <a:spcPct val="0"/>
              </a:spcBef>
              <a:spcAft>
                <a:spcPct val="0"/>
              </a:spcAft>
              <a:defRPr sz="2400">
                <a:solidFill>
                  <a:schemeClr val="tx1"/>
                </a:solidFill>
                <a:latin typeface="Arial" panose="020B0604020202020204" pitchFamily="34" charset="0"/>
              </a:defRPr>
            </a:lvl6pPr>
            <a:lvl7pPr marL="3603625" indent="-457200" fontAlgn="base">
              <a:spcBef>
                <a:spcPct val="0"/>
              </a:spcBef>
              <a:spcAft>
                <a:spcPct val="0"/>
              </a:spcAft>
              <a:defRPr sz="2400">
                <a:solidFill>
                  <a:schemeClr val="tx1"/>
                </a:solidFill>
                <a:latin typeface="Arial" panose="020B0604020202020204" pitchFamily="34" charset="0"/>
              </a:defRPr>
            </a:lvl7pPr>
            <a:lvl8pPr marL="4060825" indent="-457200" fontAlgn="base">
              <a:spcBef>
                <a:spcPct val="0"/>
              </a:spcBef>
              <a:spcAft>
                <a:spcPct val="0"/>
              </a:spcAft>
              <a:defRPr sz="2400">
                <a:solidFill>
                  <a:schemeClr val="tx1"/>
                </a:solidFill>
                <a:latin typeface="Arial" panose="020B0604020202020204" pitchFamily="34" charset="0"/>
              </a:defRPr>
            </a:lvl8pPr>
            <a:lvl9pPr marL="4518025" indent="-457200" fontAlgn="base">
              <a:spcBef>
                <a:spcPct val="0"/>
              </a:spcBef>
              <a:spcAft>
                <a:spcPct val="0"/>
              </a:spcAft>
              <a:defRPr sz="2400">
                <a:solidFill>
                  <a:schemeClr val="tx1"/>
                </a:solidFill>
                <a:latin typeface="Arial" panose="020B0604020202020204" pitchFamily="34" charset="0"/>
              </a:defRPr>
            </a:lvl9pPr>
          </a:lstStyle>
          <a:p>
            <a:pPr lvl="1" algn="just"/>
            <a:endParaRPr lang="en-US" altLang="en-US" sz="2000" b="1">
              <a:solidFill>
                <a:schemeClr val="bg2"/>
              </a:solidFill>
              <a:latin typeface="Times New Roman" panose="02020603050405020304" pitchFamily="18" charset="0"/>
            </a:endParaRP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ltLang="en-US"/>
              <a:t>Slide 19- </a:t>
            </a:r>
            <a:fld id="{81E825D0-CBF2-4B5B-AE36-FB5638727736}" type="slidenum">
              <a:rPr lang="en-US" altLang="en-US"/>
              <a:pPr/>
              <a:t>37</a:t>
            </a:fld>
            <a:endParaRPr lang="en-CA" altLang="en-US"/>
          </a:p>
        </p:txBody>
      </p:sp>
      <p:sp>
        <p:nvSpPr>
          <p:cNvPr id="727051" name="Rectangle 11"/>
          <p:cNvSpPr>
            <a:spLocks noGrp="1" noChangeArrowheads="1"/>
          </p:cNvSpPr>
          <p:nvPr>
            <p:ph type="title"/>
          </p:nvPr>
        </p:nvSpPr>
        <p:spPr/>
        <p:txBody>
          <a:bodyPr/>
          <a:lstStyle/>
          <a:p>
            <a:r>
              <a:rPr lang="en-US" altLang="en-US"/>
              <a:t>Database Recovery</a:t>
            </a:r>
          </a:p>
        </p:txBody>
      </p:sp>
      <p:sp>
        <p:nvSpPr>
          <p:cNvPr id="727052" name="Rectangle 12"/>
          <p:cNvSpPr>
            <a:spLocks noGrp="1" noChangeArrowheads="1"/>
          </p:cNvSpPr>
          <p:nvPr>
            <p:ph type="body" idx="1"/>
          </p:nvPr>
        </p:nvSpPr>
        <p:spPr/>
        <p:txBody>
          <a:bodyPr/>
          <a:lstStyle/>
          <a:p>
            <a:pPr>
              <a:lnSpc>
                <a:spcPct val="90000"/>
              </a:lnSpc>
              <a:buFont typeface="Wingdings" panose="05000000000000000000" pitchFamily="2" charset="2"/>
              <a:buNone/>
            </a:pPr>
            <a:r>
              <a:rPr lang="en-US" altLang="en-US" b="1"/>
              <a:t>The ARIES Recovery Algorithm (contd.)</a:t>
            </a:r>
          </a:p>
          <a:p>
            <a:pPr>
              <a:lnSpc>
                <a:spcPct val="90000"/>
              </a:lnSpc>
            </a:pPr>
            <a:r>
              <a:rPr lang="en-US" altLang="en-US"/>
              <a:t>The </a:t>
            </a:r>
            <a:r>
              <a:rPr lang="en-US" altLang="en-US" b="1"/>
              <a:t>Transaction table</a:t>
            </a:r>
            <a:r>
              <a:rPr lang="en-US" altLang="en-US"/>
              <a:t> and the </a:t>
            </a:r>
            <a:r>
              <a:rPr lang="en-US" altLang="en-US" b="1"/>
              <a:t>Dirty Page table</a:t>
            </a:r>
          </a:p>
          <a:p>
            <a:pPr lvl="1">
              <a:lnSpc>
                <a:spcPct val="90000"/>
              </a:lnSpc>
            </a:pPr>
            <a:r>
              <a:rPr lang="en-US" altLang="en-US"/>
              <a:t>For efficient recovery following tables are also stored in the log during checkpointing:</a:t>
            </a:r>
          </a:p>
          <a:p>
            <a:pPr lvl="2">
              <a:lnSpc>
                <a:spcPct val="90000"/>
              </a:lnSpc>
            </a:pPr>
            <a:r>
              <a:rPr lang="en-US" altLang="en-US" b="1"/>
              <a:t>Transaction</a:t>
            </a:r>
            <a:r>
              <a:rPr lang="en-US" altLang="en-US"/>
              <a:t> </a:t>
            </a:r>
            <a:r>
              <a:rPr lang="en-US" altLang="en-US" b="1"/>
              <a:t>table</a:t>
            </a:r>
            <a:r>
              <a:rPr lang="en-US" altLang="en-US"/>
              <a:t>:  Contains an entry for each active transaction, with information such as transaction ID, transaction status and the LSN of the most recent log record for the transaction.</a:t>
            </a:r>
          </a:p>
          <a:p>
            <a:pPr lvl="2">
              <a:lnSpc>
                <a:spcPct val="90000"/>
              </a:lnSpc>
            </a:pPr>
            <a:r>
              <a:rPr lang="en-US" altLang="en-US" b="1"/>
              <a:t>Dirty Page table</a:t>
            </a:r>
            <a:r>
              <a:rPr lang="en-US" altLang="en-US"/>
              <a:t>:  Contains an entry for each dirty page in the buffer, which includes the page ID and the LSN corresponding to the earliest update to that page.</a:t>
            </a:r>
          </a:p>
        </p:txBody>
      </p:sp>
      <p:sp>
        <p:nvSpPr>
          <p:cNvPr id="727044" name="Rectangle 4"/>
          <p:cNvSpPr>
            <a:spLocks noChangeArrowheads="1"/>
          </p:cNvSpPr>
          <p:nvPr/>
        </p:nvSpPr>
        <p:spPr bwMode="auto">
          <a:xfrm>
            <a:off x="1284288" y="1725613"/>
            <a:ext cx="7745412"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114300">
              <a:defRPr sz="2400">
                <a:solidFill>
                  <a:schemeClr val="tx1"/>
                </a:solidFill>
                <a:latin typeface="Arial" panose="020B0604020202020204" pitchFamily="34" charset="0"/>
              </a:defRPr>
            </a:lvl2pPr>
            <a:lvl3pPr marL="1546225" indent="-457200">
              <a:defRPr sz="2400">
                <a:solidFill>
                  <a:schemeClr val="tx1"/>
                </a:solidFill>
                <a:latin typeface="Arial" panose="020B0604020202020204" pitchFamily="34" charset="0"/>
              </a:defRPr>
            </a:lvl3pPr>
            <a:lvl4pPr marL="2117725" indent="-457200">
              <a:defRPr sz="2400">
                <a:solidFill>
                  <a:schemeClr val="tx1"/>
                </a:solidFill>
                <a:latin typeface="Arial" panose="020B0604020202020204" pitchFamily="34" charset="0"/>
              </a:defRPr>
            </a:lvl4pPr>
            <a:lvl5pPr marL="2689225" indent="-457200">
              <a:defRPr sz="2400">
                <a:solidFill>
                  <a:schemeClr val="tx1"/>
                </a:solidFill>
                <a:latin typeface="Arial" panose="020B0604020202020204" pitchFamily="34" charset="0"/>
              </a:defRPr>
            </a:lvl5pPr>
            <a:lvl6pPr marL="3146425" indent="-457200" fontAlgn="base">
              <a:spcBef>
                <a:spcPct val="0"/>
              </a:spcBef>
              <a:spcAft>
                <a:spcPct val="0"/>
              </a:spcAft>
              <a:defRPr sz="2400">
                <a:solidFill>
                  <a:schemeClr val="tx1"/>
                </a:solidFill>
                <a:latin typeface="Arial" panose="020B0604020202020204" pitchFamily="34" charset="0"/>
              </a:defRPr>
            </a:lvl6pPr>
            <a:lvl7pPr marL="3603625" indent="-457200" fontAlgn="base">
              <a:spcBef>
                <a:spcPct val="0"/>
              </a:spcBef>
              <a:spcAft>
                <a:spcPct val="0"/>
              </a:spcAft>
              <a:defRPr sz="2400">
                <a:solidFill>
                  <a:schemeClr val="tx1"/>
                </a:solidFill>
                <a:latin typeface="Arial" panose="020B0604020202020204" pitchFamily="34" charset="0"/>
              </a:defRPr>
            </a:lvl7pPr>
            <a:lvl8pPr marL="4060825" indent="-457200" fontAlgn="base">
              <a:spcBef>
                <a:spcPct val="0"/>
              </a:spcBef>
              <a:spcAft>
                <a:spcPct val="0"/>
              </a:spcAft>
              <a:defRPr sz="2400">
                <a:solidFill>
                  <a:schemeClr val="tx1"/>
                </a:solidFill>
                <a:latin typeface="Arial" panose="020B0604020202020204" pitchFamily="34" charset="0"/>
              </a:defRPr>
            </a:lvl8pPr>
            <a:lvl9pPr marL="4518025" indent="-457200" fontAlgn="base">
              <a:spcBef>
                <a:spcPct val="0"/>
              </a:spcBef>
              <a:spcAft>
                <a:spcPct val="0"/>
              </a:spcAft>
              <a:defRPr sz="2400">
                <a:solidFill>
                  <a:schemeClr val="tx1"/>
                </a:solidFill>
                <a:latin typeface="Arial" panose="020B0604020202020204" pitchFamily="34" charset="0"/>
              </a:defRPr>
            </a:lvl9pPr>
          </a:lstStyle>
          <a:p>
            <a:pPr lvl="1" algn="just"/>
            <a:endParaRPr lang="en-US" altLang="en-US" sz="2000" b="1">
              <a:solidFill>
                <a:schemeClr val="bg2"/>
              </a:solidFill>
              <a:latin typeface="Times New Roman" panose="02020603050405020304" pitchFamily="18" charset="0"/>
            </a:endParaRPr>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ltLang="en-US"/>
              <a:t>Slide 19- </a:t>
            </a:r>
            <a:fld id="{8E0C4A7F-34A6-4933-9E94-EC0D0E30AD59}" type="slidenum">
              <a:rPr lang="en-US" altLang="en-US"/>
              <a:pPr/>
              <a:t>38</a:t>
            </a:fld>
            <a:endParaRPr lang="en-CA" altLang="en-US"/>
          </a:p>
        </p:txBody>
      </p:sp>
      <p:sp>
        <p:nvSpPr>
          <p:cNvPr id="729100" name="Rectangle 12"/>
          <p:cNvSpPr>
            <a:spLocks noGrp="1" noChangeArrowheads="1"/>
          </p:cNvSpPr>
          <p:nvPr>
            <p:ph type="title"/>
          </p:nvPr>
        </p:nvSpPr>
        <p:spPr/>
        <p:txBody>
          <a:bodyPr/>
          <a:lstStyle/>
          <a:p>
            <a:r>
              <a:rPr lang="en-US" altLang="en-US"/>
              <a:t>Database Recovery</a:t>
            </a:r>
          </a:p>
        </p:txBody>
      </p:sp>
      <p:sp>
        <p:nvSpPr>
          <p:cNvPr id="729101" name="Rectangle 13"/>
          <p:cNvSpPr>
            <a:spLocks noGrp="1" noChangeArrowheads="1"/>
          </p:cNvSpPr>
          <p:nvPr>
            <p:ph type="body" idx="1"/>
          </p:nvPr>
        </p:nvSpPr>
        <p:spPr/>
        <p:txBody>
          <a:bodyPr/>
          <a:lstStyle/>
          <a:p>
            <a:pPr>
              <a:lnSpc>
                <a:spcPct val="90000"/>
              </a:lnSpc>
              <a:buFont typeface="Wingdings" panose="05000000000000000000" pitchFamily="2" charset="2"/>
              <a:buNone/>
            </a:pPr>
            <a:r>
              <a:rPr lang="en-US" altLang="en-US" sz="2400" b="1"/>
              <a:t>The ARIES Recovery Algorithm (contd.)</a:t>
            </a:r>
          </a:p>
          <a:p>
            <a:pPr>
              <a:lnSpc>
                <a:spcPct val="90000"/>
              </a:lnSpc>
            </a:pPr>
            <a:r>
              <a:rPr lang="en-US" altLang="en-US" sz="2400"/>
              <a:t>Checkpointing</a:t>
            </a:r>
          </a:p>
          <a:p>
            <a:pPr lvl="1">
              <a:lnSpc>
                <a:spcPct val="90000"/>
              </a:lnSpc>
            </a:pPr>
            <a:r>
              <a:rPr lang="en-US" altLang="en-US" sz="2200"/>
              <a:t>A checkpointing does the following:</a:t>
            </a:r>
          </a:p>
          <a:p>
            <a:pPr lvl="2">
              <a:lnSpc>
                <a:spcPct val="90000"/>
              </a:lnSpc>
            </a:pPr>
            <a:r>
              <a:rPr lang="en-US" altLang="en-US" sz="2000"/>
              <a:t>Writes a begin_checkpoint record in the log</a:t>
            </a:r>
          </a:p>
          <a:p>
            <a:pPr lvl="2">
              <a:lnSpc>
                <a:spcPct val="90000"/>
              </a:lnSpc>
            </a:pPr>
            <a:r>
              <a:rPr lang="en-US" altLang="en-US" sz="2000"/>
              <a:t>Writes an end_checkpoint record in the log.  With this record the contents of transaction table and dirty page table are appended to the end of the log.</a:t>
            </a:r>
          </a:p>
          <a:p>
            <a:pPr lvl="2">
              <a:lnSpc>
                <a:spcPct val="90000"/>
              </a:lnSpc>
            </a:pPr>
            <a:r>
              <a:rPr lang="en-US" altLang="en-US" sz="2000"/>
              <a:t>Writes the LSN of the begin_checkpoint record to a special file.  This special file is accessed during recovery to locate the last checkpoint information.</a:t>
            </a:r>
          </a:p>
          <a:p>
            <a:pPr lvl="1">
              <a:lnSpc>
                <a:spcPct val="90000"/>
              </a:lnSpc>
            </a:pPr>
            <a:r>
              <a:rPr lang="en-US" altLang="en-US" sz="2200"/>
              <a:t>To reduce the cost of checkpointing and allow the system to continue to execute transactions, ARIES uses “fuzzy checkpointing”.</a:t>
            </a:r>
          </a:p>
          <a:p>
            <a:pPr>
              <a:lnSpc>
                <a:spcPct val="90000"/>
              </a:lnSpc>
            </a:pPr>
            <a:endParaRPr lang="en-US" altLang="en-US" sz="2400"/>
          </a:p>
        </p:txBody>
      </p:sp>
      <p:sp>
        <p:nvSpPr>
          <p:cNvPr id="729092" name="Rectangle 4"/>
          <p:cNvSpPr>
            <a:spLocks noChangeArrowheads="1"/>
          </p:cNvSpPr>
          <p:nvPr/>
        </p:nvSpPr>
        <p:spPr bwMode="auto">
          <a:xfrm>
            <a:off x="1284288" y="1725613"/>
            <a:ext cx="7745412"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114300">
              <a:defRPr sz="2400">
                <a:solidFill>
                  <a:schemeClr val="tx1"/>
                </a:solidFill>
                <a:latin typeface="Arial" panose="020B0604020202020204" pitchFamily="34" charset="0"/>
              </a:defRPr>
            </a:lvl2pPr>
            <a:lvl3pPr marL="1546225" indent="-457200">
              <a:defRPr sz="2400">
                <a:solidFill>
                  <a:schemeClr val="tx1"/>
                </a:solidFill>
                <a:latin typeface="Arial" panose="020B0604020202020204" pitchFamily="34" charset="0"/>
              </a:defRPr>
            </a:lvl3pPr>
            <a:lvl4pPr marL="2117725" indent="-457200">
              <a:defRPr sz="2400">
                <a:solidFill>
                  <a:schemeClr val="tx1"/>
                </a:solidFill>
                <a:latin typeface="Arial" panose="020B0604020202020204" pitchFamily="34" charset="0"/>
              </a:defRPr>
            </a:lvl4pPr>
            <a:lvl5pPr marL="2689225" indent="-457200">
              <a:defRPr sz="2400">
                <a:solidFill>
                  <a:schemeClr val="tx1"/>
                </a:solidFill>
                <a:latin typeface="Arial" panose="020B0604020202020204" pitchFamily="34" charset="0"/>
              </a:defRPr>
            </a:lvl5pPr>
            <a:lvl6pPr marL="3146425" indent="-457200" fontAlgn="base">
              <a:spcBef>
                <a:spcPct val="0"/>
              </a:spcBef>
              <a:spcAft>
                <a:spcPct val="0"/>
              </a:spcAft>
              <a:defRPr sz="2400">
                <a:solidFill>
                  <a:schemeClr val="tx1"/>
                </a:solidFill>
                <a:latin typeface="Arial" panose="020B0604020202020204" pitchFamily="34" charset="0"/>
              </a:defRPr>
            </a:lvl6pPr>
            <a:lvl7pPr marL="3603625" indent="-457200" fontAlgn="base">
              <a:spcBef>
                <a:spcPct val="0"/>
              </a:spcBef>
              <a:spcAft>
                <a:spcPct val="0"/>
              </a:spcAft>
              <a:defRPr sz="2400">
                <a:solidFill>
                  <a:schemeClr val="tx1"/>
                </a:solidFill>
                <a:latin typeface="Arial" panose="020B0604020202020204" pitchFamily="34" charset="0"/>
              </a:defRPr>
            </a:lvl7pPr>
            <a:lvl8pPr marL="4060825" indent="-457200" fontAlgn="base">
              <a:spcBef>
                <a:spcPct val="0"/>
              </a:spcBef>
              <a:spcAft>
                <a:spcPct val="0"/>
              </a:spcAft>
              <a:defRPr sz="2400">
                <a:solidFill>
                  <a:schemeClr val="tx1"/>
                </a:solidFill>
                <a:latin typeface="Arial" panose="020B0604020202020204" pitchFamily="34" charset="0"/>
              </a:defRPr>
            </a:lvl8pPr>
            <a:lvl9pPr marL="4518025" indent="-457200" fontAlgn="base">
              <a:spcBef>
                <a:spcPct val="0"/>
              </a:spcBef>
              <a:spcAft>
                <a:spcPct val="0"/>
              </a:spcAft>
              <a:defRPr sz="2400">
                <a:solidFill>
                  <a:schemeClr val="tx1"/>
                </a:solidFill>
                <a:latin typeface="Arial" panose="020B0604020202020204" pitchFamily="34" charset="0"/>
              </a:defRPr>
            </a:lvl9pPr>
          </a:lstStyle>
          <a:p>
            <a:pPr lvl="1" algn="just"/>
            <a:endParaRPr lang="en-US" altLang="en-US" sz="2000" b="1">
              <a:solidFill>
                <a:schemeClr val="bg2"/>
              </a:solidFill>
              <a:latin typeface="Times New Roman" panose="02020603050405020304" pitchFamily="18" charset="0"/>
            </a:endParaRP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ltLang="en-US"/>
              <a:t>Slide 19- </a:t>
            </a:r>
            <a:fld id="{DAE95D3F-E467-4553-BB57-D528EC349424}" type="slidenum">
              <a:rPr lang="en-US" altLang="en-US"/>
              <a:pPr/>
              <a:t>39</a:t>
            </a:fld>
            <a:endParaRPr lang="en-CA" altLang="en-US"/>
          </a:p>
        </p:txBody>
      </p:sp>
      <p:sp>
        <p:nvSpPr>
          <p:cNvPr id="731146" name="Rectangle 10"/>
          <p:cNvSpPr>
            <a:spLocks noGrp="1" noChangeArrowheads="1"/>
          </p:cNvSpPr>
          <p:nvPr>
            <p:ph type="title"/>
          </p:nvPr>
        </p:nvSpPr>
        <p:spPr/>
        <p:txBody>
          <a:bodyPr/>
          <a:lstStyle/>
          <a:p>
            <a:r>
              <a:rPr lang="en-US" altLang="en-US"/>
              <a:t>Database Recovery</a:t>
            </a:r>
          </a:p>
        </p:txBody>
      </p:sp>
      <p:sp>
        <p:nvSpPr>
          <p:cNvPr id="731147" name="Rectangle 11"/>
          <p:cNvSpPr>
            <a:spLocks noGrp="1" noChangeArrowheads="1"/>
          </p:cNvSpPr>
          <p:nvPr>
            <p:ph type="body" idx="1"/>
          </p:nvPr>
        </p:nvSpPr>
        <p:spPr/>
        <p:txBody>
          <a:bodyPr/>
          <a:lstStyle/>
          <a:p>
            <a:pPr>
              <a:lnSpc>
                <a:spcPct val="90000"/>
              </a:lnSpc>
              <a:buFont typeface="Wingdings" panose="05000000000000000000" pitchFamily="2" charset="2"/>
              <a:buNone/>
            </a:pPr>
            <a:r>
              <a:rPr lang="en-US" altLang="en-US" sz="2000" b="1"/>
              <a:t>The ARIES Recovery Algorithm (contd.)</a:t>
            </a:r>
          </a:p>
          <a:p>
            <a:pPr>
              <a:lnSpc>
                <a:spcPct val="90000"/>
              </a:lnSpc>
            </a:pPr>
            <a:r>
              <a:rPr lang="en-US" altLang="en-US" sz="2000"/>
              <a:t>The following steps are performed for recovery</a:t>
            </a:r>
          </a:p>
          <a:p>
            <a:pPr lvl="1">
              <a:lnSpc>
                <a:spcPct val="90000"/>
              </a:lnSpc>
            </a:pPr>
            <a:r>
              <a:rPr lang="en-US" altLang="en-US" sz="2000" b="1"/>
              <a:t>Analysis phase</a:t>
            </a:r>
            <a:r>
              <a:rPr lang="en-US" altLang="en-US" sz="2000"/>
              <a:t>: Start at the begin_checkpoint record and proceed to the end_checkpoint record.  Access transaction table and dirty page table are appended to the end of the log.  Note that during this phase some other log records may be written to the log and transaction table may be modified.  The analysis phase compiles the set of redo and undo to be performed and ends.</a:t>
            </a:r>
          </a:p>
          <a:p>
            <a:pPr lvl="1">
              <a:lnSpc>
                <a:spcPct val="90000"/>
              </a:lnSpc>
            </a:pPr>
            <a:r>
              <a:rPr lang="en-US" altLang="en-US" sz="2000" b="1"/>
              <a:t>Redo phase</a:t>
            </a:r>
            <a:r>
              <a:rPr lang="en-US" altLang="en-US" sz="2000"/>
              <a:t>: Starts from the point in the log up to where all dirty pages have been flushed, and move forward to the end of the log.  Any change that appears in the dirty page table is redone.</a:t>
            </a:r>
          </a:p>
          <a:p>
            <a:pPr lvl="1">
              <a:lnSpc>
                <a:spcPct val="90000"/>
              </a:lnSpc>
            </a:pPr>
            <a:r>
              <a:rPr lang="en-US" altLang="en-US" sz="2000" b="1"/>
              <a:t>Undo phase</a:t>
            </a:r>
            <a:r>
              <a:rPr lang="en-US" altLang="en-US" sz="2000"/>
              <a:t>: Starts from the end of the log and proceeds backward while performing appropriate undo.  For each undo it writes a compensating record in the log.</a:t>
            </a:r>
          </a:p>
          <a:p>
            <a:pPr>
              <a:lnSpc>
                <a:spcPct val="90000"/>
              </a:lnSpc>
            </a:pPr>
            <a:r>
              <a:rPr lang="en-US" altLang="en-US" sz="2000"/>
              <a:t>The recovery completes at the end of undo phase.</a:t>
            </a:r>
          </a:p>
          <a:p>
            <a:pPr>
              <a:lnSpc>
                <a:spcPct val="90000"/>
              </a:lnSpc>
            </a:pPr>
            <a:endParaRPr lang="en-US" altLang="en-US" sz="2000"/>
          </a:p>
        </p:txBody>
      </p:sp>
      <p:sp>
        <p:nvSpPr>
          <p:cNvPr id="731140" name="Rectangle 4"/>
          <p:cNvSpPr>
            <a:spLocks noChangeArrowheads="1"/>
          </p:cNvSpPr>
          <p:nvPr/>
        </p:nvSpPr>
        <p:spPr bwMode="auto">
          <a:xfrm>
            <a:off x="1284288" y="1725613"/>
            <a:ext cx="7745412"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114300">
              <a:defRPr sz="2400">
                <a:solidFill>
                  <a:schemeClr val="tx1"/>
                </a:solidFill>
                <a:latin typeface="Arial" panose="020B0604020202020204" pitchFamily="34" charset="0"/>
              </a:defRPr>
            </a:lvl2pPr>
            <a:lvl3pPr marL="1546225" indent="-457200">
              <a:defRPr sz="2400">
                <a:solidFill>
                  <a:schemeClr val="tx1"/>
                </a:solidFill>
                <a:latin typeface="Arial" panose="020B0604020202020204" pitchFamily="34" charset="0"/>
              </a:defRPr>
            </a:lvl3pPr>
            <a:lvl4pPr marL="2117725" indent="-457200">
              <a:defRPr sz="2400">
                <a:solidFill>
                  <a:schemeClr val="tx1"/>
                </a:solidFill>
                <a:latin typeface="Arial" panose="020B0604020202020204" pitchFamily="34" charset="0"/>
              </a:defRPr>
            </a:lvl4pPr>
            <a:lvl5pPr marL="2689225" indent="-457200">
              <a:defRPr sz="2400">
                <a:solidFill>
                  <a:schemeClr val="tx1"/>
                </a:solidFill>
                <a:latin typeface="Arial" panose="020B0604020202020204" pitchFamily="34" charset="0"/>
              </a:defRPr>
            </a:lvl5pPr>
            <a:lvl6pPr marL="3146425" indent="-457200" fontAlgn="base">
              <a:spcBef>
                <a:spcPct val="0"/>
              </a:spcBef>
              <a:spcAft>
                <a:spcPct val="0"/>
              </a:spcAft>
              <a:defRPr sz="2400">
                <a:solidFill>
                  <a:schemeClr val="tx1"/>
                </a:solidFill>
                <a:latin typeface="Arial" panose="020B0604020202020204" pitchFamily="34" charset="0"/>
              </a:defRPr>
            </a:lvl6pPr>
            <a:lvl7pPr marL="3603625" indent="-457200" fontAlgn="base">
              <a:spcBef>
                <a:spcPct val="0"/>
              </a:spcBef>
              <a:spcAft>
                <a:spcPct val="0"/>
              </a:spcAft>
              <a:defRPr sz="2400">
                <a:solidFill>
                  <a:schemeClr val="tx1"/>
                </a:solidFill>
                <a:latin typeface="Arial" panose="020B0604020202020204" pitchFamily="34" charset="0"/>
              </a:defRPr>
            </a:lvl7pPr>
            <a:lvl8pPr marL="4060825" indent="-457200" fontAlgn="base">
              <a:spcBef>
                <a:spcPct val="0"/>
              </a:spcBef>
              <a:spcAft>
                <a:spcPct val="0"/>
              </a:spcAft>
              <a:defRPr sz="2400">
                <a:solidFill>
                  <a:schemeClr val="tx1"/>
                </a:solidFill>
                <a:latin typeface="Arial" panose="020B0604020202020204" pitchFamily="34" charset="0"/>
              </a:defRPr>
            </a:lvl8pPr>
            <a:lvl9pPr marL="4518025" indent="-457200" fontAlgn="base">
              <a:spcBef>
                <a:spcPct val="0"/>
              </a:spcBef>
              <a:spcAft>
                <a:spcPct val="0"/>
              </a:spcAft>
              <a:defRPr sz="2400">
                <a:solidFill>
                  <a:schemeClr val="tx1"/>
                </a:solidFill>
                <a:latin typeface="Arial" panose="020B0604020202020204" pitchFamily="34" charset="0"/>
              </a:defRPr>
            </a:lvl9pPr>
          </a:lstStyle>
          <a:p>
            <a:pPr lvl="1" algn="just"/>
            <a:endParaRPr lang="en-US" altLang="en-US" sz="2000" b="1">
              <a:solidFill>
                <a:schemeClr val="bg2"/>
              </a:solidFill>
              <a:latin typeface="Times New Roman" panose="02020603050405020304" pitchFamily="18" charset="0"/>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19- </a:t>
            </a:r>
            <a:fld id="{B4900506-BBD6-4DC4-B302-C52B5279A4D1}" type="slidenum">
              <a:rPr lang="en-US" altLang="en-US"/>
              <a:pPr/>
              <a:t>4</a:t>
            </a:fld>
            <a:endParaRPr lang="en-CA" altLang="en-US"/>
          </a:p>
        </p:txBody>
      </p:sp>
      <p:sp>
        <p:nvSpPr>
          <p:cNvPr id="671748" name="Rectangle 4"/>
          <p:cNvSpPr>
            <a:spLocks noGrp="1" noChangeArrowheads="1"/>
          </p:cNvSpPr>
          <p:nvPr>
            <p:ph type="title"/>
          </p:nvPr>
        </p:nvSpPr>
        <p:spPr/>
        <p:txBody>
          <a:bodyPr/>
          <a:lstStyle/>
          <a:p>
            <a:r>
              <a:rPr lang="en-US" altLang="en-US"/>
              <a:t>Database Recovery</a:t>
            </a:r>
          </a:p>
        </p:txBody>
      </p:sp>
      <p:sp>
        <p:nvSpPr>
          <p:cNvPr id="671749" name="Rectangle 5"/>
          <p:cNvSpPr>
            <a:spLocks noGrp="1" noChangeArrowheads="1"/>
          </p:cNvSpPr>
          <p:nvPr>
            <p:ph type="body" idx="1"/>
          </p:nvPr>
        </p:nvSpPr>
        <p:spPr/>
        <p:txBody>
          <a:bodyPr/>
          <a:lstStyle/>
          <a:p>
            <a:pPr>
              <a:lnSpc>
                <a:spcPct val="90000"/>
              </a:lnSpc>
              <a:buFont typeface="Wingdings" panose="05000000000000000000" pitchFamily="2" charset="2"/>
              <a:buNone/>
            </a:pPr>
            <a:r>
              <a:rPr lang="en-US" altLang="en-US" sz="2400"/>
              <a:t>1   Purpose of Database Recovery</a:t>
            </a:r>
          </a:p>
          <a:p>
            <a:pPr lvl="1">
              <a:lnSpc>
                <a:spcPct val="90000"/>
              </a:lnSpc>
            </a:pPr>
            <a:r>
              <a:rPr lang="en-US" altLang="en-US" sz="2400"/>
              <a:t>To bring the database into the last consistent state, which existed prior to the failure.</a:t>
            </a:r>
          </a:p>
          <a:p>
            <a:pPr lvl="1">
              <a:lnSpc>
                <a:spcPct val="90000"/>
              </a:lnSpc>
            </a:pPr>
            <a:r>
              <a:rPr lang="en-US" altLang="en-US" sz="2400"/>
              <a:t>To preserve transaction properties (Atomicity, Consistency, Isolation and Durability).</a:t>
            </a:r>
          </a:p>
          <a:p>
            <a:pPr>
              <a:lnSpc>
                <a:spcPct val="90000"/>
              </a:lnSpc>
            </a:pPr>
            <a:r>
              <a:rPr lang="en-US" altLang="en-US" sz="2400"/>
              <a:t>Example:</a:t>
            </a:r>
          </a:p>
          <a:p>
            <a:pPr lvl="1">
              <a:lnSpc>
                <a:spcPct val="90000"/>
              </a:lnSpc>
            </a:pPr>
            <a:r>
              <a:rPr lang="en-US" altLang="en-US" sz="2400"/>
              <a:t>If the system crashes before a fund transfer transaction completes its execution, then either one or both accounts may have incorrect value.  Thus, the database must be restored to the state before the transaction modified any of the accounts.  </a:t>
            </a: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ltLang="en-US"/>
              <a:t>Slide 19- </a:t>
            </a:r>
            <a:fld id="{E36624CF-0F1B-40C9-9D92-A55552B5034B}" type="slidenum">
              <a:rPr lang="en-US" altLang="en-US"/>
              <a:pPr/>
              <a:t>40</a:t>
            </a:fld>
            <a:endParaRPr lang="en-CA" altLang="en-US"/>
          </a:p>
        </p:txBody>
      </p:sp>
      <p:sp>
        <p:nvSpPr>
          <p:cNvPr id="733193" name="Rectangle 9"/>
          <p:cNvSpPr>
            <a:spLocks noGrp="1" noChangeArrowheads="1"/>
          </p:cNvSpPr>
          <p:nvPr>
            <p:ph type="title"/>
          </p:nvPr>
        </p:nvSpPr>
        <p:spPr/>
        <p:txBody>
          <a:bodyPr/>
          <a:lstStyle/>
          <a:p>
            <a:r>
              <a:rPr lang="en-US" altLang="en-US"/>
              <a:t>Database Recovery</a:t>
            </a:r>
          </a:p>
        </p:txBody>
      </p:sp>
      <p:sp>
        <p:nvSpPr>
          <p:cNvPr id="733188" name="Rectangle 4"/>
          <p:cNvSpPr>
            <a:spLocks noChangeArrowheads="1"/>
          </p:cNvSpPr>
          <p:nvPr/>
        </p:nvSpPr>
        <p:spPr bwMode="auto">
          <a:xfrm>
            <a:off x="920750" y="1687513"/>
            <a:ext cx="774541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114300">
              <a:defRPr sz="2400">
                <a:solidFill>
                  <a:schemeClr val="tx1"/>
                </a:solidFill>
                <a:latin typeface="Arial" panose="020B0604020202020204" pitchFamily="34" charset="0"/>
              </a:defRPr>
            </a:lvl2pPr>
            <a:lvl3pPr marL="1546225" indent="-457200">
              <a:defRPr sz="2400">
                <a:solidFill>
                  <a:schemeClr val="tx1"/>
                </a:solidFill>
                <a:latin typeface="Arial" panose="020B0604020202020204" pitchFamily="34" charset="0"/>
              </a:defRPr>
            </a:lvl3pPr>
            <a:lvl4pPr marL="2117725" indent="-457200">
              <a:defRPr sz="2400">
                <a:solidFill>
                  <a:schemeClr val="tx1"/>
                </a:solidFill>
                <a:latin typeface="Arial" panose="020B0604020202020204" pitchFamily="34" charset="0"/>
              </a:defRPr>
            </a:lvl4pPr>
            <a:lvl5pPr marL="2689225" indent="-457200">
              <a:defRPr sz="2400">
                <a:solidFill>
                  <a:schemeClr val="tx1"/>
                </a:solidFill>
                <a:latin typeface="Arial" panose="020B0604020202020204" pitchFamily="34" charset="0"/>
              </a:defRPr>
            </a:lvl5pPr>
            <a:lvl6pPr marL="3146425" indent="-457200" fontAlgn="base">
              <a:spcBef>
                <a:spcPct val="0"/>
              </a:spcBef>
              <a:spcAft>
                <a:spcPct val="0"/>
              </a:spcAft>
              <a:defRPr sz="2400">
                <a:solidFill>
                  <a:schemeClr val="tx1"/>
                </a:solidFill>
                <a:latin typeface="Arial" panose="020B0604020202020204" pitchFamily="34" charset="0"/>
              </a:defRPr>
            </a:lvl6pPr>
            <a:lvl7pPr marL="3603625" indent="-457200" fontAlgn="base">
              <a:spcBef>
                <a:spcPct val="0"/>
              </a:spcBef>
              <a:spcAft>
                <a:spcPct val="0"/>
              </a:spcAft>
              <a:defRPr sz="2400">
                <a:solidFill>
                  <a:schemeClr val="tx1"/>
                </a:solidFill>
                <a:latin typeface="Arial" panose="020B0604020202020204" pitchFamily="34" charset="0"/>
              </a:defRPr>
            </a:lvl7pPr>
            <a:lvl8pPr marL="4060825" indent="-457200" fontAlgn="base">
              <a:spcBef>
                <a:spcPct val="0"/>
              </a:spcBef>
              <a:spcAft>
                <a:spcPct val="0"/>
              </a:spcAft>
              <a:defRPr sz="2400">
                <a:solidFill>
                  <a:schemeClr val="tx1"/>
                </a:solidFill>
                <a:latin typeface="Arial" panose="020B0604020202020204" pitchFamily="34" charset="0"/>
              </a:defRPr>
            </a:lvl8pPr>
            <a:lvl9pPr marL="4518025" indent="-457200" fontAlgn="base">
              <a:spcBef>
                <a:spcPct val="0"/>
              </a:spcBef>
              <a:spcAft>
                <a:spcPct val="0"/>
              </a:spcAft>
              <a:defRPr sz="2400">
                <a:solidFill>
                  <a:schemeClr val="tx1"/>
                </a:solidFill>
                <a:latin typeface="Arial" panose="020B0604020202020204" pitchFamily="34" charset="0"/>
              </a:defRPr>
            </a:lvl9pPr>
          </a:lstStyle>
          <a:p>
            <a:pPr lvl="1" algn="just"/>
            <a:endParaRPr lang="en-US" altLang="en-US" sz="2000" b="1">
              <a:solidFill>
                <a:schemeClr val="bg2"/>
              </a:solidFill>
              <a:latin typeface="Times New Roman" panose="02020603050405020304" pitchFamily="18" charset="0"/>
            </a:endParaRPr>
          </a:p>
        </p:txBody>
      </p:sp>
      <p:pic>
        <p:nvPicPr>
          <p:cNvPr id="733195" name="Picture 11" descr="fig19_06"/>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447800" y="1619250"/>
            <a:ext cx="5715000" cy="493395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r>
              <a:rPr lang="en-US" altLang="en-US"/>
              <a:t>Slide 19- </a:t>
            </a:r>
            <a:fld id="{76B93675-7842-4733-9F27-DB83F67FF38D}" type="slidenum">
              <a:rPr lang="en-US" altLang="en-US"/>
              <a:pPr/>
              <a:t>41</a:t>
            </a:fld>
            <a:endParaRPr lang="en-CA" altLang="en-US"/>
          </a:p>
        </p:txBody>
      </p:sp>
      <p:sp>
        <p:nvSpPr>
          <p:cNvPr id="735241" name="Rectangle 9"/>
          <p:cNvSpPr>
            <a:spLocks noGrp="1" noChangeArrowheads="1"/>
          </p:cNvSpPr>
          <p:nvPr>
            <p:ph type="title"/>
          </p:nvPr>
        </p:nvSpPr>
        <p:spPr/>
        <p:txBody>
          <a:bodyPr/>
          <a:lstStyle/>
          <a:p>
            <a:r>
              <a:rPr lang="en-US" altLang="en-US"/>
              <a:t>Database Recovery</a:t>
            </a:r>
          </a:p>
        </p:txBody>
      </p:sp>
      <p:sp>
        <p:nvSpPr>
          <p:cNvPr id="735242" name="Rectangle 10"/>
          <p:cNvSpPr>
            <a:spLocks noGrp="1" noChangeArrowheads="1"/>
          </p:cNvSpPr>
          <p:nvPr>
            <p:ph type="body" idx="1"/>
          </p:nvPr>
        </p:nvSpPr>
        <p:spPr/>
        <p:txBody>
          <a:bodyPr/>
          <a:lstStyle/>
          <a:p>
            <a:pPr>
              <a:lnSpc>
                <a:spcPct val="90000"/>
              </a:lnSpc>
              <a:buFont typeface="Wingdings" panose="05000000000000000000" pitchFamily="2" charset="2"/>
              <a:buNone/>
            </a:pPr>
            <a:r>
              <a:rPr lang="en-US" altLang="en-US" sz="2000" dirty="0"/>
              <a:t>10   Recovery in </a:t>
            </a:r>
            <a:r>
              <a:rPr lang="en-US" altLang="en-US" sz="2000" dirty="0" err="1"/>
              <a:t>multidatabase</a:t>
            </a:r>
            <a:r>
              <a:rPr lang="en-US" altLang="en-US" sz="2000" dirty="0"/>
              <a:t> system</a:t>
            </a:r>
          </a:p>
          <a:p>
            <a:pPr>
              <a:lnSpc>
                <a:spcPct val="90000"/>
              </a:lnSpc>
            </a:pPr>
            <a:r>
              <a:rPr lang="en-US" altLang="en-US" sz="2000" dirty="0"/>
              <a:t>A </a:t>
            </a:r>
            <a:r>
              <a:rPr lang="en-US" altLang="en-US" sz="2000" dirty="0" err="1"/>
              <a:t>multidatabase</a:t>
            </a:r>
            <a:r>
              <a:rPr lang="en-US" altLang="en-US" sz="2000" dirty="0"/>
              <a:t> system is a special distributed database system where one node may be running relational database system under UNIX, another may be running object-oriented system under Windows and so on.</a:t>
            </a:r>
          </a:p>
          <a:p>
            <a:pPr>
              <a:lnSpc>
                <a:spcPct val="90000"/>
              </a:lnSpc>
            </a:pPr>
            <a:r>
              <a:rPr lang="en-US" altLang="en-US" sz="2000"/>
              <a:t>A transaction may run in a distributed fashion at multiple nodes.</a:t>
            </a:r>
          </a:p>
          <a:p>
            <a:pPr>
              <a:lnSpc>
                <a:spcPct val="90000"/>
              </a:lnSpc>
            </a:pPr>
            <a:r>
              <a:rPr lang="en-US" altLang="en-US" sz="2000" dirty="0"/>
              <a:t>In this execution scenario the transaction commits only when all these multiple nodes agree to commit individually the part of the transaction they were executing. </a:t>
            </a:r>
          </a:p>
          <a:p>
            <a:pPr>
              <a:lnSpc>
                <a:spcPct val="90000"/>
              </a:lnSpc>
            </a:pPr>
            <a:r>
              <a:rPr lang="en-US" altLang="en-US" sz="2000" dirty="0"/>
              <a:t>This commit scheme is  referred to as “</a:t>
            </a:r>
            <a:r>
              <a:rPr lang="en-US" altLang="en-US" sz="2000" b="1" dirty="0"/>
              <a:t>two-phase commit</a:t>
            </a:r>
            <a:r>
              <a:rPr lang="en-US" altLang="en-US" sz="2000" dirty="0"/>
              <a:t>” (</a:t>
            </a:r>
            <a:r>
              <a:rPr lang="en-US" altLang="en-US" sz="2000" b="1" dirty="0"/>
              <a:t>2PC</a:t>
            </a:r>
            <a:r>
              <a:rPr lang="en-US" altLang="en-US" sz="2000" dirty="0"/>
              <a:t>). </a:t>
            </a:r>
          </a:p>
          <a:p>
            <a:pPr lvl="1">
              <a:lnSpc>
                <a:spcPct val="90000"/>
              </a:lnSpc>
            </a:pPr>
            <a:r>
              <a:rPr lang="en-US" altLang="en-US" sz="2000" dirty="0"/>
              <a:t>If any one of these nodes fails or cannot commit the part of the transaction, then the transaction is aborted.</a:t>
            </a:r>
          </a:p>
          <a:p>
            <a:pPr>
              <a:lnSpc>
                <a:spcPct val="90000"/>
              </a:lnSpc>
            </a:pPr>
            <a:r>
              <a:rPr lang="en-US" altLang="en-US" sz="2000" dirty="0"/>
              <a:t>Each node recovers the transaction under its own recovery protocol.</a:t>
            </a:r>
          </a:p>
          <a:p>
            <a:pPr>
              <a:lnSpc>
                <a:spcPct val="90000"/>
              </a:lnSpc>
            </a:pPr>
            <a:endParaRPr lang="en-US" altLang="en-US" sz="2000" dirty="0"/>
          </a:p>
        </p:txBody>
      </p:sp>
      <p:sp>
        <p:nvSpPr>
          <p:cNvPr id="735236" name="Rectangle 4"/>
          <p:cNvSpPr>
            <a:spLocks noChangeArrowheads="1"/>
          </p:cNvSpPr>
          <p:nvPr/>
        </p:nvSpPr>
        <p:spPr bwMode="auto">
          <a:xfrm>
            <a:off x="920750" y="1687513"/>
            <a:ext cx="774541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defRPr>
            </a:lvl1pPr>
            <a:lvl2pPr marL="114300">
              <a:defRPr sz="2400">
                <a:solidFill>
                  <a:schemeClr val="tx1"/>
                </a:solidFill>
                <a:latin typeface="Arial" panose="020B0604020202020204" pitchFamily="34" charset="0"/>
              </a:defRPr>
            </a:lvl2pPr>
            <a:lvl3pPr marL="1546225" indent="-457200">
              <a:defRPr sz="2400">
                <a:solidFill>
                  <a:schemeClr val="tx1"/>
                </a:solidFill>
                <a:latin typeface="Arial" panose="020B0604020202020204" pitchFamily="34" charset="0"/>
              </a:defRPr>
            </a:lvl3pPr>
            <a:lvl4pPr marL="2117725" indent="-457200">
              <a:defRPr sz="2400">
                <a:solidFill>
                  <a:schemeClr val="tx1"/>
                </a:solidFill>
                <a:latin typeface="Arial" panose="020B0604020202020204" pitchFamily="34" charset="0"/>
              </a:defRPr>
            </a:lvl4pPr>
            <a:lvl5pPr marL="2689225" indent="-457200">
              <a:defRPr sz="2400">
                <a:solidFill>
                  <a:schemeClr val="tx1"/>
                </a:solidFill>
                <a:latin typeface="Arial" panose="020B0604020202020204" pitchFamily="34" charset="0"/>
              </a:defRPr>
            </a:lvl5pPr>
            <a:lvl6pPr marL="3146425" indent="-457200" fontAlgn="base">
              <a:spcBef>
                <a:spcPct val="0"/>
              </a:spcBef>
              <a:spcAft>
                <a:spcPct val="0"/>
              </a:spcAft>
              <a:defRPr sz="2400">
                <a:solidFill>
                  <a:schemeClr val="tx1"/>
                </a:solidFill>
                <a:latin typeface="Arial" panose="020B0604020202020204" pitchFamily="34" charset="0"/>
              </a:defRPr>
            </a:lvl6pPr>
            <a:lvl7pPr marL="3603625" indent="-457200" fontAlgn="base">
              <a:spcBef>
                <a:spcPct val="0"/>
              </a:spcBef>
              <a:spcAft>
                <a:spcPct val="0"/>
              </a:spcAft>
              <a:defRPr sz="2400">
                <a:solidFill>
                  <a:schemeClr val="tx1"/>
                </a:solidFill>
                <a:latin typeface="Arial" panose="020B0604020202020204" pitchFamily="34" charset="0"/>
              </a:defRPr>
            </a:lvl7pPr>
            <a:lvl8pPr marL="4060825" indent="-457200" fontAlgn="base">
              <a:spcBef>
                <a:spcPct val="0"/>
              </a:spcBef>
              <a:spcAft>
                <a:spcPct val="0"/>
              </a:spcAft>
              <a:defRPr sz="2400">
                <a:solidFill>
                  <a:schemeClr val="tx1"/>
                </a:solidFill>
                <a:latin typeface="Arial" panose="020B0604020202020204" pitchFamily="34" charset="0"/>
              </a:defRPr>
            </a:lvl8pPr>
            <a:lvl9pPr marL="4518025" indent="-457200" fontAlgn="base">
              <a:spcBef>
                <a:spcPct val="0"/>
              </a:spcBef>
              <a:spcAft>
                <a:spcPct val="0"/>
              </a:spcAft>
              <a:defRPr sz="2400">
                <a:solidFill>
                  <a:schemeClr val="tx1"/>
                </a:solidFill>
                <a:latin typeface="Arial" panose="020B0604020202020204" pitchFamily="34" charset="0"/>
              </a:defRPr>
            </a:lvl9pPr>
          </a:lstStyle>
          <a:p>
            <a:pPr lvl="1" algn="just"/>
            <a:endParaRPr lang="en-US" altLang="en-US" sz="2000" b="1">
              <a:solidFill>
                <a:schemeClr val="bg2"/>
              </a:solidFill>
              <a:latin typeface="Times New Roman" panose="02020603050405020304" pitchFamily="18" charset="0"/>
            </a:endParaRPr>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19- </a:t>
            </a:r>
            <a:fld id="{FF09D7F7-A2BD-4234-812D-4079693131F2}" type="slidenum">
              <a:rPr lang="en-US" altLang="en-US"/>
              <a:pPr/>
              <a:t>42</a:t>
            </a:fld>
            <a:endParaRPr lang="en-CA" altLang="en-US"/>
          </a:p>
        </p:txBody>
      </p:sp>
      <p:sp>
        <p:nvSpPr>
          <p:cNvPr id="772100" name="Rectangle 4"/>
          <p:cNvSpPr>
            <a:spLocks noGrp="1" noChangeArrowheads="1"/>
          </p:cNvSpPr>
          <p:nvPr>
            <p:ph type="title"/>
          </p:nvPr>
        </p:nvSpPr>
        <p:spPr/>
        <p:txBody>
          <a:bodyPr/>
          <a:lstStyle/>
          <a:p>
            <a:r>
              <a:rPr lang="en-US" altLang="en-US"/>
              <a:t>Summary</a:t>
            </a:r>
          </a:p>
        </p:txBody>
      </p:sp>
      <p:sp>
        <p:nvSpPr>
          <p:cNvPr id="772101" name="Rectangle 5"/>
          <p:cNvSpPr>
            <a:spLocks noGrp="1" noChangeArrowheads="1"/>
          </p:cNvSpPr>
          <p:nvPr>
            <p:ph type="body" idx="1"/>
          </p:nvPr>
        </p:nvSpPr>
        <p:spPr/>
        <p:txBody>
          <a:bodyPr/>
          <a:lstStyle/>
          <a:p>
            <a:pPr>
              <a:lnSpc>
                <a:spcPct val="90000"/>
              </a:lnSpc>
            </a:pPr>
            <a:r>
              <a:rPr lang="en-US" altLang="en-US"/>
              <a:t>Databases Recovery</a:t>
            </a:r>
          </a:p>
          <a:p>
            <a:pPr lvl="1">
              <a:lnSpc>
                <a:spcPct val="90000"/>
              </a:lnSpc>
            </a:pPr>
            <a:r>
              <a:rPr lang="en-US" altLang="en-US"/>
              <a:t>Types of Failure</a:t>
            </a:r>
          </a:p>
          <a:p>
            <a:pPr lvl="1">
              <a:lnSpc>
                <a:spcPct val="90000"/>
              </a:lnSpc>
            </a:pPr>
            <a:r>
              <a:rPr lang="en-US" altLang="en-US"/>
              <a:t>Transaction Log</a:t>
            </a:r>
          </a:p>
          <a:p>
            <a:pPr lvl="1">
              <a:lnSpc>
                <a:spcPct val="90000"/>
              </a:lnSpc>
            </a:pPr>
            <a:r>
              <a:rPr lang="en-US" altLang="en-US"/>
              <a:t>Data Updates</a:t>
            </a:r>
          </a:p>
          <a:p>
            <a:pPr lvl="1">
              <a:lnSpc>
                <a:spcPct val="90000"/>
              </a:lnSpc>
            </a:pPr>
            <a:r>
              <a:rPr lang="en-US" altLang="en-US"/>
              <a:t>Data Caching</a:t>
            </a:r>
          </a:p>
          <a:p>
            <a:pPr lvl="1">
              <a:lnSpc>
                <a:spcPct val="90000"/>
              </a:lnSpc>
            </a:pPr>
            <a:r>
              <a:rPr lang="en-US" altLang="en-US"/>
              <a:t>Transaction Roll-back (Undo) and Roll-Forward</a:t>
            </a:r>
          </a:p>
          <a:p>
            <a:pPr lvl="1">
              <a:lnSpc>
                <a:spcPct val="90000"/>
              </a:lnSpc>
            </a:pPr>
            <a:r>
              <a:rPr lang="en-US" altLang="en-US"/>
              <a:t>Checkpointing</a:t>
            </a:r>
          </a:p>
          <a:p>
            <a:pPr lvl="1">
              <a:lnSpc>
                <a:spcPct val="90000"/>
              </a:lnSpc>
            </a:pPr>
            <a:r>
              <a:rPr lang="en-US" altLang="en-US"/>
              <a:t>Recovery schemes</a:t>
            </a:r>
          </a:p>
          <a:p>
            <a:pPr lvl="2">
              <a:lnSpc>
                <a:spcPct val="90000"/>
              </a:lnSpc>
            </a:pPr>
            <a:r>
              <a:rPr lang="en-US" altLang="en-US"/>
              <a:t>ARIES Recovery Scheme</a:t>
            </a:r>
          </a:p>
          <a:p>
            <a:pPr lvl="2">
              <a:lnSpc>
                <a:spcPct val="90000"/>
              </a:lnSpc>
            </a:pPr>
            <a:r>
              <a:rPr lang="en-US" altLang="en-US"/>
              <a:t>Recovery in Multidatabase System</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19- </a:t>
            </a:r>
            <a:fld id="{72AB2A38-1147-4B4A-B06C-25D70A94D39C}" type="slidenum">
              <a:rPr lang="en-US" altLang="en-US"/>
              <a:pPr/>
              <a:t>5</a:t>
            </a:fld>
            <a:endParaRPr lang="en-CA" altLang="en-US"/>
          </a:p>
        </p:txBody>
      </p:sp>
      <p:sp>
        <p:nvSpPr>
          <p:cNvPr id="673796" name="Rectangle 4"/>
          <p:cNvSpPr>
            <a:spLocks noGrp="1" noChangeArrowheads="1"/>
          </p:cNvSpPr>
          <p:nvPr>
            <p:ph type="title"/>
          </p:nvPr>
        </p:nvSpPr>
        <p:spPr/>
        <p:txBody>
          <a:bodyPr/>
          <a:lstStyle/>
          <a:p>
            <a:r>
              <a:rPr lang="en-US" altLang="en-US"/>
              <a:t>Database Recovery</a:t>
            </a:r>
          </a:p>
        </p:txBody>
      </p:sp>
      <p:sp>
        <p:nvSpPr>
          <p:cNvPr id="673797" name="Rectangle 5"/>
          <p:cNvSpPr>
            <a:spLocks noGrp="1" noChangeArrowheads="1"/>
          </p:cNvSpPr>
          <p:nvPr>
            <p:ph type="body" idx="1"/>
          </p:nvPr>
        </p:nvSpPr>
        <p:spPr/>
        <p:txBody>
          <a:bodyPr/>
          <a:lstStyle/>
          <a:p>
            <a:pPr>
              <a:buFont typeface="Wingdings" panose="05000000000000000000" pitchFamily="2" charset="2"/>
              <a:buNone/>
            </a:pPr>
            <a:r>
              <a:rPr lang="en-US" altLang="en-US"/>
              <a:t>2   Types of Failure</a:t>
            </a:r>
          </a:p>
          <a:p>
            <a:pPr lvl="1"/>
            <a:r>
              <a:rPr lang="en-US" altLang="en-US"/>
              <a:t>The database may become unavailable for use due to </a:t>
            </a:r>
          </a:p>
          <a:p>
            <a:pPr lvl="2"/>
            <a:r>
              <a:rPr lang="en-US" altLang="en-US" b="1"/>
              <a:t>Transaction failure</a:t>
            </a:r>
            <a:r>
              <a:rPr lang="en-US" altLang="en-US"/>
              <a:t>:  Transactions may fail because of incorrect input, deadlock, incorrect synchronization.</a:t>
            </a:r>
          </a:p>
          <a:p>
            <a:pPr lvl="2"/>
            <a:r>
              <a:rPr lang="en-US" altLang="en-US" b="1"/>
              <a:t>System failure</a:t>
            </a:r>
            <a:r>
              <a:rPr lang="en-US" altLang="en-US"/>
              <a:t>:  System may fail because of addressing error, application error, operating system fault, RAM failure, etc.</a:t>
            </a:r>
          </a:p>
          <a:p>
            <a:pPr lvl="2"/>
            <a:r>
              <a:rPr lang="en-US" altLang="en-US" b="1"/>
              <a:t>Media failure</a:t>
            </a:r>
            <a:r>
              <a:rPr lang="en-US" altLang="en-US"/>
              <a:t>:  Disk head crash, power disruption, etc.</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ltLang="en-US"/>
              <a:t>Slide 19- </a:t>
            </a:r>
            <a:fld id="{2465D871-85D0-45FD-ABA6-B07EFBBB9588}" type="slidenum">
              <a:rPr lang="en-US" altLang="en-US"/>
              <a:pPr/>
              <a:t>6</a:t>
            </a:fld>
            <a:endParaRPr lang="en-CA" altLang="en-US"/>
          </a:p>
        </p:txBody>
      </p:sp>
      <p:sp>
        <p:nvSpPr>
          <p:cNvPr id="675845" name="Rectangle 5"/>
          <p:cNvSpPr>
            <a:spLocks noGrp="1" noChangeArrowheads="1"/>
          </p:cNvSpPr>
          <p:nvPr>
            <p:ph type="title"/>
          </p:nvPr>
        </p:nvSpPr>
        <p:spPr/>
        <p:txBody>
          <a:bodyPr/>
          <a:lstStyle/>
          <a:p>
            <a:r>
              <a:rPr lang="en-US" altLang="en-US"/>
              <a:t>Database Recovery</a:t>
            </a:r>
          </a:p>
        </p:txBody>
      </p:sp>
      <p:sp>
        <p:nvSpPr>
          <p:cNvPr id="675846" name="Rectangle 6"/>
          <p:cNvSpPr>
            <a:spLocks noGrp="1" noChangeArrowheads="1"/>
          </p:cNvSpPr>
          <p:nvPr>
            <p:ph type="body" idx="1"/>
          </p:nvPr>
        </p:nvSpPr>
        <p:spPr>
          <a:xfrm>
            <a:off x="239713" y="1600200"/>
            <a:ext cx="8294687" cy="2438400"/>
          </a:xfrm>
        </p:spPr>
        <p:txBody>
          <a:bodyPr/>
          <a:lstStyle/>
          <a:p>
            <a:pPr>
              <a:lnSpc>
                <a:spcPct val="80000"/>
              </a:lnSpc>
              <a:buFont typeface="Wingdings" panose="05000000000000000000" pitchFamily="2" charset="2"/>
              <a:buNone/>
            </a:pPr>
            <a:r>
              <a:rPr lang="en-US" altLang="en-US" sz="2400"/>
              <a:t>3   Transaction Log</a:t>
            </a:r>
          </a:p>
          <a:p>
            <a:pPr lvl="1">
              <a:lnSpc>
                <a:spcPct val="80000"/>
              </a:lnSpc>
            </a:pPr>
            <a:r>
              <a:rPr lang="en-US" altLang="en-US" sz="2200"/>
              <a:t>For recovery from any type of failure data values prior to modification (BFIM - BeFore Image) and the new value after modification (AFIM – AFter Image) are required.</a:t>
            </a:r>
          </a:p>
          <a:p>
            <a:pPr lvl="1">
              <a:lnSpc>
                <a:spcPct val="80000"/>
              </a:lnSpc>
            </a:pPr>
            <a:r>
              <a:rPr lang="en-US" altLang="en-US" sz="2200"/>
              <a:t>These values and other information is stored in a sequential file called Transaction log.  A sample log is given below.  Back P and Next P point to the previous and next log records of the same transaction.</a:t>
            </a:r>
          </a:p>
        </p:txBody>
      </p:sp>
      <p:graphicFrame>
        <p:nvGraphicFramePr>
          <p:cNvPr id="675844" name="Object 4"/>
          <p:cNvGraphicFramePr>
            <a:graphicFrameLocks noChangeAspect="1"/>
          </p:cNvGraphicFramePr>
          <p:nvPr>
            <p:ph sz="half" idx="4294967295"/>
          </p:nvPr>
        </p:nvGraphicFramePr>
        <p:xfrm>
          <a:off x="757238" y="4038600"/>
          <a:ext cx="7319962" cy="2470150"/>
        </p:xfrm>
        <a:graphic>
          <a:graphicData uri="http://schemas.openxmlformats.org/presentationml/2006/ole">
            <p:oleObj spid="_x0000_s675847" name="VISIO" r:id="rId4" imgW="4514088" imgH="1459992" progId="">
              <p:embed/>
            </p:oleObj>
          </a:graphicData>
        </a:graphic>
      </p:graphicFrame>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19- </a:t>
            </a:r>
            <a:fld id="{7A0346FE-98A9-48A1-8168-31483F238AF5}" type="slidenum">
              <a:rPr lang="en-US" altLang="en-US"/>
              <a:pPr/>
              <a:t>7</a:t>
            </a:fld>
            <a:endParaRPr lang="en-CA" altLang="en-US"/>
          </a:p>
        </p:txBody>
      </p:sp>
      <p:sp>
        <p:nvSpPr>
          <p:cNvPr id="677892" name="Rectangle 4"/>
          <p:cNvSpPr>
            <a:spLocks noGrp="1" noChangeArrowheads="1"/>
          </p:cNvSpPr>
          <p:nvPr>
            <p:ph type="title"/>
          </p:nvPr>
        </p:nvSpPr>
        <p:spPr/>
        <p:txBody>
          <a:bodyPr/>
          <a:lstStyle/>
          <a:p>
            <a:r>
              <a:rPr lang="en-US" altLang="en-US"/>
              <a:t>Database Recovery</a:t>
            </a:r>
          </a:p>
        </p:txBody>
      </p:sp>
      <p:sp>
        <p:nvSpPr>
          <p:cNvPr id="677893" name="Rectangle 5"/>
          <p:cNvSpPr>
            <a:spLocks noGrp="1" noChangeArrowheads="1"/>
          </p:cNvSpPr>
          <p:nvPr>
            <p:ph type="body" idx="1"/>
          </p:nvPr>
        </p:nvSpPr>
        <p:spPr/>
        <p:txBody>
          <a:bodyPr/>
          <a:lstStyle/>
          <a:p>
            <a:pPr>
              <a:buFont typeface="Wingdings" panose="05000000000000000000" pitchFamily="2" charset="2"/>
              <a:buNone/>
            </a:pPr>
            <a:r>
              <a:rPr lang="en-US" altLang="en-US" sz="2400"/>
              <a:t>4   Data Update </a:t>
            </a:r>
          </a:p>
          <a:p>
            <a:pPr lvl="1"/>
            <a:r>
              <a:rPr lang="en-US" altLang="en-US" sz="2200" b="1"/>
              <a:t>Immediate Update</a:t>
            </a:r>
            <a:r>
              <a:rPr lang="en-US" altLang="en-US" sz="2200"/>
              <a:t>:  As soon as a data item is modified in cache, the disk copy is updated.</a:t>
            </a:r>
          </a:p>
          <a:p>
            <a:pPr lvl="1"/>
            <a:r>
              <a:rPr lang="en-US" altLang="en-US" sz="2200" b="1"/>
              <a:t>Deferred Update</a:t>
            </a:r>
            <a:r>
              <a:rPr lang="en-US" altLang="en-US" sz="2200"/>
              <a:t>:  All modified data items in the cache is written either after a transaction ends its execution or after a fixed number of transactions have completed their execution.</a:t>
            </a:r>
          </a:p>
          <a:p>
            <a:pPr lvl="1"/>
            <a:r>
              <a:rPr lang="en-US" altLang="en-US" sz="2200" b="1"/>
              <a:t>Shadow update</a:t>
            </a:r>
            <a:r>
              <a:rPr lang="en-US" altLang="en-US" sz="2200"/>
              <a:t>:  The modified version of a data item does not overwrite its disk copy but is written at a separate disk location.</a:t>
            </a:r>
          </a:p>
          <a:p>
            <a:pPr lvl="1"/>
            <a:r>
              <a:rPr lang="en-US" altLang="en-US" sz="2200" b="1"/>
              <a:t>In-place update</a:t>
            </a:r>
            <a:r>
              <a:rPr lang="en-US" altLang="en-US" sz="2200"/>
              <a:t>: The disk version of the data item is overwritten by the cache version.</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3213"/>
            <a:ext cx="7796213" cy="458787"/>
          </a:xfrm>
        </p:spPr>
        <p:txBody>
          <a:bodyPr/>
          <a:lstStyle/>
          <a:p>
            <a:r>
              <a:rPr lang="en-IN" sz="2400" b="1" dirty="0" smtClean="0"/>
              <a:t>Deferred Update:</a:t>
            </a:r>
            <a:endParaRPr lang="en-IN" sz="2400" dirty="0"/>
          </a:p>
        </p:txBody>
      </p:sp>
      <p:sp>
        <p:nvSpPr>
          <p:cNvPr id="3" name="Content Placeholder 2"/>
          <p:cNvSpPr>
            <a:spLocks noGrp="1"/>
          </p:cNvSpPr>
          <p:nvPr>
            <p:ph idx="1"/>
          </p:nvPr>
        </p:nvSpPr>
        <p:spPr>
          <a:xfrm>
            <a:off x="0" y="762000"/>
            <a:ext cx="8839200" cy="5638800"/>
          </a:xfrm>
        </p:spPr>
        <p:txBody>
          <a:bodyPr/>
          <a:lstStyle/>
          <a:p>
            <a:pPr lvl="0" algn="just"/>
            <a:r>
              <a:rPr lang="en-IN" sz="2400" dirty="0" smtClean="0"/>
              <a:t>The deferred update techniques do not physically update the database on disk until after a transaction reaches its commit point; then the updates are recorded in the database. </a:t>
            </a:r>
          </a:p>
          <a:p>
            <a:pPr lvl="0" algn="just"/>
            <a:r>
              <a:rPr lang="en-IN" sz="2400" dirty="0" smtClean="0"/>
              <a:t>Before reaching commit, all transaction updates are recorded in the local transaction workspace (or buffers). </a:t>
            </a:r>
          </a:p>
          <a:p>
            <a:pPr lvl="0" algn="just"/>
            <a:r>
              <a:rPr lang="en-IN" sz="2400" dirty="0" smtClean="0"/>
              <a:t>During commit, the updates are first recorded persistently in the log and then written to the database.</a:t>
            </a:r>
          </a:p>
          <a:p>
            <a:pPr lvl="0" algn="just"/>
            <a:r>
              <a:rPr lang="en-IN" sz="2400" dirty="0" smtClean="0"/>
              <a:t>If a transaction fails before reaching its commit point, it will not have changed the database in any way, so UNDO is not needed. It may be necessary to REDO the effect of the operations of a committed transaction from the log, because their effect may not yet have been recorded in the database. Hence, deferred update is also known as the NO-UNDO/ REDO algorithm.</a:t>
            </a:r>
          </a:p>
          <a:p>
            <a:pPr algn="just"/>
            <a:endParaRPr lang="en-IN" sz="2400" dirty="0"/>
          </a:p>
        </p:txBody>
      </p:sp>
      <p:sp>
        <p:nvSpPr>
          <p:cNvPr id="4" name="Slide Number Placeholder 3"/>
          <p:cNvSpPr>
            <a:spLocks noGrp="1"/>
          </p:cNvSpPr>
          <p:nvPr>
            <p:ph type="sldNum" sz="quarter" idx="10"/>
          </p:nvPr>
        </p:nvSpPr>
        <p:spPr/>
        <p:txBody>
          <a:bodyPr/>
          <a:lstStyle/>
          <a:p>
            <a:r>
              <a:rPr lang="en-US" altLang="en-US" smtClean="0"/>
              <a:t>Slide 19- </a:t>
            </a:r>
            <a:fld id="{66C94129-7D0C-40A1-BF69-F713CB4C6352}" type="slidenum">
              <a:rPr lang="en-US" altLang="en-US" smtClean="0"/>
              <a:pPr/>
              <a:t>8</a:t>
            </a:fld>
            <a:endParaRPr lang="en-CA" altLang="en-US"/>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3213"/>
            <a:ext cx="7796213" cy="382587"/>
          </a:xfrm>
        </p:spPr>
        <p:txBody>
          <a:bodyPr/>
          <a:lstStyle/>
          <a:p>
            <a:r>
              <a:rPr lang="en-IN" sz="2800" b="1" dirty="0" smtClean="0"/>
              <a:t>Immediate Update</a:t>
            </a:r>
            <a:endParaRPr lang="en-IN" sz="2800" dirty="0"/>
          </a:p>
        </p:txBody>
      </p:sp>
      <p:sp>
        <p:nvSpPr>
          <p:cNvPr id="3" name="Content Placeholder 2"/>
          <p:cNvSpPr>
            <a:spLocks noGrp="1"/>
          </p:cNvSpPr>
          <p:nvPr>
            <p:ph idx="1"/>
          </p:nvPr>
        </p:nvSpPr>
        <p:spPr>
          <a:xfrm>
            <a:off x="228600" y="1524000"/>
            <a:ext cx="8610600" cy="4572000"/>
          </a:xfrm>
        </p:spPr>
        <p:txBody>
          <a:bodyPr/>
          <a:lstStyle/>
          <a:p>
            <a:pPr lvl="0" algn="just"/>
            <a:r>
              <a:rPr lang="en-IN" sz="2000" dirty="0" smtClean="0"/>
              <a:t>In the immediate update techniques, the database may be updated by some operations of a transaction before the transaction reaches its commit point. However, these operations are typically recorded in the log on disk by force writing before they are applied to the database making recovery still possible.</a:t>
            </a:r>
          </a:p>
          <a:p>
            <a:pPr lvl="0" algn="just"/>
            <a:r>
              <a:rPr lang="en-IN" sz="2000" dirty="0" smtClean="0"/>
              <a:t> If a transaction fails after recording some changes in the database but before reaching its commit point, the effect of its operations on the database must be </a:t>
            </a:r>
            <a:r>
              <a:rPr lang="en-IN" sz="2000" b="1" dirty="0" err="1" smtClean="0"/>
              <a:t>UNDO</a:t>
            </a:r>
            <a:r>
              <a:rPr lang="en-IN" sz="2000" dirty="0" err="1" smtClean="0"/>
              <a:t>ne</a:t>
            </a:r>
            <a:r>
              <a:rPr lang="en-IN" sz="2000" dirty="0" smtClean="0"/>
              <a:t>; that is, the transaction must be rolled back.</a:t>
            </a:r>
          </a:p>
          <a:p>
            <a:pPr lvl="0" algn="just"/>
            <a:r>
              <a:rPr lang="en-IN" sz="2000" dirty="0" smtClean="0"/>
              <a:t>In the general case of immediate update, if the transaction is allowed to commit before all its changes are written to the database, we have the most general case, known as the </a:t>
            </a:r>
            <a:r>
              <a:rPr lang="en-IN" sz="2000" b="1" dirty="0" smtClean="0"/>
              <a:t>UNDO/REDO</a:t>
            </a:r>
            <a:r>
              <a:rPr lang="en-IN" sz="2000" dirty="0" smtClean="0"/>
              <a:t> recovery algorithm. </a:t>
            </a:r>
          </a:p>
          <a:p>
            <a:pPr lvl="0" algn="just"/>
            <a:r>
              <a:rPr lang="en-IN" sz="2000" dirty="0" smtClean="0"/>
              <a:t>If the recovery technique ensures that all updates of a transaction are recorded in the database on disk before the transaction commits, there is never a need to REDO any operations of committed transactions. This is called the </a:t>
            </a:r>
            <a:r>
              <a:rPr lang="en-IN" sz="2000" b="1" dirty="0" smtClean="0"/>
              <a:t>UNDO/NO-REDO</a:t>
            </a:r>
            <a:r>
              <a:rPr lang="en-IN" sz="2000" dirty="0" smtClean="0"/>
              <a:t> recovery algorithm.</a:t>
            </a:r>
          </a:p>
          <a:p>
            <a:pPr algn="just"/>
            <a:endParaRPr lang="en-IN" sz="2000" dirty="0"/>
          </a:p>
        </p:txBody>
      </p:sp>
      <p:sp>
        <p:nvSpPr>
          <p:cNvPr id="4" name="Slide Number Placeholder 3"/>
          <p:cNvSpPr>
            <a:spLocks noGrp="1"/>
          </p:cNvSpPr>
          <p:nvPr>
            <p:ph type="sldNum" sz="quarter" idx="10"/>
          </p:nvPr>
        </p:nvSpPr>
        <p:spPr/>
        <p:txBody>
          <a:bodyPr/>
          <a:lstStyle/>
          <a:p>
            <a:r>
              <a:rPr lang="en-US" altLang="en-US" smtClean="0"/>
              <a:t>Slide 19- </a:t>
            </a:r>
            <a:fld id="{66C94129-7D0C-40A1-BF69-F713CB4C6352}" type="slidenum">
              <a:rPr lang="en-US" altLang="en-US" smtClean="0"/>
              <a:pPr/>
              <a:t>9</a:t>
            </a:fld>
            <a:endParaRPr lang="en-CA" altLang="en-US"/>
          </a:p>
        </p:txBody>
      </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1757</TotalTime>
  <Words>3109</Words>
  <Application>Microsoft Office PowerPoint</Application>
  <PresentationFormat>Letter Paper (8.5x11 in)</PresentationFormat>
  <Paragraphs>320</Paragraphs>
  <Slides>42</Slides>
  <Notes>37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4" baseType="lpstr">
      <vt:lpstr>Blends</vt:lpstr>
      <vt:lpstr>VISIO</vt:lpstr>
      <vt:lpstr>Slide 1</vt:lpstr>
      <vt:lpstr>Chapter 19</vt:lpstr>
      <vt:lpstr>Chapter 19 Outline</vt:lpstr>
      <vt:lpstr>Database Recovery</vt:lpstr>
      <vt:lpstr>Database Recovery</vt:lpstr>
      <vt:lpstr>Database Recovery</vt:lpstr>
      <vt:lpstr>Database Recovery</vt:lpstr>
      <vt:lpstr>Deferred Update:</vt:lpstr>
      <vt:lpstr>Immediate Update</vt:lpstr>
      <vt:lpstr>Database Recovery</vt:lpstr>
      <vt:lpstr>Slide 11</vt:lpstr>
      <vt:lpstr>Slide 12</vt:lpstr>
      <vt:lpstr>Slide 13</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Recovery(another example)</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vt:lpstr>
      <vt:lpstr>Database Recovery</vt:lpstr>
      <vt:lpstr>Summary</vt:lpstr>
    </vt:vector>
  </TitlesOfParts>
  <Company>Copyright © 2007 Ramez Elmasri and Shamkant B. Navathe</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19</dc:title>
  <dc:subject>Database Recovery Techniques</dc:subject>
  <dc:creator>Elmasri/Navathe</dc:creator>
  <cp:lastModifiedBy>IITM</cp:lastModifiedBy>
  <cp:revision>79</cp:revision>
  <cp:lastPrinted>2001-11-04T00:51:13Z</cp:lastPrinted>
  <dcterms:created xsi:type="dcterms:W3CDTF">2005-02-25T19:46:41Z</dcterms:created>
  <dcterms:modified xsi:type="dcterms:W3CDTF">2018-03-27T09:38:51Z</dcterms:modified>
</cp:coreProperties>
</file>