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82" r:id="rId2"/>
    <p:sldId id="324" r:id="rId3"/>
    <p:sldId id="327" r:id="rId4"/>
    <p:sldId id="328" r:id="rId5"/>
    <p:sldId id="329" r:id="rId6"/>
    <p:sldId id="370" r:id="rId7"/>
    <p:sldId id="371" r:id="rId8"/>
    <p:sldId id="330" r:id="rId9"/>
    <p:sldId id="331" r:id="rId10"/>
    <p:sldId id="359" r:id="rId11"/>
    <p:sldId id="332" r:id="rId12"/>
    <p:sldId id="360" r:id="rId13"/>
    <p:sldId id="333" r:id="rId14"/>
    <p:sldId id="361" r:id="rId15"/>
    <p:sldId id="334" r:id="rId16"/>
    <p:sldId id="335" r:id="rId17"/>
    <p:sldId id="336" r:id="rId18"/>
    <p:sldId id="337" r:id="rId19"/>
    <p:sldId id="338" r:id="rId20"/>
    <p:sldId id="339" r:id="rId21"/>
    <p:sldId id="340" r:id="rId22"/>
    <p:sldId id="341" r:id="rId23"/>
    <p:sldId id="342" r:id="rId24"/>
    <p:sldId id="343" r:id="rId25"/>
    <p:sldId id="344" r:id="rId26"/>
    <p:sldId id="362" r:id="rId27"/>
    <p:sldId id="364" r:id="rId28"/>
    <p:sldId id="346" r:id="rId29"/>
    <p:sldId id="363" r:id="rId30"/>
    <p:sldId id="365" r:id="rId31"/>
    <p:sldId id="347" r:id="rId32"/>
    <p:sldId id="348" r:id="rId33"/>
    <p:sldId id="349" r:id="rId34"/>
    <p:sldId id="366" r:id="rId35"/>
    <p:sldId id="367" r:id="rId36"/>
    <p:sldId id="351" r:id="rId37"/>
    <p:sldId id="352" r:id="rId38"/>
    <p:sldId id="368" r:id="rId39"/>
    <p:sldId id="353" r:id="rId40"/>
    <p:sldId id="354" r:id="rId41"/>
    <p:sldId id="355" r:id="rId42"/>
    <p:sldId id="356" r:id="rId43"/>
    <p:sldId id="357" r:id="rId44"/>
    <p:sldId id="358" r:id="rId45"/>
    <p:sldId id="369" r:id="rId46"/>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p:cViewPr>
        <p:scale>
          <a:sx n="75" d="100"/>
          <a:sy n="75" d="100"/>
        </p:scale>
        <p:origin x="-1236" y="60"/>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3" Type="http://schemas.openxmlformats.org/officeDocument/2006/relationships/slide" Target="slides/slide9.xml"/><Relationship Id="rId7" Type="http://schemas.openxmlformats.org/officeDocument/2006/relationships/slide" Target="slides/slide21.xml"/><Relationship Id="rId2" Type="http://schemas.openxmlformats.org/officeDocument/2006/relationships/slide" Target="slides/slide8.xml"/><Relationship Id="rId1" Type="http://schemas.openxmlformats.org/officeDocument/2006/relationships/slide" Target="slides/slide5.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10.xml"/><Relationship Id="rId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704B1E6C-EA26-4B43-A7C9-746CFBFEE6EB}"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EAA25A2B-784D-4A05-AF43-B1D4F71A38B2}" type="slidenum">
              <a:rPr lang="en-CA"/>
              <a:pPr/>
              <a:t>‹#›</a:t>
            </a:fld>
            <a:endParaRPr lang="en-CA"/>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5DF03-223B-4979-8344-EBD8748D0A99}" type="slidenum">
              <a:rPr lang="en-CA"/>
              <a:pPr/>
              <a:t>1</a:t>
            </a:fld>
            <a:endParaRPr lang="en-CA"/>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F34CE-B091-4659-82F0-E0965954C1D7}" type="slidenum">
              <a:rPr lang="en-CA"/>
              <a:pPr/>
              <a:t>12</a:t>
            </a:fld>
            <a:endParaRPr lang="en-CA"/>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2BC06-A86F-4D98-AE57-FF85450AB64B}" type="slidenum">
              <a:rPr lang="en-CA"/>
              <a:pPr/>
              <a:t>13</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8B492-A9CE-4504-8675-5F81197288CE}" type="slidenum">
              <a:rPr lang="en-CA"/>
              <a:pPr/>
              <a:t>14</a:t>
            </a:fld>
            <a:endParaRPr lang="en-CA"/>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DB5ADE-E1BE-4147-A105-39D707458AEC}" type="slidenum">
              <a:rPr lang="en-CA"/>
              <a:pPr/>
              <a:t>15</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18B5F-988D-45F4-BAF7-54EAA425C3D5}" type="slidenum">
              <a:rPr lang="en-CA"/>
              <a:pPr/>
              <a:t>16</a:t>
            </a:fld>
            <a:endParaRPr lang="en-CA"/>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DA4B9-AF8E-44BD-90CD-E3154716EEF0}" type="slidenum">
              <a:rPr lang="en-CA"/>
              <a:pPr/>
              <a:t>17</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8DCEC-E6D2-4C25-A890-296461C56DC7}" type="slidenum">
              <a:rPr lang="en-CA"/>
              <a:pPr/>
              <a:t>18</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8F3D8-2BBB-4DB3-985F-8320E458551A}" type="slidenum">
              <a:rPr lang="en-CA"/>
              <a:pPr/>
              <a:t>19</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C8557A-8191-433C-9E19-60B1E2338A06}" type="slidenum">
              <a:rPr lang="en-CA"/>
              <a:pPr/>
              <a:t>20</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FF5B8-96FD-4EA2-89C3-CF891C1DC752}" type="slidenum">
              <a:rPr lang="en-CA"/>
              <a:pPr/>
              <a:t>21</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9E9FF-C073-4D0A-88B3-C0D41D630762}" type="slidenum">
              <a:rPr lang="en-CA"/>
              <a:pPr/>
              <a:t>2</a:t>
            </a:fld>
            <a:endParaRPr lang="en-CA"/>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C3A8-A24A-4442-98C6-C01C8588CAD2}" type="slidenum">
              <a:rPr lang="en-CA"/>
              <a:pPr/>
              <a:t>22</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A3DDFA-3548-415B-8F0B-A40C294B400D}" type="slidenum">
              <a:rPr lang="en-CA"/>
              <a:pPr/>
              <a:t>23</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3EA2B-8DE3-4919-90A3-E672077189AF}" type="slidenum">
              <a:rPr lang="en-CA"/>
              <a:pPr/>
              <a:t>24</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15695-8181-464C-AD1D-CA1091D5435F}" type="slidenum">
              <a:rPr lang="en-CA"/>
              <a:pPr/>
              <a:t>25</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D8A30-B3A2-4786-B8A4-8CCBAADB0C22}" type="slidenum">
              <a:rPr lang="en-CA"/>
              <a:pPr/>
              <a:t>26</a:t>
            </a:fld>
            <a:endParaRPr lang="en-CA"/>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262DB-D9EB-40BF-A6A0-7C0F3E210B2E}" type="slidenum">
              <a:rPr lang="en-CA"/>
              <a:pPr/>
              <a:t>27</a:t>
            </a:fld>
            <a:endParaRPr lang="en-CA"/>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17499-6353-4349-8D18-E93286E1260F}" type="slidenum">
              <a:rPr lang="en-CA"/>
              <a:pPr/>
              <a:t>28</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0C68A-BD87-4444-8511-C6566C2E48B8}" type="slidenum">
              <a:rPr lang="en-CA"/>
              <a:pPr/>
              <a:t>29</a:t>
            </a:fld>
            <a:endParaRPr lang="en-CA"/>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C6B61-6587-4CE6-ACC4-D2B2DB4643AF}" type="slidenum">
              <a:rPr lang="en-CA"/>
              <a:pPr/>
              <a:t>30</a:t>
            </a:fld>
            <a:endParaRPr lang="en-CA"/>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EE53E-B069-466A-8EE5-E9BFA0B78CE6}" type="slidenum">
              <a:rPr lang="en-CA"/>
              <a:pPr/>
              <a:t>31</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8E0D3-1C43-4E97-B50A-5F13F8DB3415}" type="slidenum">
              <a:rPr lang="en-CA"/>
              <a:pPr/>
              <a:t>3</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AB2BB-D7C4-4C08-8D50-EB7B99A58CCE}" type="slidenum">
              <a:rPr lang="en-CA"/>
              <a:pPr/>
              <a:t>32</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BD603-2FEB-460D-9E2B-E41459751C38}" type="slidenum">
              <a:rPr lang="en-CA"/>
              <a:pPr/>
              <a:t>33</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5F2D9-5573-4FE6-9D61-63384B543F4E}" type="slidenum">
              <a:rPr lang="en-CA"/>
              <a:pPr/>
              <a:t>34</a:t>
            </a:fld>
            <a:endParaRPr lang="en-CA"/>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0538A-8682-47E0-A79A-3AD4963434A9}" type="slidenum">
              <a:rPr lang="en-CA"/>
              <a:pPr/>
              <a:t>35</a:t>
            </a:fld>
            <a:endParaRPr lang="en-CA"/>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0274E-590E-4F0A-960C-9A91FDEC6A77}" type="slidenum">
              <a:rPr lang="en-CA"/>
              <a:pPr/>
              <a:t>36</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78355-8AD2-4850-87BA-885BD8401BEE}" type="slidenum">
              <a:rPr lang="en-CA"/>
              <a:pPr/>
              <a:t>37</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1B5AE-AAAE-47FC-BA94-31B3A67C7B5C}" type="slidenum">
              <a:rPr lang="en-CA"/>
              <a:pPr/>
              <a:t>38</a:t>
            </a:fld>
            <a:endParaRPr lang="en-CA"/>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702E4-F203-465F-AFA3-6A212EE05743}" type="slidenum">
              <a:rPr lang="en-CA"/>
              <a:pPr/>
              <a:t>39</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A91BC-144B-4B3A-9D17-960F14256374}" type="slidenum">
              <a:rPr lang="en-CA"/>
              <a:pPr/>
              <a:t>40</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6BB5E-886A-412F-95AB-CBA0EDBD4101}" type="slidenum">
              <a:rPr lang="en-CA"/>
              <a:pPr/>
              <a:t>41</a:t>
            </a:fld>
            <a:endParaRPr lang="en-CA"/>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63CA7-BA98-4659-BAE8-68BFC28355A0}" type="slidenum">
              <a:rPr lang="en-CA"/>
              <a:pPr/>
              <a:t>4</a:t>
            </a:fld>
            <a:endParaRPr lang="en-CA"/>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F1BCA-3928-4935-BCE0-5AB4253D6448}" type="slidenum">
              <a:rPr lang="en-CA"/>
              <a:pPr/>
              <a:t>42</a:t>
            </a:fld>
            <a:endParaRPr lang="en-CA"/>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921CC-0AD0-4CED-B591-664D8213D213}" type="slidenum">
              <a:rPr lang="en-CA"/>
              <a:pPr/>
              <a:t>43</a:t>
            </a:fld>
            <a:endParaRPr lang="en-CA"/>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903C-5FDB-4ADB-91DE-08D789366B5C}" type="slidenum">
              <a:rPr lang="en-CA"/>
              <a:pPr/>
              <a:t>44</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E18A0-F649-4BA8-B87D-D7F3CA88A676}" type="slidenum">
              <a:rPr lang="en-CA"/>
              <a:pPr/>
              <a:t>45</a:t>
            </a:fld>
            <a:endParaRPr lang="en-CA"/>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75E74-8765-440D-90CB-DE298964EFC3}" type="slidenum">
              <a:rPr lang="en-CA"/>
              <a:pPr/>
              <a:t>5</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30822-DC50-4225-B97B-0C838B485D81}" type="slidenum">
              <a:rPr lang="en-CA"/>
              <a:pPr/>
              <a:t>8</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E37D8-9E82-430C-BCD3-8377A563D1AE}" type="slidenum">
              <a:rPr lang="en-CA"/>
              <a:pPr/>
              <a:t>9</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CBCB5-A5A3-419F-A85C-2F04BFE1CE9C}" type="slidenum">
              <a:rPr lang="en-CA"/>
              <a:pPr/>
              <a:t>10</a:t>
            </a:fld>
            <a:endParaRPr lang="en-CA"/>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262AE-B4B8-42BA-AA0B-6C22FAE1FA9B}" type="slidenum">
              <a:rPr lang="en-CA"/>
              <a:pPr/>
              <a:t>11</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endParaRPr lang="en-IN"/>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endParaRPr lang="en-IN"/>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endParaRPr lang="en-IN"/>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pic>
        <p:nvPicPr>
          <p:cNvPr id="4131"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p:spPr>
      </p:pic>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pic>
        <p:nvPicPr>
          <p:cNvPr id="4142"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25- </a:t>
            </a:r>
            <a:fld id="{EEB0420C-FF4B-4FC5-A33C-F3137459548A}" type="slidenum">
              <a:rPr lang="en-US"/>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25- </a:t>
            </a:r>
            <a:fld id="{5954C6C4-4C11-47D6-91F3-E51F7C210688}" type="slidenum">
              <a:rPr lang="en-US"/>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25- </a:t>
            </a:r>
            <a:fld id="{C65E6D1D-8A1D-4E44-8DE8-89FFD600FED3}" type="slidenum">
              <a:rPr lang="en-US"/>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25- </a:t>
            </a:r>
            <a:fld id="{2272575B-0945-4612-A81E-0929AD5DC22F}" type="slidenum">
              <a:rPr lang="en-US"/>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t>Slide 25- </a:t>
            </a:r>
            <a:fld id="{4502F436-FE88-4586-BF00-D7C812A76C66}" type="slidenum">
              <a:rPr lang="en-US"/>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t>Slide 25- </a:t>
            </a:r>
            <a:fld id="{B06943D8-8D29-4464-8ECC-A63BE2FD9806}" type="slidenum">
              <a:rPr lang="en-US"/>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t>Slide 25- </a:t>
            </a:r>
            <a:fld id="{40D3475C-6726-45B8-BF27-2421C6A6374E}" type="slidenum">
              <a:rPr lang="en-US"/>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25- </a:t>
            </a:r>
            <a:fld id="{3D49C571-65FE-4A3B-BB70-C7C34EE17DFA}" type="slidenum">
              <a:rPr lang="en-US"/>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25- </a:t>
            </a:r>
            <a:fld id="{C52358D0-0A1D-4BA1-BC17-45F12CC4280D}" type="slidenum">
              <a:rPr lang="en-US"/>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25- </a:t>
            </a:r>
            <a:fld id="{FA2EDFAE-7121-4ED4-97B1-F65D5ADB60C8}" type="slidenum">
              <a:rPr lang="en-US"/>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25- </a:t>
            </a:r>
            <a:fld id="{403726EA-838D-4730-882B-421D8DB61FB5}"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25- </a:t>
            </a:r>
            <a:fld id="{BB045152-C877-4857-A1CC-966BC68E25F5}" type="slidenum">
              <a:rPr lang="en-US"/>
              <a:pPr/>
              <a:t>1</a:t>
            </a:fld>
            <a:endParaRPr lang="en-CA"/>
          </a:p>
        </p:txBody>
      </p:sp>
      <p:sp>
        <p:nvSpPr>
          <p:cNvPr id="412675" name="Rectangle 3"/>
          <p:cNvSpPr>
            <a:spLocks noGrp="1" noChangeArrowheads="1"/>
          </p:cNvSpPr>
          <p:nvPr>
            <p:ph type="title"/>
          </p:nvPr>
        </p:nvSpPr>
        <p:spPr/>
        <p:txBody>
          <a:bodyPr/>
          <a:lstStyle/>
          <a:p>
            <a:endParaRPr lang="en-US"/>
          </a:p>
        </p:txBody>
      </p:sp>
      <p:pic>
        <p:nvPicPr>
          <p:cNvPr id="412683" name="Picture 11" descr="Elmasri_cov"/>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8E05DF82-79C0-4069-A86A-3C1F83C7A966}" type="slidenum">
              <a:rPr lang="en-US"/>
              <a:pPr/>
              <a:t>10</a:t>
            </a:fld>
            <a:endParaRPr lang="en-CA"/>
          </a:p>
        </p:txBody>
      </p:sp>
      <p:sp>
        <p:nvSpPr>
          <p:cNvPr id="765954" name="Rectangle 2"/>
          <p:cNvSpPr>
            <a:spLocks noGrp="1" noChangeArrowheads="1"/>
          </p:cNvSpPr>
          <p:nvPr>
            <p:ph type="title"/>
          </p:nvPr>
        </p:nvSpPr>
        <p:spPr/>
        <p:txBody>
          <a:bodyPr/>
          <a:lstStyle/>
          <a:p>
            <a:r>
              <a:rPr lang="en-US"/>
              <a:t>Distributed Database System</a:t>
            </a:r>
          </a:p>
        </p:txBody>
      </p:sp>
      <p:sp>
        <p:nvSpPr>
          <p:cNvPr id="765955" name="Rectangle 3"/>
          <p:cNvSpPr>
            <a:spLocks noGrp="1" noChangeArrowheads="1"/>
          </p:cNvSpPr>
          <p:nvPr>
            <p:ph type="body" idx="1"/>
          </p:nvPr>
        </p:nvSpPr>
        <p:spPr/>
        <p:txBody>
          <a:bodyPr/>
          <a:lstStyle/>
          <a:p>
            <a:r>
              <a:rPr lang="en-US" dirty="0"/>
              <a:t>Advantages (transparency, contd.)</a:t>
            </a:r>
          </a:p>
          <a:p>
            <a:pPr lvl="1"/>
            <a:r>
              <a:rPr lang="en-US" b="1" dirty="0"/>
              <a:t>Replication transparency</a:t>
            </a:r>
            <a:r>
              <a:rPr lang="en-US" dirty="0"/>
              <a:t>:</a:t>
            </a:r>
          </a:p>
          <a:p>
            <a:pPr lvl="2"/>
            <a:r>
              <a:rPr lang="en-US" dirty="0"/>
              <a:t>It allows to store copies of a data at multiple sites as shown in the above diagram.  </a:t>
            </a:r>
          </a:p>
          <a:p>
            <a:pPr lvl="2"/>
            <a:r>
              <a:rPr lang="en-US" dirty="0"/>
              <a:t>This is done to minimize access time to the required data.</a:t>
            </a:r>
          </a:p>
          <a:p>
            <a:pPr lvl="1"/>
            <a:r>
              <a:rPr lang="en-US" b="1" dirty="0"/>
              <a:t>Fragmentation transparency</a:t>
            </a:r>
            <a:r>
              <a:rPr lang="en-US" dirty="0"/>
              <a:t>:</a:t>
            </a:r>
          </a:p>
          <a:p>
            <a:pPr lvl="2"/>
            <a:r>
              <a:rPr lang="en-US" dirty="0"/>
              <a:t>Allows to fragment a relation horizontally (create a subset of </a:t>
            </a:r>
            <a:r>
              <a:rPr lang="en-US" dirty="0" err="1"/>
              <a:t>tuples</a:t>
            </a:r>
            <a:r>
              <a:rPr lang="en-US" dirty="0"/>
              <a:t> of a relation) or vertically (create a subset of columns of a relation).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4A4BD17E-A53A-4606-855F-655A2A173E06}" type="slidenum">
              <a:rPr lang="en-US"/>
              <a:pPr/>
              <a:t>11</a:t>
            </a:fld>
            <a:endParaRPr lang="en-CA"/>
          </a:p>
        </p:txBody>
      </p:sp>
      <p:sp>
        <p:nvSpPr>
          <p:cNvPr id="679942" name="Rectangle 6"/>
          <p:cNvSpPr>
            <a:spLocks noGrp="1" noChangeArrowheads="1"/>
          </p:cNvSpPr>
          <p:nvPr>
            <p:ph type="title"/>
          </p:nvPr>
        </p:nvSpPr>
        <p:spPr/>
        <p:txBody>
          <a:bodyPr/>
          <a:lstStyle/>
          <a:p>
            <a:r>
              <a:rPr lang="en-US"/>
              <a:t>Distributed Database System</a:t>
            </a:r>
          </a:p>
        </p:txBody>
      </p:sp>
      <p:sp>
        <p:nvSpPr>
          <p:cNvPr id="679943" name="Rectangle 7"/>
          <p:cNvSpPr>
            <a:spLocks noGrp="1" noChangeArrowheads="1"/>
          </p:cNvSpPr>
          <p:nvPr>
            <p:ph type="body" idx="1"/>
          </p:nvPr>
        </p:nvSpPr>
        <p:spPr/>
        <p:txBody>
          <a:bodyPr/>
          <a:lstStyle/>
          <a:p>
            <a:r>
              <a:rPr lang="en-US"/>
              <a:t>Other Advantages</a:t>
            </a:r>
          </a:p>
          <a:p>
            <a:pPr lvl="1"/>
            <a:r>
              <a:rPr lang="en-US" b="1"/>
              <a:t>Increased reliability and availability</a:t>
            </a:r>
            <a:r>
              <a:rPr lang="en-US"/>
              <a:t>: </a:t>
            </a:r>
          </a:p>
          <a:p>
            <a:pPr lvl="2"/>
            <a:r>
              <a:rPr lang="en-US"/>
              <a:t>Reliability refers to system live time, that is, system is running efficiently most of the time.  Availability is the probability that the system is continuously available (usable or accessible) during a time interval. </a:t>
            </a:r>
          </a:p>
          <a:p>
            <a:pPr lvl="2"/>
            <a:r>
              <a:rPr lang="en-US"/>
              <a:t>A distributed database system has multiple nodes (computers) and if one fails then others are available to do the job.</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7C5EB334-A0C7-409A-B5D6-EDF508377202}" type="slidenum">
              <a:rPr lang="en-US"/>
              <a:pPr/>
              <a:t>12</a:t>
            </a:fld>
            <a:endParaRPr lang="en-CA"/>
          </a:p>
        </p:txBody>
      </p:sp>
      <p:sp>
        <p:nvSpPr>
          <p:cNvPr id="768002" name="Rectangle 2"/>
          <p:cNvSpPr>
            <a:spLocks noGrp="1" noChangeArrowheads="1"/>
          </p:cNvSpPr>
          <p:nvPr>
            <p:ph type="title"/>
          </p:nvPr>
        </p:nvSpPr>
        <p:spPr/>
        <p:txBody>
          <a:bodyPr/>
          <a:lstStyle/>
          <a:p>
            <a:r>
              <a:rPr lang="en-US"/>
              <a:t>Distributed Database System</a:t>
            </a:r>
          </a:p>
        </p:txBody>
      </p:sp>
      <p:sp>
        <p:nvSpPr>
          <p:cNvPr id="768003" name="Rectangle 3"/>
          <p:cNvSpPr>
            <a:spLocks noGrp="1" noChangeArrowheads="1"/>
          </p:cNvSpPr>
          <p:nvPr>
            <p:ph type="body" idx="1"/>
          </p:nvPr>
        </p:nvSpPr>
        <p:spPr/>
        <p:txBody>
          <a:bodyPr/>
          <a:lstStyle/>
          <a:p>
            <a:r>
              <a:rPr lang="en-US"/>
              <a:t>Other Advantages (contd.)</a:t>
            </a:r>
          </a:p>
          <a:p>
            <a:pPr lvl="1"/>
            <a:r>
              <a:rPr lang="en-US" b="1"/>
              <a:t>Improved performance</a:t>
            </a:r>
            <a:r>
              <a:rPr lang="en-US"/>
              <a:t>: </a:t>
            </a:r>
          </a:p>
          <a:p>
            <a:pPr lvl="2"/>
            <a:r>
              <a:rPr lang="en-US"/>
              <a:t>A distributed DBMS fragments the database to keep data closer to where it is needed most. </a:t>
            </a:r>
          </a:p>
          <a:p>
            <a:pPr lvl="2"/>
            <a:r>
              <a:rPr lang="en-US"/>
              <a:t>This reduces data management (access and modification) time significantly.</a:t>
            </a:r>
          </a:p>
          <a:p>
            <a:pPr lvl="1"/>
            <a:r>
              <a:rPr lang="en-US" b="1"/>
              <a:t>Easier expansion (scalability)</a:t>
            </a:r>
            <a:r>
              <a:rPr lang="en-US"/>
              <a:t>: </a:t>
            </a:r>
          </a:p>
          <a:p>
            <a:pPr lvl="2"/>
            <a:r>
              <a:rPr lang="en-US"/>
              <a:t>Allows new nodes (computers) to be added anytime without chaining the entire configuration.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50092DC9-53CF-420B-9F58-8E9678A95AB4}" type="slidenum">
              <a:rPr lang="en-US"/>
              <a:pPr/>
              <a:t>13</a:t>
            </a:fld>
            <a:endParaRPr lang="en-CA"/>
          </a:p>
        </p:txBody>
      </p:sp>
      <p:sp>
        <p:nvSpPr>
          <p:cNvPr id="681990" name="Rectangle 6"/>
          <p:cNvSpPr>
            <a:spLocks noGrp="1" noChangeArrowheads="1"/>
          </p:cNvSpPr>
          <p:nvPr>
            <p:ph type="title"/>
          </p:nvPr>
        </p:nvSpPr>
        <p:spPr/>
        <p:txBody>
          <a:bodyPr/>
          <a:lstStyle/>
          <a:p>
            <a:r>
              <a:rPr lang="en-US" sz="3200"/>
              <a:t>Data Fragmentation, Replication and Allocation</a:t>
            </a:r>
          </a:p>
        </p:txBody>
      </p:sp>
      <p:sp>
        <p:nvSpPr>
          <p:cNvPr id="681991" name="Rectangle 7"/>
          <p:cNvSpPr>
            <a:spLocks noGrp="1" noChangeArrowheads="1"/>
          </p:cNvSpPr>
          <p:nvPr>
            <p:ph type="body" idx="1"/>
          </p:nvPr>
        </p:nvSpPr>
        <p:spPr/>
        <p:txBody>
          <a:bodyPr/>
          <a:lstStyle/>
          <a:p>
            <a:r>
              <a:rPr lang="en-US" b="1"/>
              <a:t>Data Fragmentation</a:t>
            </a:r>
          </a:p>
          <a:p>
            <a:pPr lvl="1"/>
            <a:r>
              <a:rPr lang="en-US"/>
              <a:t>Split a relation into logically related and correct parts.  A relation can be fragmented in two ways:</a:t>
            </a:r>
          </a:p>
          <a:p>
            <a:pPr lvl="2"/>
            <a:r>
              <a:rPr lang="en-US" b="1"/>
              <a:t>Horizontal Fragmentation</a:t>
            </a:r>
          </a:p>
          <a:p>
            <a:pPr lvl="2"/>
            <a:r>
              <a:rPr lang="en-US" b="1"/>
              <a:t>Vertical Fragmentation</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70638D20-0316-4516-938B-4CFEE3B72DFF}" type="slidenum">
              <a:rPr lang="en-US"/>
              <a:pPr/>
              <a:t>14</a:t>
            </a:fld>
            <a:endParaRPr lang="en-CA"/>
          </a:p>
        </p:txBody>
      </p:sp>
      <p:sp>
        <p:nvSpPr>
          <p:cNvPr id="770050" name="Rectangle 2"/>
          <p:cNvSpPr>
            <a:spLocks noGrp="1" noChangeArrowheads="1"/>
          </p:cNvSpPr>
          <p:nvPr>
            <p:ph type="title"/>
          </p:nvPr>
        </p:nvSpPr>
        <p:spPr/>
        <p:txBody>
          <a:bodyPr/>
          <a:lstStyle/>
          <a:p>
            <a:r>
              <a:rPr lang="en-US" sz="3200"/>
              <a:t>Data Fragmentation, Replication and Allocation</a:t>
            </a:r>
          </a:p>
        </p:txBody>
      </p:sp>
      <p:sp>
        <p:nvSpPr>
          <p:cNvPr id="770051" name="Rectangle 3"/>
          <p:cNvSpPr>
            <a:spLocks noGrp="1" noChangeArrowheads="1"/>
          </p:cNvSpPr>
          <p:nvPr>
            <p:ph type="body" idx="1"/>
          </p:nvPr>
        </p:nvSpPr>
        <p:spPr/>
        <p:txBody>
          <a:bodyPr/>
          <a:lstStyle/>
          <a:p>
            <a:r>
              <a:rPr lang="en-US" sz="2400" b="1"/>
              <a:t>Horizontal fragmentation</a:t>
            </a:r>
          </a:p>
          <a:p>
            <a:pPr lvl="1"/>
            <a:r>
              <a:rPr lang="en-US" sz="2200"/>
              <a:t>It is a horizontal subset of a relation which contain those of tuples which satisfy selection conditions.</a:t>
            </a:r>
          </a:p>
          <a:p>
            <a:pPr lvl="1"/>
            <a:r>
              <a:rPr lang="en-US" sz="2200"/>
              <a:t>Consider the Employee relation with selection condition (DNO = 5).  All tuples satisfy this condition will create a subset which will be a horizontal fragment of Employee relation.</a:t>
            </a:r>
          </a:p>
          <a:p>
            <a:pPr lvl="1"/>
            <a:r>
              <a:rPr lang="en-US" sz="2200"/>
              <a:t>A selection condition may be composed of several conditions connected by AND or OR.</a:t>
            </a:r>
          </a:p>
          <a:p>
            <a:pPr lvl="1"/>
            <a:r>
              <a:rPr lang="en-US" sz="2200"/>
              <a:t>Derived horizontal fragmentation: It is the partitioning of a primary relation to other secondary relations which are related with Foreign keys.</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B162828F-50DE-415E-A524-900ADC500FE0}" type="slidenum">
              <a:rPr lang="en-US"/>
              <a:pPr/>
              <a:t>15</a:t>
            </a:fld>
            <a:endParaRPr lang="en-CA"/>
          </a:p>
        </p:txBody>
      </p:sp>
      <p:sp>
        <p:nvSpPr>
          <p:cNvPr id="684038" name="Rectangle 6"/>
          <p:cNvSpPr>
            <a:spLocks noGrp="1" noChangeArrowheads="1"/>
          </p:cNvSpPr>
          <p:nvPr>
            <p:ph type="title"/>
          </p:nvPr>
        </p:nvSpPr>
        <p:spPr/>
        <p:txBody>
          <a:bodyPr/>
          <a:lstStyle/>
          <a:p>
            <a:r>
              <a:rPr lang="en-US" sz="3200"/>
              <a:t>Data Fragmentation, Replication and Allocation</a:t>
            </a:r>
          </a:p>
        </p:txBody>
      </p:sp>
      <p:sp>
        <p:nvSpPr>
          <p:cNvPr id="684039" name="Rectangle 7"/>
          <p:cNvSpPr>
            <a:spLocks noGrp="1" noChangeArrowheads="1"/>
          </p:cNvSpPr>
          <p:nvPr>
            <p:ph type="body" idx="1"/>
          </p:nvPr>
        </p:nvSpPr>
        <p:spPr/>
        <p:txBody>
          <a:bodyPr/>
          <a:lstStyle/>
          <a:p>
            <a:r>
              <a:rPr lang="en-US" sz="2400" b="1"/>
              <a:t>Vertical fragmentation</a:t>
            </a:r>
          </a:p>
          <a:p>
            <a:pPr lvl="1"/>
            <a:r>
              <a:rPr lang="en-US" sz="2200"/>
              <a:t>It is a subset of a relation which is created by a subset of columns.  Thus a vertical fragment of a relation will contain values of selected columns.  There is no selection condition used in vertical fragmentation.</a:t>
            </a:r>
          </a:p>
          <a:p>
            <a:pPr lvl="1"/>
            <a:r>
              <a:rPr lang="en-US" sz="2200"/>
              <a:t>Consider the Employee relation.  A vertical fragment of can be created by keeping the values of Name, Bdate, Sex, and Address.</a:t>
            </a:r>
          </a:p>
          <a:p>
            <a:pPr lvl="1"/>
            <a:r>
              <a:rPr lang="en-US" sz="2200"/>
              <a:t>Because there is no condition for creating a vertical fragment, each fragment must include the primary key attribute of the parent relation Employee.  In this way all vertical fragments of a relation are connected.</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B9050F76-6F19-4DDD-8D84-5BC7B77E4C86}" type="slidenum">
              <a:rPr lang="en-US"/>
              <a:pPr/>
              <a:t>16</a:t>
            </a:fld>
            <a:endParaRPr lang="en-CA"/>
          </a:p>
        </p:txBody>
      </p:sp>
      <p:sp>
        <p:nvSpPr>
          <p:cNvPr id="686086" name="Rectangle 6"/>
          <p:cNvSpPr>
            <a:spLocks noGrp="1" noChangeArrowheads="1"/>
          </p:cNvSpPr>
          <p:nvPr>
            <p:ph type="title"/>
          </p:nvPr>
        </p:nvSpPr>
        <p:spPr/>
        <p:txBody>
          <a:bodyPr/>
          <a:lstStyle/>
          <a:p>
            <a:r>
              <a:rPr lang="en-US" sz="3200"/>
              <a:t>Data Fragmentation, Replication and Allocation</a:t>
            </a:r>
          </a:p>
        </p:txBody>
      </p:sp>
      <p:sp>
        <p:nvSpPr>
          <p:cNvPr id="686087" name="Rectangle 7"/>
          <p:cNvSpPr>
            <a:spLocks noGrp="1" noChangeArrowheads="1"/>
          </p:cNvSpPr>
          <p:nvPr>
            <p:ph type="body" idx="1"/>
          </p:nvPr>
        </p:nvSpPr>
        <p:spPr/>
        <p:txBody>
          <a:bodyPr/>
          <a:lstStyle/>
          <a:p>
            <a:r>
              <a:rPr lang="en-US" sz="2400" b="1"/>
              <a:t>Representation</a:t>
            </a:r>
          </a:p>
          <a:p>
            <a:pPr lvl="1"/>
            <a:r>
              <a:rPr lang="en-US" sz="2200" b="1"/>
              <a:t>Horizontal fragmentation</a:t>
            </a:r>
          </a:p>
          <a:p>
            <a:pPr lvl="2"/>
            <a:r>
              <a:rPr lang="en-US" sz="2000"/>
              <a:t>Each horizontal fragment on a relation can be specified by a </a:t>
            </a:r>
            <a:r>
              <a:rPr lang="en-US" sz="2000" b="1">
                <a:latin typeface="Symbol" charset="2"/>
              </a:rPr>
              <a:t>s</a:t>
            </a:r>
            <a:r>
              <a:rPr lang="en-US" sz="2000" baseline="-25000"/>
              <a:t>Ci</a:t>
            </a:r>
            <a:r>
              <a:rPr lang="en-US" sz="2000"/>
              <a:t> (R) operation in the relational algebra.</a:t>
            </a:r>
          </a:p>
          <a:p>
            <a:pPr lvl="2"/>
            <a:r>
              <a:rPr lang="en-US" sz="2000"/>
              <a:t>Complete horizontal fragmentation</a:t>
            </a:r>
          </a:p>
          <a:p>
            <a:pPr lvl="2"/>
            <a:r>
              <a:rPr lang="en-US" sz="2000"/>
              <a:t>A set of horizontal fragments whose conditions C1, C2, …, Cn include all the tuples in R- that is, every tuple in R satisfies (C1 OR C2 OR … OR Cn).</a:t>
            </a:r>
          </a:p>
          <a:p>
            <a:pPr lvl="2"/>
            <a:r>
              <a:rPr lang="en-US" sz="2000"/>
              <a:t>Disjoint complete horizontal fragmentation:  No tuple in R satisfies (Ci AND Cj) where i ≠ j. </a:t>
            </a:r>
          </a:p>
          <a:p>
            <a:pPr lvl="2"/>
            <a:r>
              <a:rPr lang="en-US" sz="2000"/>
              <a:t>To reconstruct R from horizontal fragments a UNION is applied.</a:t>
            </a:r>
          </a:p>
          <a:p>
            <a:endParaRPr lang="en-US" sz="240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62E0B5CB-6A01-454D-9709-B2D64D0400A0}" type="slidenum">
              <a:rPr lang="en-US"/>
              <a:pPr/>
              <a:t>17</a:t>
            </a:fld>
            <a:endParaRPr lang="en-CA"/>
          </a:p>
        </p:txBody>
      </p:sp>
      <p:sp>
        <p:nvSpPr>
          <p:cNvPr id="688134" name="Rectangle 6"/>
          <p:cNvSpPr>
            <a:spLocks noGrp="1" noChangeArrowheads="1"/>
          </p:cNvSpPr>
          <p:nvPr>
            <p:ph type="title"/>
          </p:nvPr>
        </p:nvSpPr>
        <p:spPr/>
        <p:txBody>
          <a:bodyPr/>
          <a:lstStyle/>
          <a:p>
            <a:r>
              <a:rPr lang="en-US" sz="3200"/>
              <a:t>Data Fragmentation, Replication and Allocation</a:t>
            </a:r>
          </a:p>
        </p:txBody>
      </p:sp>
      <p:sp>
        <p:nvSpPr>
          <p:cNvPr id="688135" name="Rectangle 7"/>
          <p:cNvSpPr>
            <a:spLocks noGrp="1" noChangeArrowheads="1"/>
          </p:cNvSpPr>
          <p:nvPr>
            <p:ph type="body" idx="1"/>
          </p:nvPr>
        </p:nvSpPr>
        <p:spPr/>
        <p:txBody>
          <a:bodyPr/>
          <a:lstStyle/>
          <a:p>
            <a:pPr>
              <a:lnSpc>
                <a:spcPct val="90000"/>
              </a:lnSpc>
            </a:pPr>
            <a:r>
              <a:rPr lang="en-US" sz="2400" b="1"/>
              <a:t>Representation</a:t>
            </a:r>
          </a:p>
          <a:p>
            <a:pPr lvl="1">
              <a:lnSpc>
                <a:spcPct val="90000"/>
              </a:lnSpc>
            </a:pPr>
            <a:r>
              <a:rPr lang="en-US" sz="2200" b="1"/>
              <a:t>Vertical fragmentation</a:t>
            </a:r>
          </a:p>
          <a:p>
            <a:pPr lvl="2">
              <a:lnSpc>
                <a:spcPct val="90000"/>
              </a:lnSpc>
            </a:pPr>
            <a:r>
              <a:rPr lang="en-US" sz="2000"/>
              <a:t>A vertical fragment on a relation can be specified by a </a:t>
            </a:r>
            <a:r>
              <a:rPr lang="en-US" sz="2000">
                <a:sym typeface="Symbol" charset="2"/>
              </a:rPr>
              <a:t></a:t>
            </a:r>
            <a:r>
              <a:rPr lang="en-US" sz="2000" baseline="-25000">
                <a:sym typeface="Symbol" charset="2"/>
              </a:rPr>
              <a:t>Li</a:t>
            </a:r>
            <a:r>
              <a:rPr lang="en-US" sz="2000"/>
              <a:t>(R) operation in the relational algebra.</a:t>
            </a:r>
          </a:p>
          <a:p>
            <a:pPr lvl="2">
              <a:lnSpc>
                <a:spcPct val="90000"/>
              </a:lnSpc>
            </a:pPr>
            <a:r>
              <a:rPr lang="en-US" sz="2000"/>
              <a:t>Complete vertical fragmentation</a:t>
            </a:r>
          </a:p>
          <a:p>
            <a:pPr lvl="2">
              <a:lnSpc>
                <a:spcPct val="90000"/>
              </a:lnSpc>
            </a:pPr>
            <a:r>
              <a:rPr lang="en-US" sz="2000"/>
              <a:t>A set of vertical fragments whose projection lists L1, L2, …, Ln include all the attributes in R but share only the primary key of R.  In this case the projection lists satisfy the following two conditions:</a:t>
            </a:r>
          </a:p>
          <a:p>
            <a:pPr lvl="2">
              <a:lnSpc>
                <a:spcPct val="90000"/>
              </a:lnSpc>
            </a:pPr>
            <a:r>
              <a:rPr lang="en-US" sz="2000"/>
              <a:t>L1 </a:t>
            </a:r>
            <a:r>
              <a:rPr lang="en-US" sz="2000">
                <a:sym typeface="Symbol" charset="2"/>
              </a:rPr>
              <a:t> </a:t>
            </a:r>
            <a:r>
              <a:rPr lang="en-US" sz="2000"/>
              <a:t>L2 </a:t>
            </a:r>
            <a:r>
              <a:rPr lang="en-US" sz="2000">
                <a:sym typeface="Symbol" charset="2"/>
              </a:rPr>
              <a:t> </a:t>
            </a:r>
            <a:r>
              <a:rPr lang="en-US" sz="2000"/>
              <a:t>... </a:t>
            </a:r>
            <a:r>
              <a:rPr lang="en-US" sz="2000">
                <a:sym typeface="Symbol" charset="2"/>
              </a:rPr>
              <a:t></a:t>
            </a:r>
            <a:r>
              <a:rPr lang="en-US" sz="2000"/>
              <a:t> Ln = ATTRS (R) </a:t>
            </a:r>
          </a:p>
          <a:p>
            <a:pPr lvl="2">
              <a:lnSpc>
                <a:spcPct val="90000"/>
              </a:lnSpc>
            </a:pPr>
            <a:r>
              <a:rPr lang="en-US" sz="2000"/>
              <a:t>Li </a:t>
            </a:r>
            <a:r>
              <a:rPr lang="en-US" sz="2000">
                <a:sym typeface="Symbol" charset="2"/>
              </a:rPr>
              <a:t> </a:t>
            </a:r>
            <a:r>
              <a:rPr lang="en-US" sz="2000"/>
              <a:t>Lj = PK(R) for any i j, where ATTRS (R) is the set of attributes of R and PK(R) is the primary key of R.</a:t>
            </a:r>
          </a:p>
          <a:p>
            <a:pPr lvl="2">
              <a:lnSpc>
                <a:spcPct val="90000"/>
              </a:lnSpc>
            </a:pPr>
            <a:r>
              <a:rPr lang="en-US" sz="2000"/>
              <a:t>To reconstruct R from complete vertical fragments a OUTER UNION is applied.</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A36DD517-9C6D-4D89-811A-B9F61B1982FF}" type="slidenum">
              <a:rPr lang="en-US"/>
              <a:pPr/>
              <a:t>18</a:t>
            </a:fld>
            <a:endParaRPr lang="en-CA"/>
          </a:p>
        </p:txBody>
      </p:sp>
      <p:sp>
        <p:nvSpPr>
          <p:cNvPr id="690182" name="Rectangle 6"/>
          <p:cNvSpPr>
            <a:spLocks noGrp="1" noChangeArrowheads="1"/>
          </p:cNvSpPr>
          <p:nvPr>
            <p:ph type="title"/>
          </p:nvPr>
        </p:nvSpPr>
        <p:spPr/>
        <p:txBody>
          <a:bodyPr/>
          <a:lstStyle/>
          <a:p>
            <a:r>
              <a:rPr lang="en-US" sz="3200"/>
              <a:t>Data Fragmentation, Replication and Allocation</a:t>
            </a:r>
          </a:p>
        </p:txBody>
      </p:sp>
      <p:sp>
        <p:nvSpPr>
          <p:cNvPr id="690183" name="Rectangle 7"/>
          <p:cNvSpPr>
            <a:spLocks noGrp="1" noChangeArrowheads="1"/>
          </p:cNvSpPr>
          <p:nvPr>
            <p:ph type="body" idx="1"/>
          </p:nvPr>
        </p:nvSpPr>
        <p:spPr/>
        <p:txBody>
          <a:bodyPr/>
          <a:lstStyle/>
          <a:p>
            <a:pPr>
              <a:lnSpc>
                <a:spcPct val="90000"/>
              </a:lnSpc>
            </a:pPr>
            <a:r>
              <a:rPr lang="en-US" b="1"/>
              <a:t>Representation</a:t>
            </a:r>
          </a:p>
          <a:p>
            <a:pPr lvl="1">
              <a:lnSpc>
                <a:spcPct val="90000"/>
              </a:lnSpc>
            </a:pPr>
            <a:r>
              <a:rPr lang="en-US" b="1"/>
              <a:t>Mixed (Hybrid) fragmentation</a:t>
            </a:r>
          </a:p>
          <a:p>
            <a:pPr lvl="2">
              <a:lnSpc>
                <a:spcPct val="90000"/>
              </a:lnSpc>
            </a:pPr>
            <a:r>
              <a:rPr lang="en-US"/>
              <a:t>A combination of Vertical fragmentation and Horizontal fragmentation.</a:t>
            </a:r>
          </a:p>
          <a:p>
            <a:pPr lvl="2">
              <a:lnSpc>
                <a:spcPct val="90000"/>
              </a:lnSpc>
            </a:pPr>
            <a:r>
              <a:rPr lang="en-US"/>
              <a:t>This is achieved by SELECT-PROJECT operations which is represented by </a:t>
            </a:r>
            <a:r>
              <a:rPr lang="en-US">
                <a:sym typeface="Symbol" charset="2"/>
              </a:rPr>
              <a:t></a:t>
            </a:r>
            <a:r>
              <a:rPr lang="en-US" baseline="-25000">
                <a:sym typeface="Symbol" charset="2"/>
              </a:rPr>
              <a:t>Li</a:t>
            </a:r>
            <a:r>
              <a:rPr lang="en-US"/>
              <a:t>(</a:t>
            </a:r>
            <a:r>
              <a:rPr lang="en-US" b="1">
                <a:latin typeface="Symbol" charset="2"/>
              </a:rPr>
              <a:t>s</a:t>
            </a:r>
            <a:r>
              <a:rPr lang="en-US" baseline="-25000"/>
              <a:t>Ci</a:t>
            </a:r>
            <a:r>
              <a:rPr lang="en-US"/>
              <a:t> (R)).</a:t>
            </a:r>
          </a:p>
          <a:p>
            <a:pPr lvl="2">
              <a:lnSpc>
                <a:spcPct val="90000"/>
              </a:lnSpc>
            </a:pPr>
            <a:r>
              <a:rPr lang="en-US"/>
              <a:t>If C = True (Select all tuples) and L ≠ ATTRS(R), we get a vertical fragment, and if C ≠ True and L ≠ ATTRS(R), we get a mixed fragment.</a:t>
            </a:r>
          </a:p>
          <a:p>
            <a:pPr lvl="2">
              <a:lnSpc>
                <a:spcPct val="90000"/>
              </a:lnSpc>
            </a:pPr>
            <a:r>
              <a:rPr lang="en-US"/>
              <a:t>If C = True and L = ATTRS(R), then R can be considered a fragment.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11BE0FC8-7215-4BD4-AEE0-25327904ECCD}" type="slidenum">
              <a:rPr lang="en-US"/>
              <a:pPr/>
              <a:t>19</a:t>
            </a:fld>
            <a:endParaRPr lang="en-CA"/>
          </a:p>
        </p:txBody>
      </p:sp>
      <p:sp>
        <p:nvSpPr>
          <p:cNvPr id="692230" name="Rectangle 6"/>
          <p:cNvSpPr>
            <a:spLocks noGrp="1" noChangeArrowheads="1"/>
          </p:cNvSpPr>
          <p:nvPr>
            <p:ph type="title"/>
          </p:nvPr>
        </p:nvSpPr>
        <p:spPr/>
        <p:txBody>
          <a:bodyPr/>
          <a:lstStyle/>
          <a:p>
            <a:r>
              <a:rPr lang="en-US" sz="3200"/>
              <a:t>Data Fragmentation, Replication and Allocation</a:t>
            </a:r>
          </a:p>
        </p:txBody>
      </p:sp>
      <p:sp>
        <p:nvSpPr>
          <p:cNvPr id="692231" name="Rectangle 7"/>
          <p:cNvSpPr>
            <a:spLocks noGrp="1" noChangeArrowheads="1"/>
          </p:cNvSpPr>
          <p:nvPr>
            <p:ph type="body" idx="1"/>
          </p:nvPr>
        </p:nvSpPr>
        <p:spPr/>
        <p:txBody>
          <a:bodyPr/>
          <a:lstStyle/>
          <a:p>
            <a:r>
              <a:rPr lang="en-US" sz="2400" b="1"/>
              <a:t>Fragmentation schema</a:t>
            </a:r>
          </a:p>
          <a:p>
            <a:pPr lvl="1"/>
            <a:r>
              <a:rPr lang="en-US" sz="2200"/>
              <a:t>A definition of a set of fragments (horizontal or vertical or horizontal and vertical) that includes all attributes and tuples in the database that satisfies the condition that the whole database can be reconstructed from the fragments by applying some sequence of UNION (or OUTER JOIN) and UNION  operations.</a:t>
            </a:r>
          </a:p>
          <a:p>
            <a:r>
              <a:rPr lang="en-US" sz="2400" b="1"/>
              <a:t>Allocation schema</a:t>
            </a:r>
          </a:p>
          <a:p>
            <a:pPr lvl="1"/>
            <a:r>
              <a:rPr lang="en-US" sz="2200"/>
              <a:t>It describes the distribution of fragments to sites of distributed databases.  It can be fully or partially replicated or can be partitioned.</a:t>
            </a:r>
          </a:p>
          <a:p>
            <a:pPr lvl="1"/>
            <a:endParaRPr lang="en-US" sz="220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a:ln/>
        </p:spPr>
        <p:txBody>
          <a:bodyPr/>
          <a:lstStyle/>
          <a:p>
            <a:r>
              <a:rPr lang="en-US"/>
              <a:t>Copyright © 2007 </a:t>
            </a:r>
            <a:r>
              <a:rPr 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a:t>Chapter 25</a:t>
            </a:r>
          </a:p>
        </p:txBody>
      </p:sp>
      <p:sp>
        <p:nvSpPr>
          <p:cNvPr id="573443" name="Rectangle 3" descr="Pink tissue paper"/>
          <p:cNvSpPr>
            <a:spLocks noGrp="1" noChangeArrowheads="1"/>
          </p:cNvSpPr>
          <p:nvPr>
            <p:ph type="subTitle" idx="1"/>
          </p:nvPr>
        </p:nvSpPr>
        <p:spPr/>
        <p:txBody>
          <a:bodyPr/>
          <a:lstStyle/>
          <a:p>
            <a:r>
              <a:rPr lang="en-US"/>
              <a:t>Distributed Databases and </a:t>
            </a:r>
            <a:br>
              <a:rPr lang="en-US"/>
            </a:br>
            <a:r>
              <a:rPr lang="en-US"/>
              <a:t>Client-Server Architectures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F18636EB-73A6-4F9A-ADB6-C1AEC7E0CD0B}" type="slidenum">
              <a:rPr lang="en-US"/>
              <a:pPr/>
              <a:t>20</a:t>
            </a:fld>
            <a:endParaRPr lang="en-CA"/>
          </a:p>
        </p:txBody>
      </p:sp>
      <p:sp>
        <p:nvSpPr>
          <p:cNvPr id="694278" name="Rectangle 6"/>
          <p:cNvSpPr>
            <a:spLocks noGrp="1" noChangeArrowheads="1"/>
          </p:cNvSpPr>
          <p:nvPr>
            <p:ph type="title"/>
          </p:nvPr>
        </p:nvSpPr>
        <p:spPr/>
        <p:txBody>
          <a:bodyPr/>
          <a:lstStyle/>
          <a:p>
            <a:r>
              <a:rPr lang="en-US" sz="3200"/>
              <a:t>Data Fragmentation, Replication and Allocation</a:t>
            </a:r>
          </a:p>
        </p:txBody>
      </p:sp>
      <p:sp>
        <p:nvSpPr>
          <p:cNvPr id="694279" name="Rectangle 7"/>
          <p:cNvSpPr>
            <a:spLocks noGrp="1" noChangeArrowheads="1"/>
          </p:cNvSpPr>
          <p:nvPr>
            <p:ph type="body" idx="1"/>
          </p:nvPr>
        </p:nvSpPr>
        <p:spPr/>
        <p:txBody>
          <a:bodyPr/>
          <a:lstStyle/>
          <a:p>
            <a:r>
              <a:rPr lang="en-US" sz="2400" b="1"/>
              <a:t>Data Replication</a:t>
            </a:r>
          </a:p>
          <a:p>
            <a:pPr lvl="1"/>
            <a:r>
              <a:rPr lang="en-US" sz="2200"/>
              <a:t>Database is replicated to all sites.</a:t>
            </a:r>
          </a:p>
          <a:p>
            <a:pPr lvl="1"/>
            <a:r>
              <a:rPr lang="en-US" sz="2200"/>
              <a:t>In full replication the entire database is replicated and in partial replication some selected part is replicated to some of the sites. </a:t>
            </a:r>
          </a:p>
          <a:p>
            <a:pPr lvl="1"/>
            <a:r>
              <a:rPr lang="en-US" sz="2200"/>
              <a:t>Data replication is achieved through a replication schema.</a:t>
            </a:r>
          </a:p>
          <a:p>
            <a:r>
              <a:rPr lang="en-US" sz="2400" b="1"/>
              <a:t>Data Distribution (Data Allocation)</a:t>
            </a:r>
          </a:p>
          <a:p>
            <a:pPr lvl="1"/>
            <a:r>
              <a:rPr lang="en-US" sz="2200"/>
              <a:t>This is relevant only in the case of partial replication or partition.</a:t>
            </a:r>
          </a:p>
          <a:p>
            <a:pPr lvl="1"/>
            <a:r>
              <a:rPr lang="en-US" sz="2200"/>
              <a:t>The selected portion of the database is distributed to the database sites.</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4D76F674-EF06-4B99-9AE4-6A657A2D147A}" type="slidenum">
              <a:rPr lang="en-US"/>
              <a:pPr/>
              <a:t>21</a:t>
            </a:fld>
            <a:endParaRPr lang="en-CA"/>
          </a:p>
        </p:txBody>
      </p:sp>
      <p:sp>
        <p:nvSpPr>
          <p:cNvPr id="696327" name="Rectangle 7"/>
          <p:cNvSpPr>
            <a:spLocks noGrp="1" noChangeArrowheads="1"/>
          </p:cNvSpPr>
          <p:nvPr>
            <p:ph type="title"/>
          </p:nvPr>
        </p:nvSpPr>
        <p:spPr/>
        <p:txBody>
          <a:bodyPr/>
          <a:lstStyle/>
          <a:p>
            <a:r>
              <a:rPr lang="en-US" sz="3200"/>
              <a:t>Types of Distributed Database Systems</a:t>
            </a:r>
          </a:p>
        </p:txBody>
      </p:sp>
      <p:sp>
        <p:nvSpPr>
          <p:cNvPr id="696328" name="Rectangle 8"/>
          <p:cNvSpPr>
            <a:spLocks noGrp="1" noChangeArrowheads="1"/>
          </p:cNvSpPr>
          <p:nvPr>
            <p:ph type="body" idx="1"/>
          </p:nvPr>
        </p:nvSpPr>
        <p:spPr>
          <a:xfrm>
            <a:off x="239713" y="1600200"/>
            <a:ext cx="4175125" cy="4572000"/>
          </a:xfrm>
        </p:spPr>
        <p:txBody>
          <a:bodyPr/>
          <a:lstStyle/>
          <a:p>
            <a:pPr>
              <a:lnSpc>
                <a:spcPct val="80000"/>
              </a:lnSpc>
            </a:pPr>
            <a:r>
              <a:rPr lang="en-US" sz="2400"/>
              <a:t>Homogeneous</a:t>
            </a:r>
          </a:p>
          <a:p>
            <a:pPr lvl="1">
              <a:lnSpc>
                <a:spcPct val="80000"/>
              </a:lnSpc>
            </a:pPr>
            <a:r>
              <a:rPr lang="en-US" sz="2200"/>
              <a:t>All sites of the database system have identical setup, i.e., same database system software.</a:t>
            </a:r>
          </a:p>
          <a:p>
            <a:pPr lvl="1">
              <a:lnSpc>
                <a:spcPct val="80000"/>
              </a:lnSpc>
            </a:pPr>
            <a:r>
              <a:rPr lang="en-US" sz="2200"/>
              <a:t>The underlying operating system may be different.</a:t>
            </a:r>
          </a:p>
          <a:p>
            <a:pPr lvl="2">
              <a:lnSpc>
                <a:spcPct val="80000"/>
              </a:lnSpc>
            </a:pPr>
            <a:r>
              <a:rPr lang="en-US" sz="2000"/>
              <a:t>For example, all sites run Oracle or DB2, or Sybase or some other database system.</a:t>
            </a:r>
          </a:p>
          <a:p>
            <a:pPr lvl="1">
              <a:lnSpc>
                <a:spcPct val="80000"/>
              </a:lnSpc>
            </a:pPr>
            <a:r>
              <a:rPr lang="en-US" sz="2200"/>
              <a:t>The underlying operating systems can be a mixture of Linux, Window, Unix, etc.</a:t>
            </a:r>
          </a:p>
        </p:txBody>
      </p:sp>
      <p:graphicFrame>
        <p:nvGraphicFramePr>
          <p:cNvPr id="696324" name="Object 4"/>
          <p:cNvGraphicFramePr>
            <a:graphicFrameLocks noChangeAspect="1"/>
          </p:cNvGraphicFramePr>
          <p:nvPr>
            <p:ph sz="half" idx="4294967295"/>
          </p:nvPr>
        </p:nvGraphicFramePr>
        <p:xfrm>
          <a:off x="4491038" y="2344738"/>
          <a:ext cx="4424362" cy="2865437"/>
        </p:xfrm>
        <a:graphic>
          <a:graphicData uri="http://schemas.openxmlformats.org/presentationml/2006/ole">
            <p:oleObj spid="_x0000_s696324" name="Visio" r:id="rId4" imgW="4779264" imgH="3095447" progId="">
              <p:embed/>
            </p:oleObj>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94228B20-839F-44C0-B294-EADCAD58DA10}" type="slidenum">
              <a:rPr lang="en-US"/>
              <a:pPr/>
              <a:t>22</a:t>
            </a:fld>
            <a:endParaRPr lang="en-CA"/>
          </a:p>
        </p:txBody>
      </p:sp>
      <p:sp>
        <p:nvSpPr>
          <p:cNvPr id="698375" name="Rectangle 7"/>
          <p:cNvSpPr>
            <a:spLocks noGrp="1" noChangeArrowheads="1"/>
          </p:cNvSpPr>
          <p:nvPr>
            <p:ph type="title"/>
          </p:nvPr>
        </p:nvSpPr>
        <p:spPr/>
        <p:txBody>
          <a:bodyPr/>
          <a:lstStyle/>
          <a:p>
            <a:r>
              <a:rPr lang="en-US" sz="3200"/>
              <a:t>Types of Distributed Database Systems</a:t>
            </a:r>
          </a:p>
        </p:txBody>
      </p:sp>
      <p:sp>
        <p:nvSpPr>
          <p:cNvPr id="698376" name="Rectangle 8"/>
          <p:cNvSpPr>
            <a:spLocks noGrp="1" noChangeArrowheads="1"/>
          </p:cNvSpPr>
          <p:nvPr>
            <p:ph type="body" idx="1"/>
          </p:nvPr>
        </p:nvSpPr>
        <p:spPr>
          <a:xfrm>
            <a:off x="239713" y="1600200"/>
            <a:ext cx="8294687" cy="2743200"/>
          </a:xfrm>
        </p:spPr>
        <p:txBody>
          <a:bodyPr/>
          <a:lstStyle/>
          <a:p>
            <a:pPr>
              <a:lnSpc>
                <a:spcPct val="90000"/>
              </a:lnSpc>
            </a:pPr>
            <a:r>
              <a:rPr lang="en-US" sz="2000"/>
              <a:t>Heterogeneous</a:t>
            </a:r>
          </a:p>
          <a:p>
            <a:pPr lvl="1">
              <a:lnSpc>
                <a:spcPct val="90000"/>
              </a:lnSpc>
            </a:pPr>
            <a:r>
              <a:rPr lang="en-US" sz="2000"/>
              <a:t>Federated: Each site may run different database system but the data access is managed through a single conceptual schema.  </a:t>
            </a:r>
          </a:p>
          <a:p>
            <a:pPr lvl="2">
              <a:lnSpc>
                <a:spcPct val="90000"/>
              </a:lnSpc>
            </a:pPr>
            <a:r>
              <a:rPr lang="en-US" sz="1800"/>
              <a:t>This implies that the degree of local autonomy is minimum. Each site must adhere to a centralized access policy. There may be a global schema.</a:t>
            </a:r>
          </a:p>
          <a:p>
            <a:pPr lvl="1">
              <a:lnSpc>
                <a:spcPct val="90000"/>
              </a:lnSpc>
            </a:pPr>
            <a:r>
              <a:rPr lang="en-US" sz="2000"/>
              <a:t>Multidatabase:  There is no one conceptual global schema. For data access a schema is constructed dynamically as needed by the application software.</a:t>
            </a:r>
          </a:p>
        </p:txBody>
      </p:sp>
      <p:graphicFrame>
        <p:nvGraphicFramePr>
          <p:cNvPr id="698372" name="Object 4"/>
          <p:cNvGraphicFramePr>
            <a:graphicFrameLocks noChangeAspect="1"/>
          </p:cNvGraphicFramePr>
          <p:nvPr>
            <p:ph sz="half" idx="4294967295"/>
          </p:nvPr>
        </p:nvGraphicFramePr>
        <p:xfrm>
          <a:off x="3446463" y="4024313"/>
          <a:ext cx="4706937" cy="2681287"/>
        </p:xfrm>
        <a:graphic>
          <a:graphicData uri="http://schemas.openxmlformats.org/presentationml/2006/ole">
            <p:oleObj spid="_x0000_s698372" name="Visio" r:id="rId4" imgW="5484052" imgH="3124275" progId="">
              <p:embed/>
            </p:oleObj>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8A874DF6-0966-49AE-A7AD-FB6DD32C9272}" type="slidenum">
              <a:rPr lang="en-US"/>
              <a:pPr/>
              <a:t>23</a:t>
            </a:fld>
            <a:endParaRPr lang="en-CA"/>
          </a:p>
        </p:txBody>
      </p:sp>
      <p:sp>
        <p:nvSpPr>
          <p:cNvPr id="700423" name="Rectangle 7"/>
          <p:cNvSpPr>
            <a:spLocks noGrp="1" noChangeArrowheads="1"/>
          </p:cNvSpPr>
          <p:nvPr>
            <p:ph type="title"/>
          </p:nvPr>
        </p:nvSpPr>
        <p:spPr/>
        <p:txBody>
          <a:bodyPr/>
          <a:lstStyle/>
          <a:p>
            <a:r>
              <a:rPr lang="en-US" sz="3200"/>
              <a:t>Types of Distributed Database Systems</a:t>
            </a:r>
          </a:p>
        </p:txBody>
      </p:sp>
      <p:sp>
        <p:nvSpPr>
          <p:cNvPr id="700424" name="Rectangle 8"/>
          <p:cNvSpPr>
            <a:spLocks noGrp="1" noChangeArrowheads="1"/>
          </p:cNvSpPr>
          <p:nvPr>
            <p:ph type="body" idx="1"/>
          </p:nvPr>
        </p:nvSpPr>
        <p:spPr/>
        <p:txBody>
          <a:bodyPr/>
          <a:lstStyle/>
          <a:p>
            <a:pPr>
              <a:lnSpc>
                <a:spcPct val="90000"/>
              </a:lnSpc>
            </a:pPr>
            <a:r>
              <a:rPr lang="en-US"/>
              <a:t>Federated Database Management Systems Issues</a:t>
            </a:r>
          </a:p>
          <a:p>
            <a:pPr lvl="1">
              <a:lnSpc>
                <a:spcPct val="90000"/>
              </a:lnSpc>
            </a:pPr>
            <a:r>
              <a:rPr lang="en-US"/>
              <a:t>Differences in data models:</a:t>
            </a:r>
          </a:p>
          <a:p>
            <a:pPr lvl="2">
              <a:lnSpc>
                <a:spcPct val="90000"/>
              </a:lnSpc>
            </a:pPr>
            <a:r>
              <a:rPr lang="en-US"/>
              <a:t>Relational, Objected oriented, hierarchical, network, etc.</a:t>
            </a:r>
          </a:p>
          <a:p>
            <a:pPr lvl="1">
              <a:lnSpc>
                <a:spcPct val="90000"/>
              </a:lnSpc>
            </a:pPr>
            <a:r>
              <a:rPr lang="en-US"/>
              <a:t>Differences in constraints:</a:t>
            </a:r>
          </a:p>
          <a:p>
            <a:pPr lvl="2">
              <a:lnSpc>
                <a:spcPct val="90000"/>
              </a:lnSpc>
            </a:pPr>
            <a:r>
              <a:rPr lang="en-US"/>
              <a:t>Each site may have their own data accessing and processing constraints.</a:t>
            </a:r>
          </a:p>
          <a:p>
            <a:pPr lvl="1">
              <a:lnSpc>
                <a:spcPct val="90000"/>
              </a:lnSpc>
            </a:pPr>
            <a:r>
              <a:rPr lang="en-US"/>
              <a:t>Differences in query language:</a:t>
            </a:r>
          </a:p>
          <a:p>
            <a:pPr lvl="2">
              <a:lnSpc>
                <a:spcPct val="90000"/>
              </a:lnSpc>
            </a:pPr>
            <a:r>
              <a:rPr lang="en-US"/>
              <a:t>Some site may use SQL, some may use SQL-89, some may use SQL-92, and so on.</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r>
              <a:rPr lang="en-US"/>
              <a:t>Slide 25- </a:t>
            </a:r>
            <a:fld id="{35C87DCC-68F0-44CB-8916-E6804D1C6896}" type="slidenum">
              <a:rPr lang="en-US"/>
              <a:pPr/>
              <a:t>24</a:t>
            </a:fld>
            <a:endParaRPr lang="en-CA"/>
          </a:p>
        </p:txBody>
      </p:sp>
      <p:sp>
        <p:nvSpPr>
          <p:cNvPr id="702512" name="Rectangle 48"/>
          <p:cNvSpPr>
            <a:spLocks noGrp="1" noChangeArrowheads="1"/>
          </p:cNvSpPr>
          <p:nvPr>
            <p:ph type="title"/>
          </p:nvPr>
        </p:nvSpPr>
        <p:spPr/>
        <p:txBody>
          <a:bodyPr/>
          <a:lstStyle/>
          <a:p>
            <a:r>
              <a:rPr lang="en-US" sz="3200"/>
              <a:t>Query Processing in Distributed Databases</a:t>
            </a:r>
          </a:p>
        </p:txBody>
      </p:sp>
      <p:sp>
        <p:nvSpPr>
          <p:cNvPr id="702513" name="Rectangle 49"/>
          <p:cNvSpPr>
            <a:spLocks noGrp="1" noChangeArrowheads="1"/>
          </p:cNvSpPr>
          <p:nvPr>
            <p:ph type="body" idx="1"/>
          </p:nvPr>
        </p:nvSpPr>
        <p:spPr/>
        <p:txBody>
          <a:bodyPr/>
          <a:lstStyle/>
          <a:p>
            <a:r>
              <a:rPr lang="en-US" sz="2400"/>
              <a:t>Issues</a:t>
            </a:r>
          </a:p>
          <a:p>
            <a:pPr lvl="1"/>
            <a:r>
              <a:rPr lang="en-US" sz="2200"/>
              <a:t>Cost of transferring data (files and results) over the network.</a:t>
            </a:r>
          </a:p>
          <a:p>
            <a:pPr lvl="2"/>
            <a:r>
              <a:rPr lang="en-US" sz="2000"/>
              <a:t>This cost is usually high so some optimization is necessary.</a:t>
            </a:r>
          </a:p>
          <a:p>
            <a:pPr lvl="2"/>
            <a:r>
              <a:rPr lang="en-US" sz="2000"/>
              <a:t>Example relations: Employee at site 1 and Department at Site 2</a:t>
            </a:r>
          </a:p>
          <a:p>
            <a:pPr lvl="3"/>
            <a:r>
              <a:rPr lang="en-US" sz="1800"/>
              <a:t>Employee at site 1. 10,000 rows. Row size = 100 bytes.  Table size = 10</a:t>
            </a:r>
            <a:r>
              <a:rPr lang="en-US" sz="1800" baseline="30000"/>
              <a:t>6</a:t>
            </a:r>
            <a:r>
              <a:rPr lang="en-US" sz="1800"/>
              <a:t> bytes.</a:t>
            </a:r>
          </a:p>
          <a:p>
            <a:pPr lvl="3"/>
            <a:endParaRPr lang="en-US" sz="1800"/>
          </a:p>
          <a:p>
            <a:pPr lvl="3"/>
            <a:r>
              <a:rPr lang="en-US" sz="1800"/>
              <a:t>Department at Site 2. 100 rows.  Row size = 35 bytes.  Table size = 3,500 bytes.</a:t>
            </a:r>
          </a:p>
          <a:p>
            <a:pPr lvl="2"/>
            <a:r>
              <a:rPr lang="en-US" sz="2000"/>
              <a:t>Q: For each employee, retrieve employee name and department name Where the employee works.</a:t>
            </a:r>
          </a:p>
          <a:p>
            <a:pPr lvl="2"/>
            <a:r>
              <a:rPr lang="en-US" sz="2000"/>
              <a:t>Q: </a:t>
            </a:r>
            <a:r>
              <a:rPr lang="en-US" sz="2000">
                <a:latin typeface="Symbol" charset="2"/>
              </a:rPr>
              <a:t></a:t>
            </a:r>
            <a:r>
              <a:rPr lang="en-US" sz="2000" baseline="-25000"/>
              <a:t>Fname,Lname,Dname</a:t>
            </a:r>
            <a:r>
              <a:rPr lang="en-US" sz="2000"/>
              <a:t> (Employee      </a:t>
            </a:r>
            <a:r>
              <a:rPr lang="en-US" sz="2000" baseline="-25000"/>
              <a:t>Dno = Dnumber</a:t>
            </a:r>
            <a:r>
              <a:rPr lang="en-US" sz="2000"/>
              <a:t> Department)</a:t>
            </a:r>
          </a:p>
        </p:txBody>
      </p:sp>
      <p:graphicFrame>
        <p:nvGraphicFramePr>
          <p:cNvPr id="702468" name="Group 4"/>
          <p:cNvGraphicFramePr>
            <a:graphicFrameLocks noGrp="1"/>
          </p:cNvGraphicFramePr>
          <p:nvPr>
            <p:ph sz="quarter" idx="4294967295"/>
          </p:nvPr>
        </p:nvGraphicFramePr>
        <p:xfrm>
          <a:off x="1420813" y="4067175"/>
          <a:ext cx="7477125" cy="352425"/>
        </p:xfrm>
        <a:graphic>
          <a:graphicData uri="http://schemas.openxmlformats.org/drawingml/2006/table">
            <a:tbl>
              <a:tblPr/>
              <a:tblGrid>
                <a:gridCol w="776287"/>
                <a:gridCol w="663575"/>
                <a:gridCol w="788988"/>
                <a:gridCol w="576262"/>
                <a:gridCol w="687388"/>
                <a:gridCol w="904875"/>
                <a:gridCol w="571500"/>
                <a:gridCol w="788987"/>
                <a:gridCol w="1003300"/>
                <a:gridCol w="715963"/>
              </a:tblGrid>
              <a:tr h="352425">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Fname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Minit</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Lname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sng" strike="noStrike" cap="none" normalizeH="0" baseline="0" smtClean="0">
                          <a:ln>
                            <a:noFill/>
                          </a:ln>
                          <a:solidFill>
                            <a:schemeClr val="tx2"/>
                          </a:solidFill>
                          <a:effectLst/>
                          <a:latin typeface="Arial" charset="0"/>
                          <a:cs typeface="Times New Roman" charset="0"/>
                        </a:rPr>
                        <a:t>SSN</a:t>
                      </a:r>
                      <a:endParaRPr kumimoji="0" lang="en-US" sz="2000" b="0" i="0" u="sng"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Bdate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Address</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Sex</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Salary</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Superssn</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Dno</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702514" name="Group 50"/>
          <p:cNvGraphicFramePr>
            <a:graphicFrameLocks noGrp="1"/>
          </p:cNvGraphicFramePr>
          <p:nvPr>
            <p:ph sz="quarter" idx="4294967295"/>
          </p:nvPr>
        </p:nvGraphicFramePr>
        <p:xfrm>
          <a:off x="4100513" y="4756150"/>
          <a:ext cx="4138612" cy="336550"/>
        </p:xfrm>
        <a:graphic>
          <a:graphicData uri="http://schemas.openxmlformats.org/drawingml/2006/table">
            <a:tbl>
              <a:tblPr/>
              <a:tblGrid>
                <a:gridCol w="823912"/>
                <a:gridCol w="1027113"/>
                <a:gridCol w="955675"/>
                <a:gridCol w="1331912"/>
              </a:tblGrid>
              <a:tr h="336550">
                <a:tc>
                  <a:txBody>
                    <a:body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Dname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Dnumber</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Mgrssn</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2"/>
                          </a:solidFill>
                          <a:effectLst/>
                          <a:latin typeface="Arial" charset="0"/>
                          <a:cs typeface="Times New Roman" charset="0"/>
                        </a:rPr>
                        <a:t>Mgrstartdate</a:t>
                      </a:r>
                      <a:endParaRPr kumimoji="0" lang="en-US" sz="2000" b="0" i="0" u="none" strike="noStrike" cap="none" normalizeH="0" baseline="0" smtClean="0">
                        <a:ln>
                          <a:noFill/>
                        </a:ln>
                        <a:solidFill>
                          <a:schemeClr val="tx2"/>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702509" name="Object 45"/>
          <p:cNvGraphicFramePr>
            <a:graphicFrameLocks noChangeAspect="1"/>
          </p:cNvGraphicFramePr>
          <p:nvPr/>
        </p:nvGraphicFramePr>
        <p:xfrm>
          <a:off x="5105400" y="5762625"/>
          <a:ext cx="207963" cy="209550"/>
        </p:xfrm>
        <a:graphic>
          <a:graphicData uri="http://schemas.openxmlformats.org/presentationml/2006/ole">
            <p:oleObj spid="_x0000_s702509" name="VISIO" r:id="rId4" imgW="207360" imgH="209520" progId="">
              <p:embed/>
            </p:oleObj>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9E69FCEB-285A-42F8-9AD7-FA411899FF37}" type="slidenum">
              <a:rPr lang="en-US"/>
              <a:pPr/>
              <a:t>25</a:t>
            </a:fld>
            <a:endParaRPr lang="en-CA"/>
          </a:p>
        </p:txBody>
      </p:sp>
      <p:sp>
        <p:nvSpPr>
          <p:cNvPr id="704523" name="Rectangle 11"/>
          <p:cNvSpPr>
            <a:spLocks noGrp="1" noChangeArrowheads="1"/>
          </p:cNvSpPr>
          <p:nvPr>
            <p:ph type="title"/>
          </p:nvPr>
        </p:nvSpPr>
        <p:spPr/>
        <p:txBody>
          <a:bodyPr/>
          <a:lstStyle/>
          <a:p>
            <a:r>
              <a:rPr lang="en-US"/>
              <a:t>Query Processing in Distributed Databases</a:t>
            </a:r>
          </a:p>
        </p:txBody>
      </p:sp>
      <p:sp>
        <p:nvSpPr>
          <p:cNvPr id="704524" name="Rectangle 12"/>
          <p:cNvSpPr>
            <a:spLocks noGrp="1" noChangeArrowheads="1"/>
          </p:cNvSpPr>
          <p:nvPr>
            <p:ph type="body" idx="1"/>
          </p:nvPr>
        </p:nvSpPr>
        <p:spPr/>
        <p:txBody>
          <a:bodyPr/>
          <a:lstStyle/>
          <a:p>
            <a:r>
              <a:rPr lang="en-US"/>
              <a:t>Result</a:t>
            </a:r>
          </a:p>
          <a:p>
            <a:pPr lvl="1"/>
            <a:r>
              <a:rPr lang="en-US"/>
              <a:t>The result of this query will have 10,000 tuples, assuming that every employee is related to a department.</a:t>
            </a:r>
          </a:p>
          <a:p>
            <a:pPr lvl="1"/>
            <a:r>
              <a:rPr lang="en-US"/>
              <a:t>Suppose each result tuple is 40 bytes long.  The query is submitted at site 3 and the result is sent to this site.</a:t>
            </a:r>
          </a:p>
          <a:p>
            <a:pPr lvl="1"/>
            <a:r>
              <a:rPr lang="en-US"/>
              <a:t>Problem: Employee and Department relations are not present at site 3.</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F0494597-A72F-4A92-A3C6-EECA4BB92534}" type="slidenum">
              <a:rPr lang="en-US"/>
              <a:pPr/>
              <a:t>26</a:t>
            </a:fld>
            <a:endParaRPr lang="en-CA"/>
          </a:p>
        </p:txBody>
      </p:sp>
      <p:sp>
        <p:nvSpPr>
          <p:cNvPr id="772098" name="Rectangle 2"/>
          <p:cNvSpPr>
            <a:spLocks noGrp="1" noChangeArrowheads="1"/>
          </p:cNvSpPr>
          <p:nvPr>
            <p:ph type="title"/>
          </p:nvPr>
        </p:nvSpPr>
        <p:spPr/>
        <p:txBody>
          <a:bodyPr/>
          <a:lstStyle/>
          <a:p>
            <a:r>
              <a:rPr lang="en-US"/>
              <a:t>Query Processing in Distributed Databases</a:t>
            </a:r>
          </a:p>
        </p:txBody>
      </p:sp>
      <p:sp>
        <p:nvSpPr>
          <p:cNvPr id="772099" name="Rectangle 3"/>
          <p:cNvSpPr>
            <a:spLocks noGrp="1" noChangeArrowheads="1"/>
          </p:cNvSpPr>
          <p:nvPr>
            <p:ph type="body" idx="1"/>
          </p:nvPr>
        </p:nvSpPr>
        <p:spPr/>
        <p:txBody>
          <a:bodyPr/>
          <a:lstStyle/>
          <a:p>
            <a:r>
              <a:rPr lang="en-US" sz="2400"/>
              <a:t>Strategies:</a:t>
            </a:r>
          </a:p>
          <a:p>
            <a:pPr marL="781050" lvl="1" indent="-323850">
              <a:buSzTx/>
              <a:buFont typeface="Wingdings" pitchFamily="2" charset="2"/>
              <a:buAutoNum type="arabicPeriod"/>
            </a:pPr>
            <a:r>
              <a:rPr lang="en-US" sz="2200"/>
              <a:t>Transfer Employee and Department to site 3.</a:t>
            </a:r>
          </a:p>
          <a:p>
            <a:pPr marL="1219200" lvl="2" indent="-304800"/>
            <a:r>
              <a:rPr lang="en-US" sz="2000"/>
              <a:t>Total transfer bytes = 1,000,000 + 3500 = 1,003,500 bytes.</a:t>
            </a:r>
          </a:p>
          <a:p>
            <a:pPr marL="781050" lvl="1" indent="-323850">
              <a:buSzTx/>
              <a:buFont typeface="Wingdings" pitchFamily="2" charset="2"/>
              <a:buAutoNum type="arabicPeriod"/>
            </a:pPr>
            <a:r>
              <a:rPr lang="en-US" sz="2200"/>
              <a:t>Transfer Employee to site 2, execute join at site 2 and send the result to site 3. </a:t>
            </a:r>
          </a:p>
          <a:p>
            <a:pPr marL="1219200" lvl="2" indent="-304800"/>
            <a:r>
              <a:rPr lang="en-US" sz="2000"/>
              <a:t>Query result size = 40 * 10,000 = 400,000 bytes.  Total transfer size = 400,000 + 1,000,000 = 1,400,000 bytes.</a:t>
            </a:r>
          </a:p>
          <a:p>
            <a:pPr marL="781050" lvl="1" indent="-323850">
              <a:buSzTx/>
              <a:buFont typeface="Wingdings" pitchFamily="2" charset="2"/>
              <a:buAutoNum type="arabicPeriod"/>
            </a:pPr>
            <a:r>
              <a:rPr lang="en-US" sz="2200"/>
              <a:t>Transfer Department relation to site 1, execute the join at site 1, and send the result to site 3.</a:t>
            </a:r>
          </a:p>
          <a:p>
            <a:pPr marL="1219200" lvl="2" indent="-304800"/>
            <a:r>
              <a:rPr lang="en-US" sz="2000"/>
              <a:t>Total bytes transferred = 400,000 + 3500 = 403,500 bytes.</a:t>
            </a:r>
          </a:p>
          <a:p>
            <a:r>
              <a:rPr lang="en-US" sz="2400"/>
              <a:t>Optimization criteria: minimizing data transfer.</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E22F7D8D-5DD9-4DDB-9CFC-667E9C9F1934}" type="slidenum">
              <a:rPr lang="en-US"/>
              <a:pPr/>
              <a:t>27</a:t>
            </a:fld>
            <a:endParaRPr lang="en-CA"/>
          </a:p>
        </p:txBody>
      </p:sp>
      <p:sp>
        <p:nvSpPr>
          <p:cNvPr id="782338" name="Rectangle 2"/>
          <p:cNvSpPr>
            <a:spLocks noGrp="1" noChangeArrowheads="1"/>
          </p:cNvSpPr>
          <p:nvPr>
            <p:ph type="title"/>
          </p:nvPr>
        </p:nvSpPr>
        <p:spPr/>
        <p:txBody>
          <a:bodyPr/>
          <a:lstStyle/>
          <a:p>
            <a:r>
              <a:rPr lang="en-US"/>
              <a:t>Query Processing in Distributed Databases</a:t>
            </a:r>
          </a:p>
        </p:txBody>
      </p:sp>
      <p:sp>
        <p:nvSpPr>
          <p:cNvPr id="782339" name="Rectangle 3"/>
          <p:cNvSpPr>
            <a:spLocks noGrp="1" noChangeArrowheads="1"/>
          </p:cNvSpPr>
          <p:nvPr>
            <p:ph type="body" idx="1"/>
          </p:nvPr>
        </p:nvSpPr>
        <p:spPr/>
        <p:txBody>
          <a:bodyPr/>
          <a:lstStyle/>
          <a:p>
            <a:r>
              <a:rPr lang="en-US" sz="2400"/>
              <a:t>Strategies:</a:t>
            </a:r>
          </a:p>
          <a:p>
            <a:pPr marL="781050" lvl="1" indent="-323850">
              <a:buSzTx/>
              <a:buFont typeface="Wingdings" pitchFamily="2" charset="2"/>
              <a:buAutoNum type="arabicPeriod"/>
            </a:pPr>
            <a:r>
              <a:rPr lang="en-US" sz="2200"/>
              <a:t>Transfer Employee and Department to site 3.</a:t>
            </a:r>
          </a:p>
          <a:p>
            <a:pPr marL="1219200" lvl="2" indent="-304800"/>
            <a:r>
              <a:rPr lang="en-US" sz="2000"/>
              <a:t>Total transfer bytes = 1,000,000 + 3500 = 1,003,500 bytes.</a:t>
            </a:r>
          </a:p>
          <a:p>
            <a:pPr marL="781050" lvl="1" indent="-323850">
              <a:buSzTx/>
              <a:buFont typeface="Wingdings" pitchFamily="2" charset="2"/>
              <a:buAutoNum type="arabicPeriod"/>
            </a:pPr>
            <a:r>
              <a:rPr lang="en-US" sz="2200"/>
              <a:t>Transfer Employee to site 2, execute join at site 2 and send the result to site 3. </a:t>
            </a:r>
          </a:p>
          <a:p>
            <a:pPr marL="1219200" lvl="2" indent="-304800"/>
            <a:r>
              <a:rPr lang="en-US" sz="2000"/>
              <a:t>Query result size = 40 * 10,000 = 400,000 bytes.  Total transfer size = 400,000 + 1,000,000 = 1,400,000 bytes.</a:t>
            </a:r>
          </a:p>
          <a:p>
            <a:pPr marL="781050" lvl="1" indent="-323850">
              <a:buSzTx/>
              <a:buFont typeface="Wingdings" pitchFamily="2" charset="2"/>
              <a:buAutoNum type="arabicPeriod"/>
            </a:pPr>
            <a:r>
              <a:rPr lang="en-US" sz="2200"/>
              <a:t>Transfer Department relation to site 1, execute the join at site 1, and send the result to site 3.</a:t>
            </a:r>
          </a:p>
          <a:p>
            <a:pPr marL="1219200" lvl="2" indent="-304800"/>
            <a:r>
              <a:rPr lang="en-US" sz="2000"/>
              <a:t>Total bytes transferred = 400,000 + 3500 = 403,500 bytes.</a:t>
            </a:r>
          </a:p>
          <a:p>
            <a:r>
              <a:rPr lang="en-US" sz="2400"/>
              <a:t>Optimization criteria: minimizing data transfer.</a:t>
            </a:r>
          </a:p>
          <a:p>
            <a:pPr marL="781050" lvl="1" indent="-323850"/>
            <a:r>
              <a:rPr lang="en-US" sz="2200"/>
              <a:t>Preferred approach:  strategy 3.</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622250E6-77C0-4850-B83D-78D077BE06E1}" type="slidenum">
              <a:rPr lang="en-US"/>
              <a:pPr/>
              <a:t>28</a:t>
            </a:fld>
            <a:endParaRPr lang="en-CA"/>
          </a:p>
        </p:txBody>
      </p:sp>
      <p:sp>
        <p:nvSpPr>
          <p:cNvPr id="708618" name="Rectangle 10"/>
          <p:cNvSpPr>
            <a:spLocks noGrp="1" noChangeArrowheads="1"/>
          </p:cNvSpPr>
          <p:nvPr>
            <p:ph type="title"/>
          </p:nvPr>
        </p:nvSpPr>
        <p:spPr/>
        <p:txBody>
          <a:bodyPr/>
          <a:lstStyle/>
          <a:p>
            <a:r>
              <a:rPr lang="en-US"/>
              <a:t>Query Processing in Distributed Databases</a:t>
            </a:r>
          </a:p>
        </p:txBody>
      </p:sp>
      <p:sp>
        <p:nvSpPr>
          <p:cNvPr id="708619" name="Rectangle 11"/>
          <p:cNvSpPr>
            <a:spLocks noGrp="1" noChangeArrowheads="1"/>
          </p:cNvSpPr>
          <p:nvPr>
            <p:ph type="body" idx="1"/>
          </p:nvPr>
        </p:nvSpPr>
        <p:spPr/>
        <p:txBody>
          <a:bodyPr/>
          <a:lstStyle/>
          <a:p>
            <a:pPr marL="457200" indent="-457200"/>
            <a:r>
              <a:rPr lang="en-US"/>
              <a:t>Consider the query</a:t>
            </a:r>
          </a:p>
          <a:p>
            <a:pPr marL="876300" lvl="1" indent="-419100"/>
            <a:r>
              <a:rPr lang="en-US"/>
              <a:t>Q’: For each department, retrieve the department name and the name of the department manager</a:t>
            </a:r>
          </a:p>
          <a:p>
            <a:pPr marL="457200" indent="-457200"/>
            <a:r>
              <a:rPr lang="en-US"/>
              <a:t>Relational Algebra expression:</a:t>
            </a:r>
          </a:p>
          <a:p>
            <a:pPr marL="876300" lvl="1" indent="-419100"/>
            <a:r>
              <a:rPr lang="en-US">
                <a:latin typeface="Symbol" charset="2"/>
              </a:rPr>
              <a:t></a:t>
            </a:r>
            <a:r>
              <a:rPr lang="en-US" baseline="-25000"/>
              <a:t>Fname,Lname,Dname</a:t>
            </a:r>
            <a:r>
              <a:rPr lang="en-US"/>
              <a:t> (Employee     </a:t>
            </a:r>
            <a:r>
              <a:rPr lang="en-US" baseline="-25000"/>
              <a:t>Mgrssn = SSN</a:t>
            </a:r>
            <a:r>
              <a:rPr lang="en-US"/>
              <a:t> Department) </a:t>
            </a:r>
          </a:p>
        </p:txBody>
      </p:sp>
      <p:graphicFrame>
        <p:nvGraphicFramePr>
          <p:cNvPr id="708622" name="Object 14"/>
          <p:cNvGraphicFramePr>
            <a:graphicFrameLocks noChangeAspect="1"/>
          </p:cNvGraphicFramePr>
          <p:nvPr/>
        </p:nvGraphicFramePr>
        <p:xfrm>
          <a:off x="5354638" y="4038600"/>
          <a:ext cx="207962" cy="209550"/>
        </p:xfrm>
        <a:graphic>
          <a:graphicData uri="http://schemas.openxmlformats.org/presentationml/2006/ole">
            <p:oleObj spid="_x0000_s708622" name="VISIO" r:id="rId4" imgW="207360" imgH="209520" progId="">
              <p:embed/>
            </p:oleObj>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337ED51D-001C-4794-886A-98DEDDFBA7E7}" type="slidenum">
              <a:rPr lang="en-US"/>
              <a:pPr/>
              <a:t>29</a:t>
            </a:fld>
            <a:endParaRPr lang="en-CA"/>
          </a:p>
        </p:txBody>
      </p:sp>
      <p:sp>
        <p:nvSpPr>
          <p:cNvPr id="780290" name="Rectangle 2"/>
          <p:cNvSpPr>
            <a:spLocks noGrp="1" noChangeArrowheads="1"/>
          </p:cNvSpPr>
          <p:nvPr>
            <p:ph type="title"/>
          </p:nvPr>
        </p:nvSpPr>
        <p:spPr/>
        <p:txBody>
          <a:bodyPr/>
          <a:lstStyle/>
          <a:p>
            <a:r>
              <a:rPr lang="en-US"/>
              <a:t>Query Processing in Distributed Databases</a:t>
            </a:r>
          </a:p>
        </p:txBody>
      </p:sp>
      <p:sp>
        <p:nvSpPr>
          <p:cNvPr id="780291" name="Rectangle 3"/>
          <p:cNvSpPr>
            <a:spLocks noGrp="1" noChangeArrowheads="1"/>
          </p:cNvSpPr>
          <p:nvPr>
            <p:ph type="body" idx="1"/>
          </p:nvPr>
        </p:nvSpPr>
        <p:spPr/>
        <p:txBody>
          <a:bodyPr/>
          <a:lstStyle/>
          <a:p>
            <a:pPr marL="457200" indent="-457200">
              <a:lnSpc>
                <a:spcPct val="80000"/>
              </a:lnSpc>
            </a:pPr>
            <a:r>
              <a:rPr lang="en-US" sz="2400"/>
              <a:t>The result of this query will have 100 tuples, assuming that every department has a manager, the execution strategies are:</a:t>
            </a:r>
          </a:p>
          <a:p>
            <a:pPr marL="876300" lvl="1" indent="-419100">
              <a:lnSpc>
                <a:spcPct val="80000"/>
              </a:lnSpc>
              <a:buSzTx/>
              <a:buFont typeface="Wingdings" pitchFamily="2" charset="2"/>
              <a:buAutoNum type="arabicPeriod"/>
            </a:pPr>
            <a:r>
              <a:rPr lang="en-US" sz="2200"/>
              <a:t>Transfer Employee and Department to the result site and perform the join at site 3.</a:t>
            </a:r>
          </a:p>
          <a:p>
            <a:pPr marL="1295400" lvl="2" indent="-381000">
              <a:lnSpc>
                <a:spcPct val="80000"/>
              </a:lnSpc>
              <a:buSzPct val="60000"/>
            </a:pPr>
            <a:r>
              <a:rPr lang="en-US" sz="2000"/>
              <a:t>Total bytes transferred = 1,000,000 + 3500 = 1,003,500 bytes.</a:t>
            </a:r>
          </a:p>
          <a:p>
            <a:pPr marL="876300" lvl="1" indent="-419100">
              <a:lnSpc>
                <a:spcPct val="80000"/>
              </a:lnSpc>
              <a:buSzTx/>
              <a:buFont typeface="Wingdings" pitchFamily="2" charset="2"/>
              <a:buAutoNum type="arabicPeriod"/>
            </a:pPr>
            <a:r>
              <a:rPr lang="en-US" sz="2200"/>
              <a:t>Transfer Employee to site 2, execute join at site 2 and send the result to site 3.  Query result size = 40 * 100 = 4000 bytes.  </a:t>
            </a:r>
          </a:p>
          <a:p>
            <a:pPr marL="1295400" lvl="2" indent="-381000">
              <a:lnSpc>
                <a:spcPct val="80000"/>
              </a:lnSpc>
              <a:buSzPct val="60000"/>
            </a:pPr>
            <a:r>
              <a:rPr lang="en-US" sz="2000"/>
              <a:t>Total transfer size = 4000 + 1,000,000 = 1,004,000 bytes.</a:t>
            </a:r>
          </a:p>
          <a:p>
            <a:pPr marL="876300" lvl="1" indent="-419100">
              <a:lnSpc>
                <a:spcPct val="80000"/>
              </a:lnSpc>
              <a:buSzTx/>
              <a:buFont typeface="Wingdings" pitchFamily="2" charset="2"/>
              <a:buAutoNum type="arabicPeriod"/>
            </a:pPr>
            <a:r>
              <a:rPr lang="en-US" sz="2200"/>
              <a:t>Transfer Department relation to site 1, execute join at site 1 and send the result to site 3.</a:t>
            </a:r>
          </a:p>
          <a:p>
            <a:pPr marL="1295400" lvl="2" indent="-381000">
              <a:lnSpc>
                <a:spcPct val="80000"/>
              </a:lnSpc>
              <a:buSzPct val="60000"/>
            </a:pPr>
            <a:r>
              <a:rPr lang="en-US" sz="2000"/>
              <a:t>Total transfer size = 4000 + 3500 = 7500 bytes.</a:t>
            </a:r>
          </a:p>
          <a:p>
            <a:pPr marL="457200" indent="-457200">
              <a:lnSpc>
                <a:spcPct val="80000"/>
              </a:lnSpc>
            </a:pPr>
            <a:endParaRPr lang="en-US" sz="200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44C586DA-52CC-44E2-B914-D2E443B04080}" type="slidenum">
              <a:rPr lang="en-US"/>
              <a:pPr/>
              <a:t>3</a:t>
            </a:fld>
            <a:endParaRPr lang="en-CA"/>
          </a:p>
        </p:txBody>
      </p:sp>
      <p:sp>
        <p:nvSpPr>
          <p:cNvPr id="669702" name="Rectangle 6"/>
          <p:cNvSpPr>
            <a:spLocks noGrp="1" noChangeArrowheads="1"/>
          </p:cNvSpPr>
          <p:nvPr>
            <p:ph type="title"/>
          </p:nvPr>
        </p:nvSpPr>
        <p:spPr/>
        <p:txBody>
          <a:bodyPr/>
          <a:lstStyle/>
          <a:p>
            <a:r>
              <a:rPr lang="en-US"/>
              <a:t>Chapter 25 Outline</a:t>
            </a:r>
          </a:p>
        </p:txBody>
      </p:sp>
      <p:sp>
        <p:nvSpPr>
          <p:cNvPr id="669703" name="Rectangle 7"/>
          <p:cNvSpPr>
            <a:spLocks noGrp="1" noChangeArrowheads="1"/>
          </p:cNvSpPr>
          <p:nvPr>
            <p:ph type="body" idx="1"/>
          </p:nvPr>
        </p:nvSpPr>
        <p:spPr/>
        <p:txBody>
          <a:bodyPr/>
          <a:lstStyle/>
          <a:p>
            <a:pPr marL="533400" indent="-533400">
              <a:buSzTx/>
              <a:buFont typeface="Wingdings" pitchFamily="2" charset="2"/>
              <a:buAutoNum type="arabicPeriod"/>
            </a:pPr>
            <a:r>
              <a:rPr lang="en-US"/>
              <a:t>Distributed Database Concepts</a:t>
            </a:r>
          </a:p>
          <a:p>
            <a:pPr marL="533400" indent="-533400">
              <a:buSzTx/>
              <a:buFont typeface="Wingdings" pitchFamily="2" charset="2"/>
              <a:buAutoNum type="arabicPeriod"/>
            </a:pPr>
            <a:r>
              <a:rPr lang="en-US"/>
              <a:t>Data Fragmentation, Replication and Allocation</a:t>
            </a:r>
          </a:p>
          <a:p>
            <a:pPr marL="533400" indent="-533400">
              <a:buSzTx/>
              <a:buFont typeface="Wingdings" pitchFamily="2" charset="2"/>
              <a:buAutoNum type="arabicPeriod"/>
            </a:pPr>
            <a:r>
              <a:rPr lang="en-US"/>
              <a:t>Types of Distributed Database Systems</a:t>
            </a:r>
          </a:p>
          <a:p>
            <a:pPr marL="533400" indent="-533400">
              <a:buSzTx/>
              <a:buFont typeface="Wingdings" pitchFamily="2" charset="2"/>
              <a:buAutoNum type="arabicPeriod"/>
            </a:pPr>
            <a:r>
              <a:rPr lang="en-US"/>
              <a:t>Query Processing</a:t>
            </a:r>
          </a:p>
          <a:p>
            <a:pPr marL="533400" indent="-533400">
              <a:buSzTx/>
              <a:buFont typeface="Wingdings" pitchFamily="2" charset="2"/>
              <a:buAutoNum type="arabicPeriod"/>
            </a:pPr>
            <a:r>
              <a:rPr lang="en-US"/>
              <a:t>Concurrency Control and Recovery</a:t>
            </a:r>
          </a:p>
          <a:p>
            <a:pPr marL="533400" indent="-533400">
              <a:buSzTx/>
              <a:buFont typeface="Wingdings" pitchFamily="2" charset="2"/>
              <a:buAutoNum type="arabicPeriod"/>
            </a:pPr>
            <a:r>
              <a:rPr lang="en-US"/>
              <a:t>3-Tier Client-Server Architecture</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1E5A0300-0AA1-4088-8DFF-62F124B11F39}" type="slidenum">
              <a:rPr lang="en-US"/>
              <a:pPr/>
              <a:t>30</a:t>
            </a:fld>
            <a:endParaRPr lang="en-CA"/>
          </a:p>
        </p:txBody>
      </p:sp>
      <p:sp>
        <p:nvSpPr>
          <p:cNvPr id="784386" name="Rectangle 2"/>
          <p:cNvSpPr>
            <a:spLocks noGrp="1" noChangeArrowheads="1"/>
          </p:cNvSpPr>
          <p:nvPr>
            <p:ph type="title"/>
          </p:nvPr>
        </p:nvSpPr>
        <p:spPr/>
        <p:txBody>
          <a:bodyPr/>
          <a:lstStyle/>
          <a:p>
            <a:r>
              <a:rPr lang="en-US"/>
              <a:t>Query Processing in Distributed Databases</a:t>
            </a:r>
          </a:p>
        </p:txBody>
      </p:sp>
      <p:sp>
        <p:nvSpPr>
          <p:cNvPr id="784387" name="Rectangle 3"/>
          <p:cNvSpPr>
            <a:spLocks noGrp="1" noChangeArrowheads="1"/>
          </p:cNvSpPr>
          <p:nvPr>
            <p:ph type="body" idx="1"/>
          </p:nvPr>
        </p:nvSpPr>
        <p:spPr/>
        <p:txBody>
          <a:bodyPr/>
          <a:lstStyle/>
          <a:p>
            <a:pPr marL="457200" indent="-457200">
              <a:lnSpc>
                <a:spcPct val="80000"/>
              </a:lnSpc>
            </a:pPr>
            <a:r>
              <a:rPr lang="en-US" sz="2400"/>
              <a:t>The result of this query will have 100 tuples, assuming that every department has a manager, the execution strategies are:</a:t>
            </a:r>
          </a:p>
          <a:p>
            <a:pPr marL="876300" lvl="1" indent="-419100">
              <a:lnSpc>
                <a:spcPct val="80000"/>
              </a:lnSpc>
              <a:buSzTx/>
              <a:buFont typeface="Wingdings" pitchFamily="2" charset="2"/>
              <a:buAutoNum type="arabicPeriod"/>
            </a:pPr>
            <a:r>
              <a:rPr lang="en-US" sz="2200"/>
              <a:t>Transfer Employee and Department to the result site and perform the join at site 3.</a:t>
            </a:r>
          </a:p>
          <a:p>
            <a:pPr marL="1295400" lvl="2" indent="-381000">
              <a:lnSpc>
                <a:spcPct val="80000"/>
              </a:lnSpc>
              <a:buSzPct val="60000"/>
            </a:pPr>
            <a:r>
              <a:rPr lang="en-US" sz="2000"/>
              <a:t>Total bytes transferred = 1,000,000 + 3500 = 1,003,500 bytes.</a:t>
            </a:r>
          </a:p>
          <a:p>
            <a:pPr marL="876300" lvl="1" indent="-419100">
              <a:lnSpc>
                <a:spcPct val="80000"/>
              </a:lnSpc>
              <a:buSzTx/>
              <a:buFont typeface="Wingdings" pitchFamily="2" charset="2"/>
              <a:buAutoNum type="arabicPeriod"/>
            </a:pPr>
            <a:r>
              <a:rPr lang="en-US" sz="2200"/>
              <a:t>Transfer Employee to site 2, execute join at site 2 and send the result to site 3.  Query result size = 40 * 100 = 4000 bytes.  </a:t>
            </a:r>
          </a:p>
          <a:p>
            <a:pPr marL="1295400" lvl="2" indent="-381000">
              <a:lnSpc>
                <a:spcPct val="80000"/>
              </a:lnSpc>
              <a:buSzPct val="60000"/>
            </a:pPr>
            <a:r>
              <a:rPr lang="en-US" sz="2000"/>
              <a:t>Total transfer size = 4000 + 1,000,000 = 1,004,000 bytes.</a:t>
            </a:r>
          </a:p>
          <a:p>
            <a:pPr marL="876300" lvl="1" indent="-419100">
              <a:lnSpc>
                <a:spcPct val="80000"/>
              </a:lnSpc>
              <a:buSzTx/>
              <a:buFont typeface="Wingdings" pitchFamily="2" charset="2"/>
              <a:buAutoNum type="arabicPeriod"/>
            </a:pPr>
            <a:r>
              <a:rPr lang="en-US" sz="2200"/>
              <a:t>Transfer Department relation to site 1, execute join at site 1 and send the result to site 3.</a:t>
            </a:r>
          </a:p>
          <a:p>
            <a:pPr marL="1295400" lvl="2" indent="-381000">
              <a:lnSpc>
                <a:spcPct val="80000"/>
              </a:lnSpc>
              <a:buSzPct val="60000"/>
            </a:pPr>
            <a:r>
              <a:rPr lang="en-US" sz="2000"/>
              <a:t>Total transfer size = 4000 + 3500 = 7500 bytes.</a:t>
            </a:r>
          </a:p>
          <a:p>
            <a:pPr marL="457200" indent="-457200">
              <a:lnSpc>
                <a:spcPct val="80000"/>
              </a:lnSpc>
            </a:pPr>
            <a:r>
              <a:rPr lang="en-US" sz="2400"/>
              <a:t>Preferred strategy:  Choose strategy 3.</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784E9869-6BF5-4841-A6ED-AA02805964F3}" type="slidenum">
              <a:rPr lang="en-US"/>
              <a:pPr/>
              <a:t>31</a:t>
            </a:fld>
            <a:endParaRPr lang="en-CA"/>
          </a:p>
        </p:txBody>
      </p:sp>
      <p:sp>
        <p:nvSpPr>
          <p:cNvPr id="710666" name="Rectangle 10"/>
          <p:cNvSpPr>
            <a:spLocks noGrp="1" noChangeArrowheads="1"/>
          </p:cNvSpPr>
          <p:nvPr>
            <p:ph type="title"/>
          </p:nvPr>
        </p:nvSpPr>
        <p:spPr/>
        <p:txBody>
          <a:bodyPr/>
          <a:lstStyle/>
          <a:p>
            <a:r>
              <a:rPr lang="en-US"/>
              <a:t>Query Processing in Distributed Databases</a:t>
            </a:r>
          </a:p>
        </p:txBody>
      </p:sp>
      <p:sp>
        <p:nvSpPr>
          <p:cNvPr id="710667" name="Rectangle 11"/>
          <p:cNvSpPr>
            <a:spLocks noGrp="1" noChangeArrowheads="1"/>
          </p:cNvSpPr>
          <p:nvPr>
            <p:ph type="body" idx="1"/>
          </p:nvPr>
        </p:nvSpPr>
        <p:spPr/>
        <p:txBody>
          <a:bodyPr/>
          <a:lstStyle/>
          <a:p>
            <a:pPr marL="533400" indent="-533400">
              <a:lnSpc>
                <a:spcPct val="90000"/>
              </a:lnSpc>
            </a:pPr>
            <a:r>
              <a:rPr lang="en-US"/>
              <a:t>Now suppose the result site is 2. Possible strategies :</a:t>
            </a:r>
          </a:p>
          <a:p>
            <a:pPr marL="952500" lvl="1" indent="-495300">
              <a:lnSpc>
                <a:spcPct val="90000"/>
              </a:lnSpc>
              <a:buSzTx/>
              <a:buFont typeface="Wingdings" pitchFamily="2" charset="2"/>
              <a:buAutoNum type="arabicPeriod"/>
            </a:pPr>
            <a:r>
              <a:rPr lang="en-US"/>
              <a:t>Transfer Employee relation to site 2, execute the query and present the result to the user at site 2.</a:t>
            </a:r>
          </a:p>
          <a:p>
            <a:pPr marL="1371600" lvl="2" indent="-457200">
              <a:lnSpc>
                <a:spcPct val="90000"/>
              </a:lnSpc>
            </a:pPr>
            <a:r>
              <a:rPr lang="en-US"/>
              <a:t>Total transfer size = 1,000,000 bytes for both queries Q and Q’.</a:t>
            </a:r>
          </a:p>
          <a:p>
            <a:pPr marL="952500" lvl="1" indent="-495300">
              <a:lnSpc>
                <a:spcPct val="90000"/>
              </a:lnSpc>
              <a:buSzTx/>
              <a:buFont typeface="Wingdings" pitchFamily="2" charset="2"/>
              <a:buAutoNum type="arabicPeriod"/>
            </a:pPr>
            <a:r>
              <a:rPr lang="en-US"/>
              <a:t>Transfer Department relation to site 1, execute join at site 1 and send the result back to site 2.</a:t>
            </a:r>
          </a:p>
          <a:p>
            <a:pPr marL="1371600" lvl="2" indent="-457200">
              <a:lnSpc>
                <a:spcPct val="90000"/>
              </a:lnSpc>
            </a:pPr>
            <a:r>
              <a:rPr lang="en-US"/>
              <a:t>Total transfer size for Q = 400,000 + 3500 = 403,500 bytes and for Q’ = 4000 + 3500 = 7500 bytes.</a:t>
            </a:r>
          </a:p>
          <a:p>
            <a:pPr marL="533400" indent="-533400">
              <a:lnSpc>
                <a:spcPct val="90000"/>
              </a:lnSpc>
            </a:pPr>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3AA251DB-D123-4976-AC40-0115423CC060}" type="slidenum">
              <a:rPr lang="en-US"/>
              <a:pPr/>
              <a:t>32</a:t>
            </a:fld>
            <a:endParaRPr lang="en-CA"/>
          </a:p>
        </p:txBody>
      </p:sp>
      <p:sp>
        <p:nvSpPr>
          <p:cNvPr id="712712" name="Rectangle 8"/>
          <p:cNvSpPr>
            <a:spLocks noGrp="1" noChangeArrowheads="1"/>
          </p:cNvSpPr>
          <p:nvPr>
            <p:ph type="title"/>
          </p:nvPr>
        </p:nvSpPr>
        <p:spPr/>
        <p:txBody>
          <a:bodyPr/>
          <a:lstStyle/>
          <a:p>
            <a:r>
              <a:rPr lang="en-US" sz="3200"/>
              <a:t>Query Processing in Distributed Databases</a:t>
            </a:r>
          </a:p>
        </p:txBody>
      </p:sp>
      <p:sp>
        <p:nvSpPr>
          <p:cNvPr id="712713" name="Rectangle 9"/>
          <p:cNvSpPr>
            <a:spLocks noGrp="1" noChangeArrowheads="1"/>
          </p:cNvSpPr>
          <p:nvPr>
            <p:ph type="body" idx="1"/>
          </p:nvPr>
        </p:nvSpPr>
        <p:spPr/>
        <p:txBody>
          <a:bodyPr/>
          <a:lstStyle/>
          <a:p>
            <a:pPr marL="457200" indent="-457200">
              <a:lnSpc>
                <a:spcPct val="80000"/>
              </a:lnSpc>
            </a:pPr>
            <a:r>
              <a:rPr lang="en-US" sz="2400"/>
              <a:t>Semijoin: </a:t>
            </a:r>
          </a:p>
          <a:p>
            <a:pPr marL="876300" lvl="1" indent="-419100">
              <a:lnSpc>
                <a:spcPct val="80000"/>
              </a:lnSpc>
            </a:pPr>
            <a:r>
              <a:rPr lang="en-US" sz="2200"/>
              <a:t>Objective is to reduce the number of tuples in a relation before transferring it to another site. </a:t>
            </a:r>
          </a:p>
          <a:p>
            <a:pPr marL="457200" indent="-457200">
              <a:lnSpc>
                <a:spcPct val="80000"/>
              </a:lnSpc>
            </a:pPr>
            <a:r>
              <a:rPr lang="en-US" sz="2400"/>
              <a:t>Example execution of Q or Q’:</a:t>
            </a:r>
          </a:p>
          <a:p>
            <a:pPr marL="876300" lvl="1" indent="-419100">
              <a:lnSpc>
                <a:spcPct val="80000"/>
              </a:lnSpc>
              <a:buSzTx/>
              <a:buFont typeface="Wingdings" pitchFamily="2" charset="2"/>
              <a:buAutoNum type="arabicPeriod"/>
            </a:pPr>
            <a:r>
              <a:rPr lang="en-US" sz="2200"/>
              <a:t>Project the join attributes of Department at site 2, and transfer them to site 1.  For Q, 4 * 100 = 400 bytes are transferred and for Q’, 9 * 100 = 900 bytes are transferred.</a:t>
            </a:r>
          </a:p>
          <a:p>
            <a:pPr marL="876300" lvl="1" indent="-419100">
              <a:lnSpc>
                <a:spcPct val="80000"/>
              </a:lnSpc>
              <a:buSzTx/>
              <a:buFont typeface="Wingdings" pitchFamily="2" charset="2"/>
              <a:buAutoNum type="arabicPeriod"/>
            </a:pPr>
            <a:r>
              <a:rPr lang="en-US" sz="2200"/>
              <a:t>Join the transferred file with the Employee relation at site 1, and transfer the required attributes from the resulting file to site 2.  For Q, 34 * 10,000 = 340,000 bytes are transferred and for Q’, 39 * 100 =  3900 bytes are transferred.</a:t>
            </a:r>
          </a:p>
          <a:p>
            <a:pPr marL="876300" lvl="1" indent="-419100">
              <a:lnSpc>
                <a:spcPct val="80000"/>
              </a:lnSpc>
              <a:buSzTx/>
              <a:buFont typeface="Wingdings" pitchFamily="2" charset="2"/>
              <a:buAutoNum type="arabicPeriod"/>
            </a:pPr>
            <a:r>
              <a:rPr lang="en-US" sz="2200"/>
              <a:t>Execute the query by joining the transferred file with Department and present the result to the user at site 2.</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CFEB0472-58A3-4776-AAB3-A7233BD23E43}" type="slidenum">
              <a:rPr lang="en-US"/>
              <a:pPr/>
              <a:t>33</a:t>
            </a:fld>
            <a:endParaRPr lang="en-CA"/>
          </a:p>
        </p:txBody>
      </p:sp>
      <p:sp>
        <p:nvSpPr>
          <p:cNvPr id="714760" name="Rectangle 8"/>
          <p:cNvSpPr>
            <a:spLocks noGrp="1" noChangeArrowheads="1"/>
          </p:cNvSpPr>
          <p:nvPr>
            <p:ph type="title"/>
          </p:nvPr>
        </p:nvSpPr>
        <p:spPr/>
        <p:txBody>
          <a:bodyPr/>
          <a:lstStyle/>
          <a:p>
            <a:r>
              <a:rPr lang="en-US"/>
              <a:t>Concurrency Control and Recovery</a:t>
            </a:r>
          </a:p>
        </p:txBody>
      </p:sp>
      <p:sp>
        <p:nvSpPr>
          <p:cNvPr id="714761" name="Rectangle 9"/>
          <p:cNvSpPr>
            <a:spLocks noGrp="1" noChangeArrowheads="1"/>
          </p:cNvSpPr>
          <p:nvPr>
            <p:ph type="body" idx="1"/>
          </p:nvPr>
        </p:nvSpPr>
        <p:spPr/>
        <p:txBody>
          <a:bodyPr/>
          <a:lstStyle/>
          <a:p>
            <a:r>
              <a:rPr lang="en-US"/>
              <a:t>Distributed Databases encounter a number of concurrency control and recovery problems which are not present in centralized databases.  Some of them are listed below.</a:t>
            </a:r>
          </a:p>
          <a:p>
            <a:pPr lvl="1"/>
            <a:r>
              <a:rPr lang="en-US"/>
              <a:t>Dealing with multiple copies of data items</a:t>
            </a:r>
          </a:p>
          <a:p>
            <a:pPr lvl="1"/>
            <a:r>
              <a:rPr lang="en-US"/>
              <a:t>Failure of individual sites</a:t>
            </a:r>
          </a:p>
          <a:p>
            <a:pPr lvl="1"/>
            <a:r>
              <a:rPr lang="en-US"/>
              <a:t>Communication link failure </a:t>
            </a:r>
          </a:p>
          <a:p>
            <a:pPr lvl="1"/>
            <a:r>
              <a:rPr lang="en-US"/>
              <a:t>Distributed commit</a:t>
            </a:r>
          </a:p>
          <a:p>
            <a:pPr lvl="1"/>
            <a:r>
              <a:rPr lang="en-US"/>
              <a:t>Distributed deadlock</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98AD5F82-8446-447C-89F4-2879E9F2E602}" type="slidenum">
              <a:rPr lang="en-US"/>
              <a:pPr/>
              <a:t>34</a:t>
            </a:fld>
            <a:endParaRPr lang="en-CA"/>
          </a:p>
        </p:txBody>
      </p:sp>
      <p:sp>
        <p:nvSpPr>
          <p:cNvPr id="787458" name="Rectangle 2"/>
          <p:cNvSpPr>
            <a:spLocks noGrp="1" noChangeArrowheads="1"/>
          </p:cNvSpPr>
          <p:nvPr>
            <p:ph type="title"/>
          </p:nvPr>
        </p:nvSpPr>
        <p:spPr/>
        <p:txBody>
          <a:bodyPr/>
          <a:lstStyle/>
          <a:p>
            <a:r>
              <a:rPr lang="en-US"/>
              <a:t>Concurrency Control and Recovery</a:t>
            </a:r>
          </a:p>
        </p:txBody>
      </p:sp>
      <p:sp>
        <p:nvSpPr>
          <p:cNvPr id="787459" name="Rectangle 3"/>
          <p:cNvSpPr>
            <a:spLocks noGrp="1" noChangeArrowheads="1"/>
          </p:cNvSpPr>
          <p:nvPr>
            <p:ph type="body" idx="1"/>
          </p:nvPr>
        </p:nvSpPr>
        <p:spPr/>
        <p:txBody>
          <a:bodyPr/>
          <a:lstStyle/>
          <a:p>
            <a:r>
              <a:rPr lang="en-US"/>
              <a:t>Details</a:t>
            </a:r>
          </a:p>
          <a:p>
            <a:pPr lvl="1"/>
            <a:r>
              <a:rPr lang="en-US"/>
              <a:t>Dealing with multiple copies of data items:  </a:t>
            </a:r>
          </a:p>
          <a:p>
            <a:pPr lvl="2"/>
            <a:r>
              <a:rPr lang="en-US"/>
              <a:t>The concurrency control must maintain global consistency.  Likewise the recovery mechanism must recover all copies and maintain consistency after recovery.</a:t>
            </a:r>
          </a:p>
          <a:p>
            <a:pPr lvl="1"/>
            <a:r>
              <a:rPr lang="en-US"/>
              <a:t>Failure of individual sites:</a:t>
            </a:r>
          </a:p>
          <a:p>
            <a:pPr lvl="2"/>
            <a:r>
              <a:rPr lang="en-US"/>
              <a:t>Database availability must not be affected due to the failure of one or two sites and the recovery scheme must recover them before they are available for use.</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D4DFEC09-24D9-4DBF-80D6-A9A6B66EB343}" type="slidenum">
              <a:rPr lang="en-US"/>
              <a:pPr/>
              <a:t>35</a:t>
            </a:fld>
            <a:endParaRPr lang="en-CA"/>
          </a:p>
        </p:txBody>
      </p:sp>
      <p:sp>
        <p:nvSpPr>
          <p:cNvPr id="789506" name="Rectangle 2"/>
          <p:cNvSpPr>
            <a:spLocks noGrp="1" noChangeArrowheads="1"/>
          </p:cNvSpPr>
          <p:nvPr>
            <p:ph type="title"/>
          </p:nvPr>
        </p:nvSpPr>
        <p:spPr/>
        <p:txBody>
          <a:bodyPr/>
          <a:lstStyle/>
          <a:p>
            <a:r>
              <a:rPr lang="en-US"/>
              <a:t>Concurrency Control and Recovery</a:t>
            </a:r>
          </a:p>
        </p:txBody>
      </p:sp>
      <p:sp>
        <p:nvSpPr>
          <p:cNvPr id="789507" name="Rectangle 3"/>
          <p:cNvSpPr>
            <a:spLocks noGrp="1" noChangeArrowheads="1"/>
          </p:cNvSpPr>
          <p:nvPr>
            <p:ph type="body" idx="1"/>
          </p:nvPr>
        </p:nvSpPr>
        <p:spPr/>
        <p:txBody>
          <a:bodyPr/>
          <a:lstStyle/>
          <a:p>
            <a:pPr>
              <a:lnSpc>
                <a:spcPct val="90000"/>
              </a:lnSpc>
            </a:pPr>
            <a:r>
              <a:rPr lang="en-US" sz="2400"/>
              <a:t>Details (contd.)</a:t>
            </a:r>
          </a:p>
          <a:p>
            <a:pPr lvl="1">
              <a:lnSpc>
                <a:spcPct val="90000"/>
              </a:lnSpc>
            </a:pPr>
            <a:r>
              <a:rPr lang="en-US" sz="2200"/>
              <a:t>Communication link failure: </a:t>
            </a:r>
          </a:p>
          <a:p>
            <a:pPr lvl="2">
              <a:lnSpc>
                <a:spcPct val="90000"/>
              </a:lnSpc>
            </a:pPr>
            <a:r>
              <a:rPr lang="en-US" sz="2000"/>
              <a:t>This failure may create network partition which would affect database availability even though all database sites may be running.</a:t>
            </a:r>
          </a:p>
          <a:p>
            <a:pPr lvl="1">
              <a:lnSpc>
                <a:spcPct val="90000"/>
              </a:lnSpc>
            </a:pPr>
            <a:r>
              <a:rPr lang="en-US" sz="2200"/>
              <a:t>Distributed commit:</a:t>
            </a:r>
          </a:p>
          <a:p>
            <a:pPr lvl="2">
              <a:lnSpc>
                <a:spcPct val="90000"/>
              </a:lnSpc>
            </a:pPr>
            <a:r>
              <a:rPr lang="en-US" sz="2000"/>
              <a:t>A transaction may be fragmented and they may be executed by a number of sites.  This require a two or three-phase commit approach for transaction commit.</a:t>
            </a:r>
          </a:p>
          <a:p>
            <a:pPr lvl="1">
              <a:lnSpc>
                <a:spcPct val="90000"/>
              </a:lnSpc>
            </a:pPr>
            <a:r>
              <a:rPr lang="en-US" sz="2200"/>
              <a:t>Distributed deadlock:</a:t>
            </a:r>
          </a:p>
          <a:p>
            <a:pPr lvl="2">
              <a:lnSpc>
                <a:spcPct val="90000"/>
              </a:lnSpc>
            </a:pPr>
            <a:r>
              <a:rPr lang="en-US" sz="2000"/>
              <a:t>Since transactions are processed at multiple sites, two or more sites may get involved in deadlock.  This must be resolved in a distributed manner.</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B8790F54-8642-44C4-82DB-8141D6E8654A}" type="slidenum">
              <a:rPr lang="en-US"/>
              <a:pPr/>
              <a:t>36</a:t>
            </a:fld>
            <a:endParaRPr lang="en-CA"/>
          </a:p>
        </p:txBody>
      </p:sp>
      <p:sp>
        <p:nvSpPr>
          <p:cNvPr id="718857" name="Rectangle 9"/>
          <p:cNvSpPr>
            <a:spLocks noGrp="1" noChangeArrowheads="1"/>
          </p:cNvSpPr>
          <p:nvPr>
            <p:ph type="title"/>
          </p:nvPr>
        </p:nvSpPr>
        <p:spPr/>
        <p:txBody>
          <a:bodyPr/>
          <a:lstStyle/>
          <a:p>
            <a:r>
              <a:rPr lang="en-US"/>
              <a:t>Concurrency Control and Recovery</a:t>
            </a:r>
          </a:p>
        </p:txBody>
      </p:sp>
      <p:sp>
        <p:nvSpPr>
          <p:cNvPr id="718858" name="Rectangle 10"/>
          <p:cNvSpPr>
            <a:spLocks noGrp="1" noChangeArrowheads="1"/>
          </p:cNvSpPr>
          <p:nvPr>
            <p:ph type="body" idx="1"/>
          </p:nvPr>
        </p:nvSpPr>
        <p:spPr/>
        <p:txBody>
          <a:bodyPr/>
          <a:lstStyle/>
          <a:p>
            <a:r>
              <a:rPr lang="en-US"/>
              <a:t>Distributed Concurrency control based on a distributed copy of a data item</a:t>
            </a:r>
          </a:p>
          <a:p>
            <a:pPr lvl="1"/>
            <a:r>
              <a:rPr lang="en-US"/>
              <a:t>Primary site technique: A single site is designated as a primary site which serves as a coordinator for transaction management.</a:t>
            </a:r>
          </a:p>
          <a:p>
            <a:endParaRPr lang="en-US"/>
          </a:p>
        </p:txBody>
      </p:sp>
      <p:graphicFrame>
        <p:nvGraphicFramePr>
          <p:cNvPr id="718853" name="Object 5"/>
          <p:cNvGraphicFramePr>
            <a:graphicFrameLocks noChangeAspect="1"/>
          </p:cNvGraphicFramePr>
          <p:nvPr>
            <p:ph idx="4294967295"/>
          </p:nvPr>
        </p:nvGraphicFramePr>
        <p:xfrm>
          <a:off x="3810000" y="3602038"/>
          <a:ext cx="4403725" cy="3027362"/>
        </p:xfrm>
        <a:graphic>
          <a:graphicData uri="http://schemas.openxmlformats.org/presentationml/2006/ole">
            <p:oleObj spid="_x0000_s718853" name="Visio" r:id="rId4" imgW="4403209" imgH="3026979" progId="">
              <p:embed/>
            </p:oleObj>
          </a:graphicData>
        </a:graphic>
      </p:graphicFrame>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6976A5BB-6BA1-4703-B26E-D358420D8628}" type="slidenum">
              <a:rPr lang="en-US"/>
              <a:pPr/>
              <a:t>37</a:t>
            </a:fld>
            <a:endParaRPr lang="en-CA"/>
          </a:p>
        </p:txBody>
      </p:sp>
      <p:sp>
        <p:nvSpPr>
          <p:cNvPr id="720903" name="Rectangle 7"/>
          <p:cNvSpPr>
            <a:spLocks noGrp="1" noChangeArrowheads="1"/>
          </p:cNvSpPr>
          <p:nvPr>
            <p:ph type="title"/>
          </p:nvPr>
        </p:nvSpPr>
        <p:spPr/>
        <p:txBody>
          <a:bodyPr/>
          <a:lstStyle/>
          <a:p>
            <a:r>
              <a:rPr lang="en-US"/>
              <a:t>Concurrency Control and Recovery</a:t>
            </a:r>
          </a:p>
        </p:txBody>
      </p:sp>
      <p:sp>
        <p:nvSpPr>
          <p:cNvPr id="720904" name="Rectangle 8"/>
          <p:cNvSpPr>
            <a:spLocks noGrp="1" noChangeArrowheads="1"/>
          </p:cNvSpPr>
          <p:nvPr>
            <p:ph type="body" idx="1"/>
          </p:nvPr>
        </p:nvSpPr>
        <p:spPr/>
        <p:txBody>
          <a:bodyPr/>
          <a:lstStyle/>
          <a:p>
            <a:r>
              <a:rPr lang="en-US"/>
              <a:t>Transaction management: </a:t>
            </a:r>
          </a:p>
          <a:p>
            <a:pPr lvl="1"/>
            <a:r>
              <a:rPr lang="en-US"/>
              <a:t>Concurrency control and commit are managed by this site.</a:t>
            </a:r>
          </a:p>
          <a:p>
            <a:pPr lvl="1"/>
            <a:r>
              <a:rPr lang="en-US"/>
              <a:t>In two phase locking, this site manages locking and releasing data items.  If all transactions follow two-phase policy at all sites, then serializability is guaranteed.</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4F48C095-D0F7-44BC-8D27-04D09A06A926}" type="slidenum">
              <a:rPr lang="en-US"/>
              <a:pPr/>
              <a:t>38</a:t>
            </a:fld>
            <a:endParaRPr lang="en-CA"/>
          </a:p>
        </p:txBody>
      </p:sp>
      <p:sp>
        <p:nvSpPr>
          <p:cNvPr id="791554" name="Rectangle 2"/>
          <p:cNvSpPr>
            <a:spLocks noGrp="1" noChangeArrowheads="1"/>
          </p:cNvSpPr>
          <p:nvPr>
            <p:ph type="title"/>
          </p:nvPr>
        </p:nvSpPr>
        <p:spPr/>
        <p:txBody>
          <a:bodyPr/>
          <a:lstStyle/>
          <a:p>
            <a:r>
              <a:rPr lang="en-US"/>
              <a:t>Concurrency Control and Recovery</a:t>
            </a:r>
          </a:p>
        </p:txBody>
      </p:sp>
      <p:sp>
        <p:nvSpPr>
          <p:cNvPr id="791555" name="Rectangle 3"/>
          <p:cNvSpPr>
            <a:spLocks noGrp="1" noChangeArrowheads="1"/>
          </p:cNvSpPr>
          <p:nvPr>
            <p:ph type="body" idx="1"/>
          </p:nvPr>
        </p:nvSpPr>
        <p:spPr/>
        <p:txBody>
          <a:bodyPr/>
          <a:lstStyle/>
          <a:p>
            <a:pPr>
              <a:lnSpc>
                <a:spcPct val="90000"/>
              </a:lnSpc>
            </a:pPr>
            <a:r>
              <a:rPr lang="en-US" sz="2400"/>
              <a:t>Transaction Management</a:t>
            </a:r>
          </a:p>
          <a:p>
            <a:pPr lvl="1">
              <a:lnSpc>
                <a:spcPct val="90000"/>
              </a:lnSpc>
            </a:pPr>
            <a:r>
              <a:rPr lang="en-US" sz="2200"/>
              <a:t>Advantages:</a:t>
            </a:r>
          </a:p>
          <a:p>
            <a:pPr lvl="2">
              <a:lnSpc>
                <a:spcPct val="90000"/>
              </a:lnSpc>
            </a:pPr>
            <a:r>
              <a:rPr lang="en-US" sz="2000"/>
              <a:t>An extension to the centralized two phase locking so implementation and management is simple.</a:t>
            </a:r>
          </a:p>
          <a:p>
            <a:pPr lvl="2">
              <a:lnSpc>
                <a:spcPct val="90000"/>
              </a:lnSpc>
            </a:pPr>
            <a:r>
              <a:rPr lang="en-US" sz="2000"/>
              <a:t>Data items are locked only at one site but they can be accessed at any site.</a:t>
            </a:r>
          </a:p>
          <a:p>
            <a:pPr lvl="1">
              <a:lnSpc>
                <a:spcPct val="90000"/>
              </a:lnSpc>
            </a:pPr>
            <a:r>
              <a:rPr lang="en-US" sz="2200"/>
              <a:t>Disadvantages:</a:t>
            </a:r>
          </a:p>
          <a:p>
            <a:pPr lvl="2">
              <a:lnSpc>
                <a:spcPct val="90000"/>
              </a:lnSpc>
            </a:pPr>
            <a:r>
              <a:rPr lang="en-US" sz="2000"/>
              <a:t>All transaction management activities go to primary site which is likely to overload the site.</a:t>
            </a:r>
          </a:p>
          <a:p>
            <a:pPr lvl="2">
              <a:lnSpc>
                <a:spcPct val="90000"/>
              </a:lnSpc>
            </a:pPr>
            <a:r>
              <a:rPr lang="en-US" sz="2000"/>
              <a:t>If the primary site fails, the entire system is inaccessible.</a:t>
            </a:r>
          </a:p>
          <a:p>
            <a:pPr lvl="1">
              <a:lnSpc>
                <a:spcPct val="90000"/>
              </a:lnSpc>
            </a:pPr>
            <a:r>
              <a:rPr lang="en-US" sz="2200"/>
              <a:t>To aid recovery a backup site is designated which behaves as a shadow of primary site.  In case of primary site failure, backup site can act as primary site.</a:t>
            </a:r>
          </a:p>
          <a:p>
            <a:pPr>
              <a:lnSpc>
                <a:spcPct val="90000"/>
              </a:lnSpc>
            </a:pPr>
            <a:endParaRPr lang="en-US" sz="240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3E9FCB7F-6373-4BF7-8CD3-DA0DC14A0568}" type="slidenum">
              <a:rPr lang="en-US"/>
              <a:pPr/>
              <a:t>39</a:t>
            </a:fld>
            <a:endParaRPr lang="en-CA"/>
          </a:p>
        </p:txBody>
      </p:sp>
      <p:sp>
        <p:nvSpPr>
          <p:cNvPr id="722951" name="Rectangle 7"/>
          <p:cNvSpPr>
            <a:spLocks noGrp="1" noChangeArrowheads="1"/>
          </p:cNvSpPr>
          <p:nvPr>
            <p:ph type="title"/>
          </p:nvPr>
        </p:nvSpPr>
        <p:spPr/>
        <p:txBody>
          <a:bodyPr/>
          <a:lstStyle/>
          <a:p>
            <a:r>
              <a:rPr lang="en-US"/>
              <a:t>Concurrency Control and Recovery</a:t>
            </a:r>
          </a:p>
        </p:txBody>
      </p:sp>
      <p:sp>
        <p:nvSpPr>
          <p:cNvPr id="722952" name="Rectangle 8"/>
          <p:cNvSpPr>
            <a:spLocks noGrp="1" noChangeArrowheads="1"/>
          </p:cNvSpPr>
          <p:nvPr>
            <p:ph type="body" idx="1"/>
          </p:nvPr>
        </p:nvSpPr>
        <p:spPr/>
        <p:txBody>
          <a:bodyPr/>
          <a:lstStyle/>
          <a:p>
            <a:r>
              <a:rPr lang="en-US" sz="2400"/>
              <a:t>Primary Copy Technique:</a:t>
            </a:r>
          </a:p>
          <a:p>
            <a:pPr lvl="1"/>
            <a:r>
              <a:rPr lang="en-US" sz="2200"/>
              <a:t>In this approach, instead of a site, a data item partition is designated as primary copy.  To lock a data item just the primary copy of the data item is locked.</a:t>
            </a:r>
          </a:p>
          <a:p>
            <a:r>
              <a:rPr lang="en-US" sz="2400"/>
              <a:t>Advantages:</a:t>
            </a:r>
          </a:p>
          <a:p>
            <a:pPr lvl="1"/>
            <a:r>
              <a:rPr lang="en-US" sz="2200"/>
              <a:t>Since primary copies are distributed at various sites, a single site is not overloaded with locking and unlocking requests.</a:t>
            </a:r>
          </a:p>
          <a:p>
            <a:r>
              <a:rPr lang="en-US" sz="2400"/>
              <a:t>Disadvantages:</a:t>
            </a:r>
          </a:p>
          <a:p>
            <a:pPr lvl="1"/>
            <a:r>
              <a:rPr lang="en-US" sz="2200"/>
              <a:t>Identification of a primary copy is complex.  A distributed directory must be maintained, possibly at all sites. </a:t>
            </a:r>
          </a:p>
          <a:p>
            <a:endParaRPr lang="en-US" sz="240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41F6F001-E96A-47AD-8415-64E4D77FC69E}" type="slidenum">
              <a:rPr lang="en-US"/>
              <a:pPr/>
              <a:t>4</a:t>
            </a:fld>
            <a:endParaRPr lang="en-CA"/>
          </a:p>
        </p:txBody>
      </p:sp>
      <p:sp>
        <p:nvSpPr>
          <p:cNvPr id="671750" name="Rectangle 6"/>
          <p:cNvSpPr>
            <a:spLocks noGrp="1" noChangeArrowheads="1"/>
          </p:cNvSpPr>
          <p:nvPr>
            <p:ph type="title"/>
          </p:nvPr>
        </p:nvSpPr>
        <p:spPr/>
        <p:txBody>
          <a:bodyPr/>
          <a:lstStyle/>
          <a:p>
            <a:r>
              <a:rPr lang="en-US"/>
              <a:t>Distributed Database Concepts</a:t>
            </a:r>
          </a:p>
        </p:txBody>
      </p:sp>
      <p:sp>
        <p:nvSpPr>
          <p:cNvPr id="671751" name="Rectangle 7"/>
          <p:cNvSpPr>
            <a:spLocks noGrp="1" noChangeArrowheads="1"/>
          </p:cNvSpPr>
          <p:nvPr>
            <p:ph type="body" idx="1"/>
          </p:nvPr>
        </p:nvSpPr>
        <p:spPr/>
        <p:txBody>
          <a:bodyPr/>
          <a:lstStyle/>
          <a:p>
            <a:pPr>
              <a:lnSpc>
                <a:spcPct val="90000"/>
              </a:lnSpc>
            </a:pPr>
            <a:r>
              <a:rPr lang="en-US"/>
              <a:t>A transaction can be executed by multiple networked computers in a unified manner.</a:t>
            </a:r>
          </a:p>
          <a:p>
            <a:pPr>
              <a:lnSpc>
                <a:spcPct val="90000"/>
              </a:lnSpc>
            </a:pPr>
            <a:r>
              <a:rPr lang="en-US"/>
              <a:t>A </a:t>
            </a:r>
            <a:r>
              <a:rPr lang="en-US" b="1"/>
              <a:t>distributed database (DDB)</a:t>
            </a:r>
            <a:r>
              <a:rPr lang="en-US"/>
              <a:t> processes Unit of execution (a transaction) in a distributed manner. A distributed database (DDB) can be defined as</a:t>
            </a:r>
          </a:p>
          <a:p>
            <a:pPr lvl="1">
              <a:lnSpc>
                <a:spcPct val="90000"/>
              </a:lnSpc>
            </a:pPr>
            <a:r>
              <a:rPr lang="en-US"/>
              <a:t>A distributed database (DDB) is a collection of multiple logically related database distributed over a computer network, and a distributed database management system as a software system that manages a distributed database while making the distribution transparent to the user.  </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403AA4FA-772A-4025-8489-B9EED9017FC4}" type="slidenum">
              <a:rPr lang="en-US"/>
              <a:pPr/>
              <a:t>40</a:t>
            </a:fld>
            <a:endParaRPr lang="en-CA"/>
          </a:p>
        </p:txBody>
      </p:sp>
      <p:sp>
        <p:nvSpPr>
          <p:cNvPr id="724999" name="Rectangle 7"/>
          <p:cNvSpPr>
            <a:spLocks noGrp="1" noChangeArrowheads="1"/>
          </p:cNvSpPr>
          <p:nvPr>
            <p:ph type="title"/>
          </p:nvPr>
        </p:nvSpPr>
        <p:spPr/>
        <p:txBody>
          <a:bodyPr/>
          <a:lstStyle/>
          <a:p>
            <a:r>
              <a:rPr lang="en-US"/>
              <a:t>Concurrency Control and Recovery</a:t>
            </a:r>
          </a:p>
        </p:txBody>
      </p:sp>
      <p:sp>
        <p:nvSpPr>
          <p:cNvPr id="725000" name="Rectangle 8"/>
          <p:cNvSpPr>
            <a:spLocks noGrp="1" noChangeArrowheads="1"/>
          </p:cNvSpPr>
          <p:nvPr>
            <p:ph type="body" idx="1"/>
          </p:nvPr>
        </p:nvSpPr>
        <p:spPr/>
        <p:txBody>
          <a:bodyPr/>
          <a:lstStyle/>
          <a:p>
            <a:pPr>
              <a:lnSpc>
                <a:spcPct val="80000"/>
              </a:lnSpc>
            </a:pPr>
            <a:r>
              <a:rPr lang="en-US" sz="2400"/>
              <a:t>Recovery from a coordinator failure</a:t>
            </a:r>
          </a:p>
          <a:p>
            <a:pPr lvl="1">
              <a:lnSpc>
                <a:spcPct val="80000"/>
              </a:lnSpc>
            </a:pPr>
            <a:r>
              <a:rPr lang="en-US" sz="2200"/>
              <a:t>In both approaches a coordinator site or copy may become unavailable.  This will require the selection of a new coordinator.</a:t>
            </a:r>
          </a:p>
          <a:p>
            <a:pPr>
              <a:lnSpc>
                <a:spcPct val="80000"/>
              </a:lnSpc>
            </a:pPr>
            <a:r>
              <a:rPr lang="en-US" sz="2400"/>
              <a:t>Primary site approach with no backup site:  </a:t>
            </a:r>
          </a:p>
          <a:p>
            <a:pPr lvl="1">
              <a:lnSpc>
                <a:spcPct val="80000"/>
              </a:lnSpc>
            </a:pPr>
            <a:r>
              <a:rPr lang="en-US" sz="2200"/>
              <a:t>Aborts and restarts all active transactions at all sites.  Elects a new coordinator and initiates transaction processing.</a:t>
            </a:r>
          </a:p>
          <a:p>
            <a:pPr>
              <a:lnSpc>
                <a:spcPct val="80000"/>
              </a:lnSpc>
            </a:pPr>
            <a:r>
              <a:rPr lang="en-US" sz="2400"/>
              <a:t>Primary site approach with backup site:</a:t>
            </a:r>
          </a:p>
          <a:p>
            <a:pPr lvl="1">
              <a:lnSpc>
                <a:spcPct val="80000"/>
              </a:lnSpc>
            </a:pPr>
            <a:r>
              <a:rPr lang="en-US" sz="2200"/>
              <a:t>Suspends all active transactions, designates the backup site as the primary site and identifies a new back up site.  Primary site receives all transaction management information to resume processing.</a:t>
            </a:r>
          </a:p>
          <a:p>
            <a:pPr>
              <a:lnSpc>
                <a:spcPct val="80000"/>
              </a:lnSpc>
            </a:pPr>
            <a:r>
              <a:rPr lang="en-US" sz="2400"/>
              <a:t>Primary and backup sites fail or no backup site:</a:t>
            </a:r>
          </a:p>
          <a:p>
            <a:pPr lvl="1">
              <a:lnSpc>
                <a:spcPct val="80000"/>
              </a:lnSpc>
            </a:pPr>
            <a:r>
              <a:rPr lang="en-US" sz="2200"/>
              <a:t>Use election process to select a new coordinator site.</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2A705C42-541C-4E30-835E-C434A3A287EA}" type="slidenum">
              <a:rPr lang="en-US"/>
              <a:pPr/>
              <a:t>41</a:t>
            </a:fld>
            <a:endParaRPr lang="en-CA"/>
          </a:p>
        </p:txBody>
      </p:sp>
      <p:sp>
        <p:nvSpPr>
          <p:cNvPr id="727050" name="Rectangle 10"/>
          <p:cNvSpPr>
            <a:spLocks noGrp="1" noChangeArrowheads="1"/>
          </p:cNvSpPr>
          <p:nvPr>
            <p:ph type="title"/>
          </p:nvPr>
        </p:nvSpPr>
        <p:spPr/>
        <p:txBody>
          <a:bodyPr/>
          <a:lstStyle/>
          <a:p>
            <a:r>
              <a:rPr lang="en-US"/>
              <a:t>Concurrency Control and Recovery</a:t>
            </a:r>
          </a:p>
        </p:txBody>
      </p:sp>
      <p:sp>
        <p:nvSpPr>
          <p:cNvPr id="727051" name="Rectangle 11"/>
          <p:cNvSpPr>
            <a:spLocks noGrp="1" noChangeArrowheads="1"/>
          </p:cNvSpPr>
          <p:nvPr>
            <p:ph type="body" idx="1"/>
          </p:nvPr>
        </p:nvSpPr>
        <p:spPr/>
        <p:txBody>
          <a:bodyPr/>
          <a:lstStyle/>
          <a:p>
            <a:pPr>
              <a:lnSpc>
                <a:spcPct val="90000"/>
              </a:lnSpc>
            </a:pPr>
            <a:r>
              <a:rPr lang="en-US"/>
              <a:t>Concurrency control based on voting:</a:t>
            </a:r>
          </a:p>
          <a:p>
            <a:pPr lvl="1">
              <a:lnSpc>
                <a:spcPct val="90000"/>
              </a:lnSpc>
            </a:pPr>
            <a:r>
              <a:rPr lang="en-US"/>
              <a:t>There is no primary copy of coordinator.</a:t>
            </a:r>
          </a:p>
          <a:p>
            <a:pPr lvl="1">
              <a:lnSpc>
                <a:spcPct val="90000"/>
              </a:lnSpc>
            </a:pPr>
            <a:r>
              <a:rPr lang="en-US"/>
              <a:t>Send lock request to sites that have data item.</a:t>
            </a:r>
          </a:p>
          <a:p>
            <a:pPr lvl="1">
              <a:lnSpc>
                <a:spcPct val="90000"/>
              </a:lnSpc>
            </a:pPr>
            <a:r>
              <a:rPr lang="en-US"/>
              <a:t>If majority of sites grant lock then the requesting transaction gets the data item.</a:t>
            </a:r>
          </a:p>
          <a:p>
            <a:pPr lvl="1">
              <a:lnSpc>
                <a:spcPct val="90000"/>
              </a:lnSpc>
            </a:pPr>
            <a:r>
              <a:rPr lang="en-US"/>
              <a:t>Locking information (grant or denied) is sent to all these sites.</a:t>
            </a:r>
          </a:p>
          <a:p>
            <a:pPr lvl="1">
              <a:lnSpc>
                <a:spcPct val="90000"/>
              </a:lnSpc>
            </a:pPr>
            <a:r>
              <a:rPr lang="en-US"/>
              <a:t>To avoid unacceptably long wait, a time-out period is defined.  If the requesting transaction does not get any vote information then the transaction is aborted.</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492772C7-D599-4D09-8C05-0C1CE7AE36CA}" type="slidenum">
              <a:rPr lang="en-US"/>
              <a:pPr/>
              <a:t>42</a:t>
            </a:fld>
            <a:endParaRPr lang="en-CA"/>
          </a:p>
        </p:txBody>
      </p:sp>
      <p:sp>
        <p:nvSpPr>
          <p:cNvPr id="729096" name="Rectangle 8"/>
          <p:cNvSpPr>
            <a:spLocks noGrp="1" noChangeArrowheads="1"/>
          </p:cNvSpPr>
          <p:nvPr>
            <p:ph type="title"/>
          </p:nvPr>
        </p:nvSpPr>
        <p:spPr/>
        <p:txBody>
          <a:bodyPr/>
          <a:lstStyle/>
          <a:p>
            <a:r>
              <a:rPr lang="en-US"/>
              <a:t>Client-Server Database Architecture</a:t>
            </a:r>
          </a:p>
        </p:txBody>
      </p:sp>
      <p:sp>
        <p:nvSpPr>
          <p:cNvPr id="729097" name="Rectangle 9"/>
          <p:cNvSpPr>
            <a:spLocks noGrp="1" noChangeArrowheads="1"/>
          </p:cNvSpPr>
          <p:nvPr>
            <p:ph type="body" idx="1"/>
          </p:nvPr>
        </p:nvSpPr>
        <p:spPr/>
        <p:txBody>
          <a:bodyPr/>
          <a:lstStyle/>
          <a:p>
            <a:r>
              <a:rPr lang="en-US"/>
              <a:t>It consists of clients running client software, a set of servers which provide all database functionalities and a reliable communication infrastructure.</a:t>
            </a:r>
          </a:p>
        </p:txBody>
      </p:sp>
      <p:graphicFrame>
        <p:nvGraphicFramePr>
          <p:cNvPr id="729092" name="Object 4"/>
          <p:cNvGraphicFramePr>
            <a:graphicFrameLocks noChangeAspect="1"/>
          </p:cNvGraphicFramePr>
          <p:nvPr>
            <p:ph idx="4294967295"/>
          </p:nvPr>
        </p:nvGraphicFramePr>
        <p:xfrm>
          <a:off x="1905000" y="3416300"/>
          <a:ext cx="5791200" cy="3081338"/>
        </p:xfrm>
        <a:graphic>
          <a:graphicData uri="http://schemas.openxmlformats.org/presentationml/2006/ole">
            <p:oleObj spid="_x0000_s729092" name="VISIO" r:id="rId4" imgW="5438160" imgH="2894760" progId="">
              <p:embed/>
            </p:oleObj>
          </a:graphicData>
        </a:graphic>
      </p:graphicFrame>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7B37389F-9322-4712-9C3A-ECF8B9EB1EB8}" type="slidenum">
              <a:rPr lang="en-US"/>
              <a:pPr/>
              <a:t>43</a:t>
            </a:fld>
            <a:endParaRPr lang="en-CA"/>
          </a:p>
        </p:txBody>
      </p:sp>
      <p:sp>
        <p:nvSpPr>
          <p:cNvPr id="731144" name="Rectangle 8"/>
          <p:cNvSpPr>
            <a:spLocks noGrp="1" noChangeArrowheads="1"/>
          </p:cNvSpPr>
          <p:nvPr>
            <p:ph type="title"/>
          </p:nvPr>
        </p:nvSpPr>
        <p:spPr/>
        <p:txBody>
          <a:bodyPr/>
          <a:lstStyle/>
          <a:p>
            <a:r>
              <a:rPr lang="en-US"/>
              <a:t>Client-Server Database Architecture</a:t>
            </a:r>
          </a:p>
        </p:txBody>
      </p:sp>
      <p:sp>
        <p:nvSpPr>
          <p:cNvPr id="731145" name="Rectangle 9"/>
          <p:cNvSpPr>
            <a:spLocks noGrp="1" noChangeArrowheads="1"/>
          </p:cNvSpPr>
          <p:nvPr>
            <p:ph type="body" idx="1"/>
          </p:nvPr>
        </p:nvSpPr>
        <p:spPr/>
        <p:txBody>
          <a:bodyPr/>
          <a:lstStyle/>
          <a:p>
            <a:r>
              <a:rPr lang="en-US"/>
              <a:t>Clients reach server for desired service, but server does reach clients.</a:t>
            </a:r>
          </a:p>
          <a:p>
            <a:r>
              <a:rPr lang="en-US"/>
              <a:t>The server software is responsible for local data management at a site, much like centralized DBMS software.</a:t>
            </a:r>
          </a:p>
          <a:p>
            <a:r>
              <a:rPr lang="en-US"/>
              <a:t>The client software is responsible for most of the distribution function.</a:t>
            </a:r>
          </a:p>
          <a:p>
            <a:r>
              <a:rPr lang="en-US"/>
              <a:t>The communication software manages communication among clients and servers.</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BCCEEEB5-6914-460B-A182-EF41B999FBC4}" type="slidenum">
              <a:rPr lang="en-US"/>
              <a:pPr/>
              <a:t>44</a:t>
            </a:fld>
            <a:endParaRPr lang="en-CA"/>
          </a:p>
        </p:txBody>
      </p:sp>
      <p:sp>
        <p:nvSpPr>
          <p:cNvPr id="733192" name="Rectangle 8"/>
          <p:cNvSpPr>
            <a:spLocks noGrp="1" noChangeArrowheads="1"/>
          </p:cNvSpPr>
          <p:nvPr>
            <p:ph type="title"/>
          </p:nvPr>
        </p:nvSpPr>
        <p:spPr/>
        <p:txBody>
          <a:bodyPr/>
          <a:lstStyle/>
          <a:p>
            <a:r>
              <a:rPr lang="en-US"/>
              <a:t>Client-Server Database Architecture</a:t>
            </a:r>
          </a:p>
        </p:txBody>
      </p:sp>
      <p:sp>
        <p:nvSpPr>
          <p:cNvPr id="733193" name="Rectangle 9"/>
          <p:cNvSpPr>
            <a:spLocks noGrp="1" noChangeArrowheads="1"/>
          </p:cNvSpPr>
          <p:nvPr>
            <p:ph type="body" idx="1"/>
          </p:nvPr>
        </p:nvSpPr>
        <p:spPr/>
        <p:txBody>
          <a:bodyPr/>
          <a:lstStyle/>
          <a:p>
            <a:r>
              <a:rPr lang="en-US"/>
              <a:t>The processing of a SQL queries goes as follows:</a:t>
            </a:r>
          </a:p>
          <a:p>
            <a:pPr lvl="1"/>
            <a:r>
              <a:rPr lang="en-US"/>
              <a:t>Client parses a user query and decomposes it into a number of independent sub-queries. Each subquery is sent to appropriate site for execution.</a:t>
            </a:r>
          </a:p>
          <a:p>
            <a:pPr lvl="1"/>
            <a:r>
              <a:rPr lang="en-US"/>
              <a:t>Each server processes its query and sends the result to the client.</a:t>
            </a:r>
          </a:p>
          <a:p>
            <a:pPr lvl="1"/>
            <a:r>
              <a:rPr lang="en-US"/>
              <a:t>The client combines the results of subqueries and produces the final result.</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D7342BB8-464F-4309-BC7C-B6241AAB5F4A}" type="slidenum">
              <a:rPr lang="en-US"/>
              <a:pPr/>
              <a:t>45</a:t>
            </a:fld>
            <a:endParaRPr lang="en-CA"/>
          </a:p>
        </p:txBody>
      </p:sp>
      <p:sp>
        <p:nvSpPr>
          <p:cNvPr id="793602" name="Rectangle 2"/>
          <p:cNvSpPr>
            <a:spLocks noGrp="1" noChangeArrowheads="1"/>
          </p:cNvSpPr>
          <p:nvPr>
            <p:ph type="title"/>
          </p:nvPr>
        </p:nvSpPr>
        <p:spPr/>
        <p:txBody>
          <a:bodyPr/>
          <a:lstStyle/>
          <a:p>
            <a:r>
              <a:rPr lang="en-US"/>
              <a:t>Recap</a:t>
            </a:r>
          </a:p>
        </p:txBody>
      </p:sp>
      <p:sp>
        <p:nvSpPr>
          <p:cNvPr id="793603" name="Rectangle 3"/>
          <p:cNvSpPr>
            <a:spLocks noGrp="1" noChangeArrowheads="1"/>
          </p:cNvSpPr>
          <p:nvPr>
            <p:ph type="body" idx="1"/>
          </p:nvPr>
        </p:nvSpPr>
        <p:spPr/>
        <p:txBody>
          <a:bodyPr/>
          <a:lstStyle/>
          <a:p>
            <a:pPr marL="533400" indent="-533400"/>
            <a:r>
              <a:rPr lang="en-US"/>
              <a:t>Distributed Database Concepts</a:t>
            </a:r>
          </a:p>
          <a:p>
            <a:pPr marL="533400" indent="-533400"/>
            <a:r>
              <a:rPr lang="en-US"/>
              <a:t>Data Fragmentation, Replication and Allocation</a:t>
            </a:r>
          </a:p>
          <a:p>
            <a:pPr marL="533400" indent="-533400"/>
            <a:r>
              <a:rPr lang="en-US"/>
              <a:t>Types of Distributed Database Systems</a:t>
            </a:r>
          </a:p>
          <a:p>
            <a:pPr marL="533400" indent="-533400"/>
            <a:r>
              <a:rPr lang="en-US"/>
              <a:t>Query Processing</a:t>
            </a:r>
          </a:p>
          <a:p>
            <a:pPr marL="533400" indent="-533400"/>
            <a:r>
              <a:rPr lang="en-US"/>
              <a:t>Concurrency Control and Recovery</a:t>
            </a:r>
          </a:p>
          <a:p>
            <a:pPr marL="533400" indent="-533400"/>
            <a:r>
              <a:rPr lang="en-US"/>
              <a:t>3-Tier Client-Server Architecture</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455C4853-69F0-4A7F-9193-5D1F3800CD1F}" type="slidenum">
              <a:rPr lang="en-US"/>
              <a:pPr/>
              <a:t>5</a:t>
            </a:fld>
            <a:endParaRPr lang="en-CA"/>
          </a:p>
        </p:txBody>
      </p:sp>
      <p:sp>
        <p:nvSpPr>
          <p:cNvPr id="673800" name="Rectangle 8"/>
          <p:cNvSpPr>
            <a:spLocks noGrp="1" noChangeArrowheads="1"/>
          </p:cNvSpPr>
          <p:nvPr>
            <p:ph type="body" idx="1"/>
          </p:nvPr>
        </p:nvSpPr>
        <p:spPr>
          <a:xfrm>
            <a:off x="239713" y="285728"/>
            <a:ext cx="8294687" cy="1714512"/>
          </a:xfrm>
        </p:spPr>
        <p:txBody>
          <a:bodyPr/>
          <a:lstStyle/>
          <a:p>
            <a:pPr>
              <a:lnSpc>
                <a:spcPct val="90000"/>
              </a:lnSpc>
            </a:pPr>
            <a:r>
              <a:rPr lang="en-US" dirty="0"/>
              <a:t>Advantages</a:t>
            </a:r>
          </a:p>
          <a:p>
            <a:pPr lvl="1">
              <a:lnSpc>
                <a:spcPct val="90000"/>
              </a:lnSpc>
            </a:pPr>
            <a:r>
              <a:rPr lang="en-US" sz="2000" dirty="0"/>
              <a:t>Management of distributed data with different </a:t>
            </a:r>
            <a:r>
              <a:rPr lang="en-US" sz="2000" b="1" dirty="0"/>
              <a:t>levels of transparency</a:t>
            </a:r>
            <a:r>
              <a:rPr lang="en-US" sz="2000" dirty="0"/>
              <a:t>: </a:t>
            </a:r>
          </a:p>
          <a:p>
            <a:pPr lvl="2">
              <a:lnSpc>
                <a:spcPct val="90000"/>
              </a:lnSpc>
            </a:pPr>
            <a:r>
              <a:rPr lang="en-US" sz="2000" dirty="0"/>
              <a:t>This refers to the physical placement of data (files, relations, etc.) which is not known to the user (distribution transparency).</a:t>
            </a:r>
          </a:p>
          <a:p>
            <a:pPr lvl="1">
              <a:lnSpc>
                <a:spcPct val="90000"/>
              </a:lnSpc>
            </a:pPr>
            <a:endParaRPr lang="en-US" dirty="0"/>
          </a:p>
          <a:p>
            <a:pPr>
              <a:lnSpc>
                <a:spcPct val="90000"/>
              </a:lnSpc>
            </a:pPr>
            <a:endParaRPr lang="en-US" dirty="0"/>
          </a:p>
        </p:txBody>
      </p:sp>
      <p:pic>
        <p:nvPicPr>
          <p:cNvPr id="673802" name="Picture 10" descr="fig25_01c"/>
          <p:cNvPicPr>
            <a:picLocks noChangeAspect="1" noChangeArrowheads="1"/>
          </p:cNvPicPr>
          <p:nvPr/>
        </p:nvPicPr>
        <p:blipFill>
          <a:blip r:embed="rId3"/>
          <a:srcRect b="68544"/>
          <a:stretch>
            <a:fillRect/>
          </a:stretch>
        </p:blipFill>
        <p:spPr bwMode="auto">
          <a:xfrm>
            <a:off x="141877" y="1869295"/>
            <a:ext cx="9002123" cy="1039803"/>
          </a:xfrm>
          <a:prstGeom prst="rect">
            <a:avLst/>
          </a:prstGeom>
          <a:noFill/>
        </p:spPr>
      </p:pic>
      <p:pic>
        <p:nvPicPr>
          <p:cNvPr id="724993" name="Picture 1"/>
          <p:cNvPicPr>
            <a:picLocks noChangeAspect="1" noChangeArrowheads="1"/>
          </p:cNvPicPr>
          <p:nvPr/>
        </p:nvPicPr>
        <p:blipFill>
          <a:blip r:embed="rId4"/>
          <a:srcRect l="24158" t="18554" r="32064" b="16992"/>
          <a:stretch>
            <a:fillRect/>
          </a:stretch>
        </p:blipFill>
        <p:spPr bwMode="auto">
          <a:xfrm>
            <a:off x="1643042" y="2557105"/>
            <a:ext cx="4643470" cy="384369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Slide 25- </a:t>
            </a:r>
            <a:fld id="{3D49C571-65FE-4A3B-BB70-C7C34EE17DFA}" type="slidenum">
              <a:rPr lang="en-US" smtClean="0"/>
              <a:pPr/>
              <a:t>6</a:t>
            </a:fld>
            <a:endParaRPr lang="en-CA"/>
          </a:p>
        </p:txBody>
      </p:sp>
      <p:pic>
        <p:nvPicPr>
          <p:cNvPr id="790532" name="Picture 4"/>
          <p:cNvPicPr>
            <a:picLocks noChangeAspect="1" noChangeArrowheads="1"/>
          </p:cNvPicPr>
          <p:nvPr/>
        </p:nvPicPr>
        <p:blipFill>
          <a:blip r:embed="rId2"/>
          <a:srcRect l="24195" t="25586" r="14861" b="32422"/>
          <a:stretch>
            <a:fillRect/>
          </a:stretch>
        </p:blipFill>
        <p:spPr bwMode="auto">
          <a:xfrm>
            <a:off x="500034" y="1071546"/>
            <a:ext cx="7929586" cy="3071834"/>
          </a:xfrm>
          <a:prstGeom prst="rect">
            <a:avLst/>
          </a:prstGeom>
          <a:noFill/>
          <a:ln w="9525">
            <a:noFill/>
            <a:miter lim="800000"/>
            <a:headEnd/>
            <a:tailEnd/>
          </a:ln>
          <a:effectLst/>
        </p:spPr>
      </p:pic>
      <p:pic>
        <p:nvPicPr>
          <p:cNvPr id="790533" name="Picture 5"/>
          <p:cNvPicPr>
            <a:picLocks noChangeAspect="1" noChangeArrowheads="1"/>
          </p:cNvPicPr>
          <p:nvPr/>
        </p:nvPicPr>
        <p:blipFill>
          <a:blip r:embed="rId3"/>
          <a:srcRect l="23609" t="71289" r="6661" b="16015"/>
          <a:stretch>
            <a:fillRect/>
          </a:stretch>
        </p:blipFill>
        <p:spPr bwMode="auto">
          <a:xfrm>
            <a:off x="142844" y="4286256"/>
            <a:ext cx="9072626" cy="92869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Slide 25- </a:t>
            </a:r>
            <a:fld id="{3D49C571-65FE-4A3B-BB70-C7C34EE17DFA}" type="slidenum">
              <a:rPr lang="en-US" smtClean="0"/>
              <a:pPr/>
              <a:t>7</a:t>
            </a:fld>
            <a:endParaRPr lang="en-CA"/>
          </a:p>
        </p:txBody>
      </p:sp>
      <p:pic>
        <p:nvPicPr>
          <p:cNvPr id="3" name="Picture 5"/>
          <p:cNvPicPr>
            <a:picLocks noChangeAspect="1" noChangeArrowheads="1"/>
          </p:cNvPicPr>
          <p:nvPr/>
        </p:nvPicPr>
        <p:blipFill>
          <a:blip r:embed="rId2"/>
          <a:srcRect l="23609" t="23437" r="6661" b="16015"/>
          <a:stretch>
            <a:fillRect/>
          </a:stretch>
        </p:blipFill>
        <p:spPr bwMode="auto">
          <a:xfrm>
            <a:off x="71374" y="857232"/>
            <a:ext cx="9072626" cy="442915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25- </a:t>
            </a:r>
            <a:fld id="{63F4581B-74FF-455A-A231-75173B4C2734}" type="slidenum">
              <a:rPr lang="en-US"/>
              <a:pPr/>
              <a:t>8</a:t>
            </a:fld>
            <a:endParaRPr lang="en-CA"/>
          </a:p>
        </p:txBody>
      </p:sp>
      <p:sp>
        <p:nvSpPr>
          <p:cNvPr id="675848" name="Rectangle 8"/>
          <p:cNvSpPr>
            <a:spLocks noGrp="1" noChangeArrowheads="1"/>
          </p:cNvSpPr>
          <p:nvPr>
            <p:ph type="body" idx="1"/>
          </p:nvPr>
        </p:nvSpPr>
        <p:spPr>
          <a:xfrm>
            <a:off x="239713" y="285728"/>
            <a:ext cx="8294687" cy="1857388"/>
          </a:xfrm>
        </p:spPr>
        <p:txBody>
          <a:bodyPr/>
          <a:lstStyle/>
          <a:p>
            <a:r>
              <a:rPr lang="en-US" dirty="0" smtClean="0"/>
              <a:t>Advantages of </a:t>
            </a:r>
            <a:r>
              <a:rPr lang="en-US" dirty="0" smtClean="0"/>
              <a:t>Distributed Database </a:t>
            </a:r>
            <a:r>
              <a:rPr lang="en-US" dirty="0" smtClean="0"/>
              <a:t>System</a:t>
            </a:r>
            <a:endParaRPr lang="en-US" dirty="0"/>
          </a:p>
          <a:p>
            <a:pPr lvl="1"/>
            <a:r>
              <a:rPr lang="en-US" dirty="0"/>
              <a:t>The EMPLOYEE, PROJECT, and WORKS_ON tables may be fragmented horizontally and stored with possible replication as shown below.</a:t>
            </a:r>
          </a:p>
          <a:p>
            <a:pPr lvl="1"/>
            <a:endParaRPr lang="en-US" dirty="0"/>
          </a:p>
          <a:p>
            <a:endParaRPr lang="en-US" dirty="0"/>
          </a:p>
        </p:txBody>
      </p:sp>
      <p:pic>
        <p:nvPicPr>
          <p:cNvPr id="675850" name="Picture 10" descr="fig25_02"/>
          <p:cNvPicPr>
            <a:picLocks noChangeAspect="1" noChangeArrowheads="1"/>
          </p:cNvPicPr>
          <p:nvPr/>
        </p:nvPicPr>
        <p:blipFill>
          <a:blip r:embed="rId3"/>
          <a:srcRect/>
          <a:stretch>
            <a:fillRect/>
          </a:stretch>
        </p:blipFill>
        <p:spPr bwMode="auto">
          <a:xfrm>
            <a:off x="857224" y="2143116"/>
            <a:ext cx="7157006" cy="4257684"/>
          </a:xfrm>
          <a:prstGeom prst="rect">
            <a:avLst/>
          </a:prstGeom>
          <a:noFill/>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25- </a:t>
            </a:r>
            <a:fld id="{EEA312A5-C67C-41B6-BFAE-796A243776D5}" type="slidenum">
              <a:rPr lang="en-US"/>
              <a:pPr/>
              <a:t>9</a:t>
            </a:fld>
            <a:endParaRPr lang="en-CA"/>
          </a:p>
        </p:txBody>
      </p:sp>
      <p:sp>
        <p:nvSpPr>
          <p:cNvPr id="677894" name="Rectangle 6"/>
          <p:cNvSpPr>
            <a:spLocks noGrp="1" noChangeArrowheads="1"/>
          </p:cNvSpPr>
          <p:nvPr>
            <p:ph type="title"/>
          </p:nvPr>
        </p:nvSpPr>
        <p:spPr/>
        <p:txBody>
          <a:bodyPr/>
          <a:lstStyle/>
          <a:p>
            <a:r>
              <a:rPr lang="en-US"/>
              <a:t>Distributed Database System</a:t>
            </a:r>
          </a:p>
        </p:txBody>
      </p:sp>
      <p:sp>
        <p:nvSpPr>
          <p:cNvPr id="677895" name="Rectangle 7"/>
          <p:cNvSpPr>
            <a:spLocks noGrp="1" noChangeArrowheads="1"/>
          </p:cNvSpPr>
          <p:nvPr>
            <p:ph type="body" idx="1"/>
          </p:nvPr>
        </p:nvSpPr>
        <p:spPr/>
        <p:txBody>
          <a:bodyPr/>
          <a:lstStyle/>
          <a:p>
            <a:r>
              <a:rPr lang="en-US"/>
              <a:t>Advantages (transparency, contd.)</a:t>
            </a:r>
          </a:p>
          <a:p>
            <a:pPr lvl="1"/>
            <a:r>
              <a:rPr lang="en-US" b="1"/>
              <a:t>Distribution and Network transparency</a:t>
            </a:r>
            <a:r>
              <a:rPr lang="en-US"/>
              <a:t>: </a:t>
            </a:r>
          </a:p>
          <a:p>
            <a:pPr lvl="2"/>
            <a:r>
              <a:rPr lang="en-US"/>
              <a:t>Users do not have to worry about operational details of the network.  </a:t>
            </a:r>
          </a:p>
          <a:p>
            <a:pPr lvl="3"/>
            <a:r>
              <a:rPr lang="en-US"/>
              <a:t>There is Location transparency, which refers to freedom of issuing command from any location without affecting its working.</a:t>
            </a:r>
          </a:p>
          <a:p>
            <a:pPr lvl="3"/>
            <a:r>
              <a:rPr lang="en-US"/>
              <a:t>Then there is Naming transparency, which allows access to any names object (files, relations, etc.) from any location.</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1369</TotalTime>
  <Words>3385</Words>
  <Application>Microsoft PowerPoint</Application>
  <PresentationFormat>Letter Paper (8.5x11 in)</PresentationFormat>
  <Paragraphs>365</Paragraphs>
  <Slides>45</Slides>
  <Notes>43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48" baseType="lpstr">
      <vt:lpstr>Blends</vt:lpstr>
      <vt:lpstr>Visio</vt:lpstr>
      <vt:lpstr>VISIO</vt:lpstr>
      <vt:lpstr>Slide 1</vt:lpstr>
      <vt:lpstr>Chapter 25</vt:lpstr>
      <vt:lpstr>Chapter 25 Outline</vt:lpstr>
      <vt:lpstr>Distributed Database Concepts</vt:lpstr>
      <vt:lpstr>Slide 5</vt:lpstr>
      <vt:lpstr>Slide 6</vt:lpstr>
      <vt:lpstr>Slide 7</vt:lpstr>
      <vt:lpstr>Slide 8</vt:lpstr>
      <vt:lpstr>Distributed Database System</vt:lpstr>
      <vt:lpstr>Distributed Database System</vt:lpstr>
      <vt:lpstr>Distributed Database System</vt:lpstr>
      <vt:lpstr>Distributed Database System</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Types of Distributed Database Systems</vt:lpstr>
      <vt:lpstr>Types of Distributed Database Systems</vt:lpstr>
      <vt:lpstr>Types of Distributed Database Systems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Client-Server Database Architecture</vt:lpstr>
      <vt:lpstr>Client-Server Database Architecture</vt:lpstr>
      <vt:lpstr>Client-Server Database Architecture</vt:lpstr>
      <vt:lpstr>Recap</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subject>Distributed Databases and Client-Server Architectures</dc:subject>
  <dc:creator>Elmasri/Navathe</dc:creator>
  <cp:lastModifiedBy>Administrator</cp:lastModifiedBy>
  <cp:revision>62</cp:revision>
  <cp:lastPrinted>2001-11-04T00:51:13Z</cp:lastPrinted>
  <dcterms:created xsi:type="dcterms:W3CDTF">2005-02-25T19:46:41Z</dcterms:created>
  <dcterms:modified xsi:type="dcterms:W3CDTF">2019-04-04T05:13:04Z</dcterms:modified>
</cp:coreProperties>
</file>