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64" r:id="rId5"/>
    <p:sldId id="312" r:id="rId6"/>
    <p:sldId id="313" r:id="rId7"/>
    <p:sldId id="314" r:id="rId8"/>
    <p:sldId id="315" r:id="rId9"/>
    <p:sldId id="316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B260B-894F-460D-A4A6-5745D88FB027}" v="144" dt="2022-06-01T00:42:22.635"/>
    <p1510:client id="{A6A3DC8F-04B6-4056-9B03-CA7C2AC7239E}" v="1" dt="2022-01-10T07:05:33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1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5" y="-43648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Welcome!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Fortnight Presentation ~ Divyansh Jha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Topic 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282FA46-39DB-1570-BCC1-25FC3038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Query Strings and Hidden Fields</a:t>
            </a:r>
          </a:p>
        </p:txBody>
      </p:sp>
      <p:pic>
        <p:nvPicPr>
          <p:cNvPr id="29" name="Picture 29">
            <a:extLst>
              <a:ext uri="{FF2B5EF4-FFF2-40B4-BE49-F238E27FC236}">
                <a16:creationId xmlns:a16="http://schemas.microsoft.com/office/drawing/2014/main" id="{CA02A043-7E1F-9E8A-B383-4F2C88E94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758" y="2331720"/>
            <a:ext cx="27432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BC41-B06C-63AC-64C4-95892AFD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Hidden Fields?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A40F-193C-C0F6-CE41-5059FF0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store small amounts of information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Hidden fields are HTML elements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don't display in page output</a:t>
            </a:r>
            <a:endParaRPr lang="en-US" dirty="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B7A5D7DD-89C9-20EB-70D4-0162E2DD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04" y="2103120"/>
            <a:ext cx="27432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534-EA2C-4D15-313A-751B8FD8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Hidden Fields?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A28B-2A85-858E-41AE-73E544F0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Consolas"/>
            </a:endParaRPr>
          </a:p>
          <a:p>
            <a:pPr>
              <a:buClr>
                <a:srgbClr val="262626"/>
              </a:buClr>
            </a:pPr>
            <a:r>
              <a:rPr lang="en-US" dirty="0">
                <a:latin typeface="Consolas"/>
              </a:rPr>
              <a:t>To add:</a:t>
            </a:r>
          </a:p>
          <a:p>
            <a:pPr>
              <a:buClr>
                <a:srgbClr val="262626"/>
              </a:buClr>
            </a:pPr>
            <a:endParaRPr lang="en-US" dirty="0">
              <a:latin typeface="Consolas"/>
            </a:endParaRPr>
          </a:p>
          <a:p>
            <a:pPr>
              <a:buClr>
                <a:srgbClr val="262626"/>
              </a:buClr>
            </a:pPr>
            <a:r>
              <a:rPr lang="en-US" dirty="0">
                <a:latin typeface="Consolas"/>
              </a:rPr>
              <a:t>&lt;input type="hidden" value="Value That You Need to Store" id="</a:t>
            </a:r>
            <a:r>
              <a:rPr lang="en-US" dirty="0" err="1">
                <a:latin typeface="Consolas"/>
              </a:rPr>
              <a:t>KeyName</a:t>
            </a:r>
            <a:r>
              <a:rPr lang="en-US" dirty="0">
                <a:latin typeface="Consolas"/>
              </a:rPr>
              <a:t>"&gt;</a:t>
            </a:r>
            <a:endParaRPr lang="en-US">
              <a:latin typeface="Avenir Next LT Pro" panose="02020404030301010803"/>
            </a:endParaRPr>
          </a:p>
          <a:p>
            <a:pPr>
              <a:buClr>
                <a:srgbClr val="262626"/>
              </a:buClr>
            </a:pPr>
            <a:endParaRPr lang="en-US" dirty="0">
              <a:latin typeface="Consolas"/>
            </a:endParaRPr>
          </a:p>
          <a:p>
            <a:pPr>
              <a:buClr>
                <a:srgbClr val="262626"/>
              </a:buClr>
            </a:pPr>
            <a:r>
              <a:rPr lang="en-US" dirty="0">
                <a:latin typeface="Consolas"/>
              </a:rPr>
              <a:t>To extract:</a:t>
            </a:r>
          </a:p>
          <a:p>
            <a:pPr>
              <a:buClr>
                <a:srgbClr val="262626"/>
              </a:buClr>
            </a:pPr>
            <a:endParaRPr lang="en-US" dirty="0">
              <a:latin typeface="Consolas"/>
            </a:endParaRPr>
          </a:p>
          <a:p>
            <a:pPr>
              <a:buClr>
                <a:srgbClr val="262626"/>
              </a:buClr>
            </a:pPr>
            <a:r>
              <a:rPr lang="en-US" dirty="0">
                <a:latin typeface="Consolas"/>
              </a:rPr>
              <a:t>Dim </a:t>
            </a:r>
            <a:r>
              <a:rPr lang="en-US" dirty="0" err="1">
                <a:latin typeface="Consolas"/>
              </a:rPr>
              <a:t>strValue</a:t>
            </a:r>
            <a:r>
              <a:rPr lang="en-US" dirty="0">
                <a:latin typeface="Consolas"/>
              </a:rPr>
              <a:t> As </a:t>
            </a:r>
            <a:r>
              <a:rPr lang="en-US" dirty="0" err="1">
                <a:latin typeface="Consolas"/>
              </a:rPr>
              <a:t>HttpCookie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Request.Params</a:t>
            </a:r>
            <a:r>
              <a:rPr lang="en-US" dirty="0">
                <a:latin typeface="Consolas"/>
              </a:rPr>
              <a:t>("</a:t>
            </a:r>
            <a:r>
              <a:rPr lang="en-US" dirty="0" err="1">
                <a:latin typeface="Consolas"/>
              </a:rPr>
              <a:t>KeyName</a:t>
            </a:r>
            <a:r>
              <a:rPr lang="en-US" dirty="0">
                <a:latin typeface="Consolas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5267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FB1-05F0-11B2-E107-37C8D02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9AC4-C881-F76F-EA26-55153364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use query strings to pass parameters from page to page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bits of information appended to an URL</a:t>
            </a:r>
          </a:p>
          <a:p>
            <a:pPr>
              <a:buClr>
                <a:srgbClr val="262626"/>
              </a:buClr>
            </a:pPr>
            <a:endParaRPr lang="en-US" dirty="0"/>
          </a:p>
          <a:p>
            <a:pPr>
              <a:buClr>
                <a:srgbClr val="262626"/>
              </a:buClr>
            </a:pPr>
            <a:r>
              <a:rPr lang="en-US" dirty="0">
                <a:latin typeface="Consolas"/>
              </a:rPr>
              <a:t>&lt;a </a:t>
            </a:r>
            <a:r>
              <a:rPr lang="en-US" dirty="0" err="1">
                <a:latin typeface="Consolas"/>
              </a:rPr>
              <a:t>href</a:t>
            </a:r>
            <a:r>
              <a:rPr lang="en-US" dirty="0">
                <a:latin typeface="Consolas"/>
              </a:rPr>
              <a:t>="</a:t>
            </a:r>
            <a:r>
              <a:rPr lang="en-US" dirty="0" err="1">
                <a:latin typeface="Consolas"/>
              </a:rPr>
              <a:t>ShowSales?Dept</a:t>
            </a:r>
            <a:r>
              <a:rPr lang="en-US" dirty="0">
                <a:latin typeface="Consolas"/>
              </a:rPr>
              <a:t>=</a:t>
            </a:r>
            <a:r>
              <a:rPr lang="en-US" dirty="0" err="1">
                <a:latin typeface="Consolas"/>
              </a:rPr>
              <a:t>Mfg&amp;Year</a:t>
            </a:r>
            <a:r>
              <a:rPr lang="en-US" dirty="0">
                <a:latin typeface="Consolas"/>
              </a:rPr>
              <a:t>=2001&gt;</a:t>
            </a:r>
            <a:r>
              <a:rPr lang="en-US" dirty="0" err="1">
                <a:latin typeface="Consolas"/>
              </a:rPr>
              <a:t>Maufacturing</a:t>
            </a:r>
            <a:r>
              <a:rPr lang="en-US" dirty="0">
                <a:latin typeface="Consolas"/>
              </a:rPr>
              <a:t> Sales&lt;/a&gt;</a:t>
            </a:r>
            <a:endParaRPr lang="en-US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BB032A-0040-C046-42A1-6B44F1B1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04" y="2176609"/>
            <a:ext cx="2743200" cy="25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5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F64E-E39F-7D81-FF30-5B0B090B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ShowSales.html: Passing a Query String to </a:t>
            </a:r>
            <a:r>
              <a:rPr lang="en-US" err="1"/>
              <a:t>SalesFigures.php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5199-1478-DD98-CCF1-49224480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&lt;html&gt;
&lt;body&gt;
&lt;h2&gt;Please select one of the links below
for Widgets Inc quarterly sales figures&lt;/h2&gt;
&lt;a </a:t>
            </a:r>
            <a:r>
              <a:rPr lang="en-US" dirty="0" err="1">
                <a:latin typeface="Consolas"/>
              </a:rPr>
              <a:t>href</a:t>
            </a:r>
            <a:r>
              <a:rPr lang="en-US" dirty="0">
                <a:latin typeface="Consolas"/>
              </a:rPr>
              <a:t>="</a:t>
            </a:r>
            <a:r>
              <a:rPr lang="en-US" dirty="0" err="1">
                <a:latin typeface="Consolas"/>
              </a:rPr>
              <a:t>salesfigures.aspx?Department</a:t>
            </a:r>
            <a:r>
              <a:rPr lang="en-US" dirty="0">
                <a:latin typeface="Consolas"/>
              </a:rPr>
              <a:t>=Manufacturing"&gt;Manufacturing&lt;/a&gt;
&lt;</a:t>
            </a:r>
            <a:r>
              <a:rPr lang="en-US" dirty="0" err="1">
                <a:latin typeface="Consolas"/>
              </a:rPr>
              <a:t>br</a:t>
            </a:r>
            <a:r>
              <a:rPr lang="en-US" dirty="0">
                <a:latin typeface="Consolas"/>
              </a:rPr>
              <a:t>&gt;
&lt;a </a:t>
            </a:r>
            <a:r>
              <a:rPr lang="en-US" dirty="0" err="1">
                <a:latin typeface="Consolas"/>
              </a:rPr>
              <a:t>href</a:t>
            </a:r>
            <a:r>
              <a:rPr lang="en-US" dirty="0">
                <a:latin typeface="Consolas"/>
              </a:rPr>
              <a:t>="</a:t>
            </a:r>
            <a:r>
              <a:rPr lang="en-US" dirty="0" err="1">
                <a:latin typeface="Consolas"/>
              </a:rPr>
              <a:t>salesfigures.aspx?Department</a:t>
            </a:r>
            <a:r>
              <a:rPr lang="en-US" dirty="0">
                <a:latin typeface="Consolas"/>
              </a:rPr>
              <a:t>=RD"&gt;Research &amp; Development&lt;/a&gt;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F9CE-8920-3E16-BAFD-0C1BF00D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SalesFigures.php: Showing Different Sales Depending on a Query String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D751-3AF1-9CC5-4EA8-B2DB1D57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932"/>
            <a:ext cx="10058400" cy="44966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 dirty="0">
                <a:latin typeface="Consolas"/>
              </a:rPr>
              <a:t>&lt;%@ Page Language="VB" %&gt;
&lt;html&gt;
&lt;body&gt;
&lt;h2&gt;Sales figures for Widgets Inc&lt;/h2&gt;
&lt;% </a:t>
            </a:r>
            <a:r>
              <a:rPr lang="en-US" sz="1100" dirty="0" err="1">
                <a:latin typeface="Consolas"/>
              </a:rPr>
              <a:t>WriteSales</a:t>
            </a:r>
            <a:r>
              <a:rPr lang="en-US" sz="1100" dirty="0">
                <a:latin typeface="Consolas"/>
              </a:rPr>
              <a:t>() %&gt;
&lt;/body&gt;
&lt;/html&gt;
&lt;script </a:t>
            </a:r>
            <a:r>
              <a:rPr lang="en-US" sz="1100" dirty="0" err="1">
                <a:latin typeface="Consolas"/>
              </a:rPr>
              <a:t>runat</a:t>
            </a:r>
            <a:r>
              <a:rPr lang="en-US" sz="1100" dirty="0">
                <a:latin typeface="Consolas"/>
              </a:rPr>
              <a:t>="server"&gt;
Sub </a:t>
            </a:r>
            <a:r>
              <a:rPr lang="en-US" sz="1100" dirty="0" err="1">
                <a:latin typeface="Consolas"/>
              </a:rPr>
              <a:t>WriteSales</a:t>
            </a:r>
            <a:r>
              <a:rPr lang="en-US" sz="1100" dirty="0">
                <a:latin typeface="Consolas"/>
              </a:rPr>
              <a:t>()
  if </a:t>
            </a:r>
            <a:r>
              <a:rPr lang="en-US" sz="1100" dirty="0" err="1">
                <a:latin typeface="Consolas"/>
              </a:rPr>
              <a:t>Request.Params</a:t>
            </a:r>
            <a:r>
              <a:rPr lang="en-US" sz="1100" dirty="0">
                <a:latin typeface="Consolas"/>
              </a:rPr>
              <a:t>("Department") = "Manufacturing" Then
    </a:t>
            </a:r>
            <a:r>
              <a:rPr lang="en-US" sz="1100" dirty="0" err="1">
                <a:latin typeface="Consolas"/>
              </a:rPr>
              <a:t>Response.Write</a:t>
            </a:r>
            <a:r>
              <a:rPr lang="en-US" sz="1100" dirty="0">
                <a:latin typeface="Consolas"/>
              </a:rPr>
              <a:t>("&lt;b&gt;Manufacturing Quarterly Sales&lt;/b&gt;&lt;</a:t>
            </a:r>
            <a:r>
              <a:rPr lang="en-US" sz="1100" dirty="0" err="1">
                <a:latin typeface="Consolas"/>
              </a:rPr>
              <a:t>br</a:t>
            </a:r>
            <a:r>
              <a:rPr lang="en-US" sz="1100" dirty="0">
                <a:latin typeface="Consolas"/>
              </a:rPr>
              <a:t>&gt;")
    </a:t>
            </a:r>
            <a:r>
              <a:rPr lang="en-US" sz="1100" dirty="0" err="1">
                <a:latin typeface="Consolas"/>
              </a:rPr>
              <a:t>Response.Write</a:t>
            </a:r>
            <a:r>
              <a:rPr lang="en-US" sz="1100" dirty="0">
                <a:latin typeface="Consolas"/>
              </a:rPr>
              <a:t>("Quarter 1 Sales: $24M&lt;</a:t>
            </a:r>
            <a:r>
              <a:rPr lang="en-US" sz="1100" dirty="0" err="1">
                <a:latin typeface="Consolas"/>
              </a:rPr>
              <a:t>br</a:t>
            </a:r>
            <a:r>
              <a:rPr lang="en-US" sz="1100" dirty="0">
                <a:latin typeface="Consolas"/>
              </a:rPr>
              <a:t>&gt;")
    </a:t>
            </a:r>
            <a:r>
              <a:rPr lang="en-US" sz="1100" dirty="0" err="1">
                <a:latin typeface="Consolas"/>
              </a:rPr>
              <a:t>Response.Write</a:t>
            </a:r>
            <a:r>
              <a:rPr lang="en-US" sz="1100" dirty="0">
                <a:latin typeface="Consolas"/>
              </a:rPr>
              <a:t>("Quarter 2 Sales: $34M&lt;</a:t>
            </a:r>
            <a:r>
              <a:rPr lang="en-US" sz="1100" dirty="0" err="1">
                <a:latin typeface="Consolas"/>
              </a:rPr>
              <a:t>br</a:t>
            </a:r>
            <a:r>
              <a:rPr lang="en-US" sz="1100" dirty="0">
                <a:latin typeface="Consolas"/>
              </a:rPr>
              <a:t>&gt;")
    </a:t>
            </a:r>
            <a:r>
              <a:rPr lang="en-US" sz="1100" dirty="0" err="1">
                <a:latin typeface="Consolas"/>
              </a:rPr>
              <a:t>Response.Write</a:t>
            </a:r>
            <a:r>
              <a:rPr lang="en-US" sz="1100" dirty="0">
                <a:latin typeface="Consolas"/>
              </a:rPr>
              <a:t>("Quarter 3 Sales: $12M&lt;</a:t>
            </a:r>
            <a:r>
              <a:rPr lang="en-US" sz="1100" dirty="0" err="1">
                <a:latin typeface="Consolas"/>
              </a:rPr>
              <a:t>br</a:t>
            </a:r>
            <a:r>
              <a:rPr lang="en-US" sz="1100" dirty="0">
                <a:latin typeface="Consolas"/>
              </a:rPr>
              <a:t>&gt;")
  End If
  if </a:t>
            </a:r>
            <a:r>
              <a:rPr lang="en-US" sz="1100" dirty="0" err="1">
                <a:latin typeface="Consolas"/>
              </a:rPr>
              <a:t>Request.Params</a:t>
            </a:r>
            <a:r>
              <a:rPr lang="en-US" sz="1100" dirty="0">
                <a:latin typeface="Consolas"/>
              </a:rPr>
              <a:t>("Department") = "RD" Then
    </a:t>
            </a:r>
            <a:r>
              <a:rPr lang="en-US" sz="1100" dirty="0" err="1">
                <a:latin typeface="Consolas"/>
              </a:rPr>
              <a:t>Response.Write</a:t>
            </a:r>
            <a:r>
              <a:rPr lang="en-US" sz="1100" dirty="0">
                <a:latin typeface="Consolas"/>
              </a:rPr>
              <a:t>("&lt;b&gt;Research and Development Quarterly Sales&lt;/b&gt;&lt;</a:t>
            </a:r>
            <a:r>
              <a:rPr lang="en-US" sz="1100" dirty="0" err="1">
                <a:latin typeface="Consolas"/>
              </a:rPr>
              <a:t>br</a:t>
            </a:r>
            <a:r>
              <a:rPr lang="en-US" sz="1100" dirty="0">
                <a:latin typeface="Consolas"/>
              </a:rPr>
              <a:t>&gt;")
    </a:t>
            </a:r>
            <a:r>
              <a:rPr lang="en-US" sz="1100" dirty="0" err="1">
                <a:latin typeface="Consolas"/>
              </a:rPr>
              <a:t>Response.Write</a:t>
            </a:r>
            <a:r>
              <a:rPr lang="en-US" sz="1100" dirty="0">
                <a:latin typeface="Consolas"/>
              </a:rPr>
              <a:t>("Quarter 1 Sales: $2M&lt;</a:t>
            </a:r>
            <a:r>
              <a:rPr lang="en-US" sz="1100" dirty="0" err="1">
                <a:latin typeface="Consolas"/>
              </a:rPr>
              <a:t>br</a:t>
            </a:r>
            <a:r>
              <a:rPr lang="en-US" sz="1100" dirty="0">
                <a:latin typeface="Consolas"/>
              </a:rPr>
              <a:t>&gt;")
    </a:t>
            </a:r>
            <a:r>
              <a:rPr lang="en-US" sz="1100" dirty="0" err="1">
                <a:latin typeface="Consolas"/>
              </a:rPr>
              <a:t>Response.Write</a:t>
            </a:r>
            <a:r>
              <a:rPr lang="en-US" sz="1100" dirty="0">
                <a:latin typeface="Consolas"/>
              </a:rPr>
              <a:t>("Quarter 2 Sales: $3M&lt;</a:t>
            </a:r>
            <a:r>
              <a:rPr lang="en-US" sz="1100" dirty="0" err="1">
                <a:latin typeface="Consolas"/>
              </a:rPr>
              <a:t>br</a:t>
            </a:r>
            <a:r>
              <a:rPr lang="en-US" sz="1100" dirty="0">
                <a:latin typeface="Consolas"/>
              </a:rPr>
              <a:t>&gt;")
    </a:t>
            </a:r>
            <a:r>
              <a:rPr lang="en-US" sz="1100" dirty="0" err="1">
                <a:latin typeface="Consolas"/>
              </a:rPr>
              <a:t>Response.Write</a:t>
            </a:r>
            <a:r>
              <a:rPr lang="en-US" sz="1100" dirty="0">
                <a:latin typeface="Consolas"/>
              </a:rPr>
              <a:t>("Quarter 3 Sales: $1M&lt;</a:t>
            </a:r>
            <a:r>
              <a:rPr lang="en-US" sz="1100" dirty="0" err="1">
                <a:latin typeface="Consolas"/>
              </a:rPr>
              <a:t>br</a:t>
            </a:r>
            <a:r>
              <a:rPr lang="en-US" sz="1100" dirty="0">
                <a:latin typeface="Consolas"/>
              </a:rPr>
              <a:t>&gt;")
  End If
End Sub
&lt;/script&gt;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003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D430-72D7-B014-E22F-6B83A13C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409F02-4399-4898-20C6-CBE6B9E28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146" y="2103120"/>
            <a:ext cx="6889707" cy="3849624"/>
          </a:xfrm>
        </p:spPr>
      </p:pic>
    </p:spTree>
    <p:extLst>
      <p:ext uri="{BB962C8B-B14F-4D97-AF65-F5344CB8AC3E}">
        <p14:creationId xmlns:p14="http://schemas.microsoft.com/office/powerpoint/2010/main" val="1777754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{A5D6C3C9-B966-4BF8-9293-0CC2AE254978}tf11531919_win32</Template>
  <TotalTime>363</TotalTime>
  <Words>341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SavonVTI</vt:lpstr>
      <vt:lpstr>Welcome!</vt:lpstr>
      <vt:lpstr>Topic </vt:lpstr>
      <vt:lpstr>What are Hidden Fields?</vt:lpstr>
      <vt:lpstr>How to use Hidden Fields?</vt:lpstr>
      <vt:lpstr>Query Strings</vt:lpstr>
      <vt:lpstr>ShowSales.html: Passing a Query String to SalesFigures.php </vt:lpstr>
      <vt:lpstr>SalesFigures.php: Showing Different Sales Depending on a Query String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Divyansh Jha</dc:creator>
  <cp:lastModifiedBy>Divyansh Jha</cp:lastModifiedBy>
  <cp:revision>62</cp:revision>
  <dcterms:created xsi:type="dcterms:W3CDTF">2022-01-09T11:56:14Z</dcterms:created>
  <dcterms:modified xsi:type="dcterms:W3CDTF">2022-06-01T00:42:37Z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