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8" r:id="rId3"/>
    <p:sldId id="260" r:id="rId4"/>
    <p:sldId id="261" r:id="rId5"/>
    <p:sldId id="277" r:id="rId6"/>
    <p:sldId id="278" r:id="rId7"/>
    <p:sldId id="262" r:id="rId8"/>
    <p:sldId id="263" r:id="rId9"/>
    <p:sldId id="264" r:id="rId10"/>
    <p:sldId id="265" r:id="rId11"/>
    <p:sldId id="266" r:id="rId12"/>
    <p:sldId id="267" r:id="rId13"/>
    <p:sldId id="270" r:id="rId14"/>
    <p:sldId id="271" r:id="rId15"/>
    <p:sldId id="268" r:id="rId16"/>
    <p:sldId id="269" r:id="rId17"/>
    <p:sldId id="272" r:id="rId18"/>
    <p:sldId id="273" r:id="rId19"/>
    <p:sldId id="274" r:id="rId20"/>
    <p:sldId id="275" r:id="rId21"/>
    <p:sldId id="276" r:id="rId22"/>
    <p:sldId id="279" r:id="rId23"/>
    <p:sldId id="280" r:id="rId24"/>
    <p:sldId id="281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57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75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B1BC64-D6F0-4294-A4E0-396908BF363C}" type="datetimeFigureOut">
              <a:rPr lang="en-IN" smtClean="0"/>
              <a:t>20-04-2022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C04E4D-DEF9-4429-9C56-2E20A3AEBC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2029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Rot="1" noChangeArrowheads="1" noTextEdit="1"/>
          </p:cNvSpPr>
          <p:nvPr>
            <p:ph type="sldImg"/>
          </p:nvPr>
        </p:nvSpPr>
        <p:spPr bwMode="auto">
          <a:xfrm>
            <a:off x="382588" y="685800"/>
            <a:ext cx="6092825" cy="3427413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z="900" smtClean="0"/>
          </a:p>
        </p:txBody>
      </p:sp>
    </p:spTree>
    <p:extLst>
      <p:ext uri="{BB962C8B-B14F-4D97-AF65-F5344CB8AC3E}">
        <p14:creationId xmlns:p14="http://schemas.microsoft.com/office/powerpoint/2010/main" val="13340722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Rot="1" noChangeArrowheads="1" noTextEdit="1"/>
          </p:cNvSpPr>
          <p:nvPr>
            <p:ph type="sldImg"/>
          </p:nvPr>
        </p:nvSpPr>
        <p:spPr bwMode="auto">
          <a:xfrm>
            <a:off x="382588" y="685800"/>
            <a:ext cx="6092825" cy="3427413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7015576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Rot="1" noChangeArrowheads="1" noTextEdit="1"/>
          </p:cNvSpPr>
          <p:nvPr>
            <p:ph type="sldImg"/>
          </p:nvPr>
        </p:nvSpPr>
        <p:spPr bwMode="auto">
          <a:xfrm>
            <a:off x="382588" y="685800"/>
            <a:ext cx="6092825" cy="3427413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80000"/>
              </a:lnSpc>
              <a:buFontTx/>
              <a:buChar char="•"/>
            </a:pPr>
            <a:endParaRPr lang="en-US" sz="900" smtClean="0"/>
          </a:p>
        </p:txBody>
      </p:sp>
    </p:spTree>
    <p:extLst>
      <p:ext uri="{BB962C8B-B14F-4D97-AF65-F5344CB8AC3E}">
        <p14:creationId xmlns:p14="http://schemas.microsoft.com/office/powerpoint/2010/main" val="1078292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Rot="1" noChangeArrowheads="1" noTextEdit="1"/>
          </p:cNvSpPr>
          <p:nvPr>
            <p:ph type="sldImg"/>
          </p:nvPr>
        </p:nvSpPr>
        <p:spPr bwMode="auto">
          <a:xfrm>
            <a:off x="382588" y="685800"/>
            <a:ext cx="6092825" cy="3427413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GB" smtClean="0"/>
              <a:t>Using your favoured text editor (e.g. Notepad) create the file on the slide…</a:t>
            </a:r>
          </a:p>
          <a:p>
            <a:pPr eaLnBrk="1" hangingPunct="1"/>
            <a:endParaRPr lang="en-GB" smtClean="0"/>
          </a:p>
          <a:p>
            <a:pPr eaLnBrk="1" hangingPunct="1"/>
            <a:r>
              <a:rPr lang="en-GB" smtClean="0"/>
              <a:t>Save it in your web space as hello.php and navigate to the file via your web browser</a:t>
            </a:r>
          </a:p>
          <a:p>
            <a:pPr eaLnBrk="1" hangingPunct="1"/>
            <a:endParaRPr lang="en-GB" smtClean="0"/>
          </a:p>
          <a:p>
            <a:pPr eaLnBrk="1" hangingPunct="1"/>
            <a:r>
              <a:rPr lang="en-GB" smtClean="0"/>
              <a:t>You should see</a:t>
            </a:r>
          </a:p>
          <a:p>
            <a:pPr eaLnBrk="1" hangingPunct="1"/>
            <a:r>
              <a:rPr lang="en-GB" smtClean="0"/>
              <a:t>Hello World! </a:t>
            </a:r>
          </a:p>
          <a:p>
            <a:pPr eaLnBrk="1" hangingPunct="1"/>
            <a:r>
              <a:rPr lang="en-GB" smtClean="0"/>
              <a:t>On the page…</a:t>
            </a:r>
          </a:p>
          <a:p>
            <a:pPr eaLnBrk="1" hangingPunct="1"/>
            <a:endParaRPr lang="en-GB" smtClean="0"/>
          </a:p>
          <a:p>
            <a:pPr eaLnBrk="1" hangingPunct="1"/>
            <a:r>
              <a:rPr lang="en-GB" smtClean="0"/>
              <a:t>If that has worked replace all with phpinfo(); and run again…</a:t>
            </a:r>
          </a:p>
          <a:p>
            <a:pPr eaLnBrk="1" hangingPunct="1"/>
            <a:endParaRPr lang="en-GB" smtClean="0"/>
          </a:p>
          <a:p>
            <a:pPr eaLnBrk="1" hangingPunct="1"/>
            <a:r>
              <a:rPr lang="en-GB" smtClean="0"/>
              <a:t>You should now see a page with lots of information about the PHP installation – this will become useful later!</a:t>
            </a:r>
          </a:p>
          <a:p>
            <a:pPr eaLnBrk="1" hangingPunct="1"/>
            <a:endParaRPr lang="en-GB" smtClean="0"/>
          </a:p>
          <a:p>
            <a:pPr eaLnBrk="1" hangingPunct="1"/>
            <a:r>
              <a:rPr lang="en-GB" b="1" smtClean="0"/>
              <a:t>NOT XHTML (NO DOCTYPE SETTING ETC) TO SAVE SPACE ON PAGE…</a:t>
            </a:r>
          </a:p>
          <a:p>
            <a:pPr eaLnBrk="1" hangingPunct="1"/>
            <a:endParaRPr lang="en-GB" smtClean="0"/>
          </a:p>
          <a:p>
            <a:pPr eaLnBrk="1" hangingPunct="1"/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16006259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Rot="1" noChangeArrowheads="1" noTextEdit="1"/>
          </p:cNvSpPr>
          <p:nvPr>
            <p:ph type="sldImg"/>
          </p:nvPr>
        </p:nvSpPr>
        <p:spPr bwMode="auto">
          <a:xfrm>
            <a:off x="382588" y="685800"/>
            <a:ext cx="6092825" cy="3427413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3524386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Rot="1" noChangeArrowheads="1" noTextEdit="1"/>
          </p:cNvSpPr>
          <p:nvPr>
            <p:ph type="sldImg"/>
          </p:nvPr>
        </p:nvSpPr>
        <p:spPr bwMode="auto">
          <a:xfrm>
            <a:off x="382588" y="685800"/>
            <a:ext cx="6092825" cy="3427413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1305262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Rot="1" noChangeArrowheads="1" noTextEdit="1"/>
          </p:cNvSpPr>
          <p:nvPr>
            <p:ph type="sldImg"/>
          </p:nvPr>
        </p:nvSpPr>
        <p:spPr bwMode="auto">
          <a:xfrm>
            <a:off x="382588" y="685800"/>
            <a:ext cx="6092825" cy="3427413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7934766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Rot="1" noChangeArrowheads="1" noTextEdit="1"/>
          </p:cNvSpPr>
          <p:nvPr>
            <p:ph type="sldImg"/>
          </p:nvPr>
        </p:nvSpPr>
        <p:spPr bwMode="auto">
          <a:xfrm>
            <a:off x="382588" y="685800"/>
            <a:ext cx="6092825" cy="3427413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7891988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Rot="1" noChangeArrowheads="1" noTextEdit="1"/>
          </p:cNvSpPr>
          <p:nvPr>
            <p:ph type="sldImg"/>
          </p:nvPr>
        </p:nvSpPr>
        <p:spPr bwMode="auto">
          <a:xfrm>
            <a:off x="382588" y="685800"/>
            <a:ext cx="6092825" cy="3427413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107820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Rot="1" noChangeArrowheads="1" noTextEdit="1"/>
          </p:cNvSpPr>
          <p:nvPr>
            <p:ph type="sldImg"/>
          </p:nvPr>
        </p:nvSpPr>
        <p:spPr bwMode="auto">
          <a:xfrm>
            <a:off x="382588" y="685800"/>
            <a:ext cx="6092825" cy="3427413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7862369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3545D-E707-450A-829B-F435A1D3FE02}" type="datetimeFigureOut">
              <a:rPr lang="en-IN" smtClean="0"/>
              <a:t>20-04-2022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60F96-637A-4C25-873B-06D7067B2E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8408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3545D-E707-450A-829B-F435A1D3FE02}" type="datetimeFigureOut">
              <a:rPr lang="en-IN" smtClean="0"/>
              <a:t>20-04-2022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60F96-637A-4C25-873B-06D7067B2E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6164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3545D-E707-450A-829B-F435A1D3FE02}" type="datetimeFigureOut">
              <a:rPr lang="en-IN" smtClean="0"/>
              <a:t>20-04-2022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60F96-637A-4C25-873B-06D7067B2E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4464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3545D-E707-450A-829B-F435A1D3FE02}" type="datetimeFigureOut">
              <a:rPr lang="en-IN" smtClean="0"/>
              <a:t>20-04-2022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60F96-637A-4C25-873B-06D7067B2E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1558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3545D-E707-450A-829B-F435A1D3FE02}" type="datetimeFigureOut">
              <a:rPr lang="en-IN" smtClean="0"/>
              <a:t>20-04-2022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60F96-637A-4C25-873B-06D7067B2E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6579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3545D-E707-450A-829B-F435A1D3FE02}" type="datetimeFigureOut">
              <a:rPr lang="en-IN" smtClean="0"/>
              <a:t>20-04-2022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60F96-637A-4C25-873B-06D7067B2E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9266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3545D-E707-450A-829B-F435A1D3FE02}" type="datetimeFigureOut">
              <a:rPr lang="en-IN" smtClean="0"/>
              <a:t>20-04-2022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60F96-637A-4C25-873B-06D7067B2E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7472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3545D-E707-450A-829B-F435A1D3FE02}" type="datetimeFigureOut">
              <a:rPr lang="en-IN" smtClean="0"/>
              <a:t>20-04-2022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60F96-637A-4C25-873B-06D7067B2E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9820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3545D-E707-450A-829B-F435A1D3FE02}" type="datetimeFigureOut">
              <a:rPr lang="en-IN" smtClean="0"/>
              <a:t>20-04-2022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60F96-637A-4C25-873B-06D7067B2E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6147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3545D-E707-450A-829B-F435A1D3FE02}" type="datetimeFigureOut">
              <a:rPr lang="en-IN" smtClean="0"/>
              <a:t>20-04-2022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60F96-637A-4C25-873B-06D7067B2E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2148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3545D-E707-450A-829B-F435A1D3FE02}" type="datetimeFigureOut">
              <a:rPr lang="en-IN" smtClean="0"/>
              <a:t>20-04-2022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60F96-637A-4C25-873B-06D7067B2E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8243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43545D-E707-450A-829B-F435A1D3FE02}" type="datetimeFigureOut">
              <a:rPr lang="en-IN" smtClean="0"/>
              <a:t>20-04-2022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960F96-637A-4C25-873B-06D7067B2E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1893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php.net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 smtClean="0"/>
              <a:t>Introduction to PHP</a:t>
            </a:r>
            <a:endParaRPr lang="en-IN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37755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b="1" dirty="0" smtClean="0"/>
              <a:t>Display ‘Hello World!’ in PHP</a:t>
            </a:r>
            <a:endParaRPr lang="en-GB" b="1" dirty="0" smtClean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b="1" dirty="0">
                <a:latin typeface="Courier New" panose="02070309020205020404" pitchFamily="49" charset="0"/>
              </a:rPr>
              <a:t>&lt;html&gt;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b="1" dirty="0">
                <a:latin typeface="Courier New" panose="02070309020205020404" pitchFamily="49" charset="0"/>
              </a:rPr>
              <a:t>&lt;head&gt;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b="1" dirty="0">
                <a:latin typeface="Courier New" panose="02070309020205020404" pitchFamily="49" charset="0"/>
              </a:rPr>
              <a:t>&lt;title&gt;PHP Test&lt;/title&gt;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b="1" dirty="0">
                <a:latin typeface="Courier New" panose="02070309020205020404" pitchFamily="49" charset="0"/>
              </a:rPr>
              <a:t>&lt;/head&gt;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b="1" dirty="0">
                <a:latin typeface="Courier New" panose="02070309020205020404" pitchFamily="49" charset="0"/>
              </a:rPr>
              <a:t>&lt;body&gt;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b="1" dirty="0">
                <a:solidFill>
                  <a:srgbClr val="FF0000"/>
                </a:solidFill>
                <a:latin typeface="Courier New" panose="02070309020205020404" pitchFamily="49" charset="0"/>
              </a:rPr>
              <a:t>&lt;?</a:t>
            </a:r>
            <a:r>
              <a:rPr lang="en-GB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php</a:t>
            </a:r>
            <a:r>
              <a:rPr lang="en-GB" b="1" dirty="0">
                <a:solidFill>
                  <a:srgbClr val="660033"/>
                </a:solidFill>
                <a:latin typeface="Courier New" panose="02070309020205020404" pitchFamily="49" charset="0"/>
              </a:rPr>
              <a:t> </a:t>
            </a:r>
            <a:r>
              <a:rPr lang="en-GB" b="1" dirty="0">
                <a:solidFill>
                  <a:srgbClr val="0000FF"/>
                </a:solidFill>
                <a:latin typeface="Courier New" panose="02070309020205020404" pitchFamily="49" charset="0"/>
              </a:rPr>
              <a:t>echo </a:t>
            </a:r>
            <a:r>
              <a:rPr lang="en-GB" b="1" dirty="0">
                <a:solidFill>
                  <a:srgbClr val="CC0000"/>
                </a:solidFill>
                <a:latin typeface="Courier New" panose="02070309020205020404" pitchFamily="49" charset="0"/>
              </a:rPr>
              <a:t>‘&lt;p&gt;Hello World!&lt;/p&gt;’</a:t>
            </a:r>
            <a:r>
              <a:rPr lang="en-GB" b="1" dirty="0">
                <a:latin typeface="Courier New" panose="02070309020205020404" pitchFamily="49" charset="0"/>
              </a:rPr>
              <a:t>;</a:t>
            </a:r>
            <a:r>
              <a:rPr lang="en-GB" b="1" dirty="0">
                <a:solidFill>
                  <a:srgbClr val="660033"/>
                </a:solidFill>
                <a:latin typeface="Courier New" panose="02070309020205020404" pitchFamily="49" charset="0"/>
              </a:rPr>
              <a:t> </a:t>
            </a:r>
            <a:r>
              <a:rPr lang="en-GB" b="1" dirty="0">
                <a:solidFill>
                  <a:srgbClr val="FF0000"/>
                </a:solidFill>
                <a:latin typeface="Courier New" panose="02070309020205020404" pitchFamily="49" charset="0"/>
              </a:rPr>
              <a:t>?&gt;</a:t>
            </a:r>
            <a:r>
              <a:rPr lang="en-GB" b="1" dirty="0">
                <a:latin typeface="Courier New" panose="02070309020205020404" pitchFamily="49" charset="0"/>
              </a:rPr>
              <a:t>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b="1" dirty="0">
                <a:latin typeface="Courier New" panose="02070309020205020404" pitchFamily="49" charset="0"/>
              </a:rPr>
              <a:t>&lt;/body&gt;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b="1" dirty="0">
                <a:latin typeface="Courier New" panose="02070309020205020404" pitchFamily="49" charset="0"/>
              </a:rPr>
              <a:t>&lt;/html&gt;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22741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b="1" dirty="0" smtClean="0"/>
              <a:t>Literals..</a:t>
            </a:r>
            <a:endParaRPr lang="en-US" b="1" dirty="0" smtClean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en-GB" dirty="0" smtClean="0"/>
              <a:t>All strings must be enclosed in single of double quotes: </a:t>
            </a:r>
            <a:r>
              <a:rPr lang="en-GB" dirty="0" smtClean="0">
                <a:solidFill>
                  <a:srgbClr val="CC0000"/>
                </a:solidFill>
              </a:rPr>
              <a:t>‘Hello’</a:t>
            </a:r>
            <a:r>
              <a:rPr lang="en-GB" dirty="0" smtClean="0"/>
              <a:t> or </a:t>
            </a:r>
            <a:r>
              <a:rPr lang="en-GB" dirty="0" smtClean="0">
                <a:solidFill>
                  <a:srgbClr val="CC0000"/>
                </a:solidFill>
              </a:rPr>
              <a:t>“Hello”</a:t>
            </a:r>
            <a:r>
              <a:rPr lang="en-GB" dirty="0" smtClean="0"/>
              <a:t>.</a:t>
            </a:r>
            <a:endParaRPr lang="en-GB" dirty="0" smtClean="0">
              <a:solidFill>
                <a:srgbClr val="CC0000"/>
              </a:solidFill>
            </a:endParaRPr>
          </a:p>
          <a:p>
            <a:pPr algn="just" eaLnBrk="1" hangingPunct="1"/>
            <a:r>
              <a:rPr lang="en-GB" dirty="0" smtClean="0"/>
              <a:t>Numbers are not in enclosed in quotes: 1 or 45 or 34.564</a:t>
            </a:r>
          </a:p>
          <a:p>
            <a:pPr algn="just" eaLnBrk="1" hangingPunct="1"/>
            <a:r>
              <a:rPr lang="en-GB" dirty="0" smtClean="0"/>
              <a:t>Booleans (true/</a:t>
            </a:r>
            <a:r>
              <a:rPr lang="en-GB" dirty="0" err="1" smtClean="0"/>
              <a:t>flase</a:t>
            </a:r>
            <a:r>
              <a:rPr lang="en-GB" dirty="0" smtClean="0"/>
              <a:t>) can be written directly as </a:t>
            </a:r>
            <a:r>
              <a:rPr lang="en-GB" dirty="0" smtClean="0">
                <a:solidFill>
                  <a:srgbClr val="0000FF"/>
                </a:solidFill>
              </a:rPr>
              <a:t>true</a:t>
            </a:r>
            <a:r>
              <a:rPr lang="en-GB" dirty="0" smtClean="0"/>
              <a:t> or </a:t>
            </a:r>
            <a:r>
              <a:rPr lang="en-GB" dirty="0" smtClean="0">
                <a:solidFill>
                  <a:srgbClr val="0000FF"/>
                </a:solidFill>
              </a:rPr>
              <a:t>false</a:t>
            </a:r>
            <a:r>
              <a:rPr lang="en-GB" dirty="0" smtClean="0"/>
              <a:t>.</a:t>
            </a:r>
          </a:p>
          <a:p>
            <a:pPr algn="just"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09560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b="1" dirty="0" smtClean="0"/>
              <a:t>Comments</a:t>
            </a:r>
            <a:endParaRPr lang="en-US" b="1" dirty="0" smtClean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GB" dirty="0" smtClean="0">
                <a:solidFill>
                  <a:srgbClr val="FFCC00"/>
                </a:solidFill>
              </a:rPr>
              <a:t>	</a:t>
            </a:r>
            <a:r>
              <a:rPr lang="en-GB" dirty="0" smtClean="0">
                <a:solidFill>
                  <a:srgbClr val="FF0000"/>
                </a:solidFill>
              </a:rPr>
              <a:t>// This is a comment</a:t>
            </a:r>
          </a:p>
          <a:p>
            <a:pPr eaLnBrk="1" hangingPunct="1">
              <a:buFontTx/>
              <a:buNone/>
            </a:pPr>
            <a:r>
              <a:rPr lang="en-GB" dirty="0" smtClean="0">
                <a:solidFill>
                  <a:srgbClr val="FF0000"/>
                </a:solidFill>
              </a:rPr>
              <a:t>		/* This is a comment</a:t>
            </a:r>
            <a:br>
              <a:rPr lang="en-GB" dirty="0" smtClean="0">
                <a:solidFill>
                  <a:srgbClr val="FF0000"/>
                </a:solidFill>
              </a:rPr>
            </a:br>
            <a:r>
              <a:rPr lang="en-GB" dirty="0" smtClean="0">
                <a:solidFill>
                  <a:srgbClr val="FF0000"/>
                </a:solidFill>
              </a:rPr>
              <a:t>that is spread over</a:t>
            </a:r>
            <a:br>
              <a:rPr lang="en-GB" dirty="0" smtClean="0">
                <a:solidFill>
                  <a:srgbClr val="FF0000"/>
                </a:solidFill>
              </a:rPr>
            </a:br>
            <a:r>
              <a:rPr lang="en-GB" dirty="0" smtClean="0">
                <a:solidFill>
                  <a:srgbClr val="FF0000"/>
                </a:solidFill>
              </a:rPr>
              <a:t>multiple lines */</a:t>
            </a:r>
          </a:p>
          <a:p>
            <a:pPr eaLnBrk="1" hangingPunct="1"/>
            <a:r>
              <a:rPr lang="en-GB" dirty="0" smtClean="0"/>
              <a:t>Do not nest multi-line comments</a:t>
            </a:r>
          </a:p>
          <a:p>
            <a:pPr eaLnBrk="1" hangingPunct="1"/>
            <a:r>
              <a:rPr lang="en-GB" dirty="0" smtClean="0"/>
              <a:t>// recommended over #</a:t>
            </a:r>
          </a:p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18224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b="1" dirty="0" smtClean="0"/>
              <a:t>Comments</a:t>
            </a:r>
            <a:endParaRPr lang="en-US" b="1" dirty="0" smtClean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GB" sz="3600" b="1">
                <a:solidFill>
                  <a:srgbClr val="FF0000"/>
                </a:solidFill>
                <a:latin typeface="Courier New" panose="02070309020205020404" pitchFamily="49" charset="0"/>
              </a:rPr>
              <a:t>&lt;?php</a:t>
            </a:r>
          </a:p>
          <a:p>
            <a:pPr eaLnBrk="1" hangingPunct="1">
              <a:buFontTx/>
              <a:buNone/>
            </a:pPr>
            <a:r>
              <a:rPr lang="en-GB" sz="3600" b="1">
                <a:solidFill>
                  <a:srgbClr val="002060"/>
                </a:solidFill>
                <a:latin typeface="Courier New" panose="02070309020205020404" pitchFamily="49" charset="0"/>
              </a:rPr>
              <a:t>// this is a comment</a:t>
            </a:r>
          </a:p>
          <a:p>
            <a:pPr eaLnBrk="1" hangingPunct="1">
              <a:buFontTx/>
              <a:buNone/>
            </a:pPr>
            <a:r>
              <a:rPr lang="en-GB" sz="3600" b="1">
                <a:solidFill>
                  <a:srgbClr val="0000FF"/>
                </a:solidFill>
                <a:latin typeface="Courier New" panose="02070309020205020404" pitchFamily="49" charset="0"/>
              </a:rPr>
              <a:t>echo </a:t>
            </a:r>
            <a:r>
              <a:rPr lang="en-GB" sz="3600" b="1">
                <a:solidFill>
                  <a:srgbClr val="CC0000"/>
                </a:solidFill>
                <a:latin typeface="Courier New" panose="02070309020205020404" pitchFamily="49" charset="0"/>
              </a:rPr>
              <a:t>‘Hello World!’</a:t>
            </a:r>
            <a:r>
              <a:rPr lang="en-GB" sz="3600" b="1">
                <a:latin typeface="Courier New" panose="02070309020205020404" pitchFamily="49" charset="0"/>
              </a:rPr>
              <a:t>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GB" sz="3600" b="1">
                <a:solidFill>
                  <a:srgbClr val="002060"/>
                </a:solidFill>
                <a:latin typeface="Courier New" panose="02070309020205020404" pitchFamily="49" charset="0"/>
              </a:rPr>
              <a:t>/* another  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GB" sz="3600" b="1">
                <a:solidFill>
                  <a:srgbClr val="002060"/>
                </a:solidFill>
                <a:latin typeface="Courier New" panose="02070309020205020404" pitchFamily="49" charset="0"/>
              </a:rPr>
              <a:t>   multi-line comment */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GB" sz="3600" b="1">
                <a:solidFill>
                  <a:srgbClr val="002060"/>
                </a:solidFill>
                <a:latin typeface="Courier New" panose="02070309020205020404" pitchFamily="49" charset="0"/>
              </a:rPr>
              <a:t>?&gt;</a:t>
            </a:r>
            <a:endParaRPr lang="en-US" sz="3600" b="1">
              <a:solidFill>
                <a:srgbClr val="002060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8202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b="1" dirty="0" smtClean="0"/>
              <a:t>Displaying Data</a:t>
            </a:r>
            <a:endParaRPr lang="en-US" b="1" dirty="0" smtClean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There are two language constructs available to display data: </a:t>
            </a:r>
            <a:r>
              <a:rPr lang="en-GB" dirty="0" smtClean="0">
                <a:solidFill>
                  <a:srgbClr val="0000FF"/>
                </a:solidFill>
              </a:rPr>
              <a:t>print</a:t>
            </a:r>
            <a:r>
              <a:rPr lang="en-GB" dirty="0" smtClean="0"/>
              <a:t>() and </a:t>
            </a:r>
            <a:r>
              <a:rPr lang="en-GB" dirty="0" smtClean="0">
                <a:solidFill>
                  <a:srgbClr val="0000FF"/>
                </a:solidFill>
              </a:rPr>
              <a:t>echo</a:t>
            </a:r>
            <a:r>
              <a:rPr lang="en-GB" dirty="0" smtClean="0"/>
              <a:t>().</a:t>
            </a:r>
          </a:p>
          <a:p>
            <a:pPr eaLnBrk="1" hangingPunct="1"/>
            <a:r>
              <a:rPr lang="en-GB" dirty="0" smtClean="0"/>
              <a:t>They can be used with or without brackets.</a:t>
            </a:r>
          </a:p>
          <a:p>
            <a:pPr eaLnBrk="1" hangingPunct="1"/>
            <a:r>
              <a:rPr lang="en-GB" dirty="0" smtClean="0"/>
              <a:t>Note that the data ‘displayed’ by PHP is actually parsed by your browser as HTML.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2570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597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b="1" dirty="0" smtClean="0"/>
              <a:t>echo</a:t>
            </a:r>
            <a:endParaRPr lang="en-US" b="1" dirty="0"/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538162" y="1181100"/>
            <a:ext cx="11115675" cy="4248150"/>
          </a:xfrm>
        </p:spPr>
        <p:txBody>
          <a:bodyPr/>
          <a:lstStyle/>
          <a:p>
            <a:pPr algn="just"/>
            <a:r>
              <a:rPr lang="en-US" dirty="0" smtClean="0"/>
              <a:t>echo is a statement </a:t>
            </a:r>
            <a:r>
              <a:rPr lang="en-US" dirty="0" err="1" smtClean="0"/>
              <a:t>i.e</a:t>
            </a:r>
            <a:r>
              <a:rPr lang="en-US" dirty="0" smtClean="0"/>
              <a:t> used to display the output. it can be used with parentheses echo or without parentheses echo.</a:t>
            </a:r>
          </a:p>
          <a:p>
            <a:pPr algn="just"/>
            <a:r>
              <a:rPr lang="en-US" dirty="0" smtClean="0"/>
              <a:t>echo </a:t>
            </a:r>
            <a:r>
              <a:rPr lang="en-US" dirty="0" smtClean="0"/>
              <a:t>can pass multiple string separated as ( , )</a:t>
            </a:r>
          </a:p>
          <a:p>
            <a:pPr algn="just"/>
            <a:r>
              <a:rPr lang="en-US" dirty="0" smtClean="0"/>
              <a:t>echo </a:t>
            </a:r>
            <a:r>
              <a:rPr lang="en-US" dirty="0" smtClean="0"/>
              <a:t>doesn't return any value</a:t>
            </a:r>
          </a:p>
          <a:p>
            <a:pPr algn="just"/>
            <a:r>
              <a:rPr lang="en-US" dirty="0" smtClean="0"/>
              <a:t>echo </a:t>
            </a:r>
            <a:r>
              <a:rPr lang="en-US" dirty="0" smtClean="0"/>
              <a:t>is faster then print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55082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3901" y="333375"/>
            <a:ext cx="7407275" cy="990600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Print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2776" y="1476375"/>
            <a:ext cx="10941049" cy="4114800"/>
          </a:xfrm>
        </p:spPr>
        <p:txBody>
          <a:bodyPr/>
          <a:lstStyle/>
          <a:p>
            <a:pPr marL="342900" indent="-342900" algn="just"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Print is also a statement </a:t>
            </a:r>
            <a:r>
              <a:rPr lang="en-US" dirty="0" err="1" smtClean="0"/>
              <a:t>i.e</a:t>
            </a:r>
            <a:r>
              <a:rPr lang="en-US" dirty="0" smtClean="0"/>
              <a:t> used to display the output. it can be used with parentheses print( ) or without parentheses print.</a:t>
            </a:r>
          </a:p>
          <a:p>
            <a:pPr marL="342900" indent="-342900" algn="just"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Print function doesn’t take multiple </a:t>
            </a:r>
            <a:r>
              <a:rPr lang="en-US" dirty="0" smtClean="0"/>
              <a:t>argument</a:t>
            </a:r>
          </a:p>
          <a:p>
            <a:pPr marL="342900" indent="-342900" algn="just"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print always return 1</a:t>
            </a:r>
          </a:p>
          <a:p>
            <a:pPr marL="342900" indent="-342900" algn="just"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it </a:t>
            </a:r>
            <a:r>
              <a:rPr lang="en-US" dirty="0" smtClean="0"/>
              <a:t>is slower than echo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95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b="1" dirty="0" smtClean="0"/>
              <a:t>Displaying data</a:t>
            </a:r>
            <a:endParaRPr lang="en-US" b="1" dirty="0" smtClean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GB" sz="3600" b="1">
                <a:solidFill>
                  <a:srgbClr val="FF0000"/>
                </a:solidFill>
                <a:latin typeface="Courier New" panose="02070309020205020404" pitchFamily="49" charset="0"/>
              </a:rPr>
              <a:t>&lt;?php</a:t>
            </a:r>
            <a:endParaRPr lang="en-GB" sz="3600" b="1">
              <a:solidFill>
                <a:srgbClr val="FFCC00"/>
              </a:solidFill>
              <a:latin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r>
              <a:rPr lang="en-GB" sz="3600" b="1">
                <a:solidFill>
                  <a:srgbClr val="0000FF"/>
                </a:solidFill>
                <a:latin typeface="Courier New" panose="02070309020205020404" pitchFamily="49" charset="0"/>
              </a:rPr>
              <a:t>echo </a:t>
            </a:r>
            <a:r>
              <a:rPr lang="en-GB" sz="3600" b="1">
                <a:solidFill>
                  <a:srgbClr val="CC0000"/>
                </a:solidFill>
                <a:latin typeface="Courier New" panose="02070309020205020404" pitchFamily="49" charset="0"/>
              </a:rPr>
              <a:t>‘Hello World!&lt;br /&gt;’</a:t>
            </a:r>
            <a:r>
              <a:rPr lang="en-GB" sz="3600" b="1">
                <a:latin typeface="Courier New" panose="02070309020205020404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sz="3600" b="1">
                <a:solidFill>
                  <a:srgbClr val="0000FF"/>
                </a:solidFill>
                <a:latin typeface="Courier New" panose="02070309020205020404" pitchFamily="49" charset="0"/>
              </a:rPr>
              <a:t>echo</a:t>
            </a:r>
            <a:r>
              <a:rPr lang="en-GB" sz="3600" b="1">
                <a:latin typeface="Courier New" panose="02070309020205020404" pitchFamily="49" charset="0"/>
              </a:rPr>
              <a:t>(</a:t>
            </a:r>
            <a:r>
              <a:rPr lang="en-GB" sz="3600" b="1">
                <a:solidFill>
                  <a:srgbClr val="CC0000"/>
                </a:solidFill>
                <a:latin typeface="Courier New" panose="02070309020205020404" pitchFamily="49" charset="0"/>
              </a:rPr>
              <a:t>‘Hello World!&lt;br /&gt;’</a:t>
            </a:r>
            <a:r>
              <a:rPr lang="en-GB" sz="3600" b="1">
                <a:latin typeface="Courier New" panose="02070309020205020404" pitchFamily="49" charset="0"/>
              </a:rPr>
              <a:t>);</a:t>
            </a:r>
          </a:p>
          <a:p>
            <a:pPr eaLnBrk="1" hangingPunct="1">
              <a:buFontTx/>
              <a:buNone/>
            </a:pPr>
            <a:r>
              <a:rPr lang="en-GB" sz="3600" b="1">
                <a:solidFill>
                  <a:srgbClr val="0000FF"/>
                </a:solidFill>
                <a:latin typeface="Courier New" panose="02070309020205020404" pitchFamily="49" charset="0"/>
              </a:rPr>
              <a:t>print </a:t>
            </a:r>
            <a:r>
              <a:rPr lang="en-GB" sz="3600" b="1">
                <a:solidFill>
                  <a:srgbClr val="CC0000"/>
                </a:solidFill>
                <a:latin typeface="Courier New" panose="02070309020205020404" pitchFamily="49" charset="0"/>
              </a:rPr>
              <a:t>‘Hello World!&lt;br /&gt;’</a:t>
            </a:r>
            <a:r>
              <a:rPr lang="en-GB" sz="3600" b="1">
                <a:latin typeface="Courier New" panose="02070309020205020404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sz="3600" b="1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GB" sz="3600" b="1">
                <a:latin typeface="Courier New" panose="02070309020205020404" pitchFamily="49" charset="0"/>
              </a:rPr>
              <a:t>(</a:t>
            </a:r>
            <a:r>
              <a:rPr lang="en-GB" sz="3600" b="1">
                <a:solidFill>
                  <a:srgbClr val="CC0000"/>
                </a:solidFill>
                <a:latin typeface="Courier New" panose="02070309020205020404" pitchFamily="49" charset="0"/>
              </a:rPr>
              <a:t>‘Hello World!&lt;br /&gt;’</a:t>
            </a:r>
            <a:r>
              <a:rPr lang="en-GB" sz="3600" b="1">
                <a:latin typeface="Courier New" panose="02070309020205020404" pitchFamily="49" charset="0"/>
              </a:rPr>
              <a:t>);</a:t>
            </a:r>
            <a:endParaRPr lang="en-GB" sz="3600" b="1">
              <a:solidFill>
                <a:srgbClr val="FFCC00"/>
              </a:solidFill>
              <a:latin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r>
              <a:rPr lang="en-GB" sz="3600" b="1">
                <a:solidFill>
                  <a:srgbClr val="FF0000"/>
                </a:solidFill>
                <a:latin typeface="Courier New" panose="02070309020205020404" pitchFamily="49" charset="0"/>
              </a:rPr>
              <a:t>?&gt;</a:t>
            </a:r>
            <a:endParaRPr lang="en-US" sz="3600" b="1">
              <a:solidFill>
                <a:srgbClr val="FF0000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6060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b="1" dirty="0" smtClean="0"/>
              <a:t>Escaping Characters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smtClean="0"/>
              <a:t>Some characters are considered ‘special’</a:t>
            </a:r>
          </a:p>
          <a:p>
            <a:pPr eaLnBrk="1" hangingPunct="1"/>
            <a:r>
              <a:rPr lang="en-GB" smtClean="0"/>
              <a:t>Escape these with a backslash \</a:t>
            </a:r>
          </a:p>
          <a:p>
            <a:pPr eaLnBrk="1" hangingPunct="1"/>
            <a:r>
              <a:rPr lang="en-GB" smtClean="0"/>
              <a:t>Special characters will be flagged when they arise, for example a double or single quote belong in this group…</a:t>
            </a:r>
          </a:p>
        </p:txBody>
      </p:sp>
    </p:spTree>
    <p:extLst>
      <p:ext uri="{BB962C8B-B14F-4D97-AF65-F5344CB8AC3E}">
        <p14:creationId xmlns:p14="http://schemas.microsoft.com/office/powerpoint/2010/main" val="2415374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b="1" dirty="0" smtClean="0"/>
              <a:t>Escaping Characters</a:t>
            </a:r>
            <a:endParaRPr lang="en-US" b="1" dirty="0" smtClean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GB" sz="4000" b="1">
                <a:solidFill>
                  <a:srgbClr val="FF0000"/>
                </a:solidFill>
                <a:latin typeface="Courier New" panose="02070309020205020404" pitchFamily="49" charset="0"/>
              </a:rPr>
              <a:t>&lt;?php</a:t>
            </a:r>
          </a:p>
          <a:p>
            <a:pPr eaLnBrk="1" hangingPunct="1">
              <a:buFontTx/>
              <a:buNone/>
            </a:pPr>
            <a:r>
              <a:rPr lang="en-GB" b="1" smtClean="0">
                <a:solidFill>
                  <a:srgbClr val="FFCC00"/>
                </a:solidFill>
                <a:latin typeface="Courier New" panose="02070309020205020404" pitchFamily="49" charset="0"/>
              </a:rPr>
              <a:t>// Claire O’Reilly said “Hello”.</a:t>
            </a:r>
            <a:endParaRPr lang="en-GB" sz="4000" b="1">
              <a:solidFill>
                <a:srgbClr val="FFCC00"/>
              </a:solidFill>
              <a:latin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r>
              <a:rPr lang="en-GB" sz="4000" b="1">
                <a:solidFill>
                  <a:srgbClr val="0000FF"/>
                </a:solidFill>
                <a:latin typeface="Courier New" panose="02070309020205020404" pitchFamily="49" charset="0"/>
              </a:rPr>
              <a:t>echo </a:t>
            </a:r>
            <a:r>
              <a:rPr lang="en-GB" sz="4000" b="1">
                <a:solidFill>
                  <a:srgbClr val="CC0000"/>
                </a:solidFill>
                <a:latin typeface="Courier New" panose="02070309020205020404" pitchFamily="49" charset="0"/>
              </a:rPr>
              <a:t>‘Claire O\’Reilly ’</a:t>
            </a:r>
            <a:r>
              <a:rPr lang="en-GB" sz="4000" b="1">
                <a:latin typeface="Courier New" panose="02070309020205020404" pitchFamily="49" charset="0"/>
              </a:rPr>
              <a:t>;</a:t>
            </a:r>
          </a:p>
          <a:p>
            <a:pPr eaLnBrk="1" hangingPunct="1">
              <a:buFontTx/>
              <a:buNone/>
            </a:pPr>
            <a:r>
              <a:rPr lang="en-GB" sz="4000" b="1">
                <a:solidFill>
                  <a:srgbClr val="0000FF"/>
                </a:solidFill>
                <a:latin typeface="Courier New" panose="02070309020205020404" pitchFamily="49" charset="0"/>
              </a:rPr>
              <a:t>echo </a:t>
            </a:r>
            <a:r>
              <a:rPr lang="en-GB" sz="4000" b="1">
                <a:solidFill>
                  <a:srgbClr val="CC0000"/>
                </a:solidFill>
                <a:latin typeface="Courier New" panose="02070309020205020404" pitchFamily="49" charset="0"/>
              </a:rPr>
              <a:t>“said \”Hello\”.”</a:t>
            </a:r>
            <a:r>
              <a:rPr lang="en-GB" sz="4000" b="1">
                <a:latin typeface="Courier New" panose="02070309020205020404" pitchFamily="49" charset="0"/>
              </a:rPr>
              <a:t>; </a:t>
            </a:r>
            <a:endParaRPr lang="en-GB" b="1" smtClean="0">
              <a:solidFill>
                <a:srgbClr val="FFCC00"/>
              </a:solidFill>
              <a:latin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r>
              <a:rPr lang="en-GB" sz="4000" b="1">
                <a:solidFill>
                  <a:srgbClr val="FF0000"/>
                </a:solidFill>
                <a:latin typeface="Courier New" panose="02070309020205020404" pitchFamily="49" charset="0"/>
              </a:rPr>
              <a:t>?&gt;</a:t>
            </a:r>
            <a:endParaRPr lang="en-US" sz="4000" b="1">
              <a:solidFill>
                <a:srgbClr val="FF0000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762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CSC1720 </a:t>
            </a:r>
            <a:r>
              <a:rPr lang="en-US" altLang="zh-TW">
                <a:latin typeface="Arial"/>
              </a:rPr>
              <a:t>–</a:t>
            </a:r>
            <a:r>
              <a:rPr lang="en-US" altLang="zh-TW"/>
              <a:t> Introduction to Internet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All copyrights reserved by C.C. Cheung 2003.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F28538A-B7EC-40BD-9026-5F7931B73E36}" type="slidenum">
              <a:rPr lang="en-US" altLang="zh-TW">
                <a:solidFill>
                  <a:srgbClr val="B5A788"/>
                </a:solidFill>
              </a:rPr>
              <a:pPr eaLnBrk="1" hangingPunct="1"/>
              <a:t>2</a:t>
            </a:fld>
            <a:endParaRPr lang="en-US" altLang="zh-TW">
              <a:solidFill>
                <a:srgbClr val="B5A788"/>
              </a:solidFill>
            </a:endParaRPr>
          </a:p>
        </p:txBody>
      </p:sp>
      <p:sp>
        <p:nvSpPr>
          <p:cNvPr id="380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dirty="0" smtClean="0"/>
              <a:t>PHP</a:t>
            </a:r>
          </a:p>
        </p:txBody>
      </p:sp>
      <p:sp>
        <p:nvSpPr>
          <p:cNvPr id="4301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It is not an acronym for anything.</a:t>
            </a:r>
          </a:p>
          <a:p>
            <a:pPr lvl="1" eaLnBrk="1" hangingPunct="1"/>
            <a:r>
              <a:rPr lang="en-US" dirty="0" smtClean="0"/>
              <a:t>An open source web scripting language.</a:t>
            </a:r>
          </a:p>
          <a:p>
            <a:pPr lvl="1" eaLnBrk="1" hangingPunct="1"/>
            <a:r>
              <a:rPr lang="en-US" dirty="0" smtClean="0"/>
              <a:t>A PHP page is always interpreted by the server when it is requested.</a:t>
            </a:r>
          </a:p>
          <a:p>
            <a:pPr lvl="1" eaLnBrk="1" hangingPunct="1"/>
            <a:r>
              <a:rPr lang="en-US" dirty="0" smtClean="0"/>
              <a:t>The latest version is PHP </a:t>
            </a:r>
            <a:r>
              <a:rPr lang="en-US" dirty="0" smtClean="0"/>
              <a:t>7.4</a:t>
            </a:r>
            <a:r>
              <a:rPr lang="en-US" dirty="0" smtClean="0"/>
              <a:t>.</a:t>
            </a:r>
          </a:p>
          <a:p>
            <a:pPr lvl="1" eaLnBrk="1" hangingPunct="1"/>
            <a:r>
              <a:rPr lang="en-US" dirty="0" smtClean="0"/>
              <a:t>Have to learn an entirely new language.</a:t>
            </a:r>
          </a:p>
          <a:p>
            <a:pPr lvl="1" eaLnBrk="1" hangingPunct="1"/>
            <a:r>
              <a:rPr lang="en-US" dirty="0" smtClean="0"/>
              <a:t>Reference: </a:t>
            </a:r>
            <a:r>
              <a:rPr lang="en-US" dirty="0" smtClean="0">
                <a:hlinkClick r:id="rId2"/>
              </a:rPr>
              <a:t>http://www.php.net/</a:t>
            </a:r>
            <a:endParaRPr lang="en-US" dirty="0" smtClean="0"/>
          </a:p>
          <a:p>
            <a:pPr lvl="1" eaLnBrk="1" hangingPunct="1">
              <a:buFontTx/>
              <a:buNone/>
            </a:pPr>
            <a:endParaRPr lang="en-US" dirty="0" smtClean="0"/>
          </a:p>
        </p:txBody>
      </p:sp>
      <p:pic>
        <p:nvPicPr>
          <p:cNvPr id="43015" name="Picture 4" descr="php_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152400"/>
            <a:ext cx="2819400" cy="150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422781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5626" y="608013"/>
            <a:ext cx="7407275" cy="763587"/>
          </a:xfrm>
        </p:spPr>
        <p:txBody>
          <a:bodyPr>
            <a:normAutofit/>
          </a:bodyPr>
          <a:lstStyle/>
          <a:p>
            <a:pPr algn="l" eaLnBrk="1" hangingPunct="1">
              <a:defRPr/>
            </a:pPr>
            <a:r>
              <a:rPr lang="en-US" sz="4400" b="1" dirty="0"/>
              <a:t>Data </a:t>
            </a:r>
            <a:r>
              <a:rPr lang="en-US" sz="4400" b="1" dirty="0" smtClean="0"/>
              <a:t>Types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5625" y="1714500"/>
            <a:ext cx="11026775" cy="4648200"/>
          </a:xfrm>
        </p:spPr>
        <p:txBody>
          <a:bodyPr/>
          <a:lstStyle/>
          <a:p>
            <a:pPr algn="l">
              <a:buFont typeface="Arial" pitchFamily="34" charset="0"/>
              <a:buChar char="•"/>
              <a:defRPr/>
            </a:pPr>
            <a:r>
              <a:rPr lang="en-US" sz="4000" dirty="0"/>
              <a:t>Scalar Type [Single-Value]</a:t>
            </a:r>
          </a:p>
          <a:p>
            <a:pPr lvl="1" algn="l">
              <a:buFont typeface="Arial" pitchFamily="34" charset="0"/>
              <a:buChar char="•"/>
              <a:defRPr/>
            </a:pPr>
            <a:r>
              <a:rPr lang="en-US" sz="3200" dirty="0"/>
              <a:t>Integers, float, strings</a:t>
            </a:r>
            <a:r>
              <a:rPr lang="en-US" sz="3200" dirty="0" smtClean="0"/>
              <a:t>, </a:t>
            </a:r>
            <a:r>
              <a:rPr lang="en-US" sz="3200" dirty="0" err="1" smtClean="0"/>
              <a:t>boolean</a:t>
            </a:r>
            <a:endParaRPr lang="en-US" sz="3200" dirty="0"/>
          </a:p>
          <a:p>
            <a:pPr algn="l">
              <a:buFont typeface="Arial" pitchFamily="34" charset="0"/>
              <a:buChar char="•"/>
              <a:defRPr/>
            </a:pPr>
            <a:r>
              <a:rPr lang="en-US" sz="4000" dirty="0" smtClean="0"/>
              <a:t>Compound </a:t>
            </a:r>
            <a:r>
              <a:rPr lang="en-US" sz="4000" dirty="0"/>
              <a:t>Type [Collection Type]</a:t>
            </a:r>
          </a:p>
          <a:p>
            <a:pPr lvl="1" algn="l">
              <a:buFont typeface="Arial" pitchFamily="34" charset="0"/>
              <a:buChar char="•"/>
              <a:defRPr/>
            </a:pPr>
            <a:r>
              <a:rPr lang="en-US" sz="3200" dirty="0"/>
              <a:t>Arrays and objects</a:t>
            </a:r>
          </a:p>
          <a:p>
            <a:pPr algn="l">
              <a:buFont typeface="Arial" pitchFamily="34" charset="0"/>
              <a:buChar char="•"/>
              <a:defRPr/>
            </a:pPr>
            <a:r>
              <a:rPr lang="en-US" sz="4000" dirty="0" smtClean="0"/>
              <a:t>Special </a:t>
            </a:r>
            <a:r>
              <a:rPr lang="en-US" sz="4000" dirty="0"/>
              <a:t>Type : Resource and Null</a:t>
            </a:r>
          </a:p>
        </p:txBody>
      </p:sp>
    </p:spTree>
    <p:extLst>
      <p:ext uri="{BB962C8B-B14F-4D97-AF65-F5344CB8AC3E}">
        <p14:creationId xmlns:p14="http://schemas.microsoft.com/office/powerpoint/2010/main" val="2615335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44525" y="550863"/>
            <a:ext cx="7499350" cy="725487"/>
          </a:xfrm>
        </p:spPr>
        <p:txBody>
          <a:bodyPr/>
          <a:lstStyle/>
          <a:p>
            <a:pPr>
              <a:defRPr/>
            </a:pPr>
            <a:r>
              <a:rPr lang="en-US" b="1" dirty="0" smtClean="0"/>
              <a:t>Data Types</a:t>
            </a:r>
            <a:endParaRPr lang="en-US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8762" y="1276350"/>
            <a:ext cx="6734175" cy="545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780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5025"/>
          </a:xfrm>
        </p:spPr>
        <p:txBody>
          <a:bodyPr/>
          <a:lstStyle/>
          <a:p>
            <a:r>
              <a:rPr lang="en-US" b="1" dirty="0" smtClean="0"/>
              <a:t>Scalar types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19225"/>
            <a:ext cx="10515600" cy="514350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 smtClean="0"/>
              <a:t>A </a:t>
            </a:r>
            <a:r>
              <a:rPr lang="en-US" dirty="0"/>
              <a:t>variable is a scalar when it holds a single value of the type integer, float, string, or </a:t>
            </a:r>
            <a:r>
              <a:rPr lang="en-US" dirty="0" err="1"/>
              <a:t>boolean</a:t>
            </a:r>
            <a:r>
              <a:rPr lang="en-US" dirty="0" smtClean="0"/>
              <a:t>.</a:t>
            </a:r>
          </a:p>
          <a:p>
            <a:pPr algn="just"/>
            <a:r>
              <a:rPr lang="en-US" dirty="0"/>
              <a:t>Integer</a:t>
            </a:r>
          </a:p>
          <a:p>
            <a:pPr lvl="1" algn="just"/>
            <a:r>
              <a:rPr lang="en-US" dirty="0"/>
              <a:t>Integers are whole numbers defined in the set {…-3,-2-,-1,0,1,2,3…}.  The size of the integer depends on the platform where PHP runs.</a:t>
            </a:r>
          </a:p>
          <a:p>
            <a:pPr algn="just"/>
            <a:r>
              <a:rPr lang="en-US" dirty="0"/>
              <a:t>Float</a:t>
            </a:r>
          </a:p>
          <a:p>
            <a:pPr lvl="1" algn="just"/>
            <a:r>
              <a:rPr lang="en-US" dirty="0"/>
              <a:t>Floats are floating-point numbers, which are also known as floats, doubles, or real numbers.</a:t>
            </a:r>
          </a:p>
          <a:p>
            <a:pPr algn="just"/>
            <a:r>
              <a:rPr lang="en-US" dirty="0" smtClean="0"/>
              <a:t>Boolean</a:t>
            </a:r>
          </a:p>
          <a:p>
            <a:pPr lvl="1" algn="just"/>
            <a:r>
              <a:rPr lang="en-US" dirty="0" smtClean="0"/>
              <a:t>Boolean represents a truth value that can be either true or false. PHP uses the </a:t>
            </a:r>
            <a:r>
              <a:rPr lang="en-US" dirty="0" err="1" smtClean="0"/>
              <a:t>bool</a:t>
            </a:r>
            <a:r>
              <a:rPr lang="en-US" dirty="0" smtClean="0"/>
              <a:t> keyword to represent the Boolean type.</a:t>
            </a:r>
          </a:p>
          <a:p>
            <a:pPr algn="just"/>
            <a:r>
              <a:rPr lang="en-US" dirty="0"/>
              <a:t>String</a:t>
            </a:r>
          </a:p>
          <a:p>
            <a:pPr lvl="1" algn="just"/>
            <a:r>
              <a:rPr lang="en-US" dirty="0"/>
              <a:t>A string is a sequence of characters surrounded by single quotes (‘) or double quotes (“).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871638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Compound types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Compound </a:t>
            </a:r>
            <a:r>
              <a:rPr lang="en-US" dirty="0"/>
              <a:t>data includes the values that contain more than one value. </a:t>
            </a:r>
            <a:endParaRPr lang="en-US" dirty="0" smtClean="0"/>
          </a:p>
          <a:p>
            <a:pPr algn="just"/>
            <a:r>
              <a:rPr lang="en-US" dirty="0" smtClean="0"/>
              <a:t>PHP </a:t>
            </a:r>
            <a:r>
              <a:rPr lang="en-US" dirty="0"/>
              <a:t>has two compound types including array and object.</a:t>
            </a:r>
          </a:p>
          <a:p>
            <a:pPr algn="just"/>
            <a:r>
              <a:rPr lang="en-US" dirty="0"/>
              <a:t>Array</a:t>
            </a:r>
          </a:p>
          <a:p>
            <a:pPr lvl="1" algn="just"/>
            <a:r>
              <a:rPr lang="en-US" dirty="0"/>
              <a:t>An array is an ordered map that associates keys with values.</a:t>
            </a:r>
          </a:p>
          <a:p>
            <a:pPr algn="just"/>
            <a:r>
              <a:rPr lang="en-US" dirty="0"/>
              <a:t>Object</a:t>
            </a:r>
          </a:p>
          <a:p>
            <a:pPr lvl="1" algn="just"/>
            <a:r>
              <a:rPr lang="en-US" dirty="0"/>
              <a:t>An object is an instance of a class.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336689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Special types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99000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PHP has two special types: null and resource</a:t>
            </a:r>
          </a:p>
          <a:p>
            <a:pPr algn="just"/>
            <a:r>
              <a:rPr lang="en-US" dirty="0" smtClean="0"/>
              <a:t>Null</a:t>
            </a:r>
          </a:p>
          <a:p>
            <a:pPr lvl="1" algn="just"/>
            <a:r>
              <a:rPr lang="en-US" dirty="0" smtClean="0"/>
              <a:t>The null type has one value called null that represents a variable with no value.</a:t>
            </a:r>
          </a:p>
          <a:p>
            <a:pPr algn="just"/>
            <a:r>
              <a:rPr lang="en-US" dirty="0" smtClean="0"/>
              <a:t>Resource</a:t>
            </a:r>
          </a:p>
          <a:p>
            <a:pPr lvl="1" algn="just"/>
            <a:r>
              <a:rPr lang="en-US" dirty="0" smtClean="0"/>
              <a:t>The resource type holds a reference to an external resource, e.g. a </a:t>
            </a:r>
            <a:r>
              <a:rPr lang="en-US" dirty="0" err="1" smtClean="0"/>
              <a:t>filehandle</a:t>
            </a:r>
            <a:r>
              <a:rPr lang="en-US" dirty="0" smtClean="0"/>
              <a:t> or a database connection.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63929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b="1" dirty="0" smtClean="0"/>
              <a:t>What is it?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algn="just" eaLnBrk="1" hangingPunct="1"/>
            <a:r>
              <a:rPr lang="en-GB" dirty="0" smtClean="0"/>
              <a:t>PHP is a server side scripting language commonly used on web servers.</a:t>
            </a:r>
          </a:p>
          <a:p>
            <a:pPr lvl="1" algn="just" eaLnBrk="1" hangingPunct="1"/>
            <a:r>
              <a:rPr lang="en-GB" dirty="0" smtClean="0"/>
              <a:t>Stands for “PHP: Hypertext </a:t>
            </a:r>
            <a:r>
              <a:rPr lang="en-GB" dirty="0" err="1" smtClean="0"/>
              <a:t>Preprocessor</a:t>
            </a:r>
            <a:r>
              <a:rPr lang="en-GB" dirty="0" smtClean="0"/>
              <a:t>”</a:t>
            </a:r>
          </a:p>
          <a:p>
            <a:pPr lvl="1" algn="just" eaLnBrk="1" hangingPunct="1"/>
            <a:r>
              <a:rPr lang="en-GB" dirty="0" smtClean="0"/>
              <a:t>Open source</a:t>
            </a:r>
          </a:p>
          <a:p>
            <a:pPr lvl="1" algn="just" eaLnBrk="1" hangingPunct="1"/>
            <a:r>
              <a:rPr lang="en-GB" dirty="0" smtClean="0"/>
              <a:t>Embedded code</a:t>
            </a:r>
          </a:p>
          <a:p>
            <a:pPr lvl="1" algn="just" eaLnBrk="1" hangingPunct="1"/>
            <a:r>
              <a:rPr lang="en-US" dirty="0" smtClean="0"/>
              <a:t>Syntax based on Perl, Java, and C </a:t>
            </a:r>
          </a:p>
          <a:p>
            <a:pPr lvl="1" algn="just" eaLnBrk="1" hangingPunct="1"/>
            <a:r>
              <a:rPr lang="en-US" dirty="0" smtClean="0"/>
              <a:t>Very good for creating dynamic content</a:t>
            </a:r>
          </a:p>
          <a:p>
            <a:pPr lvl="1" algn="just" eaLnBrk="1" hangingPunct="1"/>
            <a:r>
              <a:rPr lang="en-US" dirty="0" smtClean="0"/>
              <a:t>Powerful</a:t>
            </a:r>
          </a:p>
          <a:p>
            <a:pPr algn="just"/>
            <a:r>
              <a:rPr lang="en-US" dirty="0" smtClean="0"/>
              <a:t>we use PHP to create dynamic web applications. Although, PHP is easy to learn and use, it gives us all features to create a dynamic website. In other words, PHP allows us to process the form data, interact with the database, upload, and download files, send mails, state management, session management, and so on.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638145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b="1" dirty="0" smtClean="0"/>
              <a:t>What can it do?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371601"/>
            <a:ext cx="8229600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dirty="0" smtClean="0"/>
              <a:t>Dynamic generation of web-page content</a:t>
            </a:r>
          </a:p>
          <a:p>
            <a:pPr eaLnBrk="1" hangingPunct="1">
              <a:lnSpc>
                <a:spcPct val="90000"/>
              </a:lnSpc>
            </a:pPr>
            <a:r>
              <a:rPr lang="en-GB" dirty="0" smtClean="0"/>
              <a:t>Database interaction</a:t>
            </a:r>
          </a:p>
          <a:p>
            <a:pPr eaLnBrk="1" hangingPunct="1">
              <a:lnSpc>
                <a:spcPct val="90000"/>
              </a:lnSpc>
            </a:pPr>
            <a:r>
              <a:rPr lang="en-GB" dirty="0" smtClean="0"/>
              <a:t>Processing of user supplied data</a:t>
            </a:r>
          </a:p>
          <a:p>
            <a:pPr eaLnBrk="1" hangingPunct="1">
              <a:lnSpc>
                <a:spcPct val="90000"/>
              </a:lnSpc>
            </a:pPr>
            <a:r>
              <a:rPr lang="en-GB" dirty="0" smtClean="0"/>
              <a:t>Email</a:t>
            </a:r>
          </a:p>
          <a:p>
            <a:pPr eaLnBrk="1" hangingPunct="1">
              <a:lnSpc>
                <a:spcPct val="90000"/>
              </a:lnSpc>
            </a:pPr>
            <a:r>
              <a:rPr lang="en-GB" dirty="0" smtClean="0"/>
              <a:t>File handling</a:t>
            </a:r>
          </a:p>
          <a:p>
            <a:pPr eaLnBrk="1" hangingPunct="1">
              <a:lnSpc>
                <a:spcPct val="90000"/>
              </a:lnSpc>
            </a:pPr>
            <a:r>
              <a:rPr lang="en-GB" dirty="0" smtClean="0"/>
              <a:t>Text processing</a:t>
            </a:r>
          </a:p>
          <a:p>
            <a:pPr eaLnBrk="1" hangingPunct="1">
              <a:lnSpc>
                <a:spcPct val="90000"/>
              </a:lnSpc>
            </a:pPr>
            <a:r>
              <a:rPr lang="en-GB" dirty="0" smtClean="0"/>
              <a:t>Network interaction</a:t>
            </a:r>
          </a:p>
          <a:p>
            <a:pPr eaLnBrk="1" hangingPunct="1">
              <a:lnSpc>
                <a:spcPct val="90000"/>
              </a:lnSpc>
            </a:pPr>
            <a:r>
              <a:rPr lang="en-GB" dirty="0" smtClean="0"/>
              <a:t>And more…</a:t>
            </a:r>
          </a:p>
        </p:txBody>
      </p:sp>
    </p:spTree>
    <p:extLst>
      <p:ext uri="{BB962C8B-B14F-4D97-AF65-F5344CB8AC3E}">
        <p14:creationId xmlns:p14="http://schemas.microsoft.com/office/powerpoint/2010/main" val="579352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1200"/>
          </a:xfrm>
        </p:spPr>
        <p:txBody>
          <a:bodyPr/>
          <a:lstStyle/>
          <a:p>
            <a:r>
              <a:rPr lang="en-US" b="1" dirty="0" smtClean="0"/>
              <a:t>Features of PHP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43025"/>
            <a:ext cx="10515600" cy="4833938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US" dirty="0" smtClean="0"/>
              <a:t>Since PHP code can be used along with HTML, we don't need a separate file to write code.</a:t>
            </a:r>
          </a:p>
          <a:p>
            <a:pPr algn="just"/>
            <a:r>
              <a:rPr lang="en-US" dirty="0" smtClean="0"/>
              <a:t>PHP is a scripting language.</a:t>
            </a:r>
          </a:p>
          <a:p>
            <a:pPr algn="just"/>
            <a:r>
              <a:rPr lang="en-US" dirty="0" smtClean="0"/>
              <a:t>It is much faster in comparison to other scripting languages</a:t>
            </a:r>
          </a:p>
          <a:p>
            <a:pPr algn="just"/>
            <a:r>
              <a:rPr lang="en-US" dirty="0" smtClean="0"/>
              <a:t>Unlike JavaScript, we use it for server-side web development.</a:t>
            </a:r>
          </a:p>
          <a:p>
            <a:pPr algn="just"/>
            <a:r>
              <a:rPr lang="en-US" dirty="0" smtClean="0"/>
              <a:t>Since it is open-source, it is one of the most popular web development languages. Moreover, there is lot of online documentation available making it easier to use. Also, it has a large developer community.</a:t>
            </a:r>
          </a:p>
          <a:p>
            <a:pPr algn="just"/>
            <a:r>
              <a:rPr lang="en-US" dirty="0" smtClean="0"/>
              <a:t>PHP is interpreted rather than compiled.</a:t>
            </a:r>
          </a:p>
          <a:p>
            <a:pPr algn="just"/>
            <a:r>
              <a:rPr lang="en-US" dirty="0" smtClean="0"/>
              <a:t>It has object-oriented features that allow us to define our own classes and create objects.</a:t>
            </a:r>
          </a:p>
          <a:p>
            <a:pPr algn="just"/>
            <a:r>
              <a:rPr lang="en-US" dirty="0" smtClean="0"/>
              <a:t>Since it is a loosely-typed language, we don't need to associate a specific data type while creating variables.</a:t>
            </a:r>
          </a:p>
          <a:p>
            <a:pPr algn="just"/>
            <a:r>
              <a:rPr lang="en-US" dirty="0" smtClean="0"/>
              <a:t>PHP is platform-independent.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570568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Drawbacks of PHP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PHP is not suitable for creating large enterprise applications.</a:t>
            </a:r>
          </a:p>
          <a:p>
            <a:pPr algn="just"/>
            <a:r>
              <a:rPr lang="en-US" dirty="0" smtClean="0"/>
              <a:t>It is less secure due to poor programming practices by many programmers.</a:t>
            </a:r>
          </a:p>
          <a:p>
            <a:pPr algn="just"/>
            <a:r>
              <a:rPr lang="en-US" dirty="0" smtClean="0"/>
              <a:t>The use of some of the PHP frameworks may cause performance degradation.</a:t>
            </a:r>
          </a:p>
          <a:p>
            <a:pPr algn="just"/>
            <a:r>
              <a:rPr lang="en-US" dirty="0" smtClean="0"/>
              <a:t>The code developed in PHP is less manageable. </a:t>
            </a:r>
          </a:p>
          <a:p>
            <a:pPr algn="just"/>
            <a:r>
              <a:rPr lang="en-US" dirty="0" smtClean="0"/>
              <a:t>PHP doesn't have an adequate debugging facility.</a:t>
            </a:r>
          </a:p>
          <a:p>
            <a:pPr algn="just"/>
            <a:r>
              <a:rPr lang="en-US" dirty="0" smtClean="0"/>
              <a:t>Weak typing may result in unexpected bugs.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152033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dirty="0" smtClean="0"/>
              <a:t>History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en-US" dirty="0"/>
              <a:t>Started as a Perl hack in 1994 by </a:t>
            </a:r>
            <a:r>
              <a:rPr lang="en-US" dirty="0" err="1"/>
              <a:t>Rasmus</a:t>
            </a:r>
            <a:r>
              <a:rPr lang="en-US" dirty="0"/>
              <a:t> </a:t>
            </a:r>
            <a:r>
              <a:rPr lang="en-US" dirty="0" err="1"/>
              <a:t>Lerdorf</a:t>
            </a:r>
            <a:r>
              <a:rPr lang="en-US" dirty="0"/>
              <a:t> (to handle his resume), developed to PHP/FI 2.0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dirty="0"/>
              <a:t>By 1997 up to PHP 3.0 with a new parser engine by </a:t>
            </a:r>
            <a:r>
              <a:rPr lang="en-US" dirty="0" err="1"/>
              <a:t>Zeev</a:t>
            </a:r>
            <a:r>
              <a:rPr lang="en-US" dirty="0"/>
              <a:t> </a:t>
            </a:r>
            <a:r>
              <a:rPr lang="en-US" dirty="0" err="1"/>
              <a:t>Suraski</a:t>
            </a:r>
            <a:r>
              <a:rPr lang="en-US" dirty="0"/>
              <a:t> and </a:t>
            </a:r>
            <a:r>
              <a:rPr lang="en-US" dirty="0" err="1"/>
              <a:t>Andi</a:t>
            </a:r>
            <a:r>
              <a:rPr lang="en-US" dirty="0"/>
              <a:t> </a:t>
            </a:r>
            <a:r>
              <a:rPr lang="en-US" dirty="0" err="1"/>
              <a:t>Gutmans</a:t>
            </a:r>
            <a:endParaRPr lang="en-US" dirty="0"/>
          </a:p>
          <a:p>
            <a:pPr algn="just" eaLnBrk="1" hangingPunct="1">
              <a:lnSpc>
                <a:spcPct val="90000"/>
              </a:lnSpc>
            </a:pPr>
            <a:r>
              <a:rPr lang="en-US" dirty="0"/>
              <a:t>Version </a:t>
            </a:r>
            <a:r>
              <a:rPr lang="en-US" dirty="0" smtClean="0"/>
              <a:t>7.4 </a:t>
            </a:r>
            <a:r>
              <a:rPr lang="en-US" dirty="0"/>
              <a:t>is current version, rewritten by </a:t>
            </a:r>
            <a:r>
              <a:rPr lang="en-US" dirty="0" err="1"/>
              <a:t>Zend</a:t>
            </a:r>
            <a:r>
              <a:rPr lang="en-US" dirty="0"/>
              <a:t> (www.zend.com) to include a number of features, such as an object model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dirty="0" smtClean="0"/>
              <a:t>PHP </a:t>
            </a:r>
            <a:r>
              <a:rPr lang="en-US" dirty="0"/>
              <a:t>is one of the premier examples of what an open source project can be</a:t>
            </a:r>
            <a:endParaRPr lang="en-US" sz="1100" dirty="0">
              <a:solidFill>
                <a:srgbClr val="000066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00126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751681"/>
            <a:ext cx="7407275" cy="782638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b="1" dirty="0" smtClean="0">
                <a:solidFill>
                  <a:schemeClr val="tx2">
                    <a:satMod val="130000"/>
                  </a:schemeClr>
                </a:solidFill>
              </a:rPr>
              <a:t>PHP </a:t>
            </a:r>
            <a:r>
              <a:rPr lang="en-US" b="1" dirty="0" smtClean="0"/>
              <a:t>Language Basics</a:t>
            </a: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3875" y="1847850"/>
            <a:ext cx="7848600" cy="5334000"/>
          </a:xfrm>
        </p:spPr>
        <p:txBody>
          <a:bodyPr>
            <a:normAutofit/>
          </a:bodyPr>
          <a:lstStyle/>
          <a:p>
            <a:pPr marL="63500" algn="l">
              <a:buFont typeface="Arial" pitchFamily="34" charset="0"/>
              <a:buChar char="•"/>
              <a:defRPr/>
            </a:pPr>
            <a:r>
              <a:rPr lang="en-US" sz="4000" dirty="0"/>
              <a:t>Lexical Structure </a:t>
            </a:r>
          </a:p>
          <a:p>
            <a:pPr marL="63500" algn="l">
              <a:buFont typeface="Arial" pitchFamily="34" charset="0"/>
              <a:buChar char="•"/>
              <a:defRPr/>
            </a:pPr>
            <a:r>
              <a:rPr lang="en-US" sz="4000" dirty="0" smtClean="0"/>
              <a:t>Data </a:t>
            </a:r>
            <a:r>
              <a:rPr lang="en-US" sz="4000" dirty="0"/>
              <a:t>Types</a:t>
            </a:r>
          </a:p>
          <a:p>
            <a:pPr marL="493268" lvl="1" algn="l">
              <a:buFont typeface="Arial" pitchFamily="34" charset="0"/>
              <a:buChar char="•"/>
              <a:defRPr/>
            </a:pPr>
            <a:endParaRPr lang="en-US" sz="3800" dirty="0"/>
          </a:p>
          <a:p>
            <a:pPr marL="63500">
              <a:defRPr/>
            </a:pPr>
            <a:endParaRPr lang="en-US" sz="4000" dirty="0"/>
          </a:p>
          <a:p>
            <a:pPr marL="63500" algn="just">
              <a:buFont typeface="Arial" pitchFamily="34" charset="0"/>
              <a:buChar char="•"/>
              <a:defRPr/>
            </a:pP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3476019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5326" y="675481"/>
            <a:ext cx="7407275" cy="782638"/>
          </a:xfrm>
        </p:spPr>
        <p:txBody>
          <a:bodyPr>
            <a:normAutofit fontScale="90000"/>
          </a:bodyPr>
          <a:lstStyle/>
          <a:p>
            <a:pPr marL="63500" algn="l">
              <a:defRPr/>
            </a:pPr>
            <a:r>
              <a:rPr lang="en-US" dirty="0"/>
              <a:t>Lexical Structure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5350" y="1847850"/>
            <a:ext cx="7848600" cy="5334000"/>
          </a:xfrm>
        </p:spPr>
        <p:txBody>
          <a:bodyPr>
            <a:normAutofit/>
          </a:bodyPr>
          <a:lstStyle/>
          <a:p>
            <a:pPr algn="l" eaLnBrk="1" hangingPunct="1">
              <a:defRPr/>
            </a:pPr>
            <a:r>
              <a:rPr lang="en-GB" sz="2800" dirty="0" smtClean="0"/>
              <a:t>PHP </a:t>
            </a:r>
            <a:r>
              <a:rPr lang="en-GB" sz="2800" dirty="0"/>
              <a:t>is embedded within </a:t>
            </a:r>
            <a:r>
              <a:rPr lang="en-GB" sz="2800" dirty="0" err="1"/>
              <a:t>xhtml</a:t>
            </a:r>
            <a:r>
              <a:rPr lang="en-GB" sz="2800" dirty="0"/>
              <a:t> pages within the tags: </a:t>
            </a:r>
            <a:r>
              <a:rPr lang="en-GB" sz="2800" dirty="0">
                <a:solidFill>
                  <a:srgbClr val="FF0000"/>
                </a:solidFill>
              </a:rPr>
              <a:t>&lt;?</a:t>
            </a:r>
            <a:r>
              <a:rPr lang="en-GB" sz="2800" dirty="0" err="1">
                <a:solidFill>
                  <a:srgbClr val="FF0000"/>
                </a:solidFill>
              </a:rPr>
              <a:t>php</a:t>
            </a:r>
            <a:r>
              <a:rPr lang="en-GB" sz="2800" dirty="0"/>
              <a:t>  …  </a:t>
            </a:r>
            <a:r>
              <a:rPr lang="en-GB" sz="2800" dirty="0">
                <a:solidFill>
                  <a:srgbClr val="FF0000"/>
                </a:solidFill>
              </a:rPr>
              <a:t>?&gt;</a:t>
            </a:r>
          </a:p>
          <a:p>
            <a:pPr algn="l" eaLnBrk="1" hangingPunct="1">
              <a:defRPr/>
            </a:pPr>
            <a:r>
              <a:rPr lang="en-GB" sz="2800" dirty="0"/>
              <a:t>The short version of these tags can also be used: </a:t>
            </a:r>
            <a:r>
              <a:rPr lang="en-GB" sz="2800" dirty="0">
                <a:solidFill>
                  <a:srgbClr val="FF0000"/>
                </a:solidFill>
              </a:rPr>
              <a:t>&lt;?</a:t>
            </a:r>
            <a:r>
              <a:rPr lang="en-GB" sz="2800" dirty="0"/>
              <a:t> …  </a:t>
            </a:r>
            <a:r>
              <a:rPr lang="en-GB" sz="2800" dirty="0">
                <a:solidFill>
                  <a:srgbClr val="FF0000"/>
                </a:solidFill>
              </a:rPr>
              <a:t>?&gt;</a:t>
            </a:r>
          </a:p>
          <a:p>
            <a:pPr algn="l" eaLnBrk="1" hangingPunct="1">
              <a:defRPr/>
            </a:pPr>
            <a:r>
              <a:rPr lang="en-GB" sz="2800" dirty="0"/>
              <a:t>Each line of PHP is </a:t>
            </a:r>
            <a:r>
              <a:rPr lang="en-GB" sz="2800" dirty="0" smtClean="0"/>
              <a:t>terminated </a:t>
            </a:r>
            <a:r>
              <a:rPr lang="en-GB" sz="2800" dirty="0"/>
              <a:t>with a semi-colon.</a:t>
            </a:r>
            <a:endParaRPr lang="en-US" sz="2800" dirty="0"/>
          </a:p>
          <a:p>
            <a:pPr marL="63500">
              <a:buFont typeface="Arial" pitchFamily="34" charset="0"/>
              <a:buChar char="•"/>
              <a:defRPr/>
            </a:pPr>
            <a:endParaRPr lang="en-US" sz="4000" dirty="0"/>
          </a:p>
          <a:p>
            <a:pPr marL="63500">
              <a:buFont typeface="Arial" pitchFamily="34" charset="0"/>
              <a:buChar char="•"/>
              <a:defRPr/>
            </a:pPr>
            <a:endParaRPr lang="en-US" sz="4000" dirty="0"/>
          </a:p>
          <a:p>
            <a:pPr marL="493268" lvl="1" algn="l">
              <a:buFont typeface="Arial" pitchFamily="34" charset="0"/>
              <a:buChar char="•"/>
              <a:defRPr/>
            </a:pPr>
            <a:endParaRPr lang="en-US" sz="3800" dirty="0"/>
          </a:p>
          <a:p>
            <a:pPr marL="63500">
              <a:defRPr/>
            </a:pPr>
            <a:endParaRPr lang="en-US" sz="4000" dirty="0"/>
          </a:p>
          <a:p>
            <a:pPr marL="63500" algn="just">
              <a:buFont typeface="Arial" pitchFamily="34" charset="0"/>
              <a:buChar char="•"/>
              <a:defRPr/>
            </a:pP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317657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1124</Words>
  <Application>Microsoft Office PowerPoint</Application>
  <PresentationFormat>Widescreen</PresentationFormat>
  <Paragraphs>161</Paragraphs>
  <Slides>24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Calibri</vt:lpstr>
      <vt:lpstr>Calibri Light</vt:lpstr>
      <vt:lpstr>Courier New</vt:lpstr>
      <vt:lpstr>新細明體</vt:lpstr>
      <vt:lpstr>Wingdings 2</vt:lpstr>
      <vt:lpstr>Office Theme</vt:lpstr>
      <vt:lpstr>Introduction to PHP</vt:lpstr>
      <vt:lpstr>PHP</vt:lpstr>
      <vt:lpstr>What is it?</vt:lpstr>
      <vt:lpstr>What can it do?</vt:lpstr>
      <vt:lpstr>Features of PHP</vt:lpstr>
      <vt:lpstr>Drawbacks of PHP</vt:lpstr>
      <vt:lpstr>History</vt:lpstr>
      <vt:lpstr>PHP Language Basics</vt:lpstr>
      <vt:lpstr>Lexical Structure </vt:lpstr>
      <vt:lpstr>Display ‘Hello World!’ in PHP</vt:lpstr>
      <vt:lpstr>Literals..</vt:lpstr>
      <vt:lpstr>Comments</vt:lpstr>
      <vt:lpstr>Comments</vt:lpstr>
      <vt:lpstr>Displaying Data</vt:lpstr>
      <vt:lpstr>echo</vt:lpstr>
      <vt:lpstr>        Print</vt:lpstr>
      <vt:lpstr>Displaying data</vt:lpstr>
      <vt:lpstr>Escaping Characters</vt:lpstr>
      <vt:lpstr>Escaping Characters</vt:lpstr>
      <vt:lpstr>Data Types</vt:lpstr>
      <vt:lpstr>Data Types</vt:lpstr>
      <vt:lpstr>Scalar types</vt:lpstr>
      <vt:lpstr>Compound types</vt:lpstr>
      <vt:lpstr>Special types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PHP</dc:title>
  <dc:creator>kavita srivastava</dc:creator>
  <cp:lastModifiedBy>kavita srivastava</cp:lastModifiedBy>
  <cp:revision>13</cp:revision>
  <dcterms:created xsi:type="dcterms:W3CDTF">2022-04-19T20:19:20Z</dcterms:created>
  <dcterms:modified xsi:type="dcterms:W3CDTF">2022-04-19T21:34:43Z</dcterms:modified>
</cp:coreProperties>
</file>