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5" r:id="rId3"/>
    <p:sldId id="267" r:id="rId4"/>
    <p:sldId id="268" r:id="rId5"/>
    <p:sldId id="269" r:id="rId6"/>
    <p:sldId id="270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71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4D69F34-CB19-4151-AEC7-42B6E48C5085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4511FB-C1D8-44AE-BCF5-3CA587E274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27F593-A8BD-4D55-A086-6EB61D539B72}" type="slidenum">
              <a:rPr lang="ar-SA"/>
              <a:pPr eaLnBrk="1" hangingPunct="1"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9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A71B61-272F-4E07-BF13-4E8A286C6834}" type="slidenum">
              <a:rPr lang="en-GB">
                <a:latin typeface="Calibri" panose="020F0502020204030204" pitchFamily="34" charset="0"/>
              </a:rPr>
              <a:pPr eaLnBrk="1" hangingPunct="1"/>
              <a:t>13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3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407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336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652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9A6BA4-CBDA-414E-9A7F-DDB4A6B29E30}" type="slidenum">
              <a:rPr lang="ar-SA"/>
              <a:pPr eaLnBrk="1" hangingPunct="1"/>
              <a:t>4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9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B1E7E-C3C1-43B8-A817-8DE7B155A57E}" type="slidenum">
              <a:rPr lang="ar-SA"/>
              <a:pPr eaLnBrk="1" hangingPunct="1"/>
              <a:t>5</a:t>
            </a:fld>
            <a:endParaRPr lang="en-GB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5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74F946-1BF4-4414-A56F-D37D4B59A019}" type="slidenum">
              <a:rPr lang="ar-SA"/>
              <a:pPr eaLnBrk="1" hangingPunct="1"/>
              <a:t>6</a:t>
            </a:fld>
            <a:endParaRPr lang="en-GB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8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19A77B-5FC5-43F0-B3D5-AC85B630CA50}" type="slidenum">
              <a:rPr lang="en-GB">
                <a:latin typeface="Calibri" panose="020F0502020204030204" pitchFamily="34" charset="0"/>
              </a:rPr>
              <a:pPr eaLnBrk="1" hangingPunct="1"/>
              <a:t>8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3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766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C393DA-029D-47CD-B49A-337BE71AC53D}" type="slidenum">
              <a:rPr lang="en-GB">
                <a:latin typeface="Calibri" panose="020F0502020204030204" pitchFamily="34" charset="0"/>
              </a:rPr>
              <a:pPr eaLnBrk="1" hangingPunct="1"/>
              <a:t>9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3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71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F07410-1DD2-46AB-B613-F77A742BC145}" type="slidenum">
              <a:rPr lang="en-GB">
                <a:latin typeface="Calibri" panose="020F0502020204030204" pitchFamily="34" charset="0"/>
              </a:rPr>
              <a:pPr eaLnBrk="1" hangingPunct="1"/>
              <a:t>10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3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13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B87F0D-92E7-4FBF-9872-4184C34C67C1}" type="slidenum">
              <a:rPr lang="en-GB">
                <a:latin typeface="Calibri" panose="020F0502020204030204" pitchFamily="34" charset="0"/>
              </a:rPr>
              <a:pPr eaLnBrk="1" hangingPunct="1"/>
              <a:t>11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765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3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610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DBEADF-A5FB-4AEA-99A8-573A343E59C6}" type="slidenum">
              <a:rPr lang="en-GB">
                <a:latin typeface="Calibri" panose="020F0502020204030204" pitchFamily="34" charset="0"/>
              </a:rPr>
              <a:pPr eaLnBrk="1" hangingPunct="1"/>
              <a:t>12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3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484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F1338-904E-425F-A9BD-637BE7047E5D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CC30E-AA5B-4320-97D8-A5366256F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C3E71-255B-4FA4-B4D6-B7FC2FDF7D42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980F8-E103-4BBB-971E-A58818D96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5E4B-9955-4E56-8B2A-D55AD629D862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CCF25-7B54-4476-ABA7-6A8533CBF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CB37B5-A38C-485B-952E-4194055ABA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3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395C8-CF78-444A-B696-6606FDF73E4F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2767C-4C90-4E5A-8919-33B72C670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EA7A-CA62-46DD-BC78-DA1276C0B935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6E551-C7F6-4AB5-8592-A10FA75321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8C564-9F76-4DBC-A8F4-C934062F3003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99BD5-36DF-4D9F-84BD-86CD8243F1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17D1D-AC1B-46C5-9604-754448D1B399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12255-1A17-40E7-B650-51DAA2C0CB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6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817A0-3233-46DA-A175-CA416D6152FC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A1CA2-0345-48F4-9C55-F0006D0E7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4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9CDC-D593-48FD-AADE-43CFD5F242E9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6681F-751E-43CD-ACD6-8C2A9BB0D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83C6B-C484-4698-BC27-A50BF8C7BE04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A204C-F815-4201-9BBC-85DED8527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5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6458-8BB7-411A-B3AB-A9A1CE254B38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216BB-02BB-4E8F-AB4A-13DF4E7C15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2BB3E0-2C28-4661-A1D0-0FDAF9366297}" type="datetimeFigureOut">
              <a:rPr lang="en-US"/>
              <a:pPr>
                <a:defRPr/>
              </a:pPr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F474BFC-55C1-4D67-9D21-854D26EAA5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84582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User Defined Functions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16002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IITM/BCA -313/Unit-II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1288"/>
            <a:ext cx="762000" cy="366712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28DD4C-29E2-41D1-A239-01600B2A612A}" type="slidenum">
              <a:rPr lang="en-US">
                <a:solidFill>
                  <a:srgbClr val="984807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>
              <a:solidFill>
                <a:srgbClr val="984807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9600" cy="1063625"/>
          </a:xfrm>
        </p:spPr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PHP Functions - Parameters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86106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9600" cy="1063625"/>
          </a:xfrm>
        </p:spPr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PHP Functions - Parameters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2632075"/>
            <a:ext cx="484663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PHP Functions - Parameters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686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5768975" y="4041775"/>
            <a:ext cx="25082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DC2300"/>
                </a:solidFill>
                <a:latin typeface="Calibri" panose="020F0502020204030204" pitchFamily="34" charset="0"/>
              </a:rPr>
              <a:t>This example adds different punctuation.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9600" cy="1063625"/>
          </a:xfrm>
        </p:spPr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PHP Functions - Parameters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2566988"/>
            <a:ext cx="52165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Scoping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7630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Variables defined in a function are local to that function only and by default variables are pass by value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function foo($x,$y)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$z=1;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$x=$y + $z;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print($x);			</a:t>
            </a:r>
            <a:r>
              <a:rPr lang="en-US" sz="2800" smtClean="0">
                <a:solidFill>
                  <a:schemeClr val="bg1"/>
                </a:solidFill>
              </a:rPr>
              <a:t>// Outputs 21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$x=10;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$y=20;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foo($x,$y);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print(“$x $y&lt;p&gt;”);			</a:t>
            </a:r>
            <a:r>
              <a:rPr lang="en-US" sz="2800" smtClean="0">
                <a:solidFill>
                  <a:schemeClr val="bg1"/>
                </a:solidFill>
              </a:rPr>
              <a:t>// Outputs 10   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Scope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382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Variables declared outside of functions, classes are global to the script, </a:t>
            </a:r>
            <a:r>
              <a:rPr lang="en-GB" sz="2800" i="1" smtClean="0"/>
              <a:t>outside of function blocks</a:t>
            </a:r>
            <a:r>
              <a:rPr lang="en-GB" sz="2800" smtClean="0"/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Unlike C! Global variables are not automatically available to functions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smtClean="0"/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Example: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latin typeface="Courier New" panose="02070309020205020404" pitchFamily="49" charset="0"/>
              </a:rPr>
              <a:t>$a = 1; /* global scope */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latin typeface="Courier New" panose="02070309020205020404" pitchFamily="49" charset="0"/>
              </a:rPr>
              <a:t>function Test()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latin typeface="Courier New" panose="02070309020205020404" pitchFamily="49" charset="0"/>
              </a:rPr>
              <a:t>	echo $a; /* reference to local scope 	variable */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>
                <a:latin typeface="Courier New" panose="02070309020205020404" pitchFamily="49" charset="0"/>
              </a:rPr>
              <a:t>Test();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700"/>
              </a:spcBef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Variable Scope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Access to global variables inside functions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Explicitly declare variable as global</a:t>
            </a:r>
          </a:p>
          <a:p>
            <a:pPr lvl="1"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latin typeface="Courier New" panose="02070309020205020404" pitchFamily="49" charset="0"/>
              </a:rPr>
              <a:t>			global $a, $b;</a:t>
            </a:r>
          </a:p>
          <a:p>
            <a:pPr lvl="1">
              <a:buFont typeface="Arial Unicode MS" panose="020B0604020202020204" pitchFamily="34" charset="-128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latin typeface="Arial Unicode MS" panose="020B0604020202020204" pitchFamily="34" charset="-128"/>
              </a:rPr>
              <a:t>Use the $GLOBALS array</a:t>
            </a:r>
          </a:p>
          <a:p>
            <a:pPr lvl="4"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latin typeface="Courier New" panose="02070309020205020404" pitchFamily="49" charset="0"/>
              </a:rPr>
              <a:t>$foo = $GLOBALS[“a”]</a:t>
            </a:r>
          </a:p>
          <a:p>
            <a:pPr lvl="1"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GB" smtClean="0"/>
              <a:t>PHP Functions</a:t>
            </a:r>
            <a:endParaRPr lang="en-US" smtClean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267200"/>
          </a:xfrm>
        </p:spPr>
        <p:txBody>
          <a:bodyPr/>
          <a:lstStyle/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Defining a Function 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 Calling A function 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Variable Scope(Global variable&amp; Static Variables)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function?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function takes some arguments (inputs) and does something with them (echo, for example, outputs the text input to the user).</a:t>
            </a:r>
          </a:p>
          <a:p>
            <a:pPr eaLnBrk="1" hangingPunct="1"/>
            <a:r>
              <a:rPr lang="en-GB" smtClean="0"/>
              <a:t>As well as the inbuilt PHP functions, we can define our own functions..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Definition vs. Calling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mtClean="0"/>
              <a:t>There are two distinct aspects to functions: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u="sng" smtClean="0"/>
              <a:t>Definition</a:t>
            </a:r>
            <a:r>
              <a:rPr lang="en-GB" smtClean="0"/>
              <a:t>: Before using a function, that function must be defined – i.e. what inputs does it need, and what does it do with them?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u="sng" smtClean="0"/>
              <a:t>Calling</a:t>
            </a:r>
            <a:r>
              <a:rPr lang="en-GB" smtClean="0"/>
              <a:t>: When you call a function, you actually execute the code in the function.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GB" smtClean="0"/>
              <a:t>Function </a:t>
            </a:r>
            <a:r>
              <a:rPr lang="en-GB" u="sng" smtClean="0"/>
              <a:t>Definition</a:t>
            </a:r>
            <a:endParaRPr lang="en-US" u="sng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3641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GB" sz="2800" dirty="0" smtClean="0"/>
              <a:t>A function accepts any number of input arguments, and returns a SINGLE value.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GB" sz="2800" dirty="0" smtClean="0"/>
              <a:t>The function name can start with a letter or underscore (not a number)</a:t>
            </a:r>
          </a:p>
          <a:p>
            <a:pPr marL="0" indent="0" eaLnBrk="1" hangingPunct="1">
              <a:buFont typeface="Arial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GB" sz="2800" dirty="0" smtClean="0"/>
              <a:t>A function will be executed by a call to the function.</a:t>
            </a:r>
          </a:p>
          <a:p>
            <a:pPr marL="0" indent="0" eaLnBrk="1" hangingPunct="1">
              <a:buFont typeface="Arial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GB" sz="2800" dirty="0" smtClean="0"/>
              <a:t>You may call a function from anywhere within a page</a:t>
            </a:r>
          </a:p>
          <a:p>
            <a:pPr marL="0" indent="0" eaLnBrk="1" hangingPunct="1">
              <a:buFont typeface="Wingdings"/>
              <a:buChar char="Ø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endParaRPr lang="en-GB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GB" sz="2400" b="1" dirty="0" smtClean="0">
                <a:solidFill>
                  <a:srgbClr val="0000FF"/>
                </a:solidFill>
                <a:latin typeface="Courier New" pitchFamily="49" charset="0"/>
              </a:rPr>
              <a:t>function</a:t>
            </a:r>
            <a:r>
              <a:rPr lang="en-GB" sz="2400" b="1" dirty="0" smtClean="0">
                <a:latin typeface="Courier New" pitchFamily="49" charset="0"/>
              </a:rPr>
              <a:t> </a:t>
            </a:r>
            <a:r>
              <a:rPr lang="en-GB" sz="2400" b="1" i="1" dirty="0" err="1" smtClean="0">
                <a:latin typeface="Courier New" pitchFamily="49" charset="0"/>
              </a:rPr>
              <a:t>myfunction</a:t>
            </a:r>
            <a:r>
              <a:rPr lang="en-GB" sz="2400" b="1" dirty="0" smtClean="0">
                <a:latin typeface="Courier New" pitchFamily="49" charset="0"/>
              </a:rPr>
              <a:t>($</a:t>
            </a:r>
            <a:r>
              <a:rPr lang="en-GB" sz="2400" b="1" i="1" dirty="0" smtClean="0">
                <a:latin typeface="Courier New" pitchFamily="49" charset="0"/>
              </a:rPr>
              <a:t>arg1</a:t>
            </a:r>
            <a:r>
              <a:rPr lang="en-GB" sz="2400" b="1" dirty="0" smtClean="0">
                <a:latin typeface="Courier New" pitchFamily="49" charset="0"/>
              </a:rPr>
              <a:t>,$</a:t>
            </a:r>
            <a:r>
              <a:rPr lang="en-GB" sz="2400" b="1" i="1" dirty="0" smtClean="0">
                <a:latin typeface="Courier New" pitchFamily="49" charset="0"/>
              </a:rPr>
              <a:t>arg2</a:t>
            </a:r>
            <a:r>
              <a:rPr lang="en-GB" sz="2400" b="1" dirty="0" smtClean="0">
                <a:latin typeface="Courier New" pitchFamily="49" charset="0"/>
              </a:rPr>
              <a:t>,…,$</a:t>
            </a:r>
            <a:r>
              <a:rPr lang="en-GB" sz="2400" b="1" i="1" dirty="0" err="1" smtClean="0">
                <a:latin typeface="Courier New" pitchFamily="49" charset="0"/>
              </a:rPr>
              <a:t>argN</a:t>
            </a:r>
            <a:r>
              <a:rPr lang="en-GB" sz="24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GB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GB" sz="2400" b="1" dirty="0" smtClean="0">
                <a:latin typeface="Courier New" pitchFamily="49" charset="0"/>
              </a:rPr>
              <a:t>	</a:t>
            </a:r>
            <a:r>
              <a:rPr lang="en-GB" sz="2400" b="1" i="1" dirty="0" smtClean="0">
                <a:latin typeface="Courier New" pitchFamily="49" charset="0"/>
              </a:rPr>
              <a:t>statements</a:t>
            </a:r>
            <a:r>
              <a:rPr lang="en-GB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GB" sz="2400" b="1" dirty="0" smtClean="0">
                <a:latin typeface="Courier New" pitchFamily="49" charset="0"/>
              </a:rPr>
              <a:t>	</a:t>
            </a:r>
            <a:r>
              <a:rPr lang="en-GB" sz="24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2400" b="1" dirty="0" smtClean="0">
                <a:latin typeface="Courier New" pitchFamily="49" charset="0"/>
              </a:rPr>
              <a:t> $</a:t>
            </a:r>
            <a:r>
              <a:rPr lang="en-GB" sz="2400" b="1" i="1" dirty="0" err="1" smtClean="0">
                <a:latin typeface="Courier New" pitchFamily="49" charset="0"/>
              </a:rPr>
              <a:t>return_value</a:t>
            </a:r>
            <a:r>
              <a:rPr lang="en-GB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GB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 to join first and last names together with a space..</a:t>
            </a:r>
          </a:p>
          <a:p>
            <a:pPr eaLnBrk="1" hangingPunct="1">
              <a:buFontTx/>
              <a:buNone/>
            </a:pPr>
            <a:r>
              <a:rPr lang="en-GB" b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GB" b="1" smtClean="0">
                <a:latin typeface="Courier New" panose="02070309020205020404" pitchFamily="49" charset="0"/>
              </a:rPr>
              <a:t> make_name($first,$last) </a:t>
            </a:r>
          </a:p>
          <a:p>
            <a:pPr eaLnBrk="1" hangingPunct="1">
              <a:buFontTx/>
              <a:buNone/>
            </a:pPr>
            <a:r>
              <a:rPr lang="en-GB" b="1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GB" b="1" smtClean="0">
                <a:latin typeface="Courier New" panose="02070309020205020404" pitchFamily="49" charset="0"/>
              </a:rPr>
              <a:t>$fullname = $first.</a:t>
            </a:r>
            <a:r>
              <a:rPr lang="en-GB" b="1" smtClean="0">
                <a:solidFill>
                  <a:srgbClr val="CC0000"/>
                </a:solidFill>
                <a:latin typeface="Courier New" panose="02070309020205020404" pitchFamily="49" charset="0"/>
              </a:rPr>
              <a:t>’ ‘</a:t>
            </a:r>
            <a:r>
              <a:rPr lang="en-GB" b="1" smtClean="0">
                <a:latin typeface="Courier New" panose="02070309020205020404" pitchFamily="49" charset="0"/>
              </a:rPr>
              <a:t>.$last;</a:t>
            </a:r>
          </a:p>
          <a:p>
            <a:pPr eaLnBrk="1" hangingPunct="1">
              <a:buFontTx/>
              <a:buNone/>
            </a:pPr>
            <a:r>
              <a:rPr lang="en-GB" b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GB" b="1" smtClean="0">
                <a:latin typeface="Courier New" panose="02070309020205020404" pitchFamily="49" charset="0"/>
              </a:rPr>
              <a:t> $fullname;</a:t>
            </a:r>
          </a:p>
          <a:p>
            <a:pPr eaLnBrk="1" hangingPunct="1">
              <a:buFontTx/>
              <a:buNone/>
            </a:pPr>
            <a:r>
              <a:rPr lang="en-GB" b="1" smtClean="0">
                <a:latin typeface="Courier New" panose="02070309020205020404" pitchFamily="49" charset="0"/>
              </a:rPr>
              <a:t>}</a:t>
            </a:r>
            <a:endParaRPr lang="en-US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Example: Factorial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function fact($n)</a:t>
            </a:r>
          </a:p>
          <a:p>
            <a:pPr eaLnBrk="1" hangingPunct="1">
              <a:buFontTx/>
              <a:buNone/>
            </a:pPr>
            <a:r>
              <a:rPr lang="en-US" smtClean="0"/>
              <a:t>{</a:t>
            </a:r>
          </a:p>
          <a:p>
            <a:pPr eaLnBrk="1" hangingPunct="1">
              <a:buFontTx/>
              <a:buNone/>
            </a:pPr>
            <a:r>
              <a:rPr lang="en-US" smtClean="0"/>
              <a:t>	if ($n &lt;= 1) return 1;</a:t>
            </a:r>
          </a:p>
          <a:p>
            <a:pPr eaLnBrk="1" hangingPunct="1">
              <a:buFontTx/>
              <a:buNone/>
            </a:pPr>
            <a:r>
              <a:rPr lang="en-US" smtClean="0"/>
              <a:t>   return ($n * fact($n-1));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print(fact(5));			// Outputs 120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9600" cy="1063625"/>
          </a:xfrm>
        </p:spPr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PHP Functions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46238"/>
            <a:ext cx="8229600" cy="892175"/>
          </a:xfrm>
        </p:spPr>
        <p:txBody>
          <a:bodyPr rtlCol="0" anchor="ctr">
            <a:normAutofit fontScale="92500" lnSpcReduction="20000"/>
          </a:bodyPr>
          <a:lstStyle/>
          <a:p>
            <a:pPr marL="0" indent="0" eaLnBrk="1" fontAlgn="auto" hangingPunct="1">
              <a:buFont typeface="Arial" panose="020B0604020202020204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dirty="0" smtClean="0"/>
              <a:t>A simple function that writes a name when it is called: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41550"/>
            <a:ext cx="36480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146175"/>
          </a:xfrm>
        </p:spPr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PHP Functions - Parameters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0863"/>
            <a:ext cx="8229600" cy="422751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Adding parameters...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>
                <a:solidFill>
                  <a:srgbClr val="DC2300"/>
                </a:solidFill>
              </a:rPr>
              <a:t>&gt; </a:t>
            </a:r>
            <a:r>
              <a:rPr lang="en-GB" smtClean="0"/>
              <a:t>To add more functionality to a function, we can add parameters. A parameter is just like a variable.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>
                <a:solidFill>
                  <a:srgbClr val="DC2300"/>
                </a:solidFill>
              </a:rPr>
              <a:t>&gt; </a:t>
            </a:r>
            <a:r>
              <a:rPr lang="en-GB" smtClean="0"/>
              <a:t>Parameters are specified after the function name, inside the parentheses.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428</Words>
  <Application>Microsoft Office PowerPoint</Application>
  <PresentationFormat>On-screen Show (4:3)</PresentationFormat>
  <Paragraphs>92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Wingdings 2</vt:lpstr>
      <vt:lpstr>Courier New</vt:lpstr>
      <vt:lpstr>Wingdings</vt:lpstr>
      <vt:lpstr>Arial Unicode MS</vt:lpstr>
      <vt:lpstr>Office Theme</vt:lpstr>
      <vt:lpstr>User Defined Functions</vt:lpstr>
      <vt:lpstr>PHP Functions</vt:lpstr>
      <vt:lpstr>What is a function?</vt:lpstr>
      <vt:lpstr>Definition vs. Calling</vt:lpstr>
      <vt:lpstr>Function Definition</vt:lpstr>
      <vt:lpstr>Example</vt:lpstr>
      <vt:lpstr>Function Example: Factorial</vt:lpstr>
      <vt:lpstr>PHP Functions</vt:lpstr>
      <vt:lpstr>PHP Functions - Parameters</vt:lpstr>
      <vt:lpstr>PHP Functions - Parameters</vt:lpstr>
      <vt:lpstr>PHP Functions - Parameters</vt:lpstr>
      <vt:lpstr>PHP Functions - Parameters</vt:lpstr>
      <vt:lpstr>PHP Functions - Parameters</vt:lpstr>
      <vt:lpstr>Scoping</vt:lpstr>
      <vt:lpstr>Scope</vt:lpstr>
      <vt:lpstr>Variable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kavita srivastava</cp:lastModifiedBy>
  <cp:revision>11</cp:revision>
  <dcterms:created xsi:type="dcterms:W3CDTF">2015-09-12T19:38:05Z</dcterms:created>
  <dcterms:modified xsi:type="dcterms:W3CDTF">2022-04-21T21:00:15Z</dcterms:modified>
</cp:coreProperties>
</file>