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0" r:id="rId5"/>
    <p:sldId id="276" r:id="rId6"/>
    <p:sldId id="277" r:id="rId7"/>
    <p:sldId id="278" r:id="rId8"/>
    <p:sldId id="279" r:id="rId9"/>
    <p:sldId id="280" r:id="rId10"/>
    <p:sldId id="281" r:id="rId11"/>
    <p:sldId id="282" r:id="rId12"/>
    <p:sldId id="284" r:id="rId13"/>
    <p:sldId id="285" r:id="rId14"/>
    <p:sldId id="286" r:id="rId15"/>
    <p:sldId id="287" r:id="rId16"/>
    <p:sldId id="288" r:id="rId17"/>
    <p:sldId id="289" r:id="rId18"/>
    <p:sldId id="283" r:id="rId19"/>
    <p:sldId id="290" r:id="rId20"/>
    <p:sldId id="29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0" d="100"/>
          <a:sy n="60" d="100"/>
        </p:scale>
        <p:origin x="-54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518795-FFE9-41A8-8324-9D4D88D71DCE}"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B9781-C292-4C98-982E-B2988D7ECD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518795-FFE9-41A8-8324-9D4D88D71DCE}"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B9781-C292-4C98-982E-B2988D7ECD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518795-FFE9-41A8-8324-9D4D88D71DCE}"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B9781-C292-4C98-982E-B2988D7ECDF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73163" y="1981200"/>
            <a:ext cx="7772400" cy="4114800"/>
          </a:xfrm>
        </p:spPr>
        <p:txBody>
          <a:bodyPr/>
          <a:lstStyle/>
          <a:p>
            <a:pPr lvl="0"/>
            <a:endParaRPr lang="en-US" noProof="0"/>
          </a:p>
        </p:txBody>
      </p:sp>
      <p:sp>
        <p:nvSpPr>
          <p:cNvPr id="4" name="Date Placeholder 3"/>
          <p:cNvSpPr>
            <a:spLocks noGrp="1"/>
          </p:cNvSpPr>
          <p:nvPr>
            <p:ph type="dt" sz="half" idx="10"/>
          </p:nvPr>
        </p:nvSpPr>
        <p:spPr>
          <a:xfrm>
            <a:off x="1173163" y="6265863"/>
            <a:ext cx="1905000" cy="457200"/>
          </a:xfrm>
        </p:spPr>
        <p:txBody>
          <a:bodyPr/>
          <a:lstStyle>
            <a:lvl1pPr>
              <a:defRPr/>
            </a:lvl1pPr>
          </a:lstStyle>
          <a:p>
            <a:pPr>
              <a:defRPr/>
            </a:pPr>
            <a:endParaRPr lang="en-US" altLang="ko-KR"/>
          </a:p>
        </p:txBody>
      </p:sp>
      <p:sp>
        <p:nvSpPr>
          <p:cNvPr id="5" name="Footer Placeholder 4"/>
          <p:cNvSpPr>
            <a:spLocks noGrp="1"/>
          </p:cNvSpPr>
          <p:nvPr>
            <p:ph type="ftr" sz="quarter" idx="11"/>
          </p:nvPr>
        </p:nvSpPr>
        <p:spPr>
          <a:xfrm>
            <a:off x="3581400" y="6248400"/>
            <a:ext cx="2895600" cy="457200"/>
          </a:xfrm>
        </p:spPr>
        <p:txBody>
          <a:bodyPr/>
          <a:lstStyle>
            <a:lvl1pPr>
              <a:defRPr/>
            </a:lvl1pPr>
          </a:lstStyle>
          <a:p>
            <a:pPr>
              <a:defRPr/>
            </a:pPr>
            <a:endParaRPr lang="en-US" altLang="ko-KR"/>
          </a:p>
        </p:txBody>
      </p:sp>
      <p:sp>
        <p:nvSpPr>
          <p:cNvPr id="6" name="Slide Number Placeholder 5"/>
          <p:cNvSpPr>
            <a:spLocks noGrp="1"/>
          </p:cNvSpPr>
          <p:nvPr>
            <p:ph type="sldNum" sz="quarter" idx="12"/>
          </p:nvPr>
        </p:nvSpPr>
        <p:spPr>
          <a:xfrm>
            <a:off x="7010400" y="6248400"/>
            <a:ext cx="1905000" cy="457200"/>
          </a:xfrm>
        </p:spPr>
        <p:txBody>
          <a:bodyPr/>
          <a:lstStyle>
            <a:lvl1pPr>
              <a:defRPr/>
            </a:lvl1pPr>
          </a:lstStyle>
          <a:p>
            <a:pPr>
              <a:defRPr/>
            </a:pPr>
            <a:fld id="{8F8B8BC8-BF57-4EAF-8EE6-FB610EE86F42}" type="slidenum">
              <a:rPr lang="en-US" altLang="ko-KR"/>
              <a:pPr>
                <a:defRPr/>
              </a:pPr>
              <a:t>‹#›</a:t>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pPr>
              <a:defRPr/>
            </a:pPr>
            <a:endParaRPr lang="en-US" altLang="zh-CN"/>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AC6F26C9-5D42-4FE6-AB35-312EEE05FAC9}"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518795-FFE9-41A8-8324-9D4D88D71DCE}"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B9781-C292-4C98-982E-B2988D7ECD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518795-FFE9-41A8-8324-9D4D88D71DCE}"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B9781-C292-4C98-982E-B2988D7ECD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518795-FFE9-41A8-8324-9D4D88D71DCE}" type="datetimeFigureOut">
              <a:rPr lang="en-US" smtClean="0"/>
              <a:pPr/>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B9781-C292-4C98-982E-B2988D7ECD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518795-FFE9-41A8-8324-9D4D88D71DCE}" type="datetimeFigureOut">
              <a:rPr lang="en-US" smtClean="0"/>
              <a:pPr/>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6B9781-C292-4C98-982E-B2988D7ECD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518795-FFE9-41A8-8324-9D4D88D71DCE}" type="datetimeFigureOut">
              <a:rPr lang="en-US" smtClean="0"/>
              <a:pPr/>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6B9781-C292-4C98-982E-B2988D7ECD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18795-FFE9-41A8-8324-9D4D88D71DCE}" type="datetimeFigureOut">
              <a:rPr lang="en-US" smtClean="0"/>
              <a:pPr/>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6B9781-C292-4C98-982E-B2988D7ECD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518795-FFE9-41A8-8324-9D4D88D71DCE}" type="datetimeFigureOut">
              <a:rPr lang="en-US" smtClean="0"/>
              <a:pPr/>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B9781-C292-4C98-982E-B2988D7ECD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518795-FFE9-41A8-8324-9D4D88D71DCE}" type="datetimeFigureOut">
              <a:rPr lang="en-US" smtClean="0"/>
              <a:pPr/>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B9781-C292-4C98-982E-B2988D7ECD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18795-FFE9-41A8-8324-9D4D88D71DCE}" type="datetimeFigureOut">
              <a:rPr lang="en-US" smtClean="0"/>
              <a:pPr/>
              <a:t>6/21/2022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B9781-C292-4C98-982E-B2988D7ECD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UNIT IV (WBP)</a:t>
            </a: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400" dirty="0" smtClean="0"/>
              <a:t>We </a:t>
            </a:r>
            <a:r>
              <a:rPr lang="en-US" sz="2400" dirty="0" smtClean="0"/>
              <a:t>get the following interface that contains the options to perform different tasks on the database. As can be seen below, on the left pane, there is a list of existing databases.</a:t>
            </a:r>
            <a:endParaRPr lang="en-US" sz="2400"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914400" y="1600200"/>
            <a:ext cx="7620000" cy="461596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400" dirty="0" smtClean="0"/>
              <a:t>In order to create a database, click on the Database option. So, you get the list of existing databases as well as provision to create a new database.</a:t>
            </a:r>
            <a:endParaRPr lang="en-US" sz="2400"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1676400" y="1752600"/>
            <a:ext cx="5143500" cy="3857625"/>
          </a:xfrm>
          <a:prstGeom prst="rect">
            <a:avLst/>
          </a:prstGeom>
          <a:noFill/>
          <a:ln w="9525">
            <a:noFill/>
            <a:miter lim="800000"/>
            <a:headEnd/>
            <a:tailEnd/>
          </a:ln>
          <a:effectLst/>
        </p:spPr>
      </p:pic>
      <p:sp>
        <p:nvSpPr>
          <p:cNvPr id="5" name="Rectangle 4"/>
          <p:cNvSpPr/>
          <p:nvPr/>
        </p:nvSpPr>
        <p:spPr>
          <a:xfrm>
            <a:off x="6096000" y="3505200"/>
            <a:ext cx="1143000" cy="68580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3"/>
          <a:srcRect/>
          <a:stretch>
            <a:fillRect/>
          </a:stretch>
        </p:blipFill>
        <p:spPr bwMode="auto">
          <a:xfrm>
            <a:off x="1905000" y="4953000"/>
            <a:ext cx="4724400" cy="5715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3200" dirty="0" smtClean="0"/>
              <a:t>After that enter the name of the database and click on the Create button.</a:t>
            </a:r>
            <a:endParaRPr lang="en-US" sz="3200"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609600" y="2133600"/>
            <a:ext cx="8096250" cy="9239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800" dirty="0" smtClean="0"/>
              <a:t>In order to create the database users, click on the Privileges option</a:t>
            </a:r>
            <a:r>
              <a:rPr lang="en-US" sz="2800" dirty="0" smtClean="0"/>
              <a:t>. click </a:t>
            </a:r>
            <a:r>
              <a:rPr lang="en-US" sz="2800" dirty="0" smtClean="0"/>
              <a:t>on the Add user account.</a:t>
            </a:r>
            <a:endParaRPr lang="en-US" sz="2800"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733425" y="1695450"/>
            <a:ext cx="7677150" cy="34671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800" dirty="0" smtClean="0"/>
              <a:t>Now enter the username and password and check on the option for granting all privileges.</a:t>
            </a:r>
            <a:endParaRPr lang="en-US" sz="2800"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1981200" y="1435269"/>
            <a:ext cx="5505450" cy="520365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Also, click on the Check All button. It will assign the global privileges</a:t>
            </a:r>
            <a:r>
              <a:rPr lang="en-US" sz="2800" dirty="0" smtClean="0"/>
              <a:t>.</a:t>
            </a:r>
            <a:endParaRPr lang="en-US" sz="2800"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457200" y="1447800"/>
            <a:ext cx="8039100" cy="51530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800" dirty="0" smtClean="0"/>
              <a:t>you can also set the option for accessing the database using SSL. For now, leave it as default option of REQUIRE NONE.</a:t>
            </a:r>
            <a:endParaRPr lang="en-US" sz="2800"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srcRect/>
          <a:stretch>
            <a:fillRect/>
          </a:stretch>
        </p:blipFill>
        <p:spPr bwMode="auto">
          <a:xfrm>
            <a:off x="2286000" y="2133600"/>
            <a:ext cx="4733925" cy="34194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3200" dirty="0" smtClean="0"/>
              <a:t>After That, click on the Go button. It will execute the Create User SQL command</a:t>
            </a:r>
            <a:r>
              <a:rPr lang="en-US" sz="3200" dirty="0" smtClean="0"/>
              <a:t>.</a:t>
            </a:r>
            <a:endParaRPr lang="en-US" sz="3200" dirty="0"/>
          </a:p>
        </p:txBody>
      </p:sp>
      <p:sp>
        <p:nvSpPr>
          <p:cNvPr id="3" name="Content Placeholder 2"/>
          <p:cNvSpPr>
            <a:spLocks noGrp="1"/>
          </p:cNvSpPr>
          <p:nvPr>
            <p:ph idx="1"/>
          </p:nvPr>
        </p:nvSpPr>
        <p:spPr/>
        <p:txBody>
          <a:bodyPr/>
          <a:lstStyle/>
          <a:p>
            <a:endParaRPr lang="en-US" dirty="0"/>
          </a:p>
        </p:txBody>
      </p:sp>
      <p:pic>
        <p:nvPicPr>
          <p:cNvPr id="9219" name="Picture 3"/>
          <p:cNvPicPr>
            <a:picLocks noChangeAspect="1" noChangeArrowheads="1"/>
          </p:cNvPicPr>
          <p:nvPr/>
        </p:nvPicPr>
        <p:blipFill>
          <a:blip r:embed="rId2"/>
          <a:srcRect/>
          <a:stretch>
            <a:fillRect/>
          </a:stretch>
        </p:blipFill>
        <p:spPr bwMode="auto">
          <a:xfrm>
            <a:off x="609600" y="1447800"/>
            <a:ext cx="8077200" cy="350519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400" dirty="0" smtClean="0"/>
              <a:t>Again click on the Databases tab. You will find the name of your newly created database in the list. In order to find the database user and privileges, click on the Check privileges link.</a:t>
            </a:r>
            <a:endParaRPr lang="en-US" sz="2400" dirty="0"/>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srcRect/>
          <a:stretch>
            <a:fillRect/>
          </a:stretch>
        </p:blipFill>
        <p:spPr bwMode="auto">
          <a:xfrm>
            <a:off x="1981200" y="1905000"/>
            <a:ext cx="5153025" cy="32861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800" dirty="0" smtClean="0"/>
              <a:t>As can be seen below, the database </a:t>
            </a:r>
            <a:r>
              <a:rPr lang="en-US" sz="2800" dirty="0" err="1" smtClean="0"/>
              <a:t>mydb</a:t>
            </a:r>
            <a:r>
              <a:rPr lang="en-US" sz="2800" dirty="0" smtClean="0"/>
              <a:t> has two users </a:t>
            </a:r>
            <a:r>
              <a:rPr lang="en-US" sz="2800" dirty="0" err="1" smtClean="0"/>
              <a:t>mydb_user</a:t>
            </a:r>
            <a:r>
              <a:rPr lang="en-US" sz="2800" dirty="0" smtClean="0"/>
              <a:t> and root. Both of these users have all privileges.</a:t>
            </a:r>
            <a:endParaRPr lang="en-US" sz="2800" dirty="0"/>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a:srcRect/>
          <a:stretch>
            <a:fillRect/>
          </a:stretch>
        </p:blipFill>
        <p:spPr bwMode="auto">
          <a:xfrm>
            <a:off x="1676400" y="2286000"/>
            <a:ext cx="3990975" cy="15335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381000" y="1143000"/>
            <a:ext cx="8229600" cy="5715000"/>
          </a:xfrm>
        </p:spPr>
        <p:txBody>
          <a:bodyPr>
            <a:normAutofit fontScale="85000" lnSpcReduction="20000"/>
          </a:bodyPr>
          <a:lstStyle/>
          <a:p>
            <a:pPr algn="just" eaLnBrk="1" hangingPunct="1"/>
            <a:r>
              <a:rPr lang="en-US" dirty="0" smtClean="0"/>
              <a:t>Overview of MYSQL database </a:t>
            </a:r>
          </a:p>
          <a:p>
            <a:pPr algn="just" eaLnBrk="1" hangingPunct="1"/>
            <a:r>
              <a:rPr lang="en-US" dirty="0" smtClean="0"/>
              <a:t>Using PHP to Access a Database</a:t>
            </a:r>
          </a:p>
          <a:p>
            <a:pPr algn="just" eaLnBrk="1" hangingPunct="1"/>
            <a:r>
              <a:rPr lang="en-US" dirty="0" smtClean="0"/>
              <a:t> </a:t>
            </a:r>
            <a:r>
              <a:rPr lang="en-US" dirty="0" err="1" smtClean="0"/>
              <a:t>phpMyAdmin</a:t>
            </a:r>
            <a:endParaRPr lang="en-US" dirty="0" smtClean="0"/>
          </a:p>
          <a:p>
            <a:pPr algn="just" eaLnBrk="1" hangingPunct="1"/>
            <a:r>
              <a:rPr lang="en-US" dirty="0" smtClean="0"/>
              <a:t> Relational Databases and SQL</a:t>
            </a:r>
          </a:p>
          <a:p>
            <a:pPr algn="just" eaLnBrk="1" hangingPunct="1"/>
            <a:r>
              <a:rPr lang="en-US" dirty="0" smtClean="0"/>
              <a:t>PHP Data Objects (PDO)</a:t>
            </a:r>
          </a:p>
          <a:p>
            <a:pPr algn="just" eaLnBrk="1" hangingPunct="1"/>
            <a:r>
              <a:rPr lang="en-US" dirty="0" err="1" smtClean="0"/>
              <a:t>MySQLi</a:t>
            </a:r>
            <a:r>
              <a:rPr lang="en-US" dirty="0" smtClean="0"/>
              <a:t> Object Interface</a:t>
            </a:r>
          </a:p>
          <a:p>
            <a:pPr algn="just" eaLnBrk="1" hangingPunct="1"/>
            <a:r>
              <a:rPr lang="en-US" dirty="0" err="1" smtClean="0"/>
              <a:t>SQLite</a:t>
            </a:r>
            <a:endParaRPr lang="en-US" dirty="0" smtClean="0"/>
          </a:p>
          <a:p>
            <a:pPr algn="just" eaLnBrk="1" hangingPunct="1"/>
            <a:r>
              <a:rPr lang="en-US" dirty="0" err="1" smtClean="0"/>
              <a:t>MongoDB</a:t>
            </a:r>
            <a:endParaRPr lang="en-US" dirty="0" smtClean="0"/>
          </a:p>
          <a:p>
            <a:pPr algn="just" eaLnBrk="1" hangingPunct="1"/>
            <a:r>
              <a:rPr lang="en-US" dirty="0" smtClean="0"/>
              <a:t>Introduction to </a:t>
            </a:r>
            <a:r>
              <a:rPr lang="en-US" dirty="0" err="1" smtClean="0"/>
              <a:t>MySQL</a:t>
            </a:r>
            <a:endParaRPr lang="en-US" dirty="0" smtClean="0"/>
          </a:p>
          <a:p>
            <a:pPr lvl="1" algn="just"/>
            <a:r>
              <a:rPr lang="en-US" dirty="0" smtClean="0"/>
              <a:t>Creating Database and other operations on database</a:t>
            </a:r>
          </a:p>
          <a:p>
            <a:pPr lvl="1" algn="just" eaLnBrk="1" hangingPunct="1"/>
            <a:r>
              <a:rPr lang="en-US" dirty="0" smtClean="0"/>
              <a:t>Querying a </a:t>
            </a:r>
            <a:r>
              <a:rPr lang="en-US" dirty="0" err="1" smtClean="0"/>
              <a:t>MySQL</a:t>
            </a:r>
            <a:r>
              <a:rPr lang="en-US" dirty="0" smtClean="0"/>
              <a:t> Databases with PHP</a:t>
            </a:r>
          </a:p>
          <a:p>
            <a:pPr lvl="2" algn="just"/>
            <a:r>
              <a:rPr lang="en-US" dirty="0" smtClean="0"/>
              <a:t>Connecting to a Database</a:t>
            </a:r>
          </a:p>
          <a:p>
            <a:pPr lvl="2" algn="just"/>
            <a:r>
              <a:rPr lang="en-US" dirty="0" smtClean="0"/>
              <a:t>Parsing of the Query Results</a:t>
            </a:r>
          </a:p>
          <a:p>
            <a:pPr lvl="2" algn="just"/>
            <a:r>
              <a:rPr lang="en-US" dirty="0" smtClean="0"/>
              <a:t>Checking Data Errors</a:t>
            </a:r>
          </a:p>
          <a:p>
            <a:pPr lvl="1" eaLnBrk="1" hangingPunct="1"/>
            <a:endParaRPr lang="en-US" dirty="0" smtClean="0"/>
          </a:p>
          <a:p>
            <a:pPr eaLnBrk="1" hangingPunct="1"/>
            <a:endParaRPr lang="en-US" dirty="0" smtClean="0"/>
          </a:p>
        </p:txBody>
      </p:sp>
      <p:sp>
        <p:nvSpPr>
          <p:cNvPr id="3074" name="Title 1"/>
          <p:cNvSpPr>
            <a:spLocks noGrp="1"/>
          </p:cNvSpPr>
          <p:nvPr>
            <p:ph type="title"/>
          </p:nvPr>
        </p:nvSpPr>
        <p:spPr>
          <a:xfrm>
            <a:off x="685800" y="381000"/>
            <a:ext cx="8229600" cy="762000"/>
          </a:xfrm>
        </p:spPr>
        <p:txBody>
          <a:bodyPr/>
          <a:lstStyle/>
          <a:p>
            <a:pPr eaLnBrk="1" fontAlgn="auto" hangingPunct="1">
              <a:spcAft>
                <a:spcPts val="0"/>
              </a:spcAft>
              <a:defRPr/>
            </a:pPr>
            <a:r>
              <a:rPr lang="en-US" b="1" dirty="0" smtClean="0"/>
              <a:t>Overview of Unit –IV</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Relational Databases and SQL</a:t>
            </a:r>
            <a:endParaRPr lang="en-US" b="1" dirty="0"/>
          </a:p>
        </p:txBody>
      </p:sp>
      <p:sp>
        <p:nvSpPr>
          <p:cNvPr id="3" name="Content Placeholder 2"/>
          <p:cNvSpPr>
            <a:spLocks noGrp="1"/>
          </p:cNvSpPr>
          <p:nvPr>
            <p:ph idx="1"/>
          </p:nvPr>
        </p:nvSpPr>
        <p:spPr/>
        <p:txBody>
          <a:bodyPr/>
          <a:lstStyle/>
          <a:p>
            <a:pPr algn="just"/>
            <a:r>
              <a:rPr lang="en-US" b="1" dirty="0" smtClean="0"/>
              <a:t>SQL is a programming language that is used by most relational database management systems (RDBMS) to manage data stored in tabular form (i.e. tables)</a:t>
            </a:r>
            <a:r>
              <a:rPr lang="en-US" dirty="0" smtClean="0"/>
              <a:t>. </a:t>
            </a:r>
          </a:p>
          <a:p>
            <a:pPr algn="just"/>
            <a:r>
              <a:rPr lang="en-US" dirty="0" smtClean="0"/>
              <a:t>A relational database consists of multiple tables that relate to each other.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3400" y="228600"/>
            <a:ext cx="8229600" cy="838200"/>
          </a:xfrm>
        </p:spPr>
        <p:txBody>
          <a:bodyPr>
            <a:normAutofit fontScale="90000"/>
          </a:bodyPr>
          <a:lstStyle/>
          <a:p>
            <a:pPr algn="l" eaLnBrk="1" hangingPunct="1"/>
            <a:r>
              <a:rPr lang="en-US" b="1" dirty="0" smtClean="0"/>
              <a:t/>
            </a:r>
            <a:br>
              <a:rPr lang="en-US" b="1" dirty="0" smtClean="0"/>
            </a:br>
            <a:r>
              <a:rPr lang="en-US" sz="3200" b="1" dirty="0" smtClean="0"/>
              <a:t>Some of The Most Important SQL Commands</a:t>
            </a:r>
            <a:r>
              <a:rPr lang="en-US" b="1" dirty="0" smtClean="0"/>
              <a:t/>
            </a:r>
            <a:br>
              <a:rPr lang="en-US" b="1" dirty="0" smtClean="0"/>
            </a:br>
            <a:endParaRPr lang="en-US" dirty="0" smtClean="0"/>
          </a:p>
        </p:txBody>
      </p:sp>
      <p:sp>
        <p:nvSpPr>
          <p:cNvPr id="7171" name="Content Placeholder 2"/>
          <p:cNvSpPr>
            <a:spLocks noGrp="1"/>
          </p:cNvSpPr>
          <p:nvPr>
            <p:ph idx="1"/>
          </p:nvPr>
        </p:nvSpPr>
        <p:spPr>
          <a:xfrm>
            <a:off x="304800" y="914400"/>
            <a:ext cx="8382000" cy="5638800"/>
          </a:xfrm>
        </p:spPr>
        <p:txBody>
          <a:bodyPr>
            <a:normAutofit fontScale="92500" lnSpcReduction="10000"/>
          </a:bodyPr>
          <a:lstStyle/>
          <a:p>
            <a:pPr eaLnBrk="1" hangingPunct="1"/>
            <a:r>
              <a:rPr lang="en-US" sz="2800" b="1" smtClean="0"/>
              <a:t>SELECT</a:t>
            </a:r>
            <a:r>
              <a:rPr lang="en-US" sz="2800" smtClean="0"/>
              <a:t> - extracts data from a database</a:t>
            </a:r>
          </a:p>
          <a:p>
            <a:pPr eaLnBrk="1" hangingPunct="1"/>
            <a:r>
              <a:rPr lang="en-US" sz="2800" b="1" smtClean="0"/>
              <a:t>UPDATE</a:t>
            </a:r>
            <a:r>
              <a:rPr lang="en-US" sz="2800" smtClean="0"/>
              <a:t> - updates data in a database</a:t>
            </a:r>
          </a:p>
          <a:p>
            <a:pPr eaLnBrk="1" hangingPunct="1"/>
            <a:r>
              <a:rPr lang="en-US" sz="2800" b="1" smtClean="0"/>
              <a:t>DELETE</a:t>
            </a:r>
            <a:r>
              <a:rPr lang="en-US" sz="2800" smtClean="0"/>
              <a:t> - deletes data from a database</a:t>
            </a:r>
          </a:p>
          <a:p>
            <a:pPr eaLnBrk="1" hangingPunct="1"/>
            <a:r>
              <a:rPr lang="en-US" sz="2800" b="1" smtClean="0"/>
              <a:t>INSERT INTO</a:t>
            </a:r>
            <a:r>
              <a:rPr lang="en-US" sz="2800" smtClean="0"/>
              <a:t> - inserts new data into a database</a:t>
            </a:r>
          </a:p>
          <a:p>
            <a:pPr eaLnBrk="1" hangingPunct="1"/>
            <a:r>
              <a:rPr lang="en-US" sz="2800" b="1" smtClean="0"/>
              <a:t>CREATE DATABASE</a:t>
            </a:r>
            <a:r>
              <a:rPr lang="en-US" sz="2800" smtClean="0"/>
              <a:t> - creates a new database</a:t>
            </a:r>
          </a:p>
          <a:p>
            <a:pPr eaLnBrk="1" hangingPunct="1"/>
            <a:r>
              <a:rPr lang="en-US" sz="2800" b="1" smtClean="0"/>
              <a:t>ALTER DATABASE</a:t>
            </a:r>
            <a:r>
              <a:rPr lang="en-US" sz="2800" smtClean="0"/>
              <a:t> - modifies a database</a:t>
            </a:r>
          </a:p>
          <a:p>
            <a:pPr eaLnBrk="1" hangingPunct="1"/>
            <a:r>
              <a:rPr lang="en-US" sz="2800" b="1" smtClean="0"/>
              <a:t>CREATE TABLE</a:t>
            </a:r>
            <a:r>
              <a:rPr lang="en-US" sz="2800" smtClean="0"/>
              <a:t> - creates a new table</a:t>
            </a:r>
          </a:p>
          <a:p>
            <a:pPr eaLnBrk="1" hangingPunct="1"/>
            <a:r>
              <a:rPr lang="en-US" sz="2800" b="1" smtClean="0"/>
              <a:t>ALTER TABLE</a:t>
            </a:r>
            <a:r>
              <a:rPr lang="en-US" sz="2800" smtClean="0"/>
              <a:t> - modifies a table</a:t>
            </a:r>
          </a:p>
          <a:p>
            <a:pPr eaLnBrk="1" hangingPunct="1"/>
            <a:r>
              <a:rPr lang="en-US" sz="2800" b="1" smtClean="0"/>
              <a:t>DROP TABLE</a:t>
            </a:r>
            <a:r>
              <a:rPr lang="en-US" sz="2800" smtClean="0"/>
              <a:t> - deletes a table</a:t>
            </a:r>
          </a:p>
          <a:p>
            <a:pPr eaLnBrk="1" hangingPunct="1"/>
            <a:r>
              <a:rPr lang="en-US" sz="2800" b="1" smtClean="0"/>
              <a:t>CREATE INDEX</a:t>
            </a:r>
            <a:r>
              <a:rPr lang="en-US" sz="2800" smtClean="0"/>
              <a:t> - creates an index (search key)</a:t>
            </a:r>
          </a:p>
          <a:p>
            <a:pPr eaLnBrk="1" hangingPunct="1"/>
            <a:r>
              <a:rPr lang="en-US" sz="2800" b="1" smtClean="0"/>
              <a:t>DROP INDEX</a:t>
            </a:r>
            <a:r>
              <a:rPr lang="en-US" sz="2800" smtClean="0"/>
              <a:t> - deletes an index </a:t>
            </a:r>
          </a:p>
          <a:p>
            <a:pPr eaLnBrk="1" hangingPunct="1">
              <a:buFont typeface="Arial" charset="0"/>
              <a:buNone/>
            </a:pPr>
            <a:r>
              <a:rPr lang="en-US" sz="2800" smtClean="0"/>
              <a:t/>
            </a:r>
            <a:br>
              <a:rPr lang="en-US" sz="2800" smtClean="0"/>
            </a:br>
            <a:endParaRPr lang="en-US" sz="2800" smtClean="0"/>
          </a:p>
          <a:p>
            <a:pPr eaLnBrk="1" hangingPunct="1"/>
            <a:endParaRPr lang="en-US" sz="28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228600"/>
            <a:ext cx="7772400" cy="762000"/>
          </a:xfrm>
        </p:spPr>
        <p:txBody>
          <a:bodyPr/>
          <a:lstStyle/>
          <a:p>
            <a:pPr eaLnBrk="1" hangingPunct="1"/>
            <a:r>
              <a:rPr lang="en-US" smtClean="0"/>
              <a:t>MySQL Data Types</a:t>
            </a:r>
          </a:p>
        </p:txBody>
      </p:sp>
      <p:graphicFrame>
        <p:nvGraphicFramePr>
          <p:cNvPr id="43046" name="Group 38"/>
          <p:cNvGraphicFramePr>
            <a:graphicFrameLocks noGrp="1"/>
          </p:cNvGraphicFramePr>
          <p:nvPr>
            <p:ph idx="1"/>
          </p:nvPr>
        </p:nvGraphicFramePr>
        <p:xfrm>
          <a:off x="457200" y="1066800"/>
          <a:ext cx="7772400" cy="5223068"/>
        </p:xfrm>
        <a:graphic>
          <a:graphicData uri="http://schemas.openxmlformats.org/drawingml/2006/table">
            <a:tbl>
              <a:tblPr/>
              <a:tblGrid>
                <a:gridCol w="2590800"/>
                <a:gridCol w="2093912"/>
                <a:gridCol w="3087688"/>
              </a:tblGrid>
              <a:tr h="460517">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2000" b="1" i="0" u="none" strike="noStrike" cap="none" normalizeH="0" baseline="0" dirty="0" smtClean="0">
                          <a:ln>
                            <a:noFill/>
                          </a:ln>
                          <a:solidFill>
                            <a:srgbClr val="FF0000"/>
                          </a:solidFill>
                          <a:effectLst/>
                          <a:latin typeface="Arial Unicode MS" pitchFamily="34" charset="-128"/>
                          <a:ea typeface="Arial Unicode MS" pitchFamily="34" charset="-128"/>
                          <a:cs typeface="Arial Unicode MS" pitchFamily="34" charset="-128"/>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2000" b="1" i="0" u="none" strike="noStrike" cap="none" normalizeH="0" baseline="0" dirty="0" smtClean="0">
                          <a:ln>
                            <a:noFill/>
                          </a:ln>
                          <a:solidFill>
                            <a:srgbClr val="FF0000"/>
                          </a:solidFill>
                          <a:effectLst/>
                          <a:latin typeface="Arial Unicode MS" pitchFamily="34" charset="-128"/>
                          <a:ea typeface="Arial Unicode MS" pitchFamily="34" charset="-128"/>
                          <a:cs typeface="Arial Unicode MS" pitchFamily="34" charset="-128"/>
                        </a:rPr>
                        <a:t>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2000" b="1" i="0" u="none" strike="noStrike" cap="none" normalizeH="0" baseline="0" dirty="0" smtClean="0">
                          <a:ln>
                            <a:noFill/>
                          </a:ln>
                          <a:solidFill>
                            <a:srgbClr val="FF0000"/>
                          </a:solidFill>
                          <a:effectLst/>
                          <a:latin typeface="Arial Unicode MS" pitchFamily="34" charset="-128"/>
                          <a:ea typeface="Arial Unicode MS" pitchFamily="34" charset="-128"/>
                          <a:cs typeface="Arial Unicode MS" pitchFamily="34" charset="-128"/>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348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dirty="0" err="1" smtClean="0">
                          <a:ln>
                            <a:noFill/>
                          </a:ln>
                          <a:solidFill>
                            <a:schemeClr val="tx1"/>
                          </a:solidFill>
                          <a:effectLst/>
                          <a:latin typeface="Arial Unicode MS" pitchFamily="34" charset="-128"/>
                          <a:ea typeface="Arial Unicode MS" pitchFamily="34" charset="-128"/>
                          <a:cs typeface="Arial Unicode MS" pitchFamily="34" charset="-128"/>
                        </a:rPr>
                        <a:t>int</a:t>
                      </a:r>
                      <a:endParaRPr kumimoji="1" lang="en-US" sz="16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dirty="0" err="1" smtClean="0">
                          <a:ln>
                            <a:noFill/>
                          </a:ln>
                          <a:solidFill>
                            <a:schemeClr val="tx1"/>
                          </a:solidFill>
                          <a:effectLst/>
                          <a:latin typeface="Arial Unicode MS" pitchFamily="34" charset="-128"/>
                          <a:ea typeface="Arial Unicode MS" pitchFamily="34" charset="-128"/>
                          <a:cs typeface="Arial Unicode MS" pitchFamily="34" charset="-128"/>
                        </a:rPr>
                        <a:t>tinyint,smallint,mediumint,bigint</a:t>
                      </a:r>
                      <a:endParaRPr kumimoji="1" lang="en-US" sz="16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4 bytes</a:t>
                      </a:r>
                    </a:p>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1,2,3 and 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smtClean="0">
                          <a:ln>
                            <a:noFill/>
                          </a:ln>
                          <a:solidFill>
                            <a:schemeClr val="tx1"/>
                          </a:solidFill>
                          <a:effectLst/>
                          <a:latin typeface="Arial Unicode MS" pitchFamily="34" charset="-128"/>
                          <a:ea typeface="Arial Unicode MS" pitchFamily="34" charset="-128"/>
                          <a:cs typeface="Arial Unicode MS" pitchFamily="34" charset="-128"/>
                        </a:rPr>
                        <a:t>2^32 values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5042">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float</a:t>
                      </a:r>
                    </a:p>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double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4 bytes</a:t>
                      </a:r>
                    </a:p>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endParaRPr kumimoji="1" lang="en-US" sz="1600" b="1" i="0" u="none" strike="noStrike" cap="none" normalizeH="0" baseline="0" smtClean="0">
                        <a:ln>
                          <a:noFill/>
                        </a:ln>
                        <a:solidFill>
                          <a:schemeClr val="tx1"/>
                        </a:solidFill>
                        <a:effectLst/>
                        <a:latin typeface="Arial Unicode MS" pitchFamily="34" charset="-128"/>
                        <a:ea typeface="Arial Unicode MS" pitchFamily="34" charset="-128"/>
                        <a:cs typeface="Arial Unicode MS"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6313">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3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In the format of YYYY-MM-DD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6313">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smtClean="0">
                          <a:ln>
                            <a:noFill/>
                          </a:ln>
                          <a:solidFill>
                            <a:schemeClr val="tx1"/>
                          </a:solidFill>
                          <a:effectLst/>
                          <a:latin typeface="Arial Unicode MS" pitchFamily="34" charset="-128"/>
                          <a:ea typeface="Arial Unicode MS" pitchFamily="34" charset="-128"/>
                          <a:cs typeface="Arial Unicode MS" pitchFamily="34" charset="-128"/>
                        </a:rPr>
                        <a:t>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smtClean="0">
                          <a:ln>
                            <a:noFill/>
                          </a:ln>
                          <a:solidFill>
                            <a:schemeClr val="tx1"/>
                          </a:solidFill>
                          <a:effectLst/>
                          <a:latin typeface="Arial Unicode MS" pitchFamily="34" charset="-128"/>
                          <a:ea typeface="Arial Unicode MS" pitchFamily="34" charset="-128"/>
                          <a:cs typeface="Arial Unicode MS" pitchFamily="34" charset="-128"/>
                        </a:rPr>
                        <a:t>3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In the format of HH:MM:SS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7139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smtClean="0">
                          <a:ln>
                            <a:noFill/>
                          </a:ln>
                          <a:solidFill>
                            <a:schemeClr val="tx1"/>
                          </a:solidFill>
                          <a:effectLst/>
                          <a:latin typeface="Arial Unicode MS" pitchFamily="34" charset="-128"/>
                          <a:ea typeface="Arial Unicode MS" pitchFamily="34" charset="-128"/>
                          <a:cs typeface="Arial Unicode MS" pitchFamily="34" charset="-128"/>
                        </a:rPr>
                        <a:t>char[length]</a:t>
                      </a:r>
                    </a:p>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smtClean="0">
                          <a:ln>
                            <a:noFill/>
                          </a:ln>
                          <a:solidFill>
                            <a:schemeClr val="tx1"/>
                          </a:solidFill>
                          <a:effectLst/>
                          <a:latin typeface="Arial Unicode MS" pitchFamily="34" charset="-128"/>
                          <a:ea typeface="Arial Unicode MS" pitchFamily="34" charset="-128"/>
                          <a:cs typeface="Arial Unicode MS" pitchFamily="34" charset="-128"/>
                        </a:rPr>
                        <a:t>varchar[length]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dirty="0" err="1" smtClean="0">
                          <a:ln>
                            <a:noFill/>
                          </a:ln>
                          <a:solidFill>
                            <a:schemeClr val="tx1"/>
                          </a:solidFill>
                          <a:effectLst/>
                          <a:latin typeface="Arial Unicode MS" pitchFamily="34" charset="-128"/>
                          <a:ea typeface="Arial Unicode MS" pitchFamily="34" charset="-128"/>
                          <a:cs typeface="Arial Unicode MS" pitchFamily="34" charset="-128"/>
                        </a:rPr>
                        <a:t>fi</a:t>
                      </a:r>
                      <a:endParaRPr kumimoji="1" lang="en-US" sz="16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String length + </a:t>
                      </a:r>
                    </a:p>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1 byte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Fixed length string</a:t>
                      </a:r>
                    </a:p>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sz="16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Variable length  from 0 to 255   characters long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t>CREATE DATABASE</a:t>
            </a:r>
          </a:p>
        </p:txBody>
      </p:sp>
      <p:sp>
        <p:nvSpPr>
          <p:cNvPr id="9219" name="Rectangle 3"/>
          <p:cNvSpPr>
            <a:spLocks noGrp="1" noChangeArrowheads="1"/>
          </p:cNvSpPr>
          <p:nvPr>
            <p:ph type="body" idx="1"/>
          </p:nvPr>
        </p:nvSpPr>
        <p:spPr>
          <a:xfrm>
            <a:off x="457200" y="1143000"/>
            <a:ext cx="8229600" cy="4983163"/>
          </a:xfrm>
        </p:spPr>
        <p:txBody>
          <a:bodyPr/>
          <a:lstStyle/>
          <a:p>
            <a:pPr eaLnBrk="1" hangingPunct="1"/>
            <a:r>
              <a:rPr lang="en-US" altLang="zh-CN" smtClean="0"/>
              <a:t>An SQL relation is defined using the </a:t>
            </a:r>
            <a:r>
              <a:rPr lang="en-US" altLang="zh-CN" b="1" smtClean="0"/>
              <a:t>CREATE DATABASE</a:t>
            </a:r>
            <a:r>
              <a:rPr lang="en-US" altLang="zh-CN" smtClean="0"/>
              <a:t> command:</a:t>
            </a:r>
          </a:p>
          <a:p>
            <a:pPr lvl="1" eaLnBrk="1" hangingPunct="1"/>
            <a:r>
              <a:rPr lang="en-US" altLang="zh-CN" sz="3200" b="1" smtClean="0"/>
              <a:t>create database</a:t>
            </a:r>
            <a:r>
              <a:rPr lang="en-US" altLang="zh-CN" sz="3200" smtClean="0"/>
              <a:t> [</a:t>
            </a:r>
            <a:r>
              <a:rPr lang="en-US" altLang="zh-CN" sz="3200" i="1" smtClean="0"/>
              <a:t>database name</a:t>
            </a:r>
            <a:r>
              <a:rPr lang="en-US" altLang="zh-CN" sz="3200" smtClean="0"/>
              <a:t>]</a:t>
            </a:r>
          </a:p>
          <a:p>
            <a:pPr lvl="1" eaLnBrk="1" hangingPunct="1"/>
            <a:endParaRPr lang="en-US" altLang="zh-CN" sz="2000" smtClean="0"/>
          </a:p>
          <a:p>
            <a:pPr eaLnBrk="1" hangingPunct="1"/>
            <a:r>
              <a:rPr lang="en-US" altLang="zh-CN" smtClean="0"/>
              <a:t>Example</a:t>
            </a:r>
          </a:p>
          <a:p>
            <a:pPr lvl="1" eaLnBrk="1" hangingPunct="1"/>
            <a:r>
              <a:rPr lang="en-US" altLang="zh-CN" sz="3200" b="1" smtClean="0"/>
              <a:t>create database</a:t>
            </a:r>
            <a:r>
              <a:rPr lang="en-US" altLang="zh-CN" sz="3200" smtClean="0"/>
              <a:t> </a:t>
            </a:r>
            <a:r>
              <a:rPr lang="en-US" altLang="zh-CN" sz="3200" i="1" smtClean="0"/>
              <a:t>mydatabase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t>DROP and ALTER TABLE</a:t>
            </a:r>
          </a:p>
        </p:txBody>
      </p:sp>
      <p:sp>
        <p:nvSpPr>
          <p:cNvPr id="10243" name="Rectangle 3"/>
          <p:cNvSpPr>
            <a:spLocks noGrp="1" noChangeArrowheads="1"/>
          </p:cNvSpPr>
          <p:nvPr>
            <p:ph type="body" idx="1"/>
          </p:nvPr>
        </p:nvSpPr>
        <p:spPr>
          <a:xfrm>
            <a:off x="457200" y="1143000"/>
            <a:ext cx="8229600" cy="4983163"/>
          </a:xfrm>
        </p:spPr>
        <p:txBody>
          <a:bodyPr/>
          <a:lstStyle/>
          <a:p>
            <a:pPr marL="533400" indent="-533400" eaLnBrk="1" hangingPunct="1"/>
            <a:r>
              <a:rPr lang="en-US" altLang="zh-CN" sz="2800" smtClean="0"/>
              <a:t>The </a:t>
            </a:r>
            <a:r>
              <a:rPr lang="en-US" altLang="zh-CN" sz="2800" b="1" smtClean="0">
                <a:solidFill>
                  <a:srgbClr val="FF0000"/>
                </a:solidFill>
              </a:rPr>
              <a:t>DROP TABLE</a:t>
            </a:r>
            <a:r>
              <a:rPr lang="en-US" altLang="zh-CN" sz="2800" smtClean="0">
                <a:solidFill>
                  <a:srgbClr val="FF0000"/>
                </a:solidFill>
              </a:rPr>
              <a:t> </a:t>
            </a:r>
            <a:r>
              <a:rPr lang="en-US" altLang="zh-CN" sz="2800" smtClean="0"/>
              <a:t>command deletes all information about the dropped relation from the database</a:t>
            </a:r>
          </a:p>
          <a:p>
            <a:pPr marL="533400" indent="-533400" eaLnBrk="1" hangingPunct="1"/>
            <a:r>
              <a:rPr lang="en-US" altLang="zh-CN" sz="2800" smtClean="0"/>
              <a:t>The </a:t>
            </a:r>
            <a:r>
              <a:rPr lang="en-US" altLang="zh-CN" sz="2800" b="1" smtClean="0">
                <a:solidFill>
                  <a:srgbClr val="FF0000"/>
                </a:solidFill>
              </a:rPr>
              <a:t>ALTER TABLE</a:t>
            </a:r>
            <a:r>
              <a:rPr lang="en-US" altLang="zh-CN" sz="2800" smtClean="0">
                <a:solidFill>
                  <a:srgbClr val="FF0000"/>
                </a:solidFill>
              </a:rPr>
              <a:t> </a:t>
            </a:r>
            <a:r>
              <a:rPr lang="en-US" altLang="zh-CN" sz="2800" smtClean="0"/>
              <a:t>command is used to add attributes to or remove attributes from an existing relation (table):</a:t>
            </a:r>
          </a:p>
          <a:p>
            <a:pPr marL="533400" indent="-533400" eaLnBrk="1" hangingPunct="1">
              <a:buFont typeface="Wingdings" pitchFamily="2" charset="2"/>
              <a:buNone/>
            </a:pPr>
            <a:r>
              <a:rPr lang="en-US" altLang="zh-CN" sz="2000" smtClean="0"/>
              <a:t>		</a:t>
            </a:r>
            <a:r>
              <a:rPr lang="en-US" altLang="zh-CN" sz="2400" b="1" smtClean="0"/>
              <a:t>alter table</a:t>
            </a:r>
            <a:r>
              <a:rPr lang="en-US" altLang="zh-CN" sz="2400" smtClean="0"/>
              <a:t> </a:t>
            </a:r>
            <a:r>
              <a:rPr lang="en-US" altLang="zh-CN" sz="2400" i="1" smtClean="0"/>
              <a:t>tablename</a:t>
            </a:r>
            <a:r>
              <a:rPr lang="en-US" altLang="zh-CN" sz="2400" smtClean="0"/>
              <a:t> </a:t>
            </a:r>
            <a:r>
              <a:rPr lang="en-US" altLang="zh-CN" sz="2400" i="1" smtClean="0"/>
              <a:t>actions</a:t>
            </a:r>
          </a:p>
          <a:p>
            <a:pPr marL="533400" indent="-533400" eaLnBrk="1" hangingPunct="1">
              <a:buFont typeface="Wingdings" pitchFamily="2" charset="2"/>
              <a:buNone/>
            </a:pPr>
            <a:r>
              <a:rPr lang="en-US" altLang="zh-CN" sz="2400" smtClean="0"/>
              <a:t>	where actions can be one of following actions:</a:t>
            </a:r>
          </a:p>
          <a:p>
            <a:pPr marL="1714500" lvl="3" indent="-342900" eaLnBrk="1" hangingPunct="1">
              <a:buFont typeface="Wingdings" pitchFamily="2" charset="2"/>
              <a:buNone/>
            </a:pPr>
            <a:r>
              <a:rPr lang="en-US" altLang="zh-CN" sz="2400" b="1" smtClean="0"/>
              <a:t>ADD</a:t>
            </a:r>
            <a:r>
              <a:rPr lang="en-US" altLang="zh-CN" sz="2400" smtClean="0"/>
              <a:t> </a:t>
            </a:r>
            <a:r>
              <a:rPr lang="en-US" altLang="zh-CN" sz="2400" i="1" smtClean="0"/>
              <a:t>Attribute</a:t>
            </a:r>
          </a:p>
          <a:p>
            <a:pPr marL="1714500" lvl="3" indent="-342900" eaLnBrk="1" hangingPunct="1">
              <a:buFont typeface="Wingdings" pitchFamily="2" charset="2"/>
              <a:buNone/>
            </a:pPr>
            <a:r>
              <a:rPr lang="en-US" altLang="zh-CN" sz="2400" b="1" smtClean="0"/>
              <a:t>DROP</a:t>
            </a:r>
            <a:r>
              <a:rPr lang="en-US" altLang="zh-CN" sz="2400" smtClean="0"/>
              <a:t> </a:t>
            </a:r>
            <a:r>
              <a:rPr lang="en-US" altLang="zh-CN" sz="2400" i="1" smtClean="0"/>
              <a:t>Attribute</a:t>
            </a:r>
          </a:p>
          <a:p>
            <a:pPr marL="1714500" lvl="3" indent="-342900" eaLnBrk="1" hangingPunct="1">
              <a:buFont typeface="Wingdings" pitchFamily="2" charset="2"/>
              <a:buNone/>
            </a:pPr>
            <a:r>
              <a:rPr lang="en-US" altLang="zh-CN" sz="2400" b="1" smtClean="0"/>
              <a:t>ADD</a:t>
            </a:r>
            <a:r>
              <a:rPr lang="en-US" altLang="zh-CN" sz="2400" smtClean="0"/>
              <a:t> </a:t>
            </a:r>
            <a:r>
              <a:rPr lang="en-US" altLang="zh-CN" sz="2400" b="1" smtClean="0"/>
              <a:t>PRIMARY KEY</a:t>
            </a:r>
            <a:r>
              <a:rPr lang="en-US" altLang="zh-CN" sz="2400" smtClean="0"/>
              <a:t> (</a:t>
            </a:r>
            <a:r>
              <a:rPr lang="en-US" altLang="zh-CN" sz="2400" i="1" smtClean="0"/>
              <a:t>Attribute_name</a:t>
            </a:r>
            <a:r>
              <a:rPr lang="en-US" altLang="zh-CN" sz="2400" i="1" baseline="-25000" smtClean="0"/>
              <a:t>1</a:t>
            </a:r>
            <a:r>
              <a:rPr lang="en-US" altLang="zh-CN" sz="2400" smtClean="0"/>
              <a:t>,…)</a:t>
            </a:r>
          </a:p>
          <a:p>
            <a:pPr marL="1714500" lvl="3" indent="-342900" eaLnBrk="1" hangingPunct="1">
              <a:buFont typeface="Wingdings" pitchFamily="2" charset="2"/>
              <a:buNone/>
            </a:pPr>
            <a:r>
              <a:rPr lang="en-US" altLang="zh-CN" sz="2400" b="1" smtClean="0"/>
              <a:t>DROP</a:t>
            </a:r>
            <a:r>
              <a:rPr lang="en-US" altLang="zh-CN" sz="2400" smtClean="0"/>
              <a:t> </a:t>
            </a:r>
            <a:r>
              <a:rPr lang="en-US" altLang="zh-CN" sz="2400" b="1" smtClean="0"/>
              <a:t>PRIMARY KEY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Modifying the database</a:t>
            </a:r>
          </a:p>
        </p:txBody>
      </p:sp>
      <p:sp>
        <p:nvSpPr>
          <p:cNvPr id="11267" name="Rectangle 3"/>
          <p:cNvSpPr>
            <a:spLocks noGrp="1" noChangeArrowheads="1"/>
          </p:cNvSpPr>
          <p:nvPr>
            <p:ph type="body" sz="half" idx="1"/>
          </p:nvPr>
        </p:nvSpPr>
        <p:spPr>
          <a:xfrm>
            <a:off x="457200" y="1600200"/>
            <a:ext cx="8077200" cy="4530725"/>
          </a:xfrm>
        </p:spPr>
        <p:txBody>
          <a:bodyPr/>
          <a:lstStyle/>
          <a:p>
            <a:pPr eaLnBrk="1" hangingPunct="1">
              <a:buFont typeface="Wingdings" pitchFamily="2" charset="2"/>
              <a:buNone/>
            </a:pPr>
            <a:r>
              <a:rPr lang="zh-CN" altLang="en-US" sz="2400" smtClean="0"/>
              <a:t>	</a:t>
            </a:r>
            <a:r>
              <a:rPr lang="en-US" altLang="zh-CN" sz="2400" smtClean="0"/>
              <a:t>3 basic cases:</a:t>
            </a:r>
          </a:p>
        </p:txBody>
      </p:sp>
      <p:graphicFrame>
        <p:nvGraphicFramePr>
          <p:cNvPr id="54293" name="Group 21"/>
          <p:cNvGraphicFramePr>
            <a:graphicFrameLocks noGrp="1"/>
          </p:cNvGraphicFramePr>
          <p:nvPr>
            <p:ph sz="half" idx="2"/>
          </p:nvPr>
        </p:nvGraphicFramePr>
        <p:xfrm>
          <a:off x="1066800" y="2362200"/>
          <a:ext cx="7239000" cy="2826386"/>
        </p:xfrm>
        <a:graphic>
          <a:graphicData uri="http://schemas.openxmlformats.org/drawingml/2006/table">
            <a:tbl>
              <a:tblPr/>
              <a:tblGrid>
                <a:gridCol w="1828800"/>
                <a:gridCol w="5410200"/>
              </a:tblGrid>
              <a:tr h="8493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Add a tuple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rPr>
                        <a:t>INSERT INTO</a:t>
                      </a:r>
                      <a:r>
                        <a:rPr kumimoji="0" lang="en-US" altLang="zh-CN" sz="2000" b="0" i="0" u="none" strike="noStrike" cap="none" normalizeH="0" baseline="0" smtClean="0">
                          <a:ln>
                            <a:noFill/>
                          </a:ln>
                          <a:solidFill>
                            <a:schemeClr val="tx1"/>
                          </a:solidFill>
                          <a:effectLst/>
                          <a:latin typeface="verdana" pitchFamily="34" charset="0"/>
                          <a:ea typeface="宋体" pitchFamily="2" charset="-122"/>
                        </a:rPr>
                        <a:t> </a:t>
                      </a:r>
                      <a:r>
                        <a:rPr kumimoji="0" lang="en-US" altLang="zh-CN" sz="2000" b="0" i="1" u="none" strike="noStrike" cap="none" normalizeH="0" baseline="0" smtClean="0">
                          <a:ln>
                            <a:noFill/>
                          </a:ln>
                          <a:solidFill>
                            <a:schemeClr val="tx1"/>
                          </a:solidFill>
                          <a:effectLst/>
                          <a:latin typeface="verdana" pitchFamily="34" charset="0"/>
                          <a:ea typeface="宋体" pitchFamily="2" charset="-122"/>
                        </a:rPr>
                        <a:t>table_name</a:t>
                      </a:r>
                      <a:r>
                        <a:rPr kumimoji="0" lang="en-US" altLang="zh-CN" sz="2000" b="0" i="0" u="none" strike="noStrike" cap="none" normalizeH="0" baseline="0" smtClean="0">
                          <a:ln>
                            <a:noFill/>
                          </a:ln>
                          <a:solidFill>
                            <a:schemeClr val="tx1"/>
                          </a:solidFill>
                          <a:effectLst/>
                          <a:latin typeface="verdana" pitchFamily="34" charset="0"/>
                          <a:ea typeface="宋体" pitchFamily="2" charset="-122"/>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VALUES</a:t>
                      </a:r>
                      <a:r>
                        <a:rPr kumimoji="0" lang="en-US" altLang="zh-CN" sz="2000" b="0" i="0" u="none" strike="noStrike" cap="none" normalizeH="0" baseline="0" smtClean="0">
                          <a:ln>
                            <a:noFill/>
                          </a:ln>
                          <a:solidFill>
                            <a:schemeClr val="tx1"/>
                          </a:solidFill>
                          <a:effectLst/>
                          <a:latin typeface="verdana" pitchFamily="34" charset="0"/>
                          <a:ea typeface="宋体" pitchFamily="2" charset="-122"/>
                        </a:rPr>
                        <a:t> </a:t>
                      </a:r>
                      <a:r>
                        <a:rPr kumimoji="0" lang="en-US" altLang="zh-CN" sz="2000" b="0" i="1" u="none" strike="noStrike" cap="none" normalizeH="0" baseline="0" smtClean="0">
                          <a:ln>
                            <a:noFill/>
                          </a:ln>
                          <a:solidFill>
                            <a:schemeClr val="tx1"/>
                          </a:solidFill>
                          <a:effectLst/>
                          <a:latin typeface="verdana" pitchFamily="34" charset="0"/>
                          <a:ea typeface="宋体" pitchFamily="2" charset="-122"/>
                        </a:rPr>
                        <a:t>(Val</a:t>
                      </a:r>
                      <a:r>
                        <a:rPr kumimoji="0" lang="en-US" altLang="zh-CN" sz="2000" b="0" i="1" u="none" strike="noStrike" cap="none" normalizeH="0" baseline="-25000" smtClean="0">
                          <a:ln>
                            <a:noFill/>
                          </a:ln>
                          <a:solidFill>
                            <a:schemeClr val="tx1"/>
                          </a:solidFill>
                          <a:effectLst/>
                          <a:latin typeface="verdana" pitchFamily="34" charset="0"/>
                          <a:ea typeface="宋体" pitchFamily="2" charset="-122"/>
                        </a:rPr>
                        <a:t>1</a:t>
                      </a:r>
                      <a:r>
                        <a:rPr kumimoji="0" lang="en-US" altLang="zh-CN" sz="2000" b="0" i="1" u="none" strike="noStrike" cap="none" normalizeH="0" baseline="0" smtClean="0">
                          <a:ln>
                            <a:noFill/>
                          </a:ln>
                          <a:solidFill>
                            <a:schemeClr val="tx1"/>
                          </a:solidFill>
                          <a:effectLst/>
                          <a:latin typeface="verdana" pitchFamily="34" charset="0"/>
                          <a:ea typeface="宋体" pitchFamily="2" charset="-122"/>
                        </a:rPr>
                        <a:t>, Val</a:t>
                      </a:r>
                      <a:r>
                        <a:rPr kumimoji="0" lang="en-US" altLang="zh-CN" sz="2000" b="0" i="1" u="none" strike="noStrike" cap="none" normalizeH="0" baseline="-25000" smtClean="0">
                          <a:ln>
                            <a:noFill/>
                          </a:ln>
                          <a:solidFill>
                            <a:schemeClr val="tx1"/>
                          </a:solidFill>
                          <a:effectLst/>
                          <a:latin typeface="verdana" pitchFamily="34" charset="0"/>
                          <a:ea typeface="宋体" pitchFamily="2" charset="-122"/>
                        </a:rPr>
                        <a:t>2</a:t>
                      </a:r>
                      <a:r>
                        <a:rPr kumimoji="0" lang="en-US" altLang="zh-CN" sz="2000" b="0" i="1" u="none" strike="noStrike" cap="none" normalizeH="0" baseline="0" smtClean="0">
                          <a:ln>
                            <a:noFill/>
                          </a:ln>
                          <a:solidFill>
                            <a:schemeClr val="tx1"/>
                          </a:solidFill>
                          <a:effectLst/>
                          <a:latin typeface="verdana" pitchFamily="34" charset="0"/>
                          <a:ea typeface="宋体" pitchFamily="2" charset="-122"/>
                        </a:rPr>
                        <a:t>, … , Val</a:t>
                      </a:r>
                      <a:r>
                        <a:rPr kumimoji="0" lang="en-US" altLang="zh-CN" sz="2000" b="0" i="1" u="none" strike="noStrike" cap="none" normalizeH="0" baseline="-25000" smtClean="0">
                          <a:ln>
                            <a:noFill/>
                          </a:ln>
                          <a:solidFill>
                            <a:schemeClr val="tx1"/>
                          </a:solidFill>
                          <a:effectLst/>
                          <a:latin typeface="verdana" pitchFamily="34" charset="0"/>
                          <a:ea typeface="宋体" pitchFamily="2" charset="-122"/>
                        </a:rPr>
                        <a:t>n</a:t>
                      </a:r>
                      <a:r>
                        <a:rPr kumimoji="0" lang="en-US" altLang="zh-CN" sz="2000" b="0" i="1" u="none" strike="noStrike" cap="none" normalizeH="0" baseline="0" smtClean="0">
                          <a:ln>
                            <a:noFill/>
                          </a:ln>
                          <a:solidFill>
                            <a:schemeClr val="tx1"/>
                          </a:solidFill>
                          <a:effectLst/>
                          <a:latin typeface="verdana"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09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Change tuples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rPr>
                        <a:t>UPDATE</a:t>
                      </a:r>
                      <a:r>
                        <a:rPr kumimoji="0" lang="en-US" altLang="zh-CN" sz="2000" b="0" i="0" u="none" strike="noStrike" cap="none" normalizeH="0" baseline="0" smtClean="0">
                          <a:ln>
                            <a:noFill/>
                          </a:ln>
                          <a:solidFill>
                            <a:schemeClr val="tx1"/>
                          </a:solidFill>
                          <a:effectLst/>
                          <a:latin typeface="verdana" pitchFamily="34" charset="0"/>
                          <a:ea typeface="宋体" pitchFamily="2" charset="-122"/>
                        </a:rPr>
                        <a:t> </a:t>
                      </a:r>
                      <a:r>
                        <a:rPr kumimoji="0" lang="en-US" altLang="zh-CN" sz="2000" b="0" i="1" u="none" strike="noStrike" cap="none" normalizeH="0" baseline="0" smtClean="0">
                          <a:ln>
                            <a:noFill/>
                          </a:ln>
                          <a:solidFill>
                            <a:schemeClr val="tx1"/>
                          </a:solidFill>
                          <a:effectLst/>
                          <a:latin typeface="verdana" pitchFamily="34" charset="0"/>
                          <a:ea typeface="宋体" pitchFamily="2" charset="-122"/>
                        </a:rPr>
                        <a:t>table_name</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SET</a:t>
                      </a:r>
                      <a:r>
                        <a:rPr kumimoji="0" lang="en-US" altLang="zh-CN" sz="2000" b="0" i="0" u="none" strike="noStrike" cap="none" normalizeH="0" baseline="0" smtClean="0">
                          <a:ln>
                            <a:noFill/>
                          </a:ln>
                          <a:solidFill>
                            <a:schemeClr val="tx1"/>
                          </a:solidFill>
                          <a:effectLst/>
                          <a:latin typeface="verdana" pitchFamily="34" charset="0"/>
                          <a:ea typeface="宋体" pitchFamily="2" charset="-122"/>
                        </a:rPr>
                        <a:t> </a:t>
                      </a:r>
                      <a:r>
                        <a:rPr kumimoji="0" lang="en-US" altLang="zh-CN" sz="2000" b="0" i="1" u="none" strike="noStrike" cap="none" normalizeH="0" baseline="0" smtClean="0">
                          <a:ln>
                            <a:noFill/>
                          </a:ln>
                          <a:solidFill>
                            <a:schemeClr val="tx1"/>
                          </a:solidFill>
                          <a:effectLst/>
                          <a:latin typeface="verdana" pitchFamily="34" charset="0"/>
                          <a:ea typeface="宋体" pitchFamily="2" charset="-122"/>
                        </a:rPr>
                        <a:t>A</a:t>
                      </a:r>
                      <a:r>
                        <a:rPr kumimoji="0" lang="en-US" altLang="zh-CN" sz="2000" b="0" i="1" u="none" strike="noStrike" cap="none" normalizeH="0" baseline="-25000" smtClean="0">
                          <a:ln>
                            <a:noFill/>
                          </a:ln>
                          <a:solidFill>
                            <a:schemeClr val="tx1"/>
                          </a:solidFill>
                          <a:effectLst/>
                          <a:latin typeface="verdana" pitchFamily="34" charset="0"/>
                          <a:ea typeface="宋体" pitchFamily="2" charset="-122"/>
                        </a:rPr>
                        <a:t>1</a:t>
                      </a:r>
                      <a:r>
                        <a:rPr kumimoji="0" lang="en-US" altLang="zh-CN" sz="2000" b="0" i="1" u="none" strike="noStrike" cap="none" normalizeH="0" baseline="0" smtClean="0">
                          <a:ln>
                            <a:noFill/>
                          </a:ln>
                          <a:solidFill>
                            <a:schemeClr val="tx1"/>
                          </a:solidFill>
                          <a:effectLst/>
                          <a:latin typeface="verdana" pitchFamily="34" charset="0"/>
                          <a:ea typeface="宋体" pitchFamily="2" charset="-122"/>
                        </a:rPr>
                        <a:t>=val</a:t>
                      </a:r>
                      <a:r>
                        <a:rPr kumimoji="0" lang="en-US" altLang="zh-CN" sz="2000" b="0" i="1" u="none" strike="noStrike" cap="none" normalizeH="0" baseline="-25000" smtClean="0">
                          <a:ln>
                            <a:noFill/>
                          </a:ln>
                          <a:solidFill>
                            <a:schemeClr val="tx1"/>
                          </a:solidFill>
                          <a:effectLst/>
                          <a:latin typeface="verdana" pitchFamily="34" charset="0"/>
                          <a:ea typeface="宋体" pitchFamily="2" charset="-122"/>
                        </a:rPr>
                        <a:t>1</a:t>
                      </a:r>
                      <a:r>
                        <a:rPr kumimoji="0" lang="en-US" altLang="zh-CN" sz="2000" b="0" i="1" u="none" strike="noStrike" cap="none" normalizeH="0" baseline="0" smtClean="0">
                          <a:ln>
                            <a:noFill/>
                          </a:ln>
                          <a:solidFill>
                            <a:schemeClr val="tx1"/>
                          </a:solidFill>
                          <a:effectLst/>
                          <a:latin typeface="verdana" pitchFamily="34" charset="0"/>
                          <a:ea typeface="宋体" pitchFamily="2" charset="-122"/>
                        </a:rPr>
                        <a:t>, A</a:t>
                      </a:r>
                      <a:r>
                        <a:rPr kumimoji="0" lang="en-US" altLang="zh-CN" sz="2000" b="0" i="1" u="none" strike="noStrike" cap="none" normalizeH="0" baseline="-25000" smtClean="0">
                          <a:ln>
                            <a:noFill/>
                          </a:ln>
                          <a:solidFill>
                            <a:schemeClr val="tx1"/>
                          </a:solidFill>
                          <a:effectLst/>
                          <a:latin typeface="verdana" pitchFamily="34" charset="0"/>
                          <a:ea typeface="宋体" pitchFamily="2" charset="-122"/>
                        </a:rPr>
                        <a:t>2</a:t>
                      </a:r>
                      <a:r>
                        <a:rPr kumimoji="0" lang="en-US" altLang="zh-CN" sz="2000" b="0" i="1" u="none" strike="noStrike" cap="none" normalizeH="0" baseline="0" smtClean="0">
                          <a:ln>
                            <a:noFill/>
                          </a:ln>
                          <a:solidFill>
                            <a:schemeClr val="tx1"/>
                          </a:solidFill>
                          <a:effectLst/>
                          <a:latin typeface="verdana" pitchFamily="34" charset="0"/>
                          <a:ea typeface="宋体" pitchFamily="2" charset="-122"/>
                        </a:rPr>
                        <a:t>=val</a:t>
                      </a:r>
                      <a:r>
                        <a:rPr kumimoji="0" lang="en-US" altLang="zh-CN" sz="2000" b="0" i="1" u="none" strike="noStrike" cap="none" normalizeH="0" baseline="-25000" smtClean="0">
                          <a:ln>
                            <a:noFill/>
                          </a:ln>
                          <a:solidFill>
                            <a:schemeClr val="tx1"/>
                          </a:solidFill>
                          <a:effectLst/>
                          <a:latin typeface="verdana" pitchFamily="34" charset="0"/>
                          <a:ea typeface="宋体" pitchFamily="2" charset="-122"/>
                        </a:rPr>
                        <a:t>2</a:t>
                      </a:r>
                      <a:r>
                        <a:rPr kumimoji="0" lang="en-US" altLang="zh-CN" sz="2000" b="0" i="1" u="none" strike="noStrike" cap="none" normalizeH="0" baseline="0" smtClean="0">
                          <a:ln>
                            <a:noFill/>
                          </a:ln>
                          <a:solidFill>
                            <a:schemeClr val="tx1"/>
                          </a:solidFill>
                          <a:effectLst/>
                          <a:latin typeface="verdana" pitchFamily="34" charset="0"/>
                          <a:ea typeface="宋体" pitchFamily="2" charset="-122"/>
                        </a:rPr>
                        <a:t>, …, A</a:t>
                      </a:r>
                      <a:r>
                        <a:rPr kumimoji="0" lang="en-US" altLang="zh-CN" sz="2000" b="0" i="1" u="none" strike="noStrike" cap="none" normalizeH="0" baseline="-25000" smtClean="0">
                          <a:ln>
                            <a:noFill/>
                          </a:ln>
                          <a:solidFill>
                            <a:schemeClr val="tx1"/>
                          </a:solidFill>
                          <a:effectLst/>
                          <a:latin typeface="verdana" pitchFamily="34" charset="0"/>
                          <a:ea typeface="宋体" pitchFamily="2" charset="-122"/>
                        </a:rPr>
                        <a:t>n</a:t>
                      </a:r>
                      <a:r>
                        <a:rPr kumimoji="0" lang="en-US" altLang="zh-CN" sz="2000" b="0" i="1" u="none" strike="noStrike" cap="none" normalizeH="0" baseline="0" smtClean="0">
                          <a:ln>
                            <a:noFill/>
                          </a:ln>
                          <a:solidFill>
                            <a:schemeClr val="tx1"/>
                          </a:solidFill>
                          <a:effectLst/>
                          <a:latin typeface="verdana" pitchFamily="34" charset="0"/>
                          <a:ea typeface="宋体" pitchFamily="2" charset="-122"/>
                        </a:rPr>
                        <a:t>=val</a:t>
                      </a:r>
                      <a:r>
                        <a:rPr kumimoji="0" lang="en-US" altLang="zh-CN" sz="2000" b="0" i="1" u="none" strike="noStrike" cap="none" normalizeH="0" baseline="-25000" smtClean="0">
                          <a:ln>
                            <a:noFill/>
                          </a:ln>
                          <a:solidFill>
                            <a:schemeClr val="tx1"/>
                          </a:solidFill>
                          <a:effectLst/>
                          <a:latin typeface="verdana" pitchFamily="34" charset="0"/>
                          <a:ea typeface="宋体" pitchFamily="2" charset="-122"/>
                        </a:rPr>
                        <a:t>n</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WHERE</a:t>
                      </a:r>
                      <a:r>
                        <a:rPr kumimoji="0" lang="en-US" altLang="zh-CN" sz="2000" b="0" i="0" u="none" strike="noStrike" cap="none" normalizeH="0" baseline="0" smtClean="0">
                          <a:ln>
                            <a:noFill/>
                          </a:ln>
                          <a:solidFill>
                            <a:schemeClr val="tx1"/>
                          </a:solidFill>
                          <a:effectLst/>
                          <a:latin typeface="verdana" pitchFamily="34" charset="0"/>
                          <a:ea typeface="宋体" pitchFamily="2" charset="-122"/>
                        </a:rPr>
                        <a:t> </a:t>
                      </a:r>
                      <a:r>
                        <a:rPr kumimoji="0" lang="en-US" altLang="zh-CN" sz="2000" b="0" i="1" u="none" strike="noStrike" cap="none" normalizeH="0" baseline="0" smtClean="0">
                          <a:ln>
                            <a:noFill/>
                          </a:ln>
                          <a:solidFill>
                            <a:schemeClr val="tx1"/>
                          </a:solidFill>
                          <a:effectLst/>
                          <a:latin typeface="verdana" pitchFamily="34" charset="0"/>
                          <a:ea typeface="宋体" pitchFamily="2" charset="-122"/>
                        </a:rPr>
                        <a:t>tuple_selection_predicate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3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Remove tuples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rPr>
                        <a:t>DELETE</a:t>
                      </a:r>
                      <a:r>
                        <a:rPr kumimoji="0" lang="en-US" altLang="zh-CN" sz="2000" b="0" i="0" u="none" strike="noStrike" cap="none" normalizeH="0" baseline="0" smtClean="0">
                          <a:ln>
                            <a:noFill/>
                          </a:ln>
                          <a:solidFill>
                            <a:schemeClr val="tx1"/>
                          </a:solidFill>
                          <a:effectLst/>
                          <a:latin typeface="verdana" pitchFamily="34" charset="0"/>
                          <a:ea typeface="宋体" pitchFamily="2" charset="-122"/>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FROM</a:t>
                      </a:r>
                      <a:r>
                        <a:rPr kumimoji="0" lang="en-US" altLang="zh-CN" sz="2000" b="0" i="0" u="none" strike="noStrike" cap="none" normalizeH="0" baseline="0" smtClean="0">
                          <a:ln>
                            <a:noFill/>
                          </a:ln>
                          <a:solidFill>
                            <a:schemeClr val="tx1"/>
                          </a:solidFill>
                          <a:effectLst/>
                          <a:latin typeface="verdana" pitchFamily="34" charset="0"/>
                          <a:ea typeface="宋体" pitchFamily="2" charset="-122"/>
                        </a:rPr>
                        <a:t> </a:t>
                      </a:r>
                      <a:r>
                        <a:rPr kumimoji="0" lang="en-US" altLang="zh-CN" sz="2000" b="0" i="1" u="none" strike="noStrike" cap="none" normalizeH="0" baseline="0" smtClean="0">
                          <a:ln>
                            <a:noFill/>
                          </a:ln>
                          <a:solidFill>
                            <a:schemeClr val="tx1"/>
                          </a:solidFill>
                          <a:effectLst/>
                          <a:latin typeface="verdana" pitchFamily="34" charset="0"/>
                          <a:ea typeface="宋体" pitchFamily="2" charset="-122"/>
                        </a:rPr>
                        <a:t>table_name</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WHERE</a:t>
                      </a:r>
                      <a:r>
                        <a:rPr kumimoji="0" lang="en-US" altLang="zh-CN" sz="2000" b="0" i="0" u="none" strike="noStrike" cap="none" normalizeH="0" baseline="0" smtClean="0">
                          <a:ln>
                            <a:noFill/>
                          </a:ln>
                          <a:solidFill>
                            <a:schemeClr val="tx1"/>
                          </a:solidFill>
                          <a:effectLst/>
                          <a:latin typeface="verdana" pitchFamily="34" charset="0"/>
                          <a:ea typeface="宋体" pitchFamily="2" charset="-122"/>
                        </a:rPr>
                        <a:t> </a:t>
                      </a:r>
                      <a:r>
                        <a:rPr kumimoji="0" lang="en-US" altLang="zh-CN" sz="2000" b="0" i="1" u="none" strike="noStrike" cap="none" normalizeH="0" baseline="0" smtClean="0">
                          <a:ln>
                            <a:noFill/>
                          </a:ln>
                          <a:solidFill>
                            <a:schemeClr val="tx1"/>
                          </a:solidFill>
                          <a:effectLst/>
                          <a:latin typeface="verdana" pitchFamily="34" charset="0"/>
                          <a:ea typeface="宋体" pitchFamily="2" charset="-122"/>
                        </a:rPr>
                        <a:t>tuple_selection_predicate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990600"/>
          </a:xfrm>
        </p:spPr>
        <p:txBody>
          <a:bodyPr/>
          <a:lstStyle/>
          <a:p>
            <a:pPr eaLnBrk="1" hangingPunct="1"/>
            <a:r>
              <a:rPr lang="en-US" altLang="zh-CN" smtClean="0"/>
              <a:t>INSERTION</a:t>
            </a:r>
          </a:p>
        </p:txBody>
      </p:sp>
      <p:sp>
        <p:nvSpPr>
          <p:cNvPr id="12291" name="Rectangle 3"/>
          <p:cNvSpPr>
            <a:spLocks noGrp="1" noChangeArrowheads="1"/>
          </p:cNvSpPr>
          <p:nvPr>
            <p:ph type="body" idx="1"/>
          </p:nvPr>
        </p:nvSpPr>
        <p:spPr>
          <a:xfrm>
            <a:off x="457200" y="990600"/>
            <a:ext cx="8229600" cy="5135563"/>
          </a:xfrm>
        </p:spPr>
        <p:txBody>
          <a:bodyPr/>
          <a:lstStyle/>
          <a:p>
            <a:pPr eaLnBrk="1" hangingPunct="1"/>
            <a:r>
              <a:rPr lang="en-US" altLang="zh-CN" sz="2600" smtClean="0"/>
              <a:t>Add a new tuple to </a:t>
            </a:r>
            <a:r>
              <a:rPr lang="en-US" altLang="zh-CN" sz="2600" i="1" smtClean="0"/>
              <a:t>student</a:t>
            </a:r>
          </a:p>
          <a:p>
            <a:pPr eaLnBrk="1" hangingPunct="1">
              <a:buFont typeface="Wingdings" pitchFamily="2" charset="2"/>
              <a:buNone/>
            </a:pPr>
            <a:r>
              <a:rPr lang="en-US" altLang="zh-CN" sz="2600" smtClean="0"/>
              <a:t>		</a:t>
            </a:r>
            <a:r>
              <a:rPr lang="en-US" altLang="zh-CN" sz="2600" b="1" smtClean="0"/>
              <a:t>insert</a:t>
            </a:r>
            <a:r>
              <a:rPr lang="en-US" altLang="zh-CN" sz="2600" smtClean="0"/>
              <a:t> </a:t>
            </a:r>
            <a:r>
              <a:rPr lang="en-US" altLang="zh-CN" sz="2600" b="1" smtClean="0"/>
              <a:t>into</a:t>
            </a:r>
            <a:r>
              <a:rPr lang="en-US" altLang="zh-CN" sz="2600" smtClean="0"/>
              <a:t> </a:t>
            </a:r>
            <a:r>
              <a:rPr lang="en-US" altLang="zh-CN" sz="2600" i="1" smtClean="0"/>
              <a:t>student</a:t>
            </a:r>
          </a:p>
          <a:p>
            <a:pPr eaLnBrk="1" hangingPunct="1">
              <a:buFont typeface="Wingdings" pitchFamily="2" charset="2"/>
              <a:buNone/>
            </a:pPr>
            <a:r>
              <a:rPr lang="en-US" altLang="zh-CN" sz="2600" smtClean="0"/>
              <a:t>		</a:t>
            </a:r>
            <a:r>
              <a:rPr lang="en-US" altLang="zh-CN" sz="2600" b="1" smtClean="0"/>
              <a:t>values</a:t>
            </a:r>
            <a:r>
              <a:rPr lang="en-US" altLang="zh-CN" sz="2600" smtClean="0"/>
              <a:t>(‘999999999’,’Mike’,18,’computer science’)</a:t>
            </a:r>
          </a:p>
          <a:p>
            <a:pPr eaLnBrk="1" hangingPunct="1">
              <a:buFont typeface="Wingdings" pitchFamily="2" charset="2"/>
              <a:buNone/>
            </a:pPr>
            <a:r>
              <a:rPr lang="en-US" altLang="zh-CN" sz="2600" smtClean="0"/>
              <a:t>	or equivalently</a:t>
            </a:r>
          </a:p>
          <a:p>
            <a:pPr eaLnBrk="1" hangingPunct="1">
              <a:buFont typeface="Wingdings" pitchFamily="2" charset="2"/>
              <a:buNone/>
            </a:pPr>
            <a:r>
              <a:rPr lang="en-US" altLang="zh-CN" sz="2600" smtClean="0"/>
              <a:t>		</a:t>
            </a:r>
            <a:r>
              <a:rPr lang="en-US" altLang="zh-CN" sz="2600" b="1" smtClean="0"/>
              <a:t>insert</a:t>
            </a:r>
            <a:r>
              <a:rPr lang="en-US" altLang="zh-CN" sz="2600" smtClean="0"/>
              <a:t> </a:t>
            </a:r>
            <a:r>
              <a:rPr lang="en-US" altLang="zh-CN" sz="2600" b="1" smtClean="0"/>
              <a:t>into</a:t>
            </a:r>
            <a:r>
              <a:rPr lang="en-US" altLang="zh-CN" sz="2600" smtClean="0"/>
              <a:t> </a:t>
            </a:r>
            <a:r>
              <a:rPr lang="en-US" altLang="zh-CN" sz="2600" i="1" smtClean="0"/>
              <a:t>student(flashlineID,name,age,department)</a:t>
            </a:r>
          </a:p>
          <a:p>
            <a:pPr eaLnBrk="1" hangingPunct="1">
              <a:buFont typeface="Wingdings" pitchFamily="2" charset="2"/>
              <a:buNone/>
            </a:pPr>
            <a:r>
              <a:rPr lang="en-US" altLang="zh-CN" sz="2600" smtClean="0"/>
              <a:t>		</a:t>
            </a:r>
            <a:r>
              <a:rPr lang="en-US" altLang="zh-CN" sz="2600" b="1" smtClean="0"/>
              <a:t>values</a:t>
            </a:r>
            <a:r>
              <a:rPr lang="en-US" altLang="zh-CN" sz="2600" smtClean="0"/>
              <a:t>(‘999999999’,’Mike’,18,’computer science’)</a:t>
            </a:r>
          </a:p>
          <a:p>
            <a:pPr eaLnBrk="1" hangingPunct="1">
              <a:buFont typeface="Wingdings" pitchFamily="2" charset="2"/>
              <a:buNone/>
            </a:pPr>
            <a:endParaRPr lang="en-US" altLang="zh-CN" sz="2600" smtClean="0"/>
          </a:p>
          <a:p>
            <a:pPr eaLnBrk="1" hangingPunct="1"/>
            <a:r>
              <a:rPr lang="en-US" altLang="zh-CN" sz="2600" smtClean="0"/>
              <a:t>Add a new tuple to </a:t>
            </a:r>
            <a:r>
              <a:rPr lang="en-US" altLang="zh-CN" sz="2600" i="1" smtClean="0"/>
              <a:t>student</a:t>
            </a:r>
            <a:r>
              <a:rPr lang="en-US" altLang="zh-CN" sz="2600" smtClean="0"/>
              <a:t> with </a:t>
            </a:r>
            <a:r>
              <a:rPr lang="en-US" altLang="zh-CN" sz="2600" i="1" smtClean="0"/>
              <a:t>age</a:t>
            </a:r>
            <a:r>
              <a:rPr lang="en-US" altLang="zh-CN" sz="2600" smtClean="0"/>
              <a:t> set to </a:t>
            </a:r>
            <a:r>
              <a:rPr lang="en-US" altLang="zh-CN" sz="2600" b="1" smtClean="0"/>
              <a:t>null</a:t>
            </a:r>
          </a:p>
          <a:p>
            <a:pPr eaLnBrk="1" hangingPunct="1">
              <a:buFont typeface="Wingdings" pitchFamily="2" charset="2"/>
              <a:buNone/>
            </a:pPr>
            <a:r>
              <a:rPr lang="en-US" altLang="zh-CN" sz="2600" smtClean="0"/>
              <a:t>		</a:t>
            </a:r>
            <a:r>
              <a:rPr lang="en-US" altLang="zh-CN" sz="2600" b="1" smtClean="0"/>
              <a:t>insert</a:t>
            </a:r>
            <a:r>
              <a:rPr lang="en-US" altLang="zh-CN" sz="2600" smtClean="0"/>
              <a:t> </a:t>
            </a:r>
            <a:r>
              <a:rPr lang="en-US" altLang="zh-CN" sz="2600" b="1" smtClean="0"/>
              <a:t>into</a:t>
            </a:r>
            <a:r>
              <a:rPr lang="en-US" altLang="zh-CN" sz="2600" smtClean="0"/>
              <a:t> </a:t>
            </a:r>
            <a:r>
              <a:rPr lang="en-US" altLang="zh-CN" sz="2600" i="1" smtClean="0"/>
              <a:t>student</a:t>
            </a:r>
          </a:p>
          <a:p>
            <a:pPr eaLnBrk="1" hangingPunct="1">
              <a:buFont typeface="Wingdings" pitchFamily="2" charset="2"/>
              <a:buNone/>
            </a:pPr>
            <a:r>
              <a:rPr lang="en-US" altLang="zh-CN" sz="2600" smtClean="0"/>
              <a:t>		</a:t>
            </a:r>
            <a:r>
              <a:rPr lang="en-US" altLang="zh-CN" sz="2600" b="1" smtClean="0"/>
              <a:t>values</a:t>
            </a:r>
            <a:r>
              <a:rPr lang="en-US" altLang="zh-CN" sz="2600" smtClean="0"/>
              <a:t>(‘999999999’,’Mike’,</a:t>
            </a:r>
            <a:r>
              <a:rPr lang="en-US" altLang="zh-CN" sz="2600" b="1" smtClean="0"/>
              <a:t>null</a:t>
            </a:r>
            <a:r>
              <a:rPr lang="en-US" altLang="zh-CN" sz="2600" smtClean="0"/>
              <a:t>,’computer science’)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t>UPDATE</a:t>
            </a:r>
          </a:p>
        </p:txBody>
      </p:sp>
      <p:sp>
        <p:nvSpPr>
          <p:cNvPr id="13315" name="Rectangle 3"/>
          <p:cNvSpPr>
            <a:spLocks noGrp="1" noChangeArrowheads="1"/>
          </p:cNvSpPr>
          <p:nvPr>
            <p:ph type="body" idx="1"/>
          </p:nvPr>
        </p:nvSpPr>
        <p:spPr>
          <a:xfrm>
            <a:off x="457200" y="1371600"/>
            <a:ext cx="8229600" cy="4754563"/>
          </a:xfrm>
        </p:spPr>
        <p:txBody>
          <a:bodyPr/>
          <a:lstStyle/>
          <a:p>
            <a:pPr eaLnBrk="1" hangingPunct="1"/>
            <a:r>
              <a:rPr lang="en-US" altLang="zh-CN" sz="2600" smtClean="0"/>
              <a:t>Set all department to ‘computer science’</a:t>
            </a:r>
          </a:p>
          <a:p>
            <a:pPr eaLnBrk="1" hangingPunct="1">
              <a:buFont typeface="Wingdings" pitchFamily="2" charset="2"/>
              <a:buNone/>
            </a:pPr>
            <a:r>
              <a:rPr lang="en-US" altLang="zh-CN" sz="2600" smtClean="0"/>
              <a:t>		</a:t>
            </a:r>
            <a:r>
              <a:rPr lang="en-US" altLang="zh-CN" sz="2600" b="1" smtClean="0"/>
              <a:t>update</a:t>
            </a:r>
            <a:r>
              <a:rPr lang="en-US" altLang="zh-CN" sz="2600" smtClean="0"/>
              <a:t> </a:t>
            </a:r>
            <a:r>
              <a:rPr lang="en-US" altLang="zh-CN" sz="2600" i="1" smtClean="0"/>
              <a:t>student</a:t>
            </a:r>
          </a:p>
          <a:p>
            <a:pPr eaLnBrk="1" hangingPunct="1">
              <a:buFont typeface="Wingdings" pitchFamily="2" charset="2"/>
              <a:buNone/>
            </a:pPr>
            <a:r>
              <a:rPr lang="en-US" altLang="zh-CN" sz="2600" smtClean="0"/>
              <a:t>		</a:t>
            </a:r>
            <a:r>
              <a:rPr lang="en-US" altLang="zh-CN" sz="2600" b="1" smtClean="0"/>
              <a:t>set</a:t>
            </a:r>
            <a:r>
              <a:rPr lang="en-US" altLang="zh-CN" sz="2600" smtClean="0"/>
              <a:t> </a:t>
            </a:r>
            <a:r>
              <a:rPr lang="en-US" altLang="zh-CN" sz="2600" i="1" smtClean="0"/>
              <a:t>department</a:t>
            </a:r>
            <a:r>
              <a:rPr lang="en-US" altLang="zh-CN" sz="2600" smtClean="0"/>
              <a:t>=‘computer science’</a:t>
            </a:r>
          </a:p>
          <a:p>
            <a:pPr eaLnBrk="1" hangingPunct="1"/>
            <a:endParaRPr lang="en-US" altLang="zh-CN" sz="2600" smtClean="0"/>
          </a:p>
          <a:p>
            <a:pPr eaLnBrk="1" hangingPunct="1"/>
            <a:r>
              <a:rPr lang="en-US" altLang="zh-CN" sz="2600" smtClean="0"/>
              <a:t>In table </a:t>
            </a:r>
            <a:r>
              <a:rPr lang="en-US" altLang="zh-CN" sz="2600" i="1" smtClean="0"/>
              <a:t>account(account_number, balance, branch_name, branch_city), </a:t>
            </a:r>
            <a:r>
              <a:rPr lang="en-US" altLang="zh-CN" sz="2600" smtClean="0"/>
              <a:t>increase the balances of all accounts by 6%</a:t>
            </a:r>
          </a:p>
          <a:p>
            <a:pPr eaLnBrk="1" hangingPunct="1">
              <a:buFont typeface="Wingdings" pitchFamily="2" charset="2"/>
              <a:buNone/>
            </a:pPr>
            <a:r>
              <a:rPr lang="en-US" altLang="zh-CN" sz="2600" i="1" smtClean="0"/>
              <a:t>		</a:t>
            </a:r>
            <a:r>
              <a:rPr lang="en-US" altLang="zh-CN" sz="2600" b="1" smtClean="0"/>
              <a:t>update</a:t>
            </a:r>
            <a:r>
              <a:rPr lang="en-US" altLang="zh-CN" sz="2600" smtClean="0"/>
              <a:t> </a:t>
            </a:r>
            <a:r>
              <a:rPr lang="en-US" altLang="zh-CN" sz="2600" i="1" smtClean="0"/>
              <a:t>account</a:t>
            </a:r>
          </a:p>
          <a:p>
            <a:pPr eaLnBrk="1" hangingPunct="1">
              <a:buFont typeface="Wingdings" pitchFamily="2" charset="2"/>
              <a:buNone/>
            </a:pPr>
            <a:r>
              <a:rPr lang="en-US" altLang="zh-CN" sz="2600" smtClean="0"/>
              <a:t>		</a:t>
            </a:r>
            <a:r>
              <a:rPr lang="en-US" altLang="zh-CN" sz="2600" b="1" smtClean="0"/>
              <a:t>set</a:t>
            </a:r>
            <a:r>
              <a:rPr lang="en-US" altLang="zh-CN" sz="2600" smtClean="0"/>
              <a:t> </a:t>
            </a:r>
            <a:r>
              <a:rPr lang="en-US" altLang="zh-CN" sz="2600" i="1" smtClean="0"/>
              <a:t>balance=balance*1.06</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DELETION</a:t>
            </a:r>
          </a:p>
        </p:txBody>
      </p:sp>
      <p:sp>
        <p:nvSpPr>
          <p:cNvPr id="14339" name="Rectangle 3"/>
          <p:cNvSpPr>
            <a:spLocks noGrp="1" noChangeArrowheads="1"/>
          </p:cNvSpPr>
          <p:nvPr>
            <p:ph type="body" idx="1"/>
          </p:nvPr>
        </p:nvSpPr>
        <p:spPr/>
        <p:txBody>
          <a:bodyPr/>
          <a:lstStyle/>
          <a:p>
            <a:pPr eaLnBrk="1" hangingPunct="1"/>
            <a:r>
              <a:rPr lang="en-US" altLang="zh-CN" smtClean="0"/>
              <a:t>Delete records of all students in the university</a:t>
            </a:r>
          </a:p>
          <a:p>
            <a:pPr eaLnBrk="1" hangingPunct="1">
              <a:buFont typeface="Wingdings" pitchFamily="2" charset="2"/>
              <a:buNone/>
            </a:pPr>
            <a:r>
              <a:rPr lang="en-US" altLang="zh-CN" smtClean="0"/>
              <a:t>			</a:t>
            </a:r>
            <a:r>
              <a:rPr lang="en-US" altLang="zh-CN" sz="2400" b="1" smtClean="0"/>
              <a:t>delete</a:t>
            </a:r>
            <a:r>
              <a:rPr lang="en-US" altLang="zh-CN" sz="2400" smtClean="0"/>
              <a:t> </a:t>
            </a:r>
            <a:r>
              <a:rPr lang="en-US" altLang="zh-CN" sz="2400" b="1" smtClean="0"/>
              <a:t>from</a:t>
            </a:r>
            <a:r>
              <a:rPr lang="en-US" altLang="zh-CN" sz="2400" smtClean="0"/>
              <a:t> </a:t>
            </a:r>
            <a:r>
              <a:rPr lang="en-US" altLang="zh-CN" sz="2400" i="1" smtClean="0"/>
              <a:t>student</a:t>
            </a:r>
          </a:p>
          <a:p>
            <a:pPr eaLnBrk="1" hangingPunct="1"/>
            <a:endParaRPr lang="en-US" altLang="zh-CN" sz="2400" smtClean="0"/>
          </a:p>
          <a:p>
            <a:pPr eaLnBrk="1" hangingPunct="1"/>
            <a:r>
              <a:rPr lang="en-US" altLang="zh-CN" smtClean="0"/>
              <a:t>Delete the students who study computer science</a:t>
            </a:r>
          </a:p>
          <a:p>
            <a:pPr lvl="1" eaLnBrk="1" hangingPunct="1">
              <a:buFont typeface="Wingdings" pitchFamily="2" charset="2"/>
              <a:buNone/>
            </a:pPr>
            <a:r>
              <a:rPr lang="en-US" altLang="zh-CN" smtClean="0"/>
              <a:t>			</a:t>
            </a:r>
            <a:r>
              <a:rPr lang="en-US" altLang="zh-CN" b="1" smtClean="0"/>
              <a:t>delete</a:t>
            </a:r>
            <a:r>
              <a:rPr lang="en-US" altLang="zh-CN" smtClean="0"/>
              <a:t> </a:t>
            </a:r>
            <a:r>
              <a:rPr lang="en-US" altLang="zh-CN" b="1" smtClean="0"/>
              <a:t>from</a:t>
            </a:r>
            <a:r>
              <a:rPr lang="en-US" altLang="zh-CN" smtClean="0"/>
              <a:t> </a:t>
            </a:r>
            <a:r>
              <a:rPr lang="en-US" altLang="zh-CN" i="1" smtClean="0"/>
              <a:t>student</a:t>
            </a:r>
          </a:p>
          <a:p>
            <a:pPr lvl="1" eaLnBrk="1" hangingPunct="1">
              <a:buFont typeface="Wingdings" pitchFamily="2" charset="2"/>
              <a:buNone/>
            </a:pPr>
            <a:r>
              <a:rPr lang="en-US" altLang="zh-CN" smtClean="0"/>
              <a:t>			</a:t>
            </a:r>
            <a:r>
              <a:rPr lang="en-US" altLang="zh-CN" b="1" smtClean="0"/>
              <a:t>where</a:t>
            </a:r>
            <a:r>
              <a:rPr lang="en-US" altLang="zh-CN" smtClean="0"/>
              <a:t> </a:t>
            </a:r>
            <a:r>
              <a:rPr lang="en-US" altLang="zh-CN" i="1" smtClean="0"/>
              <a:t>department</a:t>
            </a:r>
            <a:r>
              <a:rPr lang="en-US" altLang="zh-CN" smtClean="0"/>
              <a:t>=‘computer science’</a:t>
            </a:r>
          </a:p>
          <a:p>
            <a:pPr eaLnBrk="1" hangingPunct="1">
              <a:buFont typeface="Wingdings" pitchFamily="2" charset="2"/>
              <a:buNone/>
            </a:pPr>
            <a:endParaRPr lang="zh-CN"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t>Basic Query Structure</a:t>
            </a:r>
          </a:p>
        </p:txBody>
      </p:sp>
      <p:sp>
        <p:nvSpPr>
          <p:cNvPr id="15363" name="Rectangle 3"/>
          <p:cNvSpPr>
            <a:spLocks noGrp="1" noChangeArrowheads="1"/>
          </p:cNvSpPr>
          <p:nvPr>
            <p:ph type="body" sz="half" idx="1"/>
          </p:nvPr>
        </p:nvSpPr>
        <p:spPr>
          <a:xfrm>
            <a:off x="457200" y="1295400"/>
            <a:ext cx="8077200" cy="5334000"/>
          </a:xfrm>
        </p:spPr>
        <p:txBody>
          <a:bodyPr/>
          <a:lstStyle/>
          <a:p>
            <a:pPr eaLnBrk="1" hangingPunct="1">
              <a:lnSpc>
                <a:spcPct val="90000"/>
              </a:lnSpc>
            </a:pPr>
            <a:r>
              <a:rPr lang="en-US" altLang="zh-CN" sz="2400" smtClean="0"/>
              <a:t>A typical SQL query has the form:</a:t>
            </a:r>
          </a:p>
          <a:p>
            <a:pPr eaLnBrk="1" hangingPunct="1">
              <a:lnSpc>
                <a:spcPct val="90000"/>
              </a:lnSpc>
              <a:buFont typeface="Wingdings" pitchFamily="2" charset="2"/>
              <a:buNone/>
            </a:pPr>
            <a:r>
              <a:rPr lang="en-US" altLang="zh-CN" sz="2400" smtClean="0"/>
              <a:t>		</a:t>
            </a:r>
            <a:r>
              <a:rPr lang="en-US" altLang="zh-CN" sz="2400" b="1" smtClean="0"/>
              <a:t>select</a:t>
            </a:r>
            <a:r>
              <a:rPr lang="en-US" altLang="zh-CN" sz="2400" smtClean="0"/>
              <a:t> </a:t>
            </a:r>
            <a:r>
              <a:rPr lang="en-US" altLang="zh-CN" sz="2400" i="1" smtClean="0"/>
              <a:t>A</a:t>
            </a:r>
            <a:r>
              <a:rPr lang="en-US" altLang="zh-CN" sz="2400" i="1" baseline="-25000" smtClean="0"/>
              <a:t>1</a:t>
            </a:r>
            <a:r>
              <a:rPr lang="en-US" altLang="zh-CN" sz="2400" i="1" smtClean="0"/>
              <a:t>, A</a:t>
            </a:r>
            <a:r>
              <a:rPr lang="en-US" altLang="zh-CN" sz="2400" i="1" baseline="-25000" smtClean="0"/>
              <a:t>2</a:t>
            </a:r>
            <a:r>
              <a:rPr lang="en-US" altLang="zh-CN" sz="2400" i="1" smtClean="0"/>
              <a:t>, …, A</a:t>
            </a:r>
            <a:r>
              <a:rPr lang="en-US" altLang="zh-CN" sz="2400" i="1" baseline="-25000" smtClean="0"/>
              <a:t>n</a:t>
            </a:r>
          </a:p>
          <a:p>
            <a:pPr eaLnBrk="1" hangingPunct="1">
              <a:lnSpc>
                <a:spcPct val="90000"/>
              </a:lnSpc>
              <a:buFont typeface="Wingdings" pitchFamily="2" charset="2"/>
              <a:buNone/>
            </a:pPr>
            <a:r>
              <a:rPr lang="en-US" altLang="zh-CN" sz="2400" smtClean="0"/>
              <a:t>		</a:t>
            </a:r>
            <a:r>
              <a:rPr lang="en-US" altLang="zh-CN" sz="2400" b="1" smtClean="0"/>
              <a:t>from</a:t>
            </a:r>
            <a:r>
              <a:rPr lang="en-US" altLang="zh-CN" sz="2400" smtClean="0"/>
              <a:t> </a:t>
            </a:r>
            <a:r>
              <a:rPr lang="en-US" altLang="zh-CN" sz="2400" i="1" smtClean="0"/>
              <a:t>table</a:t>
            </a:r>
            <a:r>
              <a:rPr lang="en-US" altLang="zh-CN" sz="2400" i="1" baseline="-25000" smtClean="0"/>
              <a:t>1</a:t>
            </a:r>
            <a:r>
              <a:rPr lang="en-US" altLang="zh-CN" sz="2400" i="1" smtClean="0"/>
              <a:t>, table</a:t>
            </a:r>
            <a:r>
              <a:rPr lang="en-US" altLang="zh-CN" sz="2400" i="1" baseline="-25000" smtClean="0"/>
              <a:t>2</a:t>
            </a:r>
            <a:r>
              <a:rPr lang="en-US" altLang="zh-CN" sz="2400" i="1" smtClean="0"/>
              <a:t>, …, table</a:t>
            </a:r>
            <a:r>
              <a:rPr lang="en-US" altLang="zh-CN" sz="2400" i="1" baseline="-25000" smtClean="0"/>
              <a:t>m</a:t>
            </a:r>
          </a:p>
          <a:p>
            <a:pPr eaLnBrk="1" hangingPunct="1">
              <a:lnSpc>
                <a:spcPct val="90000"/>
              </a:lnSpc>
              <a:buFont typeface="Wingdings" pitchFamily="2" charset="2"/>
              <a:buNone/>
            </a:pPr>
            <a:r>
              <a:rPr lang="en-US" altLang="zh-CN" sz="2400" smtClean="0"/>
              <a:t>		</a:t>
            </a:r>
            <a:r>
              <a:rPr lang="en-US" altLang="zh-CN" sz="2400" b="1" smtClean="0"/>
              <a:t>where</a:t>
            </a:r>
            <a:r>
              <a:rPr lang="en-US" altLang="zh-CN" sz="2400" smtClean="0"/>
              <a:t> </a:t>
            </a:r>
            <a:r>
              <a:rPr lang="en-US" altLang="zh-CN" sz="2400" i="1" smtClean="0"/>
              <a:t>P</a:t>
            </a:r>
          </a:p>
          <a:p>
            <a:pPr lvl="2" eaLnBrk="1" hangingPunct="1">
              <a:lnSpc>
                <a:spcPct val="90000"/>
              </a:lnSpc>
            </a:pPr>
            <a:r>
              <a:rPr lang="en-US" altLang="zh-CN" i="1" smtClean="0"/>
              <a:t>A</a:t>
            </a:r>
            <a:r>
              <a:rPr lang="en-US" altLang="zh-CN" i="1" baseline="-25000" smtClean="0"/>
              <a:t>i </a:t>
            </a:r>
            <a:r>
              <a:rPr lang="en-US" altLang="zh-CN" smtClean="0"/>
              <a:t>represents an attribute</a:t>
            </a:r>
          </a:p>
          <a:p>
            <a:pPr lvl="2" eaLnBrk="1" hangingPunct="1">
              <a:lnSpc>
                <a:spcPct val="90000"/>
              </a:lnSpc>
            </a:pPr>
            <a:r>
              <a:rPr lang="en-US" altLang="zh-CN" i="1" smtClean="0"/>
              <a:t>table</a:t>
            </a:r>
            <a:r>
              <a:rPr lang="en-US" altLang="zh-CN" i="1" baseline="-25000" smtClean="0"/>
              <a:t>i </a:t>
            </a:r>
            <a:r>
              <a:rPr lang="en-US" altLang="zh-CN" smtClean="0"/>
              <a:t>represents a table</a:t>
            </a:r>
          </a:p>
          <a:p>
            <a:pPr lvl="2" eaLnBrk="1" hangingPunct="1">
              <a:lnSpc>
                <a:spcPct val="90000"/>
              </a:lnSpc>
            </a:pPr>
            <a:r>
              <a:rPr lang="en-US" altLang="zh-CN" smtClean="0"/>
              <a:t>P is a constraints (condition)</a:t>
            </a:r>
            <a:endParaRPr lang="en-US" altLang="zh-CN" i="1" smtClean="0"/>
          </a:p>
          <a:p>
            <a:pPr eaLnBrk="1" hangingPunct="1">
              <a:lnSpc>
                <a:spcPct val="90000"/>
              </a:lnSpc>
            </a:pPr>
            <a:r>
              <a:rPr lang="en-US" altLang="zh-CN" sz="2400" smtClean="0"/>
              <a:t>This query is equivalent to the relational algebra expression:</a:t>
            </a:r>
          </a:p>
          <a:p>
            <a:pPr eaLnBrk="1" hangingPunct="1">
              <a:lnSpc>
                <a:spcPct val="90000"/>
              </a:lnSpc>
            </a:pPr>
            <a:endParaRPr lang="en-US" altLang="zh-CN" sz="2400" smtClean="0"/>
          </a:p>
          <a:p>
            <a:pPr eaLnBrk="1" hangingPunct="1">
              <a:lnSpc>
                <a:spcPct val="90000"/>
              </a:lnSpc>
            </a:pPr>
            <a:endParaRPr lang="en-US" altLang="zh-CN" sz="2400" smtClean="0"/>
          </a:p>
          <a:p>
            <a:pPr eaLnBrk="1" hangingPunct="1">
              <a:lnSpc>
                <a:spcPct val="90000"/>
              </a:lnSpc>
            </a:pPr>
            <a:r>
              <a:rPr lang="en-US" altLang="zh-CN" sz="2400" smtClean="0"/>
              <a:t>Example</a:t>
            </a:r>
          </a:p>
          <a:p>
            <a:pPr lvl="1" eaLnBrk="1" hangingPunct="1">
              <a:lnSpc>
                <a:spcPct val="90000"/>
              </a:lnSpc>
              <a:buFont typeface="Wingdings" pitchFamily="2" charset="2"/>
              <a:buNone/>
            </a:pPr>
            <a:r>
              <a:rPr lang="en-US" altLang="zh-CN" sz="2400" smtClean="0"/>
              <a:t>	</a:t>
            </a:r>
            <a:r>
              <a:rPr lang="en-US" altLang="zh-CN" sz="2400" b="1" smtClean="0"/>
              <a:t>Select</a:t>
            </a:r>
            <a:r>
              <a:rPr lang="en-US" altLang="zh-CN" sz="2400" smtClean="0"/>
              <a:t> </a:t>
            </a:r>
            <a:r>
              <a:rPr lang="en-US" altLang="zh-CN" sz="2400" i="1" smtClean="0"/>
              <a:t>flashlineID, name</a:t>
            </a:r>
            <a:r>
              <a:rPr lang="en-US" altLang="zh-CN" sz="2400" smtClean="0"/>
              <a:t> </a:t>
            </a:r>
            <a:r>
              <a:rPr lang="en-US" altLang="zh-CN" sz="2400" b="1" smtClean="0"/>
              <a:t>from</a:t>
            </a:r>
            <a:r>
              <a:rPr lang="en-US" altLang="zh-CN" sz="2400" smtClean="0"/>
              <a:t> </a:t>
            </a:r>
            <a:r>
              <a:rPr lang="en-US" altLang="zh-CN" sz="2400" i="1" smtClean="0"/>
              <a:t>student</a:t>
            </a:r>
          </a:p>
          <a:p>
            <a:pPr lvl="1" eaLnBrk="1" hangingPunct="1">
              <a:lnSpc>
                <a:spcPct val="90000"/>
              </a:lnSpc>
              <a:buFont typeface="Wingdings" pitchFamily="2" charset="2"/>
              <a:buNone/>
            </a:pPr>
            <a:r>
              <a:rPr lang="en-US" altLang="zh-CN" sz="2400" smtClean="0"/>
              <a:t>	</a:t>
            </a:r>
            <a:r>
              <a:rPr lang="en-US" altLang="zh-CN" sz="2400" b="1" smtClean="0"/>
              <a:t>Where</a:t>
            </a:r>
            <a:r>
              <a:rPr lang="en-US" altLang="zh-CN" sz="2400" smtClean="0"/>
              <a:t> </a:t>
            </a:r>
            <a:r>
              <a:rPr lang="en-US" altLang="zh-CN" sz="2400" i="1" smtClean="0"/>
              <a:t>department</a:t>
            </a:r>
            <a:r>
              <a:rPr lang="en-US" altLang="zh-CN" sz="2400" smtClean="0"/>
              <a:t>=‘computer science’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rtlCol="0">
            <a:normAutofit/>
          </a:bodyPr>
          <a:lstStyle/>
          <a:p>
            <a:pPr eaLnBrk="1" fontAlgn="auto" hangingPunct="1">
              <a:spcAft>
                <a:spcPts val="0"/>
              </a:spcAft>
              <a:defRPr/>
            </a:pPr>
            <a:r>
              <a:rPr lang="en-US" b="1" dirty="0" smtClean="0"/>
              <a:t>Overview of MYSQL database </a:t>
            </a:r>
          </a:p>
        </p:txBody>
      </p:sp>
      <p:sp>
        <p:nvSpPr>
          <p:cNvPr id="3" name="Content Placeholder 2"/>
          <p:cNvSpPr>
            <a:spLocks noGrp="1"/>
          </p:cNvSpPr>
          <p:nvPr>
            <p:ph idx="1"/>
          </p:nvPr>
        </p:nvSpPr>
        <p:spPr>
          <a:xfrm>
            <a:off x="685800" y="1447800"/>
            <a:ext cx="7924800" cy="4678363"/>
          </a:xfrm>
        </p:spPr>
        <p:txBody>
          <a:bodyPr rtlCol="0">
            <a:normAutofit fontScale="92500" lnSpcReduction="20000"/>
          </a:bodyPr>
          <a:lstStyle/>
          <a:p>
            <a:pPr algn="just" eaLnBrk="1" fontAlgn="auto" hangingPunct="1">
              <a:spcAft>
                <a:spcPts val="0"/>
              </a:spcAft>
              <a:buFont typeface="Arial" pitchFamily="34" charset="0"/>
              <a:buChar char="•"/>
              <a:defRPr/>
            </a:pPr>
            <a:r>
              <a:rPr lang="en-US" dirty="0" err="1" smtClean="0"/>
              <a:t>MySQL</a:t>
            </a:r>
            <a:r>
              <a:rPr lang="en-US" dirty="0" smtClean="0"/>
              <a:t> is a popular open-source database management system</a:t>
            </a:r>
          </a:p>
          <a:p>
            <a:pPr algn="just" eaLnBrk="1" fontAlgn="auto" hangingPunct="1">
              <a:spcAft>
                <a:spcPts val="0"/>
              </a:spcAft>
              <a:buFont typeface="Arial" pitchFamily="34" charset="0"/>
              <a:buChar char="•"/>
              <a:defRPr/>
            </a:pPr>
            <a:r>
              <a:rPr lang="en-US" dirty="0" err="1" smtClean="0"/>
              <a:t>MySQL</a:t>
            </a:r>
            <a:r>
              <a:rPr lang="en-US" dirty="0" smtClean="0"/>
              <a:t> is a database system used on the web</a:t>
            </a:r>
          </a:p>
          <a:p>
            <a:pPr algn="just" eaLnBrk="1" fontAlgn="auto" hangingPunct="1">
              <a:spcAft>
                <a:spcPts val="0"/>
              </a:spcAft>
              <a:buFont typeface="Arial" pitchFamily="34" charset="0"/>
              <a:buChar char="•"/>
              <a:defRPr/>
            </a:pPr>
            <a:r>
              <a:rPr lang="en-US" dirty="0" err="1" smtClean="0"/>
              <a:t>MySQL</a:t>
            </a:r>
            <a:r>
              <a:rPr lang="en-US" dirty="0" smtClean="0"/>
              <a:t> is a database system that runs on a server</a:t>
            </a:r>
          </a:p>
          <a:p>
            <a:pPr algn="just" eaLnBrk="1" fontAlgn="auto" hangingPunct="1">
              <a:spcAft>
                <a:spcPts val="0"/>
              </a:spcAft>
              <a:buFont typeface="Arial" pitchFamily="34" charset="0"/>
              <a:buChar char="•"/>
              <a:defRPr/>
            </a:pPr>
            <a:r>
              <a:rPr lang="en-US" dirty="0" err="1" smtClean="0"/>
              <a:t>MySQL</a:t>
            </a:r>
            <a:r>
              <a:rPr lang="en-US" dirty="0" smtClean="0"/>
              <a:t> is ideal for both small and large applications</a:t>
            </a:r>
          </a:p>
          <a:p>
            <a:pPr algn="just" eaLnBrk="1" fontAlgn="auto" hangingPunct="1">
              <a:spcAft>
                <a:spcPts val="0"/>
              </a:spcAft>
              <a:buFont typeface="Arial" pitchFamily="34" charset="0"/>
              <a:buChar char="•"/>
              <a:defRPr/>
            </a:pPr>
            <a:r>
              <a:rPr lang="en-US" dirty="0" err="1" smtClean="0"/>
              <a:t>MySQL</a:t>
            </a:r>
            <a:r>
              <a:rPr lang="en-US" dirty="0" smtClean="0"/>
              <a:t> is very fast, reliable, and easy to use</a:t>
            </a:r>
          </a:p>
          <a:p>
            <a:pPr algn="just" eaLnBrk="1" fontAlgn="auto" hangingPunct="1">
              <a:spcAft>
                <a:spcPts val="0"/>
              </a:spcAft>
              <a:buFont typeface="Arial" pitchFamily="34" charset="0"/>
              <a:buChar char="•"/>
              <a:defRPr/>
            </a:pPr>
            <a:r>
              <a:rPr lang="en-US" dirty="0" err="1" smtClean="0"/>
              <a:t>MySQL</a:t>
            </a:r>
            <a:r>
              <a:rPr lang="en-US" dirty="0" smtClean="0"/>
              <a:t> uses standard SQL</a:t>
            </a:r>
          </a:p>
          <a:p>
            <a:pPr algn="just" eaLnBrk="1" fontAlgn="auto" hangingPunct="1">
              <a:spcAft>
                <a:spcPts val="0"/>
              </a:spcAft>
              <a:buFont typeface="Arial" pitchFamily="34" charset="0"/>
              <a:buChar char="•"/>
              <a:defRPr/>
            </a:pPr>
            <a:r>
              <a:rPr lang="en-US" dirty="0" err="1" smtClean="0"/>
              <a:t>MySQL</a:t>
            </a:r>
            <a:r>
              <a:rPr lang="en-US" dirty="0" smtClean="0"/>
              <a:t> compiles on a number of platforms</a:t>
            </a:r>
          </a:p>
          <a:p>
            <a:pPr eaLnBrk="1" fontAlgn="auto" hangingPunct="1">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z="4000" smtClean="0"/>
              <a:t>The </a:t>
            </a:r>
            <a:r>
              <a:rPr lang="en-US" altLang="zh-CN" sz="4000" b="1" i="1" smtClean="0"/>
              <a:t>SELECT</a:t>
            </a:r>
            <a:r>
              <a:rPr lang="en-US" altLang="zh-CN" sz="4000" smtClean="0"/>
              <a:t> Clause – Duplicate tuples</a:t>
            </a:r>
          </a:p>
        </p:txBody>
      </p:sp>
      <p:sp>
        <p:nvSpPr>
          <p:cNvPr id="16387" name="Rectangle 3"/>
          <p:cNvSpPr>
            <a:spLocks noGrp="1" noChangeArrowheads="1"/>
          </p:cNvSpPr>
          <p:nvPr>
            <p:ph type="body" idx="1"/>
          </p:nvPr>
        </p:nvSpPr>
        <p:spPr/>
        <p:txBody>
          <a:bodyPr/>
          <a:lstStyle/>
          <a:p>
            <a:pPr eaLnBrk="1" hangingPunct="1"/>
            <a:r>
              <a:rPr lang="en-US" altLang="zh-CN" sz="2400" smtClean="0"/>
              <a:t>Unlike pure relational algebra, SQL does not automatically remove duplicate tuples from relations or query results</a:t>
            </a:r>
          </a:p>
          <a:p>
            <a:pPr eaLnBrk="1" hangingPunct="1"/>
            <a:endParaRPr lang="en-US" altLang="zh-CN" sz="2400" smtClean="0"/>
          </a:p>
          <a:p>
            <a:pPr eaLnBrk="1" hangingPunct="1"/>
            <a:r>
              <a:rPr lang="en-US" altLang="zh-CN" sz="2400" smtClean="0"/>
              <a:t>To eliminate duplicates, insert the keyword </a:t>
            </a:r>
            <a:r>
              <a:rPr lang="en-US" altLang="zh-CN" sz="2400" b="1" smtClean="0"/>
              <a:t>distinct</a:t>
            </a:r>
            <a:r>
              <a:rPr lang="en-US" altLang="zh-CN" sz="2400" smtClean="0"/>
              <a:t> after </a:t>
            </a:r>
            <a:r>
              <a:rPr lang="en-US" altLang="zh-CN" sz="2400" b="1" smtClean="0"/>
              <a:t>select</a:t>
            </a:r>
            <a:r>
              <a:rPr lang="en-US" altLang="zh-CN" sz="2400" smtClean="0"/>
              <a:t>.</a:t>
            </a:r>
          </a:p>
          <a:p>
            <a:pPr lvl="1" eaLnBrk="1" hangingPunct="1"/>
            <a:r>
              <a:rPr lang="en-US" altLang="zh-CN" sz="2400" smtClean="0"/>
              <a:t>Example: Find the names of all students in the university, and remove duplicates</a:t>
            </a:r>
          </a:p>
          <a:p>
            <a:pPr lvl="1" eaLnBrk="1" hangingPunct="1">
              <a:buFont typeface="Wingdings" pitchFamily="2" charset="2"/>
              <a:buNone/>
            </a:pPr>
            <a:r>
              <a:rPr lang="en-US" altLang="zh-CN" sz="2400" smtClean="0"/>
              <a:t>		</a:t>
            </a:r>
          </a:p>
          <a:p>
            <a:pPr lvl="1" eaLnBrk="1" hangingPunct="1">
              <a:buFont typeface="Wingdings" pitchFamily="2" charset="2"/>
              <a:buNone/>
            </a:pPr>
            <a:r>
              <a:rPr lang="en-US" altLang="zh-CN" sz="2400" smtClean="0"/>
              <a:t>			</a:t>
            </a:r>
            <a:r>
              <a:rPr lang="en-US" altLang="zh-CN" sz="2400" b="1" smtClean="0"/>
              <a:t>select distinct</a:t>
            </a:r>
            <a:r>
              <a:rPr lang="en-US" altLang="zh-CN" sz="2400" smtClean="0"/>
              <a:t> </a:t>
            </a:r>
            <a:r>
              <a:rPr lang="en-US" altLang="zh-CN" sz="2400" i="1" smtClean="0"/>
              <a:t>name</a:t>
            </a:r>
            <a:r>
              <a:rPr lang="en-US" altLang="zh-CN" sz="2400" smtClean="0"/>
              <a:t> </a:t>
            </a:r>
          </a:p>
          <a:p>
            <a:pPr lvl="1" eaLnBrk="1" hangingPunct="1">
              <a:buFont typeface="Wingdings" pitchFamily="2" charset="2"/>
              <a:buNone/>
            </a:pPr>
            <a:r>
              <a:rPr lang="en-US" altLang="zh-CN" sz="2400" smtClean="0"/>
              <a:t>			</a:t>
            </a:r>
            <a:r>
              <a:rPr lang="en-US" altLang="zh-CN" sz="2400" b="1" smtClean="0"/>
              <a:t>from</a:t>
            </a:r>
            <a:r>
              <a:rPr lang="en-US" altLang="zh-CN" sz="2400" smtClean="0"/>
              <a:t> </a:t>
            </a:r>
            <a:r>
              <a:rPr lang="en-US" altLang="zh-CN" sz="2400" i="1" smtClean="0"/>
              <a:t>student</a:t>
            </a:r>
          </a:p>
          <a:p>
            <a:pPr lvl="1" eaLnBrk="1" hangingPunct="1">
              <a:buFont typeface="Wingdings" pitchFamily="2" charset="2"/>
              <a:buNone/>
            </a:pPr>
            <a:r>
              <a:rPr lang="en-US" altLang="zh-CN" sz="1800" smtClean="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228600"/>
            <a:ext cx="8229600" cy="685800"/>
          </a:xfrm>
        </p:spPr>
        <p:txBody>
          <a:bodyPr>
            <a:normAutofit fontScale="90000"/>
          </a:bodyPr>
          <a:lstStyle/>
          <a:p>
            <a:pPr eaLnBrk="1" hangingPunct="1"/>
            <a:r>
              <a:rPr lang="en-US" altLang="zh-CN" smtClean="0"/>
              <a:t>The </a:t>
            </a:r>
            <a:r>
              <a:rPr lang="en-US" altLang="zh-CN" b="1" i="1" smtClean="0"/>
              <a:t>WHERE</a:t>
            </a:r>
            <a:r>
              <a:rPr lang="en-US" altLang="zh-CN" smtClean="0"/>
              <a:t> Clause</a:t>
            </a:r>
          </a:p>
        </p:txBody>
      </p:sp>
      <p:sp>
        <p:nvSpPr>
          <p:cNvPr id="17411" name="Rectangle 3"/>
          <p:cNvSpPr>
            <a:spLocks noGrp="1" noChangeArrowheads="1"/>
          </p:cNvSpPr>
          <p:nvPr>
            <p:ph type="body" idx="1"/>
          </p:nvPr>
        </p:nvSpPr>
        <p:spPr>
          <a:xfrm>
            <a:off x="457200" y="914400"/>
            <a:ext cx="8229600" cy="5562600"/>
          </a:xfrm>
        </p:spPr>
        <p:txBody>
          <a:bodyPr/>
          <a:lstStyle/>
          <a:p>
            <a:pPr eaLnBrk="1" hangingPunct="1">
              <a:lnSpc>
                <a:spcPct val="90000"/>
              </a:lnSpc>
            </a:pPr>
            <a:r>
              <a:rPr lang="en-US" altLang="zh-CN" sz="2600" smtClean="0"/>
              <a:t>The </a:t>
            </a:r>
            <a:r>
              <a:rPr lang="en-US" altLang="zh-CN" sz="2600" b="1" smtClean="0"/>
              <a:t>WHERE</a:t>
            </a:r>
            <a:r>
              <a:rPr lang="en-US" altLang="zh-CN" sz="2600" smtClean="0"/>
              <a:t> clause specifies the conditions (constraints) results satisfy </a:t>
            </a:r>
          </a:p>
          <a:p>
            <a:pPr lvl="1" eaLnBrk="1" hangingPunct="1">
              <a:lnSpc>
                <a:spcPct val="90000"/>
              </a:lnSpc>
            </a:pPr>
            <a:r>
              <a:rPr lang="en-US" altLang="zh-CN" sz="2600" smtClean="0"/>
              <a:t>Corresponds to the selection predicate </a:t>
            </a:r>
            <a:r>
              <a:rPr lang="el-GR" sz="2600" smtClean="0"/>
              <a:t>σ</a:t>
            </a:r>
            <a:endParaRPr lang="en-US" altLang="zh-CN" sz="2600" smtClean="0"/>
          </a:p>
          <a:p>
            <a:pPr lvl="1" eaLnBrk="1" hangingPunct="1">
              <a:lnSpc>
                <a:spcPct val="90000"/>
              </a:lnSpc>
            </a:pPr>
            <a:r>
              <a:rPr lang="en-US" altLang="zh-CN" sz="2600" smtClean="0"/>
              <a:t>Comparisons and Booleans are as follows:</a:t>
            </a:r>
          </a:p>
          <a:p>
            <a:pPr lvl="2" eaLnBrk="1" hangingPunct="1">
              <a:lnSpc>
                <a:spcPct val="90000"/>
              </a:lnSpc>
            </a:pPr>
            <a:r>
              <a:rPr lang="en-US" altLang="zh-CN" sz="2600" smtClean="0"/>
              <a:t>Comparison operator: &lt;, &lt;=, &gt;,&gt;=, =, &lt;&gt;</a:t>
            </a:r>
          </a:p>
          <a:p>
            <a:pPr lvl="2" eaLnBrk="1" hangingPunct="1">
              <a:lnSpc>
                <a:spcPct val="90000"/>
              </a:lnSpc>
            </a:pPr>
            <a:r>
              <a:rPr lang="en-US" altLang="zh-CN" sz="2600" smtClean="0"/>
              <a:t>Logical operators: and, or, not</a:t>
            </a:r>
          </a:p>
          <a:p>
            <a:pPr lvl="2" eaLnBrk="1" hangingPunct="1">
              <a:lnSpc>
                <a:spcPct val="90000"/>
              </a:lnSpc>
            </a:pPr>
            <a:endParaRPr lang="el-GR" sz="2600" smtClean="0"/>
          </a:p>
          <a:p>
            <a:pPr eaLnBrk="1" hangingPunct="1">
              <a:lnSpc>
                <a:spcPct val="90000"/>
              </a:lnSpc>
            </a:pPr>
            <a:r>
              <a:rPr lang="en-US" altLang="zh-CN" sz="2600" smtClean="0"/>
              <a:t>Example</a:t>
            </a:r>
          </a:p>
          <a:p>
            <a:pPr lvl="1" eaLnBrk="1" hangingPunct="1">
              <a:lnSpc>
                <a:spcPct val="90000"/>
              </a:lnSpc>
            </a:pPr>
            <a:r>
              <a:rPr lang="en-US" altLang="zh-CN" sz="2600" smtClean="0"/>
              <a:t>Find names of all students in computer science department with age smaller than 18</a:t>
            </a:r>
          </a:p>
          <a:p>
            <a:pPr lvl="1" eaLnBrk="1" hangingPunct="1">
              <a:lnSpc>
                <a:spcPct val="90000"/>
              </a:lnSpc>
              <a:buFont typeface="Wingdings" pitchFamily="2" charset="2"/>
              <a:buNone/>
            </a:pPr>
            <a:r>
              <a:rPr lang="en-US" altLang="zh-CN" sz="2600" smtClean="0"/>
              <a:t>		</a:t>
            </a:r>
            <a:r>
              <a:rPr lang="en-US" altLang="zh-CN" sz="2600" b="1" smtClean="0"/>
              <a:t>select</a:t>
            </a:r>
            <a:r>
              <a:rPr lang="en-US" altLang="zh-CN" sz="2600" smtClean="0"/>
              <a:t> </a:t>
            </a:r>
            <a:r>
              <a:rPr lang="en-US" altLang="zh-CN" sz="2600" i="1" smtClean="0"/>
              <a:t>names</a:t>
            </a:r>
          </a:p>
          <a:p>
            <a:pPr lvl="1" eaLnBrk="1" hangingPunct="1">
              <a:lnSpc>
                <a:spcPct val="90000"/>
              </a:lnSpc>
              <a:buFont typeface="Wingdings" pitchFamily="2" charset="2"/>
              <a:buNone/>
            </a:pPr>
            <a:r>
              <a:rPr lang="en-US" altLang="zh-CN" sz="2600" smtClean="0"/>
              <a:t>		</a:t>
            </a:r>
            <a:r>
              <a:rPr lang="en-US" altLang="zh-CN" sz="2600" b="1" smtClean="0"/>
              <a:t>from</a:t>
            </a:r>
            <a:r>
              <a:rPr lang="en-US" altLang="zh-CN" sz="2600" smtClean="0"/>
              <a:t> </a:t>
            </a:r>
            <a:r>
              <a:rPr lang="en-US" altLang="zh-CN" sz="2600" i="1" smtClean="0"/>
              <a:t>student</a:t>
            </a:r>
          </a:p>
          <a:p>
            <a:pPr lvl="1" eaLnBrk="1" hangingPunct="1">
              <a:lnSpc>
                <a:spcPct val="90000"/>
              </a:lnSpc>
              <a:buFont typeface="Wingdings" pitchFamily="2" charset="2"/>
              <a:buNone/>
            </a:pPr>
            <a:r>
              <a:rPr lang="en-US" altLang="zh-CN" sz="2600" smtClean="0"/>
              <a:t>		</a:t>
            </a:r>
            <a:r>
              <a:rPr lang="en-US" altLang="zh-CN" sz="2600" b="1" smtClean="0"/>
              <a:t>where</a:t>
            </a:r>
            <a:r>
              <a:rPr lang="en-US" altLang="zh-CN" sz="2600" smtClean="0"/>
              <a:t>  </a:t>
            </a:r>
            <a:r>
              <a:rPr lang="en-US" altLang="zh-CN" sz="2600" i="1" smtClean="0"/>
              <a:t>department</a:t>
            </a:r>
            <a:r>
              <a:rPr lang="en-US" altLang="zh-CN" sz="2600" smtClean="0"/>
              <a:t>=‘computer science’ </a:t>
            </a:r>
            <a:r>
              <a:rPr lang="en-US" altLang="zh-CN" sz="2600" b="1" smtClean="0"/>
              <a:t>and</a:t>
            </a:r>
            <a:r>
              <a:rPr lang="en-US" altLang="zh-CN" sz="2600" smtClean="0"/>
              <a:t> </a:t>
            </a:r>
            <a:r>
              <a:rPr lang="en-US" altLang="zh-CN" sz="2600" i="1" smtClean="0"/>
              <a:t>age</a:t>
            </a:r>
            <a:r>
              <a:rPr lang="en-US" altLang="zh-CN" sz="2600" smtClean="0"/>
              <a:t>&lt;18</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Aggregate Functions</a:t>
            </a:r>
          </a:p>
        </p:txBody>
      </p:sp>
      <p:sp>
        <p:nvSpPr>
          <p:cNvPr id="18435" name="Rectangle 3"/>
          <p:cNvSpPr>
            <a:spLocks noGrp="1" noChangeArrowheads="1"/>
          </p:cNvSpPr>
          <p:nvPr>
            <p:ph type="body" idx="1"/>
          </p:nvPr>
        </p:nvSpPr>
        <p:spPr>
          <a:xfrm>
            <a:off x="457200" y="1295400"/>
            <a:ext cx="8229600" cy="5181600"/>
          </a:xfrm>
        </p:spPr>
        <p:txBody>
          <a:bodyPr/>
          <a:lstStyle/>
          <a:p>
            <a:pPr eaLnBrk="1" hangingPunct="1"/>
            <a:r>
              <a:rPr lang="en-US" altLang="zh-CN" sz="2600" smtClean="0"/>
              <a:t>Aggregate functions operate on the </a:t>
            </a:r>
            <a:r>
              <a:rPr lang="en-US" altLang="zh-CN" sz="2600" i="1" smtClean="0"/>
              <a:t>multiset</a:t>
            </a:r>
            <a:r>
              <a:rPr lang="en-US" altLang="zh-CN" sz="2600" smtClean="0"/>
              <a:t> of values of a attribute and return a value</a:t>
            </a:r>
          </a:p>
          <a:p>
            <a:pPr eaLnBrk="1" hangingPunct="1">
              <a:buFont typeface="Wingdings" pitchFamily="2" charset="2"/>
              <a:buNone/>
            </a:pPr>
            <a:r>
              <a:rPr lang="en-US" altLang="zh-CN" sz="2600" smtClean="0"/>
              <a:t>			</a:t>
            </a:r>
            <a:r>
              <a:rPr lang="en-US" altLang="zh-CN" sz="2600" b="1" smtClean="0"/>
              <a:t>avg</a:t>
            </a:r>
            <a:r>
              <a:rPr lang="en-US" altLang="zh-CN" sz="2600" smtClean="0"/>
              <a:t>(</a:t>
            </a:r>
            <a:r>
              <a:rPr lang="en-US" altLang="zh-CN" sz="2600" i="1" smtClean="0"/>
              <a:t>attribute</a:t>
            </a:r>
            <a:r>
              <a:rPr lang="en-US" altLang="zh-CN" sz="2600" smtClean="0"/>
              <a:t>): 	average value</a:t>
            </a:r>
          </a:p>
          <a:p>
            <a:pPr eaLnBrk="1" hangingPunct="1">
              <a:buFont typeface="Wingdings" pitchFamily="2" charset="2"/>
              <a:buNone/>
            </a:pPr>
            <a:r>
              <a:rPr lang="en-US" altLang="zh-CN" sz="2600" smtClean="0"/>
              <a:t>			</a:t>
            </a:r>
            <a:r>
              <a:rPr lang="en-US" altLang="zh-CN" sz="2600" b="1" smtClean="0"/>
              <a:t>min</a:t>
            </a:r>
            <a:r>
              <a:rPr lang="en-US" altLang="zh-CN" sz="2600" smtClean="0"/>
              <a:t>(</a:t>
            </a:r>
            <a:r>
              <a:rPr lang="en-US" altLang="zh-CN" sz="2600" i="1" smtClean="0"/>
              <a:t>attribute</a:t>
            </a:r>
            <a:r>
              <a:rPr lang="en-US" altLang="zh-CN" sz="2600" smtClean="0"/>
              <a:t>): 	minimum value</a:t>
            </a:r>
          </a:p>
          <a:p>
            <a:pPr eaLnBrk="1" hangingPunct="1">
              <a:buFont typeface="Wingdings" pitchFamily="2" charset="2"/>
              <a:buNone/>
            </a:pPr>
            <a:r>
              <a:rPr lang="en-US" altLang="zh-CN" sz="2600" smtClean="0"/>
              <a:t>			</a:t>
            </a:r>
            <a:r>
              <a:rPr lang="en-US" altLang="zh-CN" sz="2600" b="1" smtClean="0"/>
              <a:t>max</a:t>
            </a:r>
            <a:r>
              <a:rPr lang="en-US" altLang="zh-CN" sz="2600" smtClean="0"/>
              <a:t>(</a:t>
            </a:r>
            <a:r>
              <a:rPr lang="en-US" altLang="zh-CN" sz="2600" i="1" smtClean="0"/>
              <a:t>attribute</a:t>
            </a:r>
            <a:r>
              <a:rPr lang="en-US" altLang="zh-CN" sz="2600" smtClean="0"/>
              <a:t>): 	maximum value</a:t>
            </a:r>
          </a:p>
          <a:p>
            <a:pPr eaLnBrk="1" hangingPunct="1">
              <a:buFont typeface="Wingdings" pitchFamily="2" charset="2"/>
              <a:buNone/>
            </a:pPr>
            <a:r>
              <a:rPr lang="en-US" altLang="zh-CN" sz="2600" smtClean="0"/>
              <a:t>			</a:t>
            </a:r>
            <a:r>
              <a:rPr lang="en-US" altLang="zh-CN" sz="2600" b="1" smtClean="0"/>
              <a:t>sum</a:t>
            </a:r>
            <a:r>
              <a:rPr lang="en-US" altLang="zh-CN" sz="2600" smtClean="0"/>
              <a:t>(</a:t>
            </a:r>
            <a:r>
              <a:rPr lang="en-US" altLang="zh-CN" sz="2600" i="1" smtClean="0"/>
              <a:t>attribute</a:t>
            </a:r>
            <a:r>
              <a:rPr lang="en-US" altLang="zh-CN" sz="2600" smtClean="0"/>
              <a:t>):	sum of values</a:t>
            </a:r>
          </a:p>
          <a:p>
            <a:pPr eaLnBrk="1" hangingPunct="1">
              <a:buFont typeface="Wingdings" pitchFamily="2" charset="2"/>
              <a:buNone/>
            </a:pPr>
            <a:r>
              <a:rPr lang="en-US" altLang="zh-CN" sz="2600" smtClean="0"/>
              <a:t>			</a:t>
            </a:r>
            <a:r>
              <a:rPr lang="en-US" altLang="zh-CN" sz="2600" b="1" smtClean="0"/>
              <a:t>count</a:t>
            </a:r>
            <a:r>
              <a:rPr lang="en-US" altLang="zh-CN" sz="2600" smtClean="0"/>
              <a:t>(</a:t>
            </a:r>
            <a:r>
              <a:rPr lang="en-US" altLang="zh-CN" sz="2600" i="1" smtClean="0"/>
              <a:t>attribute</a:t>
            </a:r>
            <a:r>
              <a:rPr lang="en-US" altLang="zh-CN" sz="2600" smtClean="0"/>
              <a:t>):	number of values</a:t>
            </a:r>
          </a:p>
          <a:p>
            <a:pPr eaLnBrk="1" hangingPunct="1">
              <a:buFont typeface="Wingdings" pitchFamily="2" charset="2"/>
              <a:buNone/>
            </a:pPr>
            <a:endParaRPr lang="en-US" altLang="zh-CN" sz="2600" smtClean="0"/>
          </a:p>
          <a:p>
            <a:pPr eaLnBrk="1" hangingPunct="1"/>
            <a:r>
              <a:rPr lang="en-US" altLang="zh-CN" sz="2600" smtClean="0"/>
              <a:t>To obtain the value when duplicates are removed, insert the keyword </a:t>
            </a:r>
            <a:r>
              <a:rPr lang="en-US" altLang="zh-CN" sz="2600" b="1" smtClean="0"/>
              <a:t>distinct</a:t>
            </a:r>
            <a:r>
              <a:rPr lang="en-US" altLang="zh-CN" sz="2600" smtClean="0"/>
              <a:t> before attribute name:</a:t>
            </a:r>
          </a:p>
          <a:p>
            <a:pPr eaLnBrk="1" hangingPunct="1">
              <a:buFont typeface="Wingdings" pitchFamily="2" charset="2"/>
              <a:buNone/>
            </a:pPr>
            <a:r>
              <a:rPr lang="en-US" altLang="zh-CN" sz="2600" smtClean="0"/>
              <a:t>			</a:t>
            </a:r>
            <a:r>
              <a:rPr lang="en-US" altLang="zh-CN" sz="2600" b="1" smtClean="0"/>
              <a:t>avg</a:t>
            </a:r>
            <a:r>
              <a:rPr lang="en-US" altLang="zh-CN" sz="2600" smtClean="0"/>
              <a:t>(</a:t>
            </a:r>
            <a:r>
              <a:rPr lang="en-US" altLang="zh-CN" sz="2600" b="1" smtClean="0"/>
              <a:t>distinct</a:t>
            </a:r>
            <a:r>
              <a:rPr lang="en-US" altLang="zh-CN" sz="2600" smtClean="0"/>
              <a:t> </a:t>
            </a:r>
            <a:r>
              <a:rPr lang="en-US" altLang="zh-CN" sz="2600" i="1" smtClean="0"/>
              <a:t>attribute</a:t>
            </a:r>
            <a:r>
              <a:rPr lang="en-US" altLang="zh-CN" sz="2600" smtClean="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Aggregation: </a:t>
            </a:r>
            <a:r>
              <a:rPr lang="en-US" altLang="zh-CN" b="1" i="1" smtClean="0"/>
              <a:t>GROUP BY</a:t>
            </a:r>
            <a:r>
              <a:rPr lang="en-US" altLang="zh-CN" smtClean="0"/>
              <a:t> clause</a:t>
            </a:r>
          </a:p>
        </p:txBody>
      </p:sp>
      <p:sp>
        <p:nvSpPr>
          <p:cNvPr id="19459" name="Rectangle 3"/>
          <p:cNvSpPr>
            <a:spLocks noGrp="1" noChangeArrowheads="1"/>
          </p:cNvSpPr>
          <p:nvPr>
            <p:ph type="body" idx="1"/>
          </p:nvPr>
        </p:nvSpPr>
        <p:spPr>
          <a:xfrm>
            <a:off x="457200" y="1143000"/>
            <a:ext cx="8229600" cy="4983163"/>
          </a:xfrm>
        </p:spPr>
        <p:txBody>
          <a:bodyPr>
            <a:normAutofit fontScale="92500" lnSpcReduction="10000"/>
          </a:bodyPr>
          <a:lstStyle/>
          <a:p>
            <a:pPr marL="533400" indent="-533400" eaLnBrk="1" hangingPunct="1"/>
            <a:r>
              <a:rPr lang="en-US" altLang="zh-CN" sz="2400" b="1" smtClean="0"/>
              <a:t>GROUP BY</a:t>
            </a:r>
            <a:r>
              <a:rPr lang="en-US" altLang="zh-CN" sz="2400" smtClean="0"/>
              <a:t> attribute operate in this sequence</a:t>
            </a:r>
          </a:p>
          <a:p>
            <a:pPr marL="914400" lvl="1" indent="-457200" eaLnBrk="1" hangingPunct="1">
              <a:buFont typeface="Wingdings" pitchFamily="2" charset="2"/>
              <a:buAutoNum type="arabicPeriod"/>
            </a:pPr>
            <a:r>
              <a:rPr lang="en-US" altLang="zh-CN" sz="2400" smtClean="0"/>
              <a:t>Groups the attribute set’s members into subsets by value</a:t>
            </a:r>
          </a:p>
          <a:p>
            <a:pPr marL="914400" lvl="1" indent="-457200" eaLnBrk="1" hangingPunct="1">
              <a:buFont typeface="Wingdings" pitchFamily="2" charset="2"/>
              <a:buAutoNum type="arabicPeriod"/>
            </a:pPr>
            <a:r>
              <a:rPr lang="en-US" altLang="zh-CN" sz="2400" smtClean="0"/>
              <a:t>Performs the aggregate separately on each subset</a:t>
            </a:r>
          </a:p>
          <a:p>
            <a:pPr marL="914400" lvl="1" indent="-457200" eaLnBrk="1" hangingPunct="1">
              <a:buFont typeface="Wingdings" pitchFamily="2" charset="2"/>
              <a:buAutoNum type="arabicPeriod"/>
            </a:pPr>
            <a:r>
              <a:rPr lang="en-US" altLang="zh-CN" sz="2400" smtClean="0"/>
              <a:t>Produces a result value for each subset	</a:t>
            </a:r>
          </a:p>
          <a:p>
            <a:pPr marL="533400" indent="-533400" eaLnBrk="1" hangingPunct="1"/>
            <a:r>
              <a:rPr lang="en-US" altLang="zh-CN" sz="2400" smtClean="0"/>
              <a:t>Example: list each department and its number of students</a:t>
            </a:r>
          </a:p>
          <a:p>
            <a:pPr marL="533400" indent="-533400" eaLnBrk="1" hangingPunct="1">
              <a:buFont typeface="Wingdings" pitchFamily="2" charset="2"/>
              <a:buNone/>
            </a:pPr>
            <a:r>
              <a:rPr lang="en-US" altLang="zh-CN" sz="2400" smtClean="0"/>
              <a:t>		</a:t>
            </a:r>
            <a:r>
              <a:rPr lang="en-US" altLang="zh-CN" sz="2400" b="1" smtClean="0"/>
              <a:t>select</a:t>
            </a:r>
            <a:r>
              <a:rPr lang="en-US" altLang="zh-CN" sz="2400" smtClean="0"/>
              <a:t> </a:t>
            </a:r>
            <a:r>
              <a:rPr lang="en-US" altLang="zh-CN" sz="2400" i="1" smtClean="0"/>
              <a:t>department</a:t>
            </a:r>
            <a:r>
              <a:rPr lang="en-US" altLang="zh-CN" sz="2400" smtClean="0"/>
              <a:t>, </a:t>
            </a:r>
            <a:r>
              <a:rPr lang="en-US" altLang="zh-CN" sz="2400" b="1" smtClean="0"/>
              <a:t>count</a:t>
            </a:r>
            <a:r>
              <a:rPr lang="en-US" altLang="zh-CN" sz="2400" smtClean="0"/>
              <a:t>(</a:t>
            </a:r>
            <a:r>
              <a:rPr lang="en-US" altLang="zh-CN" sz="2400" b="1" smtClean="0"/>
              <a:t>distinct</a:t>
            </a:r>
            <a:r>
              <a:rPr lang="en-US" altLang="zh-CN" sz="2400" smtClean="0"/>
              <a:t> </a:t>
            </a:r>
            <a:r>
              <a:rPr lang="en-US" altLang="zh-CN" sz="2400" i="1" smtClean="0"/>
              <a:t>name</a:t>
            </a:r>
            <a:r>
              <a:rPr lang="en-US" altLang="zh-CN" sz="2400" smtClean="0"/>
              <a:t>) </a:t>
            </a:r>
            <a:r>
              <a:rPr lang="en-US" altLang="zh-CN" sz="2400" b="1" smtClean="0"/>
              <a:t>as</a:t>
            </a:r>
            <a:r>
              <a:rPr lang="en-US" altLang="zh-CN" sz="2400" smtClean="0"/>
              <a:t> </a:t>
            </a:r>
            <a:r>
              <a:rPr lang="en-US" altLang="zh-CN" sz="2400" i="1" smtClean="0"/>
              <a:t>number</a:t>
            </a:r>
          </a:p>
          <a:p>
            <a:pPr marL="533400" indent="-533400" eaLnBrk="1" hangingPunct="1">
              <a:buFont typeface="Wingdings" pitchFamily="2" charset="2"/>
              <a:buNone/>
            </a:pPr>
            <a:r>
              <a:rPr lang="en-US" altLang="zh-CN" sz="2400" smtClean="0"/>
              <a:t>			</a:t>
            </a:r>
            <a:r>
              <a:rPr lang="en-US" altLang="zh-CN" sz="2400" b="1" smtClean="0"/>
              <a:t>from</a:t>
            </a:r>
            <a:r>
              <a:rPr lang="en-US" altLang="zh-CN" sz="2400" smtClean="0"/>
              <a:t> </a:t>
            </a:r>
            <a:r>
              <a:rPr lang="en-US" altLang="zh-CN" sz="2400" i="1" smtClean="0"/>
              <a:t>student</a:t>
            </a:r>
          </a:p>
          <a:p>
            <a:pPr marL="533400" indent="-533400" eaLnBrk="1" hangingPunct="1">
              <a:buFont typeface="Wingdings" pitchFamily="2" charset="2"/>
              <a:buNone/>
            </a:pPr>
            <a:r>
              <a:rPr lang="en-US" altLang="zh-CN" sz="2400" smtClean="0"/>
              <a:t>			</a:t>
            </a:r>
            <a:r>
              <a:rPr lang="en-US" altLang="zh-CN" sz="2400" b="1" smtClean="0"/>
              <a:t>group by</a:t>
            </a:r>
            <a:r>
              <a:rPr lang="en-US" altLang="zh-CN" sz="2400" smtClean="0"/>
              <a:t> </a:t>
            </a:r>
            <a:r>
              <a:rPr lang="en-US" altLang="zh-CN" sz="2400" i="1" smtClean="0"/>
              <a:t>department</a:t>
            </a:r>
          </a:p>
          <a:p>
            <a:pPr marL="533400" indent="-533400" eaLnBrk="1" hangingPunct="1">
              <a:buFont typeface="Wingdings" pitchFamily="2" charset="2"/>
              <a:buNone/>
            </a:pPr>
            <a:endParaRPr lang="en-US" altLang="zh-CN" sz="2400" i="1" smtClean="0"/>
          </a:p>
          <a:p>
            <a:pPr marL="533400" indent="-533400" eaLnBrk="1" hangingPunct="1">
              <a:buFont typeface="Wingdings" pitchFamily="2" charset="2"/>
              <a:buNone/>
            </a:pPr>
            <a:r>
              <a:rPr lang="en-US" altLang="zh-CN" sz="2400" smtClean="0"/>
              <a:t>Note: if a </a:t>
            </a:r>
            <a:r>
              <a:rPr lang="en-US" altLang="zh-CN" sz="2400" b="1" smtClean="0"/>
              <a:t>select</a:t>
            </a:r>
            <a:r>
              <a:rPr lang="en-US" altLang="zh-CN" sz="2400" smtClean="0"/>
              <a:t> clause contains any aggregate functions, then all non-aggregated terms in the </a:t>
            </a:r>
            <a:r>
              <a:rPr lang="en-US" altLang="zh-CN" sz="2400" b="1" smtClean="0"/>
              <a:t>select</a:t>
            </a:r>
            <a:r>
              <a:rPr lang="en-US" altLang="zh-CN" sz="2400" smtClean="0"/>
              <a:t> clause must be used in a </a:t>
            </a:r>
            <a:r>
              <a:rPr lang="en-US" altLang="zh-CN" sz="2400" b="1" smtClean="0"/>
              <a:t>group by</a:t>
            </a:r>
            <a:r>
              <a:rPr lang="en-US" altLang="zh-CN" sz="2400" smtClean="0"/>
              <a:t> clause. Ex: </a:t>
            </a:r>
            <a:r>
              <a:rPr lang="en-US" altLang="zh-CN" sz="2400" i="1" smtClean="0"/>
              <a:t>department</a:t>
            </a:r>
            <a:r>
              <a:rPr lang="en-US" altLang="zh-CN" sz="2400" smtClean="0"/>
              <a:t> is not aggregated, so it must be in the </a:t>
            </a:r>
            <a:r>
              <a:rPr lang="en-US" altLang="zh-CN" sz="2400" b="1" smtClean="0"/>
              <a:t>group by</a:t>
            </a:r>
            <a:r>
              <a:rPr lang="en-US" altLang="zh-CN" sz="2400" smtClean="0"/>
              <a:t> clause.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t>Null Values and Aggregate</a:t>
            </a:r>
          </a:p>
        </p:txBody>
      </p:sp>
      <p:sp>
        <p:nvSpPr>
          <p:cNvPr id="20483" name="Rectangle 3"/>
          <p:cNvSpPr>
            <a:spLocks noGrp="1" noChangeArrowheads="1"/>
          </p:cNvSpPr>
          <p:nvPr>
            <p:ph type="body" idx="1"/>
          </p:nvPr>
        </p:nvSpPr>
        <p:spPr>
          <a:xfrm>
            <a:off x="457200" y="1219200"/>
            <a:ext cx="8229600" cy="4906963"/>
          </a:xfrm>
        </p:spPr>
        <p:txBody>
          <a:bodyPr/>
          <a:lstStyle/>
          <a:p>
            <a:pPr eaLnBrk="1" hangingPunct="1">
              <a:lnSpc>
                <a:spcPct val="90000"/>
              </a:lnSpc>
            </a:pPr>
            <a:r>
              <a:rPr lang="en-US" altLang="zh-CN" sz="2600" smtClean="0"/>
              <a:t>The youngest student in the university</a:t>
            </a:r>
          </a:p>
          <a:p>
            <a:pPr eaLnBrk="1" hangingPunct="1">
              <a:lnSpc>
                <a:spcPct val="90000"/>
              </a:lnSpc>
              <a:buFont typeface="Wingdings" pitchFamily="2" charset="2"/>
              <a:buNone/>
            </a:pPr>
            <a:r>
              <a:rPr lang="en-US" altLang="zh-CN" sz="2600" smtClean="0"/>
              <a:t>			</a:t>
            </a:r>
            <a:r>
              <a:rPr lang="en-US" altLang="zh-CN" sz="2600" b="1" smtClean="0"/>
              <a:t>select</a:t>
            </a:r>
            <a:r>
              <a:rPr lang="en-US" altLang="zh-CN" sz="2600" smtClean="0"/>
              <a:t>  </a:t>
            </a:r>
            <a:r>
              <a:rPr lang="en-US" altLang="zh-CN" sz="2600" b="1" smtClean="0"/>
              <a:t>*</a:t>
            </a:r>
          </a:p>
          <a:p>
            <a:pPr eaLnBrk="1" hangingPunct="1">
              <a:lnSpc>
                <a:spcPct val="90000"/>
              </a:lnSpc>
              <a:buFont typeface="Wingdings" pitchFamily="2" charset="2"/>
              <a:buNone/>
            </a:pPr>
            <a:r>
              <a:rPr lang="en-US" altLang="zh-CN" sz="2600" smtClean="0"/>
              <a:t>			</a:t>
            </a:r>
            <a:r>
              <a:rPr lang="en-US" altLang="zh-CN" sz="2600" b="1" smtClean="0"/>
              <a:t>from</a:t>
            </a:r>
            <a:r>
              <a:rPr lang="en-US" altLang="zh-CN" sz="2600" smtClean="0"/>
              <a:t> </a:t>
            </a:r>
            <a:r>
              <a:rPr lang="en-US" altLang="zh-CN" sz="2600" i="1" smtClean="0"/>
              <a:t>student</a:t>
            </a:r>
          </a:p>
          <a:p>
            <a:pPr eaLnBrk="1" hangingPunct="1">
              <a:lnSpc>
                <a:spcPct val="90000"/>
              </a:lnSpc>
              <a:buFont typeface="Wingdings" pitchFamily="2" charset="2"/>
              <a:buNone/>
            </a:pPr>
            <a:r>
              <a:rPr lang="en-US" altLang="zh-CN" sz="2600" i="1" smtClean="0"/>
              <a:t>			</a:t>
            </a:r>
            <a:r>
              <a:rPr lang="en-US" altLang="zh-CN" sz="2600" b="1" smtClean="0"/>
              <a:t>where</a:t>
            </a:r>
            <a:r>
              <a:rPr lang="en-US" altLang="zh-CN" sz="2600" i="1" smtClean="0"/>
              <a:t> age=</a:t>
            </a:r>
            <a:r>
              <a:rPr lang="en-US" altLang="zh-CN" sz="2600" b="1" smtClean="0"/>
              <a:t>min</a:t>
            </a:r>
            <a:r>
              <a:rPr lang="en-US" altLang="zh-CN" sz="2600" smtClean="0"/>
              <a:t>(</a:t>
            </a:r>
            <a:r>
              <a:rPr lang="en-US" altLang="zh-CN" sz="2600" i="1" smtClean="0"/>
              <a:t>age</a:t>
            </a:r>
            <a:r>
              <a:rPr lang="en-US" altLang="zh-CN" sz="2600" smtClean="0"/>
              <a:t>)</a:t>
            </a:r>
            <a:endParaRPr lang="en-US" altLang="zh-CN" sz="2600" i="1" smtClean="0"/>
          </a:p>
          <a:p>
            <a:pPr eaLnBrk="1" hangingPunct="1">
              <a:lnSpc>
                <a:spcPct val="90000"/>
              </a:lnSpc>
              <a:buFont typeface="Wingdings" pitchFamily="2" charset="2"/>
              <a:buNone/>
            </a:pPr>
            <a:endParaRPr lang="en-US" altLang="zh-CN" sz="2600" smtClean="0"/>
          </a:p>
          <a:p>
            <a:pPr lvl="3" eaLnBrk="1" hangingPunct="1">
              <a:lnSpc>
                <a:spcPct val="90000"/>
              </a:lnSpc>
            </a:pPr>
            <a:r>
              <a:rPr lang="en-US" altLang="zh-CN" sz="2600" smtClean="0"/>
              <a:t>Above statement ignores null amounts</a:t>
            </a:r>
          </a:p>
          <a:p>
            <a:pPr lvl="3" eaLnBrk="1" hangingPunct="1">
              <a:lnSpc>
                <a:spcPct val="90000"/>
              </a:lnSpc>
            </a:pPr>
            <a:r>
              <a:rPr lang="en-US" altLang="zh-CN" sz="2600" smtClean="0"/>
              <a:t>Result is </a:t>
            </a:r>
            <a:r>
              <a:rPr lang="en-US" altLang="zh-CN" sz="2600" i="1" smtClean="0"/>
              <a:t>null</a:t>
            </a:r>
            <a:r>
              <a:rPr lang="en-US" altLang="zh-CN" sz="2600" smtClean="0"/>
              <a:t> if there is no non-null amount</a:t>
            </a:r>
          </a:p>
          <a:p>
            <a:pPr lvl="3" eaLnBrk="1" hangingPunct="1">
              <a:lnSpc>
                <a:spcPct val="90000"/>
              </a:lnSpc>
            </a:pPr>
            <a:endParaRPr lang="en-US" altLang="zh-CN" sz="2600" smtClean="0"/>
          </a:p>
          <a:p>
            <a:pPr eaLnBrk="1" hangingPunct="1">
              <a:lnSpc>
                <a:spcPct val="90000"/>
              </a:lnSpc>
            </a:pPr>
            <a:r>
              <a:rPr lang="en-US" altLang="zh-CN" sz="2600" smtClean="0"/>
              <a:t>All aggregate operations except </a:t>
            </a:r>
            <a:r>
              <a:rPr lang="en-US" altLang="zh-CN" sz="2600" b="1" smtClean="0"/>
              <a:t>count(*)</a:t>
            </a:r>
            <a:r>
              <a:rPr lang="en-US" altLang="zh-CN" sz="2600" smtClean="0"/>
              <a:t> ignore tuples with null values on the aggregated attributes.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838200"/>
          </a:xfrm>
        </p:spPr>
        <p:txBody>
          <a:bodyPr/>
          <a:lstStyle/>
          <a:p>
            <a:r>
              <a:rPr lang="en-US" b="1" dirty="0" smtClean="0"/>
              <a:t>Overview of MYSQL database </a:t>
            </a:r>
            <a:endParaRPr lang="en-US" altLang="zh-CN" b="1" dirty="0" smtClean="0"/>
          </a:p>
        </p:txBody>
      </p:sp>
      <p:sp>
        <p:nvSpPr>
          <p:cNvPr id="5123" name="Rectangle 3"/>
          <p:cNvSpPr>
            <a:spLocks noGrp="1" noChangeArrowheads="1"/>
          </p:cNvSpPr>
          <p:nvPr>
            <p:ph type="body" idx="1"/>
          </p:nvPr>
        </p:nvSpPr>
        <p:spPr>
          <a:xfrm>
            <a:off x="228600" y="1371600"/>
            <a:ext cx="8229600" cy="4953000"/>
          </a:xfrm>
        </p:spPr>
        <p:txBody>
          <a:bodyPr>
            <a:normAutofit fontScale="92500" lnSpcReduction="10000"/>
          </a:bodyPr>
          <a:lstStyle/>
          <a:p>
            <a:pPr algn="just">
              <a:defRPr/>
            </a:pPr>
            <a:r>
              <a:rPr lang="en-US" dirty="0" err="1" smtClean="0"/>
              <a:t>MySQL</a:t>
            </a:r>
            <a:r>
              <a:rPr lang="en-US" dirty="0" smtClean="0"/>
              <a:t> is free to download and use</a:t>
            </a:r>
          </a:p>
          <a:p>
            <a:pPr algn="just">
              <a:defRPr/>
            </a:pPr>
            <a:r>
              <a:rPr lang="en-US" dirty="0" err="1" smtClean="0"/>
              <a:t>MySQL</a:t>
            </a:r>
            <a:r>
              <a:rPr lang="en-US" dirty="0" smtClean="0"/>
              <a:t> is developed, distributed, and supported by Oracle Corporation</a:t>
            </a:r>
          </a:p>
          <a:p>
            <a:pPr algn="just">
              <a:defRPr/>
            </a:pPr>
            <a:r>
              <a:rPr lang="en-US" dirty="0" err="1" smtClean="0"/>
              <a:t>MySQL</a:t>
            </a:r>
            <a:r>
              <a:rPr lang="en-US" dirty="0" smtClean="0"/>
              <a:t> is named after co-founder Monty </a:t>
            </a:r>
            <a:r>
              <a:rPr lang="en-US" dirty="0" err="1" smtClean="0"/>
              <a:t>Widenius's</a:t>
            </a:r>
            <a:r>
              <a:rPr lang="en-US" dirty="0" smtClean="0"/>
              <a:t> daughter: My</a:t>
            </a:r>
            <a:endParaRPr lang="en-US" altLang="zh-CN" dirty="0" smtClean="0"/>
          </a:p>
          <a:p>
            <a:pPr eaLnBrk="1" hangingPunct="1"/>
            <a:r>
              <a:rPr lang="en-US" altLang="zh-CN" dirty="0" err="1" smtClean="0"/>
              <a:t>MySQL</a:t>
            </a:r>
            <a:r>
              <a:rPr lang="en-US" altLang="zh-CN" dirty="0" smtClean="0"/>
              <a:t> is an SQL (Structured Query Language) based relational database management system (DBMS)</a:t>
            </a:r>
          </a:p>
          <a:p>
            <a:pPr eaLnBrk="1" hangingPunct="1"/>
            <a:r>
              <a:rPr lang="en-US" altLang="zh-CN" dirty="0" err="1" smtClean="0"/>
              <a:t>MySQL</a:t>
            </a:r>
            <a:r>
              <a:rPr lang="en-US" altLang="zh-CN" dirty="0" smtClean="0"/>
              <a:t> is compatible with standard SQL</a:t>
            </a:r>
          </a:p>
          <a:p>
            <a:pPr eaLnBrk="1" hangingPunct="1"/>
            <a:r>
              <a:rPr lang="en-US" altLang="zh-CN" dirty="0" err="1" smtClean="0"/>
              <a:t>MySQL</a:t>
            </a:r>
            <a:r>
              <a:rPr lang="en-US" altLang="zh-CN" dirty="0" smtClean="0"/>
              <a:t> is frequently used by PHP and Perl</a:t>
            </a:r>
          </a:p>
          <a:p>
            <a:pPr eaLnBrk="1" hangingPunct="1">
              <a:buFont typeface="Arial" charset="0"/>
              <a:buNone/>
            </a:pPr>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Using PHP to Access a Database</a:t>
            </a:r>
            <a:endParaRPr lang="en-US" b="1" dirty="0"/>
          </a:p>
        </p:txBody>
      </p:sp>
      <p:sp>
        <p:nvSpPr>
          <p:cNvPr id="3" name="Content Placeholder 2"/>
          <p:cNvSpPr>
            <a:spLocks noGrp="1"/>
          </p:cNvSpPr>
          <p:nvPr>
            <p:ph idx="1"/>
          </p:nvPr>
        </p:nvSpPr>
        <p:spPr/>
        <p:txBody>
          <a:bodyPr>
            <a:normAutofit lnSpcReduction="10000"/>
          </a:bodyPr>
          <a:lstStyle/>
          <a:p>
            <a:r>
              <a:rPr lang="en-US" dirty="0" smtClean="0"/>
              <a:t>The steps required to access data from a table in a database provided by MYSQL can be summarized as follows:</a:t>
            </a:r>
          </a:p>
          <a:p>
            <a:pPr lvl="1"/>
            <a:r>
              <a:rPr lang="en-US" dirty="0" smtClean="0"/>
              <a:t>Establish or open a connection to the MYSQL server.</a:t>
            </a:r>
          </a:p>
          <a:p>
            <a:pPr lvl="1"/>
            <a:r>
              <a:rPr lang="en-US" dirty="0" smtClean="0"/>
              <a:t>Select a database.</a:t>
            </a:r>
          </a:p>
          <a:p>
            <a:pPr lvl="1"/>
            <a:r>
              <a:rPr lang="en-US" dirty="0" smtClean="0"/>
              <a:t>Execute the query against the database.</a:t>
            </a:r>
          </a:p>
          <a:p>
            <a:pPr lvl="1"/>
            <a:r>
              <a:rPr lang="en-US" dirty="0" smtClean="0"/>
              <a:t>Process the result returned by the server.</a:t>
            </a:r>
          </a:p>
          <a:p>
            <a:pPr lvl="1"/>
            <a:r>
              <a:rPr lang="en-US" dirty="0" smtClean="0"/>
              <a:t>Close the connection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phpMyAdmin</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err="1" smtClean="0"/>
              <a:t>phpMyAdmin</a:t>
            </a:r>
            <a:r>
              <a:rPr lang="en-US" dirty="0" smtClean="0"/>
              <a:t> is a free software tool written in PHP, intended to handle the administration of </a:t>
            </a:r>
            <a:r>
              <a:rPr lang="en-US" dirty="0" err="1" smtClean="0"/>
              <a:t>MySQL</a:t>
            </a:r>
            <a:r>
              <a:rPr lang="en-US" dirty="0" smtClean="0"/>
              <a:t> over the Web.</a:t>
            </a:r>
          </a:p>
          <a:p>
            <a:pPr algn="just"/>
            <a:r>
              <a:rPr lang="en-US" dirty="0" err="1" smtClean="0"/>
              <a:t>phpMyAdmin</a:t>
            </a:r>
            <a:r>
              <a:rPr lang="en-US" dirty="0" smtClean="0"/>
              <a:t> supports a wide range of operations on </a:t>
            </a:r>
            <a:r>
              <a:rPr lang="en-US" dirty="0" err="1" smtClean="0"/>
              <a:t>MySQL</a:t>
            </a:r>
            <a:r>
              <a:rPr lang="en-US" dirty="0" smtClean="0"/>
              <a:t> and </a:t>
            </a:r>
            <a:r>
              <a:rPr lang="en-US" dirty="0" err="1" smtClean="0"/>
              <a:t>MariaDB</a:t>
            </a:r>
            <a:r>
              <a:rPr lang="en-US" dirty="0" smtClean="0"/>
              <a:t>. </a:t>
            </a:r>
          </a:p>
          <a:p>
            <a:pPr algn="just"/>
            <a:r>
              <a:rPr lang="en-US" dirty="0" smtClean="0"/>
              <a:t>Frequently used operations (managing databases, tables, columns, relations, indexes, users, permissions, etc) can be performed via the user interface, while you still have the ability to directly execute any SQL statement.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a:t>
            </a:r>
            <a:r>
              <a:rPr lang="en-US" b="1" dirty="0" err="1" smtClean="0"/>
              <a:t>phpMyAdmin</a:t>
            </a:r>
            <a:endParaRPr lang="en-US" dirty="0"/>
          </a:p>
        </p:txBody>
      </p:sp>
      <p:sp>
        <p:nvSpPr>
          <p:cNvPr id="3" name="Content Placeholder 2"/>
          <p:cNvSpPr>
            <a:spLocks noGrp="1"/>
          </p:cNvSpPr>
          <p:nvPr>
            <p:ph idx="1"/>
          </p:nvPr>
        </p:nvSpPr>
        <p:spPr/>
        <p:txBody>
          <a:bodyPr>
            <a:normAutofit/>
          </a:bodyPr>
          <a:lstStyle/>
          <a:p>
            <a:pPr algn="just"/>
            <a:r>
              <a:rPr lang="en-US" dirty="0" smtClean="0"/>
              <a:t>Intuitive web interface</a:t>
            </a:r>
          </a:p>
          <a:p>
            <a:pPr algn="just"/>
            <a:r>
              <a:rPr lang="en-US" dirty="0" smtClean="0"/>
              <a:t>Support for most </a:t>
            </a:r>
            <a:r>
              <a:rPr lang="en-US" dirty="0" err="1" smtClean="0"/>
              <a:t>MySQL</a:t>
            </a:r>
            <a:r>
              <a:rPr lang="en-US" dirty="0" smtClean="0"/>
              <a:t> features:</a:t>
            </a:r>
          </a:p>
          <a:p>
            <a:pPr lvl="1" algn="just"/>
            <a:r>
              <a:rPr lang="en-US" dirty="0" smtClean="0"/>
              <a:t>browse and drop databases, tables, views, fields and indexes</a:t>
            </a:r>
          </a:p>
          <a:p>
            <a:pPr lvl="1" algn="just"/>
            <a:r>
              <a:rPr lang="en-US" dirty="0" smtClean="0"/>
              <a:t>create, copy, drop, rename and alter databases, tables, fields and indexes</a:t>
            </a:r>
          </a:p>
          <a:p>
            <a:pPr lvl="1" algn="just"/>
            <a:r>
              <a:rPr lang="en-US" dirty="0" smtClean="0"/>
              <a:t>manage </a:t>
            </a:r>
            <a:r>
              <a:rPr lang="en-US" dirty="0" err="1" smtClean="0"/>
              <a:t>MySQL</a:t>
            </a:r>
            <a:r>
              <a:rPr lang="en-US" dirty="0" smtClean="0"/>
              <a:t> user accounts and privileges</a:t>
            </a:r>
          </a:p>
          <a:p>
            <a:pPr lvl="1" algn="just"/>
            <a:r>
              <a:rPr lang="en-US" dirty="0" smtClean="0"/>
              <a:t>manage stored procedures and triggers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a:t>
            </a:r>
            <a:r>
              <a:rPr lang="en-US" b="1" dirty="0" err="1" smtClean="0"/>
              <a:t>phpMyAdmin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Import data from CSV and SQL</a:t>
            </a:r>
          </a:p>
          <a:p>
            <a:pPr algn="just"/>
            <a:r>
              <a:rPr lang="en-US" dirty="0" smtClean="0"/>
              <a:t>Export data to various formats: CSV, SQL, XML, PDF, ISO/IEC 26300 - </a:t>
            </a:r>
            <a:r>
              <a:rPr lang="en-US" dirty="0" err="1" smtClean="0"/>
              <a:t>OpenDocument</a:t>
            </a:r>
            <a:r>
              <a:rPr lang="en-US" dirty="0" smtClean="0"/>
              <a:t> Text and Spreadsheet, Word, L</a:t>
            </a:r>
            <a:r>
              <a:rPr lang="en-US" baseline="30000" dirty="0" smtClean="0"/>
              <a:t>A</a:t>
            </a:r>
            <a:r>
              <a:rPr lang="en-US" dirty="0" smtClean="0"/>
              <a:t>T</a:t>
            </a:r>
            <a:r>
              <a:rPr lang="en-US" baseline="-25000" dirty="0" smtClean="0"/>
              <a:t>E</a:t>
            </a:r>
            <a:r>
              <a:rPr lang="en-US" dirty="0" smtClean="0"/>
              <a:t>X and others</a:t>
            </a:r>
          </a:p>
          <a:p>
            <a:pPr algn="just"/>
            <a:r>
              <a:rPr lang="en-US" dirty="0" smtClean="0"/>
              <a:t>Creating graphics of your database layout in various formats</a:t>
            </a:r>
          </a:p>
          <a:p>
            <a:pPr algn="just"/>
            <a:r>
              <a:rPr lang="en-US" dirty="0" smtClean="0"/>
              <a:t>Searching globally in a database or a subset of it</a:t>
            </a:r>
          </a:p>
          <a:p>
            <a:pPr algn="just"/>
            <a:r>
              <a:rPr lang="en-US" dirty="0" smtClean="0"/>
              <a:t>Transforming stored data into any format using a set of predefined functions, like displaying BLOB-data as image or download-link</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a:t>
            </a:r>
            <a:r>
              <a:rPr lang="en-US" b="1" dirty="0" err="1" smtClean="0"/>
              <a:t>phpMyAdmin</a:t>
            </a:r>
            <a:endParaRPr lang="en-US" b="1" dirty="0"/>
          </a:p>
        </p:txBody>
      </p:sp>
      <p:sp>
        <p:nvSpPr>
          <p:cNvPr id="3" name="Content Placeholder 2"/>
          <p:cNvSpPr>
            <a:spLocks noGrp="1"/>
          </p:cNvSpPr>
          <p:nvPr>
            <p:ph idx="1"/>
          </p:nvPr>
        </p:nvSpPr>
        <p:spPr/>
        <p:txBody>
          <a:bodyPr/>
          <a:lstStyle/>
          <a:p>
            <a:r>
              <a:rPr lang="en-US" dirty="0" smtClean="0"/>
              <a:t>Start </a:t>
            </a:r>
            <a:r>
              <a:rPr lang="en-US" dirty="0" err="1" smtClean="0"/>
              <a:t>Wampserver</a:t>
            </a:r>
            <a:r>
              <a:rPr lang="en-US" dirty="0" smtClean="0"/>
              <a:t> and click on </a:t>
            </a:r>
            <a:r>
              <a:rPr lang="en-US" dirty="0" err="1" smtClean="0"/>
              <a:t>phpMyAdmin</a:t>
            </a:r>
            <a:r>
              <a:rPr lang="en-US" dirty="0" smtClean="0"/>
              <a:t> in the menu.</a:t>
            </a:r>
            <a:endParaRPr lang="en-US" dirty="0"/>
          </a:p>
        </p:txBody>
      </p:sp>
      <p:pic>
        <p:nvPicPr>
          <p:cNvPr id="1026" name="Picture 2"/>
          <p:cNvPicPr>
            <a:picLocks noChangeAspect="1" noChangeArrowheads="1"/>
          </p:cNvPicPr>
          <p:nvPr/>
        </p:nvPicPr>
        <p:blipFill>
          <a:blip r:embed="rId2"/>
          <a:srcRect/>
          <a:stretch>
            <a:fillRect/>
          </a:stretch>
        </p:blipFill>
        <p:spPr bwMode="auto">
          <a:xfrm>
            <a:off x="2743200" y="2743200"/>
            <a:ext cx="2609850" cy="34194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1127</Words>
  <Application>Microsoft Office PowerPoint</Application>
  <PresentationFormat>On-screen Show (4:3)</PresentationFormat>
  <Paragraphs>227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UNIT IV (WBP)</vt:lpstr>
      <vt:lpstr>Overview of Unit –IV</vt:lpstr>
      <vt:lpstr>Overview of MYSQL database </vt:lpstr>
      <vt:lpstr>Overview of MYSQL database </vt:lpstr>
      <vt:lpstr>Using PHP to Access a Database</vt:lpstr>
      <vt:lpstr>phpMyAdmin</vt:lpstr>
      <vt:lpstr>Features of phpMyAdmin</vt:lpstr>
      <vt:lpstr>Features of phpMyAdmin</vt:lpstr>
      <vt:lpstr>Using phpMyAdmin</vt:lpstr>
      <vt:lpstr>We get the following interface that contains the options to perform different tasks on the database. As can be seen below, on the left pane, there is a list of existing databases.</vt:lpstr>
      <vt:lpstr>In order to create a database, click on the Database option. So, you get the list of existing databases as well as provision to create a new database.</vt:lpstr>
      <vt:lpstr>After that enter the name of the database and click on the Create button.</vt:lpstr>
      <vt:lpstr>In order to create the database users, click on the Privileges option. click on the Add user account.</vt:lpstr>
      <vt:lpstr>Now enter the username and password and check on the option for granting all privileges.</vt:lpstr>
      <vt:lpstr>Also, click on the Check All button. It will assign the global privileges.</vt:lpstr>
      <vt:lpstr>you can also set the option for accessing the database using SSL. For now, leave it as default option of REQUIRE NONE.</vt:lpstr>
      <vt:lpstr>After That, click on the Go button. It will execute the Create User SQL command.</vt:lpstr>
      <vt:lpstr>Again click on the Databases tab. You will find the name of your newly created database in the list. In order to find the database user and privileges, click on the Check privileges link.</vt:lpstr>
      <vt:lpstr>As can be seen below, the database mydb has two users mydb_user and root. Both of these users have all privileges.</vt:lpstr>
      <vt:lpstr>Relational Databases and SQL</vt:lpstr>
      <vt:lpstr> Some of The Most Important SQL Commands </vt:lpstr>
      <vt:lpstr>MySQL Data Types</vt:lpstr>
      <vt:lpstr>CREATE DATABASE</vt:lpstr>
      <vt:lpstr>DROP and ALTER TABLE</vt:lpstr>
      <vt:lpstr>Modifying the database</vt:lpstr>
      <vt:lpstr>INSERTION</vt:lpstr>
      <vt:lpstr>UPDATE</vt:lpstr>
      <vt:lpstr>DELETION</vt:lpstr>
      <vt:lpstr>Basic Query Structure</vt:lpstr>
      <vt:lpstr>The SELECT Clause – Duplicate tuples</vt:lpstr>
      <vt:lpstr>The WHERE Clause</vt:lpstr>
      <vt:lpstr>Aggregate Functions</vt:lpstr>
      <vt:lpstr>Aggregation: GROUP BY clause</vt:lpstr>
      <vt:lpstr>Null Values and Aggregate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 (WBP)</dc:title>
  <dc:creator>Student</dc:creator>
  <cp:lastModifiedBy>KAVITA SHRIVASTAVA</cp:lastModifiedBy>
  <cp:revision>23</cp:revision>
  <dcterms:created xsi:type="dcterms:W3CDTF">2022-06-20T09:42:45Z</dcterms:created>
  <dcterms:modified xsi:type="dcterms:W3CDTF">2022-06-21T10:56:53Z</dcterms:modified>
</cp:coreProperties>
</file>