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19" autoAdjust="0"/>
  </p:normalViewPr>
  <p:slideViewPr>
    <p:cSldViewPr snapToGrid="0">
      <p:cViewPr varScale="1">
        <p:scale>
          <a:sx n="46" d="100"/>
          <a:sy n="46" d="100"/>
        </p:scale>
        <p:origin x="38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WELCOME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~ Divyansh Jha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7549-0DFD-7FAF-52B2-EE3B6F40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Functional Teams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C2E33-A1C2-FF42-DF77-E60FE2CA8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156" y="2103438"/>
            <a:ext cx="3849687" cy="3849687"/>
          </a:xfrm>
        </p:spPr>
      </p:pic>
    </p:spTree>
    <p:extLst>
      <p:ext uri="{BB962C8B-B14F-4D97-AF65-F5344CB8AC3E}">
        <p14:creationId xmlns:p14="http://schemas.microsoft.com/office/powerpoint/2010/main" val="51556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855D-8BDB-5679-E4EF-1E7FB9BE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C95D-3082-4CA7-3F78-9EA3E8F1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Organisations  consist of Hierarchical Structure</a:t>
            </a:r>
          </a:p>
          <a:p>
            <a:r>
              <a:rPr lang="en-GB" dirty="0"/>
              <a:t>Top-Down approach</a:t>
            </a:r>
          </a:p>
          <a:p>
            <a:r>
              <a:rPr lang="en-GB" dirty="0"/>
              <a:t>Each department tackling a specific area</a:t>
            </a:r>
          </a:p>
          <a:p>
            <a:r>
              <a:rPr lang="en-GB" dirty="0"/>
              <a:t>Unanticipated inefficiencies</a:t>
            </a:r>
          </a:p>
          <a:p>
            <a:r>
              <a:rPr lang="en-GB" dirty="0"/>
              <a:t>Silo approach to conducting business</a:t>
            </a:r>
          </a:p>
          <a:p>
            <a:r>
              <a:rPr lang="en-GB" dirty="0"/>
              <a:t>The solution to this problem</a:t>
            </a:r>
          </a:p>
          <a:p>
            <a:r>
              <a:rPr lang="en-GB" dirty="0"/>
              <a:t>Cross-Functional Teams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B7234-9DF4-E9B8-A54A-9CB08BF3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22" y="911669"/>
            <a:ext cx="6099078" cy="50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5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2F3E-223D-DF5C-A8A4-FB6F2332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Cross-Functional Team?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C315-BC67-4D67-4DDC-9CE4075E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Groups of people from various department in an organization</a:t>
            </a:r>
          </a:p>
          <a:p>
            <a:r>
              <a:rPr lang="en-GB" dirty="0"/>
              <a:t>Marketing, Product development, quality assurance, sales and finance</a:t>
            </a:r>
          </a:p>
          <a:p>
            <a:r>
              <a:rPr lang="en-GB" dirty="0"/>
              <a:t>Work together</a:t>
            </a:r>
          </a:p>
          <a:p>
            <a:r>
              <a:rPr lang="en-GB" dirty="0"/>
              <a:t>A common goal</a:t>
            </a:r>
          </a:p>
          <a:p>
            <a:r>
              <a:rPr lang="en-GB" dirty="0"/>
              <a:t>Created for specific projects</a:t>
            </a:r>
          </a:p>
          <a:p>
            <a:r>
              <a:rPr lang="en-GB" dirty="0"/>
              <a:t>Also for an ongoing project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7E3EF-2BAA-F007-5593-1F1D6440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68" y="2103120"/>
            <a:ext cx="4600632" cy="42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2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B7B4-A06A-D78A-F71C-8040F32F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BA67-13BE-DEFA-7FC6-17F47C2D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 through the “silos” of  traditional organizational structure.</a:t>
            </a:r>
          </a:p>
          <a:p>
            <a:r>
              <a:rPr lang="en-GB" dirty="0"/>
              <a:t>To see the big picture</a:t>
            </a:r>
          </a:p>
          <a:p>
            <a:r>
              <a:rPr lang="en-GB" dirty="0"/>
              <a:t>By having different members with different viewpoints</a:t>
            </a:r>
          </a:p>
          <a:p>
            <a:r>
              <a:rPr lang="en-GB" dirty="0"/>
              <a:t>Collectively can be more efficient</a:t>
            </a:r>
          </a:p>
          <a:p>
            <a:r>
              <a:rPr lang="en-GB" dirty="0"/>
              <a:t>To tackle problems and achieve the goals of  a project</a:t>
            </a:r>
          </a:p>
          <a:p>
            <a:r>
              <a:rPr lang="en-GB" dirty="0"/>
              <a:t>Can also anticipate problems earlier as each department puts in their thought</a:t>
            </a:r>
          </a:p>
          <a:p>
            <a:r>
              <a:rPr lang="en-GB" dirty="0"/>
              <a:t>Rather than moving the project from department to department.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8FA55-C287-D217-CA43-82B9481E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07" y="0"/>
            <a:ext cx="4673286" cy="46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8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94C0-1E40-D284-B68D-07FF3B3B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Downsides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6371-3B4A-1851-2663-7724A1BC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There are  a few cons</a:t>
            </a:r>
          </a:p>
          <a:p>
            <a:r>
              <a:rPr lang="en-GB" dirty="0"/>
              <a:t>Experts warn that it can limit the professional growth of individuals.</a:t>
            </a:r>
          </a:p>
          <a:p>
            <a:r>
              <a:rPr lang="en-GB" dirty="0"/>
              <a:t>Organizations limited terms for group members</a:t>
            </a:r>
          </a:p>
          <a:p>
            <a:r>
              <a:rPr lang="en-GB" dirty="0"/>
              <a:t>Members rotate in and out of the team</a:t>
            </a:r>
          </a:p>
          <a:p>
            <a:r>
              <a:rPr lang="en-GB" dirty="0"/>
              <a:t>To prevent stagnation.</a:t>
            </a:r>
          </a:p>
          <a:p>
            <a:endParaRPr lang="en-GB" dirty="0"/>
          </a:p>
          <a:p>
            <a:r>
              <a:rPr lang="en-GB" dirty="0"/>
              <a:t>Another problem is</a:t>
            </a:r>
          </a:p>
          <a:p>
            <a:r>
              <a:rPr lang="en-GB" dirty="0"/>
              <a:t>Project is too broad or poorly defined</a:t>
            </a:r>
          </a:p>
          <a:p>
            <a:r>
              <a:rPr lang="en-GB" dirty="0"/>
              <a:t>CFT can flounder aimlessly</a:t>
            </a:r>
          </a:p>
          <a:p>
            <a:r>
              <a:rPr lang="en-GB" dirty="0"/>
              <a:t>Team members can become disgruntled if the organisation doesn’t create effective compensation systems.</a:t>
            </a:r>
          </a:p>
          <a:p>
            <a:r>
              <a:rPr lang="en-GB" dirty="0"/>
              <a:t>Using project management frameworks.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3075-A82F-3605-D8D3-7F125666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678" y="642594"/>
            <a:ext cx="47548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0CBD-EF72-F074-A80F-EB863FDA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Effective Cross-Functional Teams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3A76-358A-E13F-DF7A-010D0692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Ensure Diversity within a Team</a:t>
            </a:r>
          </a:p>
          <a:p>
            <a:r>
              <a:rPr lang="en-GB" dirty="0"/>
              <a:t>Include influencers</a:t>
            </a:r>
          </a:p>
          <a:p>
            <a:r>
              <a:rPr lang="en-GB" dirty="0"/>
              <a:t>Set clear goals for the CFT</a:t>
            </a:r>
          </a:p>
          <a:p>
            <a:r>
              <a:rPr lang="en-GB" dirty="0"/>
              <a:t>Reinforcing the teams authority and discouraging hierarchies</a:t>
            </a:r>
          </a:p>
          <a:p>
            <a:r>
              <a:rPr lang="en-GB" dirty="0"/>
              <a:t>Encourage positive and healthy conflict resolution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6504-4BB9-50EE-DF52-65A4DA4B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77" y="1606029"/>
            <a:ext cx="4843806" cy="48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5040-41AE-D980-FC9C-D5ED7B4A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 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113F-A6BA-0CE5-F98A-FD174CF0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Organizations may already be using CFT’s without realising it</a:t>
            </a:r>
          </a:p>
          <a:p>
            <a:r>
              <a:rPr lang="en-GB" dirty="0"/>
              <a:t>If there are informal CFT’s popping automatically.</a:t>
            </a:r>
          </a:p>
          <a:p>
            <a:r>
              <a:rPr lang="en-GB" dirty="0"/>
              <a:t>Organisations may need to be more intentional about them</a:t>
            </a:r>
            <a:endParaRPr lang="en-IN" dirty="0"/>
          </a:p>
          <a:p>
            <a:r>
              <a:rPr lang="en-IN" dirty="0"/>
              <a:t>It is a good idea to implement CFT’s if an organization doesn’t already use one.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E54E6-9522-6064-5735-05DE62F3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134" y="1365662"/>
            <a:ext cx="4126675" cy="41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8757-406A-FDB8-4777-4EF9B672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CB028-BA46-8276-23ED-72082BB77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388" y="1629888"/>
            <a:ext cx="6441224" cy="3598223"/>
          </a:xfrm>
        </p:spPr>
      </p:pic>
    </p:spTree>
    <p:extLst>
      <p:ext uri="{BB962C8B-B14F-4D97-AF65-F5344CB8AC3E}">
        <p14:creationId xmlns:p14="http://schemas.microsoft.com/office/powerpoint/2010/main" val="166157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{D229FA1E-840B-4ED1-98D7-D954D4E86C80}tf11531919_win32</Template>
  <TotalTime>720</TotalTime>
  <Words>282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 Next LT Pro</vt:lpstr>
      <vt:lpstr>Avenir Next LT Pro Light</vt:lpstr>
      <vt:lpstr>Calibri</vt:lpstr>
      <vt:lpstr>Garamond</vt:lpstr>
      <vt:lpstr>SavonVTI</vt:lpstr>
      <vt:lpstr>WELCOME</vt:lpstr>
      <vt:lpstr>Cross Functional Teams</vt:lpstr>
      <vt:lpstr>Introduction</vt:lpstr>
      <vt:lpstr>What is a Cross-Functional Team?</vt:lpstr>
      <vt:lpstr>Benefits</vt:lpstr>
      <vt:lpstr>Downsides</vt:lpstr>
      <vt:lpstr>Creating Effective Cross-Functional Teams</vt:lpstr>
      <vt:lpstr>Bottom 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Divyansh Jha</dc:creator>
  <cp:lastModifiedBy>Divyansh Jha</cp:lastModifiedBy>
  <cp:revision>2</cp:revision>
  <dcterms:created xsi:type="dcterms:W3CDTF">2022-10-31T17:46:50Z</dcterms:created>
  <dcterms:modified xsi:type="dcterms:W3CDTF">2022-11-01T05:49:37Z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