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8" r:id="rId5"/>
    <p:sldId id="261" r:id="rId6"/>
    <p:sldId id="265" r:id="rId7"/>
    <p:sldId id="262" r:id="rId8"/>
    <p:sldId id="269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FFE-EC41-44A3-81AA-AABF5A8C9D38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D902-1C33-4870-A941-A17BDE433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FFE-EC41-44A3-81AA-AABF5A8C9D38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D902-1C33-4870-A941-A17BDE433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FFE-EC41-44A3-81AA-AABF5A8C9D38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D902-1C33-4870-A941-A17BDE433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FFE-EC41-44A3-81AA-AABF5A8C9D38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D902-1C33-4870-A941-A17BDE433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FFE-EC41-44A3-81AA-AABF5A8C9D38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D902-1C33-4870-A941-A17BDE433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FFE-EC41-44A3-81AA-AABF5A8C9D38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D902-1C33-4870-A941-A17BDE433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FFE-EC41-44A3-81AA-AABF5A8C9D38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D902-1C33-4870-A941-A17BDE433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FFE-EC41-44A3-81AA-AABF5A8C9D38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D902-1C33-4870-A941-A17BDE433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FFE-EC41-44A3-81AA-AABF5A8C9D38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D902-1C33-4870-A941-A17BDE433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FFE-EC41-44A3-81AA-AABF5A8C9D38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D902-1C33-4870-A941-A17BDE433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FFE-EC41-44A3-81AA-AABF5A8C9D38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D902-1C33-4870-A941-A17BDE433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A5FFE-EC41-44A3-81AA-AABF5A8C9D38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1D902-1C33-4870-A941-A17BDE433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-1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u="sng" dirty="0" smtClean="0"/>
              <a:t>Keywords</a:t>
            </a:r>
          </a:p>
          <a:p>
            <a:r>
              <a:rPr lang="en-US" sz="2800" dirty="0" smtClean="0"/>
              <a:t>Sometimes called reserved words. Cannot be used for anything else</a:t>
            </a:r>
          </a:p>
          <a:p>
            <a:pPr>
              <a:buNone/>
            </a:pPr>
            <a:r>
              <a:rPr lang="en-US" sz="2800" b="1" dirty="0" smtClean="0"/>
              <a:t>	auto 	break 	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		long</a:t>
            </a:r>
          </a:p>
          <a:p>
            <a:pPr>
              <a:buNone/>
            </a:pPr>
            <a:r>
              <a:rPr lang="en-US" sz="2800" b="1" dirty="0" smtClean="0"/>
              <a:t>	Case	 char 		register 	return</a:t>
            </a:r>
          </a:p>
          <a:p>
            <a:pPr>
              <a:buNone/>
            </a:pPr>
            <a:r>
              <a:rPr lang="en-US" sz="2800" b="1" dirty="0" smtClean="0"/>
              <a:t>	Const 	continue 	short		 signed</a:t>
            </a:r>
          </a:p>
          <a:p>
            <a:pPr>
              <a:buNone/>
            </a:pPr>
            <a:r>
              <a:rPr lang="en-US" sz="2800" b="1" dirty="0" smtClean="0"/>
              <a:t>	Default 	do 		</a:t>
            </a:r>
            <a:r>
              <a:rPr lang="en-US" sz="2800" b="1" dirty="0" err="1" smtClean="0"/>
              <a:t>sizeof</a:t>
            </a:r>
            <a:r>
              <a:rPr lang="en-US" sz="2800" b="1" dirty="0" smtClean="0"/>
              <a:t> 	static</a:t>
            </a:r>
          </a:p>
          <a:p>
            <a:pPr>
              <a:buNone/>
            </a:pPr>
            <a:r>
              <a:rPr lang="en-US" sz="2800" b="1" dirty="0" smtClean="0"/>
              <a:t>	Double 	else 		</a:t>
            </a:r>
            <a:r>
              <a:rPr lang="en-US" sz="2800" b="1" dirty="0" err="1" smtClean="0"/>
              <a:t>struct</a:t>
            </a:r>
            <a:r>
              <a:rPr lang="en-US" sz="2800" b="1" dirty="0" smtClean="0"/>
              <a:t> 	switch</a:t>
            </a:r>
          </a:p>
          <a:p>
            <a:pPr>
              <a:buNone/>
            </a:pPr>
            <a:r>
              <a:rPr lang="en-US" sz="2800" b="1" dirty="0" smtClean="0"/>
              <a:t>	</a:t>
            </a:r>
            <a:r>
              <a:rPr lang="en-US" sz="2800" b="1" dirty="0" err="1" smtClean="0"/>
              <a:t>Enum</a:t>
            </a:r>
            <a:r>
              <a:rPr lang="en-US" sz="2800" b="1" dirty="0" smtClean="0"/>
              <a:t>	 extern 	</a:t>
            </a:r>
            <a:r>
              <a:rPr lang="en-US" sz="2800" b="1" dirty="0" err="1" smtClean="0"/>
              <a:t>typedef</a:t>
            </a:r>
            <a:r>
              <a:rPr lang="en-US" sz="2800" b="1" dirty="0" smtClean="0"/>
              <a:t> 	union</a:t>
            </a:r>
          </a:p>
          <a:p>
            <a:pPr>
              <a:buNone/>
            </a:pPr>
            <a:r>
              <a:rPr lang="en-US" sz="2800" b="1" dirty="0" smtClean="0"/>
              <a:t>	float 	for		 unsigned	 void</a:t>
            </a:r>
          </a:p>
          <a:p>
            <a:pPr>
              <a:buNone/>
            </a:pPr>
            <a:r>
              <a:rPr lang="en-US" sz="2800" b="1" dirty="0" smtClean="0"/>
              <a:t>	</a:t>
            </a:r>
            <a:r>
              <a:rPr lang="en-US" sz="2800" b="1" dirty="0" err="1" smtClean="0"/>
              <a:t>Goto</a:t>
            </a:r>
            <a:r>
              <a:rPr lang="en-US" sz="2800" b="1" dirty="0" smtClean="0"/>
              <a:t>	 if 		volatile 	</a:t>
            </a:r>
            <a:r>
              <a:rPr lang="en-US" sz="2800" b="1" dirty="0" smtClean="0"/>
              <a:t>while</a:t>
            </a:r>
          </a:p>
          <a:p>
            <a:pPr>
              <a:buNone/>
            </a:pPr>
            <a:r>
              <a:rPr lang="en-US" sz="2800" b="1" i="1" smtClean="0">
                <a:solidFill>
                  <a:srgbClr val="FF0000"/>
                </a:solidFill>
              </a:rPr>
              <a:t>Note-All the C keywords are in small case</a:t>
            </a:r>
            <a:endParaRPr lang="en-US" sz="2800" i="1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6477000" cy="487362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C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915400" cy="62484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buNone/>
            </a:pPr>
            <a:r>
              <a:rPr lang="en-US" sz="3400" b="1" u="sng" dirty="0" smtClean="0"/>
              <a:t>History </a:t>
            </a:r>
            <a:r>
              <a:rPr lang="en-US" sz="3400" b="1" u="sng" dirty="0"/>
              <a:t>of C</a:t>
            </a:r>
          </a:p>
          <a:p>
            <a:pPr algn="just">
              <a:lnSpc>
                <a:spcPct val="110000"/>
              </a:lnSpc>
            </a:pPr>
            <a:r>
              <a:rPr lang="en-US" sz="3100" b="1" dirty="0" smtClean="0"/>
              <a:t>Developed </a:t>
            </a:r>
            <a:r>
              <a:rPr lang="en-US" sz="3100" b="1" dirty="0"/>
              <a:t>by Brian Kernighan and Dennis Ritchie of AT&amp;T Bell Labs </a:t>
            </a:r>
            <a:r>
              <a:rPr lang="en-US" sz="3100" b="1" dirty="0" smtClean="0"/>
              <a:t>in1972</a:t>
            </a:r>
            <a:endParaRPr lang="en-US" sz="3100" b="1" dirty="0"/>
          </a:p>
          <a:p>
            <a:pPr algn="just">
              <a:lnSpc>
                <a:spcPct val="110000"/>
              </a:lnSpc>
            </a:pPr>
            <a:r>
              <a:rPr lang="en-US" sz="3100" b="1" dirty="0"/>
              <a:t> In 1983 the American National Standards Institute began the </a:t>
            </a:r>
            <a:r>
              <a:rPr lang="en-US" sz="3100" b="1" dirty="0" smtClean="0"/>
              <a:t>standardization process</a:t>
            </a:r>
            <a:endParaRPr lang="en-US" sz="3100" b="1" dirty="0"/>
          </a:p>
          <a:p>
            <a:pPr algn="just">
              <a:lnSpc>
                <a:spcPct val="110000"/>
              </a:lnSpc>
            </a:pPr>
            <a:r>
              <a:rPr lang="en-US" sz="3100" b="1" dirty="0"/>
              <a:t> In 1989 the International Standards Organization continued </a:t>
            </a:r>
            <a:r>
              <a:rPr lang="en-US" sz="3100" b="1" dirty="0" smtClean="0"/>
              <a:t>the standardization </a:t>
            </a:r>
            <a:r>
              <a:rPr lang="en-US" sz="3100" b="1" dirty="0"/>
              <a:t>process</a:t>
            </a:r>
          </a:p>
          <a:p>
            <a:pPr algn="just">
              <a:lnSpc>
                <a:spcPct val="110000"/>
              </a:lnSpc>
            </a:pPr>
            <a:r>
              <a:rPr lang="en-US" sz="3100" b="1" dirty="0"/>
              <a:t> In 1990 a standard was finalized, known simply as “Standard C”</a:t>
            </a:r>
          </a:p>
          <a:p>
            <a:pPr algn="just">
              <a:lnSpc>
                <a:spcPct val="110000"/>
              </a:lnSpc>
            </a:pPr>
            <a:r>
              <a:rPr lang="en-US" sz="3100" b="1" dirty="0"/>
              <a:t>C was initially developed for writing system software thus also known as system programming language</a:t>
            </a:r>
          </a:p>
          <a:p>
            <a:pPr algn="just">
              <a:lnSpc>
                <a:spcPct val="110000"/>
              </a:lnSpc>
            </a:pPr>
            <a:r>
              <a:rPr lang="en-US" sz="3100" b="1" dirty="0" smtClean="0"/>
              <a:t>Many </a:t>
            </a:r>
            <a:r>
              <a:rPr lang="en-US" sz="3100" b="1" dirty="0"/>
              <a:t>other commonly used programming languages such as C++ and Java are also based on C 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763000" cy="6324600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10000"/>
              </a:lnSpc>
              <a:buFontTx/>
              <a:buNone/>
            </a:pPr>
            <a:r>
              <a:rPr lang="en-US" sz="14400" b="1" u="sng" dirty="0" smtClean="0"/>
              <a:t>Characteristics of C</a:t>
            </a:r>
            <a:r>
              <a:rPr lang="en-US" sz="14400" u="sng" dirty="0" smtClean="0"/>
              <a:t>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12000" dirty="0" smtClean="0"/>
              <a:t>C </a:t>
            </a:r>
            <a:r>
              <a:rPr lang="en-US" sz="12000" dirty="0"/>
              <a:t>is often called a middle-level computer language. Because it combines the </a:t>
            </a:r>
            <a:r>
              <a:rPr lang="en-US" sz="12000" dirty="0" smtClean="0"/>
              <a:t>best elements </a:t>
            </a:r>
            <a:r>
              <a:rPr lang="en-US" sz="12000" dirty="0"/>
              <a:t>of high-level languages with the control and flexibility of </a:t>
            </a:r>
            <a:r>
              <a:rPr lang="en-US" sz="12000" dirty="0" smtClean="0"/>
              <a:t>assembly language </a:t>
            </a:r>
            <a:r>
              <a:rPr lang="en-US" sz="12000" dirty="0"/>
              <a:t>as a middle-level language, C allows the manipulation of bits, bytes, </a:t>
            </a:r>
            <a:r>
              <a:rPr lang="en-US" sz="12000" dirty="0" smtClean="0"/>
              <a:t>and addresses</a:t>
            </a:r>
            <a:r>
              <a:rPr lang="en-US" sz="12000" dirty="0"/>
              <a:t>— the basic elements with which the computer </a:t>
            </a:r>
            <a:r>
              <a:rPr lang="en-US" sz="12000" dirty="0" smtClean="0"/>
              <a:t>functions.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en-US" sz="12000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12800" dirty="0" smtClean="0"/>
              <a:t>Makes extensive use of function calls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en-US" sz="12800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12800" dirty="0" smtClean="0"/>
              <a:t>C </a:t>
            </a:r>
            <a:r>
              <a:rPr lang="en-US" sz="12800" dirty="0"/>
              <a:t>is well suited for structured programming</a:t>
            </a:r>
            <a:r>
              <a:rPr lang="en-US" sz="12000" dirty="0"/>
              <a:t>. In this programming approach, </a:t>
            </a:r>
            <a:r>
              <a:rPr lang="en-US" sz="12000" dirty="0" smtClean="0"/>
              <a:t>Supports </a:t>
            </a:r>
            <a:r>
              <a:rPr lang="en-US" sz="12000" dirty="0"/>
              <a:t>pointers to refer computer memory, array, structures and functions</a:t>
            </a:r>
            <a:r>
              <a:rPr lang="en-US" sz="112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82000" cy="59436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dirty="0" smtClean="0"/>
              <a:t>C code is also very </a:t>
            </a:r>
            <a:r>
              <a:rPr lang="en-US" sz="4000" dirty="0" smtClean="0"/>
              <a:t>portable</a:t>
            </a:r>
            <a:r>
              <a:rPr lang="en-US" dirty="0" smtClean="0"/>
              <a:t>. Portability means that it is easy to adapt software written for one type of computer or operating system to another type. For example, if you can easily convert a program written for DOS so that it runs under Windows 2000, that program is portable.</a:t>
            </a:r>
          </a:p>
          <a:p>
            <a:pPr algn="just">
              <a:lnSpc>
                <a:spcPct val="110000"/>
              </a:lnSpc>
            </a:pPr>
            <a:r>
              <a:rPr lang="en-US" dirty="0" smtClean="0"/>
              <a:t> C is case sensitive language. </a:t>
            </a:r>
            <a:r>
              <a:rPr lang="en-US" dirty="0" err="1" smtClean="0"/>
              <a:t>i</a:t>
            </a:r>
            <a:r>
              <a:rPr lang="en-US" dirty="0" smtClean="0"/>
              <a:t> e </a:t>
            </a:r>
            <a:r>
              <a:rPr lang="en-US" dirty="0" err="1" smtClean="0"/>
              <a:t>abc</a:t>
            </a:r>
            <a:r>
              <a:rPr lang="en-US" dirty="0" smtClean="0"/>
              <a:t> is different from ABC.</a:t>
            </a:r>
          </a:p>
          <a:p>
            <a:pPr algn="just">
              <a:lnSpc>
                <a:spcPct val="110000"/>
              </a:lnSpc>
            </a:pPr>
            <a:r>
              <a:rPr lang="en-US" dirty="0" smtClean="0"/>
              <a:t> Small in size. C has only 32 keywords. This makes it relatively easy to learn </a:t>
            </a:r>
          </a:p>
          <a:p>
            <a:pPr algn="just">
              <a:lnSpc>
                <a:spcPct val="110000"/>
              </a:lnSpc>
            </a:pPr>
            <a:r>
              <a:rPr lang="en-US" dirty="0" smtClean="0"/>
              <a:t>Loose typing (lots of freedom, error prone)</a:t>
            </a:r>
          </a:p>
          <a:p>
            <a:pPr algn="just">
              <a:lnSpc>
                <a:spcPct val="110000"/>
              </a:lnSpc>
            </a:pPr>
            <a:r>
              <a:rPr lang="en-US" dirty="0" smtClean="0"/>
              <a:t> structured (extensive use of functions)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6553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200" b="1" u="sng" dirty="0" smtClean="0"/>
              <a:t>STRUCTURE OF A C PROGRAM</a:t>
            </a:r>
          </a:p>
          <a:p>
            <a:r>
              <a:rPr lang="en-US" sz="4200" b="0" dirty="0" smtClean="0"/>
              <a:t>A C program contains one or more functions </a:t>
            </a:r>
          </a:p>
          <a:p>
            <a:r>
              <a:rPr lang="en-US" sz="4200" b="0" dirty="0" smtClean="0"/>
              <a:t>The statements in a C program are written in a logical sequence to perform a specific task. </a:t>
            </a:r>
          </a:p>
          <a:p>
            <a:r>
              <a:rPr lang="en-US" sz="4200" b="0" dirty="0" smtClean="0"/>
              <a:t>Execution of a C program begins at the main() function </a:t>
            </a:r>
          </a:p>
          <a:p>
            <a:r>
              <a:rPr lang="en-US" sz="4200" b="0" dirty="0" smtClean="0"/>
              <a:t>You can choose any name for the functions. Every program must contain one function that has its name as main().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200" b="1" dirty="0" smtClean="0"/>
              <a:t>//This is my first program in 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200" b="1" dirty="0" smtClean="0"/>
              <a:t>#include&lt;</a:t>
            </a:r>
            <a:r>
              <a:rPr lang="en-US" sz="4200" b="1" dirty="0" err="1" smtClean="0"/>
              <a:t>stdio.h</a:t>
            </a:r>
            <a:r>
              <a:rPr lang="en-US" sz="4200" b="1" dirty="0" smtClean="0"/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200" b="1" dirty="0" smtClean="0"/>
              <a:t> 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200" b="1" dirty="0" smtClean="0"/>
              <a:t>{</a:t>
            </a:r>
            <a:br>
              <a:rPr lang="en-US" sz="4200" b="1" dirty="0" smtClean="0"/>
            </a:br>
            <a:r>
              <a:rPr lang="en-US" sz="4200" b="1" dirty="0" smtClean="0"/>
              <a:t>   </a:t>
            </a:r>
            <a:r>
              <a:rPr lang="en-US" sz="4200" b="1" dirty="0" err="1" smtClean="0"/>
              <a:t>printf</a:t>
            </a:r>
            <a:r>
              <a:rPr lang="en-US" sz="4200" b="1" dirty="0" smtClean="0"/>
              <a:t>("\n Welcome to the world of C ");</a:t>
            </a:r>
            <a:br>
              <a:rPr lang="en-US" sz="4200" b="1" dirty="0" smtClean="0"/>
            </a:br>
            <a:r>
              <a:rPr lang="en-US" sz="4200" b="1" dirty="0" smtClean="0"/>
              <a:t>} </a:t>
            </a:r>
          </a:p>
          <a:p>
            <a:r>
              <a:rPr lang="en-US" sz="4200" dirty="0"/>
              <a:t>A programmer uses a </a:t>
            </a:r>
            <a:r>
              <a:rPr lang="en-US" sz="4200" b="1" dirty="0"/>
              <a:t>text editor to create or modify files containing </a:t>
            </a:r>
            <a:r>
              <a:rPr lang="en-US" sz="4200" b="1" dirty="0" smtClean="0"/>
              <a:t>C </a:t>
            </a:r>
            <a:r>
              <a:rPr lang="en-US" sz="4200" dirty="0" smtClean="0"/>
              <a:t>code</a:t>
            </a:r>
            <a:r>
              <a:rPr lang="en-US" sz="4200" dirty="0"/>
              <a:t>.</a:t>
            </a:r>
          </a:p>
          <a:p>
            <a:r>
              <a:rPr lang="en-US" sz="4200" dirty="0" smtClean="0"/>
              <a:t> </a:t>
            </a:r>
            <a:r>
              <a:rPr lang="en-US" sz="4200" dirty="0"/>
              <a:t>Code is also known as </a:t>
            </a:r>
            <a:r>
              <a:rPr lang="en-US" sz="4200" b="1" dirty="0"/>
              <a:t>source code.</a:t>
            </a:r>
          </a:p>
          <a:p>
            <a:r>
              <a:rPr lang="en-US" sz="4200" dirty="0" smtClean="0"/>
              <a:t> </a:t>
            </a:r>
            <a:r>
              <a:rPr lang="en-US" sz="4200" dirty="0"/>
              <a:t>A file containing source code is called a </a:t>
            </a:r>
            <a:r>
              <a:rPr lang="en-US" sz="4200" b="1" dirty="0"/>
              <a:t>source file.</a:t>
            </a:r>
          </a:p>
          <a:p>
            <a:endParaRPr lang="en-US" b="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915400" cy="6324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After a C source file has been created, the programmer must </a:t>
            </a:r>
            <a:r>
              <a:rPr lang="en-US" sz="2800" b="1" dirty="0" smtClean="0"/>
              <a:t>invoke the C compiler before the program can be executed (run)</a:t>
            </a:r>
            <a:r>
              <a:rPr lang="en-US" sz="2800" dirty="0" smtClean="0"/>
              <a:t>The process of conversion from source code to machine executable code is a multi step process.</a:t>
            </a:r>
            <a:endParaRPr lang="en-US" sz="2800" b="1" dirty="0" smtClean="0"/>
          </a:p>
          <a:p>
            <a:pPr algn="just">
              <a:lnSpc>
                <a:spcPct val="105000"/>
              </a:lnSpc>
              <a:buFontTx/>
              <a:buNone/>
            </a:pPr>
            <a:r>
              <a:rPr lang="en-US" sz="2800" b="1" u="sng" dirty="0" smtClean="0"/>
              <a:t>C supports two types of commenting</a:t>
            </a:r>
            <a:r>
              <a:rPr lang="en-US" sz="2800" dirty="0" smtClean="0"/>
              <a:t>. </a:t>
            </a:r>
          </a:p>
          <a:p>
            <a:pPr algn="just">
              <a:lnSpc>
                <a:spcPct val="105000"/>
              </a:lnSpc>
            </a:pPr>
            <a:r>
              <a:rPr lang="en-US" sz="2800" dirty="0" smtClean="0"/>
              <a:t>// is used to comment a single statement. This is known as a line comment. A line comment can be placed anywhere on the line and it does not require to be specifically ended as the end of the line automatically ends the line. </a:t>
            </a:r>
          </a:p>
          <a:p>
            <a:pPr algn="just">
              <a:lnSpc>
                <a:spcPct val="105000"/>
              </a:lnSpc>
              <a:buNone/>
            </a:pPr>
            <a:r>
              <a:rPr lang="en-US" sz="2800" dirty="0" smtClean="0"/>
              <a:t>/* is used to comment multiple statements. A /* is ended with */ and all statements that lie within these characters are commented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705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6000" b="1" u="sng" dirty="0" smtClean="0"/>
              <a:t>The C Character Set</a:t>
            </a:r>
          </a:p>
          <a:p>
            <a:pPr>
              <a:buNone/>
            </a:pPr>
            <a:endParaRPr lang="en-US" sz="6000" b="1" u="sng" dirty="0" smtClean="0"/>
          </a:p>
          <a:p>
            <a:r>
              <a:rPr lang="en-US" sz="6000" dirty="0" smtClean="0"/>
              <a:t>A character denotes any alphabet, digit or special symbol used to represent information.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 algn="just">
              <a:buNone/>
            </a:pPr>
            <a:r>
              <a:rPr lang="en-US" sz="6000" b="1" dirty="0" smtClean="0"/>
              <a:t>	</a:t>
            </a:r>
            <a:endParaRPr lang="en-US" sz="5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3200400"/>
          <a:ext cx="6172200" cy="203840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86100"/>
                <a:gridCol w="3086100"/>
              </a:tblGrid>
              <a:tr h="75824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Alphabets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A, B, ….., Y, Z 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a, b, ……, y, z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30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Digits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0, 1, 2, 3, 4, 5, 6, 7, 8, 9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824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Special symbols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~ ‘ ! @ # % ^ &amp; * ( ) _ - + = | \ { } [ ] : ; " ' &lt; &gt; , . ? /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b="1" u="sng" dirty="0" smtClean="0"/>
              <a:t>Identifiers</a:t>
            </a:r>
          </a:p>
          <a:p>
            <a:pPr algn="just">
              <a:buNone/>
            </a:pPr>
            <a:r>
              <a:rPr lang="en-US" dirty="0" smtClean="0"/>
              <a:t>	In C, the names of variables, functions, labels, and various other user-defined items are called i</a:t>
            </a:r>
            <a:r>
              <a:rPr lang="en-US" i="1" dirty="0" smtClean="0"/>
              <a:t>dentifiers. The length of these identifiers can vary from one to several </a:t>
            </a:r>
            <a:r>
              <a:rPr lang="en-US" dirty="0" smtClean="0"/>
              <a:t>characters. The first character must be a letter or an underscore, and subsequent characters must be letters, digits, or underscores. Here are some correct and incorrect identifier names:</a:t>
            </a:r>
          </a:p>
          <a:p>
            <a:pPr>
              <a:buNone/>
            </a:pPr>
            <a:r>
              <a:rPr lang="en-US" sz="1600" b="1" dirty="0" smtClean="0"/>
              <a:t>	</a:t>
            </a:r>
            <a:r>
              <a:rPr lang="en-US" sz="2800" b="1" dirty="0" smtClean="0"/>
              <a:t>Correct 		Incorrect</a:t>
            </a:r>
          </a:p>
          <a:p>
            <a:pPr>
              <a:buNone/>
            </a:pPr>
            <a:r>
              <a:rPr lang="en-US" sz="2800" dirty="0" smtClean="0"/>
              <a:t>	Count		 1count</a:t>
            </a:r>
          </a:p>
          <a:p>
            <a:pPr>
              <a:buNone/>
            </a:pPr>
            <a:r>
              <a:rPr lang="en-US" sz="2800" dirty="0" smtClean="0"/>
              <a:t>	test23 		</a:t>
            </a:r>
            <a:r>
              <a:rPr lang="en-US" sz="2800" dirty="0" err="1" smtClean="0"/>
              <a:t>hi!there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610600" cy="6019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b="1" dirty="0" smtClean="0"/>
              <a:t>C defines two kinds of identifiers</a:t>
            </a:r>
            <a:r>
              <a:rPr lang="en-US" dirty="0" smtClean="0"/>
              <a:t>: external and internal. An external identifier will be involved in an external link process. These identifiers, called </a:t>
            </a:r>
            <a:r>
              <a:rPr lang="en-US" i="1" dirty="0" smtClean="0"/>
              <a:t>external names, include function names and global variable names that are shared </a:t>
            </a:r>
            <a:r>
              <a:rPr lang="en-US" dirty="0" smtClean="0"/>
              <a:t>between source files. If the identifier is not used in an external link process, then it is internal. This type of identifier is called an </a:t>
            </a:r>
            <a:r>
              <a:rPr lang="en-US" i="1" dirty="0" smtClean="0"/>
              <a:t>internal name and includes the names </a:t>
            </a:r>
            <a:r>
              <a:rPr lang="en-US" dirty="0" smtClean="0"/>
              <a:t>of local variables.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582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Lecture -1</vt:lpstr>
      <vt:lpstr>C basics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-1</dc:title>
  <dc:creator>hp</dc:creator>
  <cp:lastModifiedBy>FF-107</cp:lastModifiedBy>
  <cp:revision>18</cp:revision>
  <dcterms:created xsi:type="dcterms:W3CDTF">2013-07-09T06:56:39Z</dcterms:created>
  <dcterms:modified xsi:type="dcterms:W3CDTF">2022-10-10T09:20:22Z</dcterms:modified>
</cp:coreProperties>
</file>