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6" r:id="rId8"/>
    <p:sldId id="263" r:id="rId9"/>
    <p:sldId id="265" r:id="rId10"/>
    <p:sldId id="261"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EF6974-BEEB-4F1C-AE38-B86168F6B533}"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F6974-BEEB-4F1C-AE38-B86168F6B533}"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F6974-BEEB-4F1C-AE38-B86168F6B533}"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F6974-BEEB-4F1C-AE38-B86168F6B533}"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F6974-BEEB-4F1C-AE38-B86168F6B533}"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EF6974-BEEB-4F1C-AE38-B86168F6B533}"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EF6974-BEEB-4F1C-AE38-B86168F6B533}" type="datetimeFigureOut">
              <a:rPr lang="en-US" smtClean="0"/>
              <a:pPr/>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EF6974-BEEB-4F1C-AE38-B86168F6B533}" type="datetimeFigureOut">
              <a:rPr lang="en-US" smtClean="0"/>
              <a:pPr/>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F6974-BEEB-4F1C-AE38-B86168F6B533}" type="datetimeFigureOut">
              <a:rPr lang="en-US" smtClean="0"/>
              <a:pPr/>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F6974-BEEB-4F1C-AE38-B86168F6B533}"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F6974-BEEB-4F1C-AE38-B86168F6B533}"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B7EA6-F928-4103-A3B1-6BB3F8698E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F6974-BEEB-4F1C-AE38-B86168F6B533}" type="datetimeFigureOut">
              <a:rPr lang="en-US" smtClean="0"/>
              <a:pPr/>
              <a:t>10/8/2022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B7EA6-F928-4103-A3B1-6BB3F8698E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3047999"/>
          </a:xfrm>
        </p:spPr>
        <p:txBody>
          <a:bodyPr>
            <a:normAutofit fontScale="92500"/>
          </a:bodyPr>
          <a:lstStyle/>
          <a:p>
            <a:pPr>
              <a:buNone/>
            </a:pPr>
            <a:r>
              <a:rPr lang="en-US" b="1" u="sng" dirty="0" smtClean="0"/>
              <a:t>DATA </a:t>
            </a:r>
            <a:r>
              <a:rPr lang="en-US" b="1" u="sng" dirty="0"/>
              <a:t>TYPES</a:t>
            </a:r>
            <a:endParaRPr lang="en-US" dirty="0"/>
          </a:p>
          <a:p>
            <a:pPr algn="just"/>
            <a:r>
              <a:rPr lang="en-US" dirty="0"/>
              <a:t>Data Types in a programming language describes that what type of data a variable can hold. C supports 5 fundamental data types’ integer (</a:t>
            </a:r>
            <a:r>
              <a:rPr lang="en-US" dirty="0" err="1"/>
              <a:t>int</a:t>
            </a:r>
            <a:r>
              <a:rPr lang="en-US" dirty="0"/>
              <a:t>), character (char), and floating point (float), double precision floating point (double) and void</a:t>
            </a:r>
            <a:r>
              <a:rPr lang="en-US" dirty="0" smtClean="0"/>
              <a:t>.</a:t>
            </a:r>
          </a:p>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1447801" y="3810000"/>
          <a:ext cx="5867399" cy="2923540"/>
        </p:xfrm>
        <a:graphic>
          <a:graphicData uri="http://schemas.openxmlformats.org/drawingml/2006/table">
            <a:tbl>
              <a:tblPr>
                <a:tableStyleId>{08FB837D-C827-4EFA-A057-4D05807E0F7C}</a:tableStyleId>
              </a:tblPr>
              <a:tblGrid>
                <a:gridCol w="1246987"/>
                <a:gridCol w="1565764"/>
                <a:gridCol w="3054648"/>
              </a:tblGrid>
              <a:tr h="444500">
                <a:tc>
                  <a:txBody>
                    <a:bodyPr/>
                    <a:lstStyle/>
                    <a:p>
                      <a:pPr marL="0" marR="0" algn="ctr">
                        <a:lnSpc>
                          <a:spcPct val="115000"/>
                        </a:lnSpc>
                        <a:spcBef>
                          <a:spcPts val="0"/>
                        </a:spcBef>
                        <a:spcAft>
                          <a:spcPts val="0"/>
                        </a:spcAft>
                        <a:tabLst>
                          <a:tab pos="609600" algn="l"/>
                        </a:tabLst>
                      </a:pPr>
                      <a:r>
                        <a:rPr lang="en-US" sz="2000" dirty="0"/>
                        <a:t>Data type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dirty="0"/>
                        <a:t>Size (in byte)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dirty="0"/>
                        <a:t>Range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4500">
                <a:tc>
                  <a:txBody>
                    <a:bodyPr/>
                    <a:lstStyle/>
                    <a:p>
                      <a:pPr marL="0" marR="0" algn="ctr">
                        <a:lnSpc>
                          <a:spcPct val="115000"/>
                        </a:lnSpc>
                        <a:spcBef>
                          <a:spcPts val="0"/>
                        </a:spcBef>
                        <a:spcAft>
                          <a:spcPts val="0"/>
                        </a:spcAft>
                        <a:tabLst>
                          <a:tab pos="609600" algn="l"/>
                        </a:tabLst>
                      </a:pPr>
                      <a:r>
                        <a:rPr lang="en-US" sz="2000"/>
                        <a:t>Int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dirty="0"/>
                        <a:t>2 byte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dirty="0"/>
                        <a:t>-32768 to 32767</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4500">
                <a:tc>
                  <a:txBody>
                    <a:bodyPr/>
                    <a:lstStyle/>
                    <a:p>
                      <a:pPr marL="0" marR="0" algn="ctr">
                        <a:lnSpc>
                          <a:spcPct val="115000"/>
                        </a:lnSpc>
                        <a:spcBef>
                          <a:spcPts val="0"/>
                        </a:spcBef>
                        <a:spcAft>
                          <a:spcPts val="0"/>
                        </a:spcAft>
                        <a:tabLst>
                          <a:tab pos="609600" algn="l"/>
                        </a:tabLst>
                      </a:pPr>
                      <a:r>
                        <a:rPr lang="en-US" sz="2000"/>
                        <a:t>Float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a:t>4 byte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dirty="0"/>
                        <a:t>3.4*10</a:t>
                      </a:r>
                      <a:r>
                        <a:rPr lang="en-US" sz="1800" baseline="30000" dirty="0"/>
                        <a:t>-38</a:t>
                      </a:r>
                      <a:r>
                        <a:rPr lang="en-US" sz="2000" dirty="0"/>
                        <a:t> to 3.4*10</a:t>
                      </a:r>
                      <a:r>
                        <a:rPr lang="en-US" sz="2000" baseline="30000" dirty="0"/>
                        <a:t>+38</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4500">
                <a:tc>
                  <a:txBody>
                    <a:bodyPr/>
                    <a:lstStyle/>
                    <a:p>
                      <a:pPr marL="0" marR="0" algn="ctr">
                        <a:lnSpc>
                          <a:spcPct val="115000"/>
                        </a:lnSpc>
                        <a:spcBef>
                          <a:spcPts val="0"/>
                        </a:spcBef>
                        <a:spcAft>
                          <a:spcPts val="0"/>
                        </a:spcAft>
                        <a:tabLst>
                          <a:tab pos="609600" algn="l"/>
                        </a:tabLst>
                      </a:pPr>
                      <a:r>
                        <a:rPr lang="en-US" sz="2000"/>
                        <a:t>Char</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a:t>1 byte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dirty="0"/>
                        <a:t>-128 to +127</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4500">
                <a:tc>
                  <a:txBody>
                    <a:bodyPr/>
                    <a:lstStyle/>
                    <a:p>
                      <a:pPr marL="0" marR="0" algn="ctr">
                        <a:lnSpc>
                          <a:spcPct val="115000"/>
                        </a:lnSpc>
                        <a:spcBef>
                          <a:spcPts val="0"/>
                        </a:spcBef>
                        <a:spcAft>
                          <a:spcPts val="0"/>
                        </a:spcAft>
                        <a:tabLst>
                          <a:tab pos="609600" algn="l"/>
                        </a:tabLst>
                      </a:pPr>
                      <a:r>
                        <a:rPr lang="en-US" sz="2000"/>
                        <a:t>Long</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a:t>4 byte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dirty="0"/>
                        <a:t>-</a:t>
                      </a:r>
                      <a:r>
                        <a:rPr lang="en-US" sz="2000" dirty="0" smtClean="0"/>
                        <a:t>2147483648</a:t>
                      </a:r>
                      <a:r>
                        <a:rPr lang="en-US" sz="2000" baseline="0" dirty="0" smtClean="0"/>
                        <a:t> </a:t>
                      </a:r>
                      <a:r>
                        <a:rPr lang="en-US" sz="2000" dirty="0" smtClean="0"/>
                        <a:t>to </a:t>
                      </a:r>
                      <a:r>
                        <a:rPr lang="en-US" sz="2000" dirty="0"/>
                        <a:t>+2147483647</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4500">
                <a:tc>
                  <a:txBody>
                    <a:bodyPr/>
                    <a:lstStyle/>
                    <a:p>
                      <a:pPr marL="0" marR="0" algn="ctr">
                        <a:lnSpc>
                          <a:spcPct val="115000"/>
                        </a:lnSpc>
                        <a:spcBef>
                          <a:spcPts val="0"/>
                        </a:spcBef>
                        <a:spcAft>
                          <a:spcPts val="0"/>
                        </a:spcAft>
                        <a:tabLst>
                          <a:tab pos="609600" algn="l"/>
                        </a:tabLst>
                      </a:pPr>
                      <a:r>
                        <a:rPr lang="en-US" sz="2000" dirty="0"/>
                        <a:t>Double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dirty="0"/>
                        <a:t>8 byte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609600" algn="l"/>
                        </a:tabLst>
                      </a:pPr>
                      <a:r>
                        <a:rPr lang="en-US" sz="2000" dirty="0"/>
                        <a:t>1.7*10</a:t>
                      </a:r>
                      <a:r>
                        <a:rPr lang="en-US" sz="2000" baseline="30000" dirty="0"/>
                        <a:t>-308</a:t>
                      </a:r>
                      <a:r>
                        <a:rPr lang="en-US" sz="2000" dirty="0"/>
                        <a:t> to 1.7*10</a:t>
                      </a:r>
                      <a:r>
                        <a:rPr lang="en-US" sz="2000" baseline="30000" dirty="0"/>
                        <a:t>+308</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400800"/>
          </a:xfrm>
        </p:spPr>
        <p:txBody>
          <a:bodyPr>
            <a:normAutofit fontScale="85000" lnSpcReduction="10000"/>
          </a:bodyPr>
          <a:lstStyle/>
          <a:p>
            <a:pPr algn="just">
              <a:buNone/>
            </a:pPr>
            <a:r>
              <a:rPr lang="en-US" b="1" u="sng" dirty="0"/>
              <a:t>The </a:t>
            </a:r>
            <a:r>
              <a:rPr lang="en-US" b="1" u="sng" dirty="0" err="1" smtClean="0"/>
              <a:t>printf</a:t>
            </a:r>
            <a:r>
              <a:rPr lang="en-US" b="1" u="sng" dirty="0"/>
              <a:t>() function</a:t>
            </a:r>
          </a:p>
          <a:p>
            <a:pPr algn="just">
              <a:buNone/>
            </a:pPr>
            <a:r>
              <a:rPr lang="en-US" dirty="0"/>
              <a:t>• The </a:t>
            </a:r>
            <a:r>
              <a:rPr lang="en-US" dirty="0" err="1" smtClean="0"/>
              <a:t>printf</a:t>
            </a:r>
            <a:r>
              <a:rPr lang="en-US" dirty="0"/>
              <a:t>() function is used to display information required to the user and </a:t>
            </a:r>
            <a:r>
              <a:rPr lang="en-US" dirty="0" smtClean="0"/>
              <a:t>also prints </a:t>
            </a:r>
            <a:r>
              <a:rPr lang="en-US" dirty="0"/>
              <a:t>the values of the variables. Its syntax can be given </a:t>
            </a:r>
            <a:r>
              <a:rPr lang="en-US" dirty="0" smtClean="0"/>
              <a:t>as </a:t>
            </a:r>
          </a:p>
          <a:p>
            <a:pPr algn="just">
              <a:buNone/>
            </a:pPr>
            <a:r>
              <a:rPr lang="en-US" dirty="0"/>
              <a:t>	</a:t>
            </a:r>
            <a:r>
              <a:rPr lang="en-US" dirty="0" smtClean="0"/>
              <a:t>		</a:t>
            </a:r>
            <a:r>
              <a:rPr lang="en-US" b="1" dirty="0" err="1" smtClean="0"/>
              <a:t>printf</a:t>
            </a:r>
            <a:r>
              <a:rPr lang="en-US" b="1" dirty="0" smtClean="0"/>
              <a:t> </a:t>
            </a:r>
            <a:r>
              <a:rPr lang="en-US" b="1" dirty="0"/>
              <a:t>(“control string”, variable list</a:t>
            </a:r>
            <a:r>
              <a:rPr lang="en-US" b="1" dirty="0" smtClean="0"/>
              <a:t>);</a:t>
            </a:r>
          </a:p>
          <a:p>
            <a:pPr algn="just">
              <a:buNone/>
            </a:pPr>
            <a:r>
              <a:rPr lang="en-US" dirty="0" smtClean="0"/>
              <a:t>• </a:t>
            </a:r>
            <a:r>
              <a:rPr lang="en-US" dirty="0"/>
              <a:t>The parameter control string is a C string that contains the text that has to </a:t>
            </a:r>
            <a:r>
              <a:rPr lang="en-US" dirty="0" smtClean="0"/>
              <a:t>be written </a:t>
            </a:r>
            <a:r>
              <a:rPr lang="en-US" dirty="0"/>
              <a:t>on to the standard output device. Control string is also known as </a:t>
            </a:r>
            <a:r>
              <a:rPr lang="en-US" dirty="0" smtClean="0"/>
              <a:t>format specifies</a:t>
            </a:r>
            <a:r>
              <a:rPr lang="en-US" dirty="0"/>
              <a:t>.</a:t>
            </a:r>
          </a:p>
          <a:p>
            <a:pPr algn="just">
              <a:buNone/>
            </a:pPr>
            <a:r>
              <a:rPr lang="en-US" b="1" i="1" dirty="0" smtClean="0"/>
              <a:t>Format </a:t>
            </a:r>
            <a:r>
              <a:rPr lang="en-US" b="1" i="1" dirty="0" err="1"/>
              <a:t>specifier</a:t>
            </a:r>
            <a:r>
              <a:rPr lang="en-US" b="1" i="1" dirty="0"/>
              <a:t>: indicates the format in which the output will be produced</a:t>
            </a:r>
          </a:p>
          <a:p>
            <a:pPr lvl="1" algn="just">
              <a:buNone/>
            </a:pPr>
            <a:r>
              <a:rPr lang="en-US" dirty="0"/>
              <a:t>%d for integer value</a:t>
            </a:r>
          </a:p>
          <a:p>
            <a:pPr lvl="1" algn="just">
              <a:buNone/>
            </a:pPr>
            <a:r>
              <a:rPr lang="en-US" dirty="0"/>
              <a:t>%f for floating point value</a:t>
            </a:r>
          </a:p>
          <a:p>
            <a:pPr lvl="1" algn="just">
              <a:buNone/>
            </a:pPr>
            <a:r>
              <a:rPr lang="en-US" dirty="0"/>
              <a:t>%c for character</a:t>
            </a:r>
          </a:p>
          <a:p>
            <a:pPr lvl="1" algn="just">
              <a:buNone/>
            </a:pPr>
            <a:r>
              <a:rPr lang="en-US" dirty="0"/>
              <a:t>%s for string</a:t>
            </a:r>
          </a:p>
          <a:p>
            <a:pPr lvl="1" algn="just">
              <a:buNone/>
            </a:pPr>
            <a:r>
              <a:rPr lang="en-US" dirty="0"/>
              <a:t>\n a new-line character </a:t>
            </a:r>
            <a:r>
              <a:rPr lang="en-US" i="1" dirty="0"/>
              <a:t>(escape sequence)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534400" cy="6019800"/>
          </a:xfrm>
        </p:spPr>
        <p:txBody>
          <a:bodyPr>
            <a:normAutofit fontScale="92500" lnSpcReduction="10000"/>
          </a:bodyPr>
          <a:lstStyle/>
          <a:p>
            <a:pPr>
              <a:buNone/>
            </a:pPr>
            <a:r>
              <a:rPr lang="en-US" b="1" u="sng" dirty="0"/>
              <a:t>The </a:t>
            </a:r>
            <a:r>
              <a:rPr lang="en-US" b="1" u="sng" dirty="0" err="1"/>
              <a:t>scanf</a:t>
            </a:r>
            <a:r>
              <a:rPr lang="en-US" b="1" u="sng" dirty="0"/>
              <a:t>() function</a:t>
            </a:r>
          </a:p>
          <a:p>
            <a:pPr algn="just">
              <a:buNone/>
            </a:pPr>
            <a:r>
              <a:rPr lang="en-US" dirty="0"/>
              <a:t>The </a:t>
            </a:r>
            <a:r>
              <a:rPr lang="en-US" dirty="0" err="1"/>
              <a:t>scanf</a:t>
            </a:r>
            <a:r>
              <a:rPr lang="en-US" dirty="0"/>
              <a:t>() is used to read formatted data from </a:t>
            </a:r>
            <a:r>
              <a:rPr lang="en-US" dirty="0" smtClean="0"/>
              <a:t>the keyboard</a:t>
            </a:r>
            <a:r>
              <a:rPr lang="en-US" dirty="0"/>
              <a:t>. The syntax of the </a:t>
            </a:r>
            <a:r>
              <a:rPr lang="en-US" dirty="0" err="1"/>
              <a:t>scanf</a:t>
            </a:r>
            <a:r>
              <a:rPr lang="en-US" dirty="0"/>
              <a:t>() can </a:t>
            </a:r>
            <a:r>
              <a:rPr lang="en-US" dirty="0" smtClean="0"/>
              <a:t>be given </a:t>
            </a:r>
            <a:r>
              <a:rPr lang="en-US" dirty="0"/>
              <a:t>as,</a:t>
            </a:r>
          </a:p>
          <a:p>
            <a:pPr algn="just">
              <a:buNone/>
            </a:pPr>
            <a:r>
              <a:rPr lang="en-US" b="1" dirty="0" smtClean="0"/>
              <a:t>	</a:t>
            </a:r>
            <a:r>
              <a:rPr lang="en-US" b="1" dirty="0" err="1" smtClean="0"/>
              <a:t>scanf</a:t>
            </a:r>
            <a:r>
              <a:rPr lang="en-US" b="1" dirty="0" smtClean="0"/>
              <a:t> </a:t>
            </a:r>
            <a:r>
              <a:rPr lang="en-US" b="1" dirty="0"/>
              <a:t>(“control string”, &amp;arg1, &amp;arg2, </a:t>
            </a:r>
            <a:r>
              <a:rPr lang="en-US" b="1" dirty="0" smtClean="0"/>
              <a:t>…….&amp;</a:t>
            </a:r>
            <a:r>
              <a:rPr lang="en-US" b="1" dirty="0" err="1"/>
              <a:t>argn</a:t>
            </a:r>
            <a:r>
              <a:rPr lang="en-US" b="1" dirty="0"/>
              <a:t>);</a:t>
            </a:r>
          </a:p>
          <a:p>
            <a:pPr algn="just"/>
            <a:r>
              <a:rPr lang="en-US" dirty="0" smtClean="0"/>
              <a:t>The </a:t>
            </a:r>
            <a:r>
              <a:rPr lang="en-US" dirty="0"/>
              <a:t>control string specifies the type and format of the data that has to be obtained </a:t>
            </a:r>
            <a:r>
              <a:rPr lang="en-US" dirty="0" smtClean="0"/>
              <a:t>from the </a:t>
            </a:r>
            <a:r>
              <a:rPr lang="en-US" dirty="0"/>
              <a:t>keyboard and stored in the memory locations pointed by the arguments arg1, arg2</a:t>
            </a:r>
            <a:r>
              <a:rPr lang="en-US" dirty="0" smtClean="0"/>
              <a:t>,…, </a:t>
            </a:r>
            <a:r>
              <a:rPr lang="en-US" dirty="0" err="1" smtClean="0"/>
              <a:t>argn</a:t>
            </a:r>
            <a:r>
              <a:rPr lang="en-US" dirty="0"/>
              <a:t>. Thus also known as format </a:t>
            </a:r>
            <a:r>
              <a:rPr lang="en-US" dirty="0" err="1"/>
              <a:t>specifier</a:t>
            </a:r>
            <a:r>
              <a:rPr lang="en-US" dirty="0" smtClean="0"/>
              <a:t>.</a:t>
            </a:r>
          </a:p>
          <a:p>
            <a:pPr algn="just"/>
            <a:r>
              <a:rPr lang="en-US" dirty="0" smtClean="0"/>
              <a:t> </a:t>
            </a:r>
            <a:r>
              <a:rPr lang="en-US" dirty="0"/>
              <a:t>Type is same as </a:t>
            </a:r>
            <a:r>
              <a:rPr lang="en-US" dirty="0" err="1"/>
              <a:t>specifier</a:t>
            </a:r>
            <a:r>
              <a:rPr lang="en-US" dirty="0"/>
              <a:t> in </a:t>
            </a:r>
            <a:r>
              <a:rPr lang="en-US" dirty="0" err="1"/>
              <a:t>printf</a:t>
            </a:r>
            <a:r>
              <a:rPr lang="en-US" dirty="0" smtClean="0"/>
              <a:t>()· </a:t>
            </a:r>
          </a:p>
          <a:p>
            <a:pPr algn="just"/>
            <a:r>
              <a:rPr lang="en-US" dirty="0" smtClean="0"/>
              <a:t>&amp; </a:t>
            </a:r>
            <a:r>
              <a:rPr lang="en-US" dirty="0"/>
              <a:t>is used to tell the memory location of the variable to </a:t>
            </a:r>
            <a:r>
              <a:rPr lang="en-US" dirty="0" err="1"/>
              <a:t>scanf</a:t>
            </a:r>
            <a:r>
              <a:rPr lang="en-US" dirty="0"/>
              <a:t>() function</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3276600"/>
          </a:xfrm>
        </p:spPr>
        <p:txBody>
          <a:bodyPr>
            <a:normAutofit lnSpcReduction="10000"/>
          </a:bodyPr>
          <a:lstStyle/>
          <a:p>
            <a:pPr>
              <a:buNone/>
            </a:pPr>
            <a:r>
              <a:rPr lang="en-US" sz="2400" b="1" dirty="0" smtClean="0"/>
              <a:t>	</a:t>
            </a:r>
            <a:r>
              <a:rPr lang="en-US" sz="2800" b="1" u="sng" dirty="0" smtClean="0"/>
              <a:t>CONSTANTS</a:t>
            </a:r>
            <a:endParaRPr lang="en-US" sz="2400" b="1" u="sng" dirty="0"/>
          </a:p>
          <a:p>
            <a:pPr algn="just">
              <a:buNone/>
            </a:pPr>
            <a:r>
              <a:rPr lang="en-US" sz="2400" b="1" dirty="0" smtClean="0"/>
              <a:t>	</a:t>
            </a:r>
            <a:r>
              <a:rPr lang="en-US" sz="2800" b="1" dirty="0" smtClean="0"/>
              <a:t>Constants </a:t>
            </a:r>
            <a:r>
              <a:rPr lang="en-US" sz="2800" b="1" dirty="0"/>
              <a:t>in C refer to fixed values that do not change during the execution of a program. C supports two types of constants.</a:t>
            </a:r>
          </a:p>
          <a:p>
            <a:pPr lvl="0" algn="just"/>
            <a:r>
              <a:rPr lang="en-US" sz="2800" b="1" dirty="0"/>
              <a:t>Primary constant</a:t>
            </a:r>
          </a:p>
          <a:p>
            <a:pPr lvl="0" algn="just"/>
            <a:r>
              <a:rPr lang="en-US" sz="2800" b="1" dirty="0"/>
              <a:t>Secondary constant</a:t>
            </a:r>
          </a:p>
          <a:p>
            <a:pPr algn="just">
              <a:buNone/>
            </a:pPr>
            <a:r>
              <a:rPr lang="en-US" sz="2800" b="1" dirty="0"/>
              <a:t>These constant are further categorized as shown-</a:t>
            </a:r>
          </a:p>
          <a:p>
            <a:pPr>
              <a:buNone/>
            </a:pPr>
            <a:endParaRPr lang="en-US" sz="1800" b="1" dirty="0"/>
          </a:p>
        </p:txBody>
      </p:sp>
      <p:grpSp>
        <p:nvGrpSpPr>
          <p:cNvPr id="14" name="Group 13"/>
          <p:cNvGrpSpPr/>
          <p:nvPr/>
        </p:nvGrpSpPr>
        <p:grpSpPr>
          <a:xfrm>
            <a:off x="1219200" y="3200400"/>
            <a:ext cx="6705600" cy="3657600"/>
            <a:chOff x="1066800" y="3048000"/>
            <a:chExt cx="6705600" cy="3657600"/>
          </a:xfrm>
        </p:grpSpPr>
        <p:sp>
          <p:nvSpPr>
            <p:cNvPr id="1029" name="Rectangle 5"/>
            <p:cNvSpPr>
              <a:spLocks noChangeArrowheads="1"/>
            </p:cNvSpPr>
            <p:nvPr/>
          </p:nvSpPr>
          <p:spPr bwMode="auto">
            <a:xfrm>
              <a:off x="3581400" y="3048000"/>
              <a:ext cx="1676400" cy="39578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tx1"/>
                  </a:solidFill>
                  <a:effectLst/>
                  <a:latin typeface="Calibri" pitchFamily="34" charset="0"/>
                  <a:cs typeface="Arial" pitchFamily="34" charset="0"/>
                </a:rPr>
                <a:t>C Constant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1066800" y="4249003"/>
              <a:ext cx="2095500" cy="39578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smtClean="0">
                  <a:ln>
                    <a:noFill/>
                  </a:ln>
                  <a:solidFill>
                    <a:schemeClr val="tx1"/>
                  </a:solidFill>
                  <a:effectLst/>
                  <a:latin typeface="Calibri" pitchFamily="34" charset="0"/>
                  <a:cs typeface="Arial" pitchFamily="34" charset="0"/>
                </a:rPr>
                <a:t>Primary Constant</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5676900" y="4249003"/>
              <a:ext cx="2095500" cy="39578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smtClean="0">
                  <a:ln>
                    <a:noFill/>
                  </a:ln>
                  <a:solidFill>
                    <a:schemeClr val="tx1"/>
                  </a:solidFill>
                  <a:effectLst/>
                  <a:latin typeface="Calibri" pitchFamily="34" charset="0"/>
                  <a:cs typeface="Arial" pitchFamily="34" charset="0"/>
                </a:rPr>
                <a:t>Secondary Constant</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1066800" y="4904096"/>
              <a:ext cx="2095500" cy="114641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b="1" i="0" u="none" strike="noStrike" cap="none" normalizeH="0" baseline="0" dirty="0" smtClean="0">
                  <a:ln>
                    <a:noFill/>
                  </a:ln>
                  <a:solidFill>
                    <a:schemeClr val="tx1"/>
                  </a:solidFill>
                  <a:effectLst/>
                  <a:latin typeface="Calibri" pitchFamily="34" charset="0"/>
                  <a:cs typeface="Arial" pitchFamily="34" charset="0"/>
                </a:rPr>
                <a:t>Integer Constant</a:t>
              </a:r>
            </a:p>
            <a:p>
              <a:pPr marL="0" marR="0" lvl="0" indent="0" algn="ctr" defTabSz="914400" rtl="0" eaLnBrk="1" fontAlgn="base" latinLnBrk="0" hangingPunct="1">
                <a:lnSpc>
                  <a:spcPct val="100000"/>
                </a:lnSpc>
                <a:spcBef>
                  <a:spcPct val="0"/>
                </a:spcBef>
                <a:spcAft>
                  <a:spcPts val="600"/>
                </a:spcAft>
                <a:buClrTx/>
                <a:buSzTx/>
                <a:buFontTx/>
                <a:buNone/>
                <a:tabLst/>
              </a:pPr>
              <a:r>
                <a:rPr kumimoji="0" lang="en-US" b="1" i="0" u="none" strike="noStrike" cap="none" normalizeH="0" baseline="0" dirty="0" smtClean="0">
                  <a:ln>
                    <a:noFill/>
                  </a:ln>
                  <a:solidFill>
                    <a:schemeClr val="tx1"/>
                  </a:solidFill>
                  <a:effectLst/>
                  <a:latin typeface="Calibri" pitchFamily="34" charset="0"/>
                  <a:cs typeface="Arial" pitchFamily="34" charset="0"/>
                </a:rPr>
                <a:t>Real Constant</a:t>
              </a:r>
            </a:p>
            <a:p>
              <a:pPr marL="0" marR="0" lvl="0" indent="0" algn="ctr" defTabSz="914400" rtl="0" eaLnBrk="1" fontAlgn="base" latinLnBrk="0" hangingPunct="1">
                <a:lnSpc>
                  <a:spcPct val="100000"/>
                </a:lnSpc>
                <a:spcBef>
                  <a:spcPct val="0"/>
                </a:spcBef>
                <a:spcAft>
                  <a:spcPts val="600"/>
                </a:spcAft>
                <a:buClrTx/>
                <a:buSzTx/>
                <a:buFontTx/>
                <a:buNone/>
                <a:tabLst/>
              </a:pPr>
              <a:r>
                <a:rPr kumimoji="0" lang="en-US" b="1" i="0" u="none" strike="noStrike" cap="none" normalizeH="0" baseline="0" dirty="0" smtClean="0">
                  <a:ln>
                    <a:noFill/>
                  </a:ln>
                  <a:solidFill>
                    <a:schemeClr val="tx1"/>
                  </a:solidFill>
                  <a:effectLst/>
                  <a:latin typeface="Calibri" pitchFamily="34" charset="0"/>
                  <a:cs typeface="Arial" pitchFamily="34" charset="0"/>
                </a:rPr>
                <a:t>Character Constant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5676900" y="4904096"/>
              <a:ext cx="2095500" cy="180150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b="1" i="0" u="none" strike="noStrike" cap="none" normalizeH="0" baseline="0" smtClean="0">
                  <a:ln>
                    <a:noFill/>
                  </a:ln>
                  <a:solidFill>
                    <a:schemeClr val="tx1"/>
                  </a:solidFill>
                  <a:effectLst/>
                  <a:latin typeface="Calibri" pitchFamily="34" charset="0"/>
                  <a:cs typeface="Arial" pitchFamily="34" charset="0"/>
                </a:rPr>
                <a:t>Array</a:t>
              </a:r>
            </a:p>
            <a:p>
              <a:pPr marL="0" marR="0" lvl="0" indent="0" algn="ctr" defTabSz="914400" rtl="0" eaLnBrk="1" fontAlgn="base" latinLnBrk="0" hangingPunct="1">
                <a:lnSpc>
                  <a:spcPct val="100000"/>
                </a:lnSpc>
                <a:spcBef>
                  <a:spcPct val="0"/>
                </a:spcBef>
                <a:spcAft>
                  <a:spcPts val="600"/>
                </a:spcAft>
                <a:buClrTx/>
                <a:buSzTx/>
                <a:buFontTx/>
                <a:buNone/>
                <a:tabLst/>
              </a:pPr>
              <a:r>
                <a:rPr kumimoji="0" lang="en-US" b="1" i="0" u="none" strike="noStrike" cap="none" normalizeH="0" baseline="0" smtClean="0">
                  <a:ln>
                    <a:noFill/>
                  </a:ln>
                  <a:solidFill>
                    <a:schemeClr val="tx1"/>
                  </a:solidFill>
                  <a:effectLst/>
                  <a:latin typeface="Calibri" pitchFamily="34" charset="0"/>
                  <a:cs typeface="Arial" pitchFamily="34" charset="0"/>
                </a:rPr>
                <a:t>Pointer</a:t>
              </a:r>
            </a:p>
            <a:p>
              <a:pPr marL="0" marR="0" lvl="0" indent="0" algn="ctr" defTabSz="914400" rtl="0" eaLnBrk="1" fontAlgn="base" latinLnBrk="0" hangingPunct="1">
                <a:lnSpc>
                  <a:spcPct val="100000"/>
                </a:lnSpc>
                <a:spcBef>
                  <a:spcPct val="0"/>
                </a:spcBef>
                <a:spcAft>
                  <a:spcPts val="600"/>
                </a:spcAft>
                <a:buClrTx/>
                <a:buSzTx/>
                <a:buFontTx/>
                <a:buNone/>
                <a:tabLst/>
              </a:pPr>
              <a:r>
                <a:rPr kumimoji="0" lang="en-US" b="1" i="0" u="none" strike="noStrike" cap="none" normalizeH="0" baseline="0" smtClean="0">
                  <a:ln>
                    <a:noFill/>
                  </a:ln>
                  <a:solidFill>
                    <a:schemeClr val="tx1"/>
                  </a:solidFill>
                  <a:effectLst/>
                  <a:latin typeface="Calibri" pitchFamily="34" charset="0"/>
                  <a:cs typeface="Arial" pitchFamily="34" charset="0"/>
                </a:rPr>
                <a:t>Structure</a:t>
              </a:r>
            </a:p>
            <a:p>
              <a:pPr marL="0" marR="0" lvl="0" indent="0" algn="ctr" defTabSz="914400" rtl="0" eaLnBrk="1" fontAlgn="base" latinLnBrk="0" hangingPunct="1">
                <a:lnSpc>
                  <a:spcPct val="100000"/>
                </a:lnSpc>
                <a:spcBef>
                  <a:spcPct val="0"/>
                </a:spcBef>
                <a:spcAft>
                  <a:spcPts val="600"/>
                </a:spcAft>
                <a:buClrTx/>
                <a:buSzTx/>
                <a:buFontTx/>
                <a:buNone/>
                <a:tabLst/>
              </a:pPr>
              <a:r>
                <a:rPr kumimoji="0" lang="en-US" b="1" i="0" u="none" strike="noStrike" cap="none" normalizeH="0" baseline="0" smtClean="0">
                  <a:ln>
                    <a:noFill/>
                  </a:ln>
                  <a:solidFill>
                    <a:schemeClr val="tx1"/>
                  </a:solidFill>
                  <a:effectLst/>
                  <a:latin typeface="Calibri" pitchFamily="34" charset="0"/>
                  <a:cs typeface="Arial" pitchFamily="34" charset="0"/>
                </a:rPr>
                <a:t>Union</a:t>
              </a:r>
            </a:p>
            <a:p>
              <a:pPr marL="0" marR="0" lvl="0" indent="0" algn="ctr" defTabSz="914400" rtl="0" eaLnBrk="1" fontAlgn="base" latinLnBrk="0" hangingPunct="1">
                <a:lnSpc>
                  <a:spcPct val="100000"/>
                </a:lnSpc>
                <a:spcBef>
                  <a:spcPct val="0"/>
                </a:spcBef>
                <a:spcAft>
                  <a:spcPts val="600"/>
                </a:spcAft>
                <a:buClrTx/>
                <a:buSzTx/>
                <a:buFontTx/>
                <a:buNone/>
                <a:tabLst/>
              </a:pPr>
              <a:r>
                <a:rPr kumimoji="0" lang="en-US" b="1" i="0" u="none" strike="noStrike" cap="none" normalizeH="0" baseline="0" smtClean="0">
                  <a:ln>
                    <a:noFill/>
                  </a:ln>
                  <a:solidFill>
                    <a:schemeClr val="tx1"/>
                  </a:solidFill>
                  <a:effectLst/>
                  <a:latin typeface="Calibri" pitchFamily="34" charset="0"/>
                  <a:cs typeface="Arial" pitchFamily="34" charset="0"/>
                </a:rPr>
                <a:t>Enum Etc</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cxnSp>
          <p:nvCxnSpPr>
            <p:cNvPr id="1034" name="AutoShape 10"/>
            <p:cNvCxnSpPr>
              <a:cxnSpLocks noChangeShapeType="1"/>
            </p:cNvCxnSpPr>
            <p:nvPr/>
          </p:nvCxnSpPr>
          <p:spPr bwMode="auto">
            <a:xfrm>
              <a:off x="4419600" y="3443785"/>
              <a:ext cx="0" cy="491319"/>
            </a:xfrm>
            <a:prstGeom prst="straightConnector1">
              <a:avLst/>
            </a:prstGeom>
            <a:ln>
              <a:headEnd/>
              <a:tailEnd type="triangle" w="med" len="med"/>
            </a:ln>
          </p:spPr>
          <p:style>
            <a:lnRef idx="2">
              <a:schemeClr val="dk1"/>
            </a:lnRef>
            <a:fillRef idx="1">
              <a:schemeClr val="lt1"/>
            </a:fillRef>
            <a:effectRef idx="0">
              <a:schemeClr val="dk1"/>
            </a:effectRef>
            <a:fontRef idx="minor">
              <a:schemeClr val="dk1"/>
            </a:fontRef>
          </p:style>
        </p:cxnSp>
        <p:cxnSp>
          <p:nvCxnSpPr>
            <p:cNvPr id="1035" name="AutoShape 11"/>
            <p:cNvCxnSpPr>
              <a:cxnSpLocks noChangeShapeType="1"/>
            </p:cNvCxnSpPr>
            <p:nvPr/>
          </p:nvCxnSpPr>
          <p:spPr bwMode="auto">
            <a:xfrm>
              <a:off x="2114550" y="3935104"/>
              <a:ext cx="0" cy="313899"/>
            </a:xfrm>
            <a:prstGeom prst="straightConnector1">
              <a:avLst/>
            </a:prstGeom>
            <a:ln>
              <a:headEnd/>
              <a:tailEnd type="triangle" w="med" len="med"/>
            </a:ln>
          </p:spPr>
          <p:style>
            <a:lnRef idx="2">
              <a:schemeClr val="dk1"/>
            </a:lnRef>
            <a:fillRef idx="1">
              <a:schemeClr val="lt1"/>
            </a:fillRef>
            <a:effectRef idx="0">
              <a:schemeClr val="dk1"/>
            </a:effectRef>
            <a:fontRef idx="minor">
              <a:schemeClr val="dk1"/>
            </a:fontRef>
          </p:style>
        </p:cxnSp>
        <p:cxnSp>
          <p:nvCxnSpPr>
            <p:cNvPr id="1036" name="AutoShape 12"/>
            <p:cNvCxnSpPr>
              <a:cxnSpLocks noChangeShapeType="1"/>
            </p:cNvCxnSpPr>
            <p:nvPr/>
          </p:nvCxnSpPr>
          <p:spPr bwMode="auto">
            <a:xfrm>
              <a:off x="6724650" y="3976048"/>
              <a:ext cx="0" cy="313899"/>
            </a:xfrm>
            <a:prstGeom prst="straightConnector1">
              <a:avLst/>
            </a:prstGeom>
            <a:ln>
              <a:headEnd/>
              <a:tailEnd type="triangle" w="med" len="med"/>
            </a:ln>
          </p:spPr>
          <p:style>
            <a:lnRef idx="2">
              <a:schemeClr val="dk1"/>
            </a:lnRef>
            <a:fillRef idx="1">
              <a:schemeClr val="lt1"/>
            </a:fillRef>
            <a:effectRef idx="0">
              <a:schemeClr val="dk1"/>
            </a:effectRef>
            <a:fontRef idx="minor">
              <a:schemeClr val="dk1"/>
            </a:fontRef>
          </p:style>
        </p:cxnSp>
        <p:cxnSp>
          <p:nvCxnSpPr>
            <p:cNvPr id="1037" name="AutoShape 13"/>
            <p:cNvCxnSpPr>
              <a:cxnSpLocks noChangeShapeType="1"/>
            </p:cNvCxnSpPr>
            <p:nvPr/>
          </p:nvCxnSpPr>
          <p:spPr bwMode="auto">
            <a:xfrm>
              <a:off x="2114550" y="4644788"/>
              <a:ext cx="0" cy="313899"/>
            </a:xfrm>
            <a:prstGeom prst="straightConnector1">
              <a:avLst/>
            </a:prstGeom>
            <a:ln>
              <a:headEnd/>
              <a:tailEnd type="triangle" w="med" len="med"/>
            </a:ln>
          </p:spPr>
          <p:style>
            <a:lnRef idx="2">
              <a:schemeClr val="dk1"/>
            </a:lnRef>
            <a:fillRef idx="1">
              <a:schemeClr val="lt1"/>
            </a:fillRef>
            <a:effectRef idx="0">
              <a:schemeClr val="dk1"/>
            </a:effectRef>
            <a:fontRef idx="minor">
              <a:schemeClr val="dk1"/>
            </a:fontRef>
          </p:style>
        </p:cxnSp>
        <p:cxnSp>
          <p:nvCxnSpPr>
            <p:cNvPr id="1038" name="AutoShape 14"/>
            <p:cNvCxnSpPr>
              <a:cxnSpLocks noChangeShapeType="1"/>
            </p:cNvCxnSpPr>
            <p:nvPr/>
          </p:nvCxnSpPr>
          <p:spPr bwMode="auto">
            <a:xfrm>
              <a:off x="6724650" y="4644788"/>
              <a:ext cx="0" cy="313899"/>
            </a:xfrm>
            <a:prstGeom prst="straightConnector1">
              <a:avLst/>
            </a:prstGeom>
            <a:ln>
              <a:headEnd/>
              <a:tailEnd type="triangle" w="med" len="med"/>
            </a:ln>
          </p:spPr>
          <p:style>
            <a:lnRef idx="2">
              <a:schemeClr val="dk1"/>
            </a:lnRef>
            <a:fillRef idx="1">
              <a:schemeClr val="lt1"/>
            </a:fillRef>
            <a:effectRef idx="0">
              <a:schemeClr val="dk1"/>
            </a:effectRef>
            <a:fontRef idx="minor">
              <a:schemeClr val="dk1"/>
            </a:fontRef>
          </p:style>
        </p:cxnSp>
        <p:cxnSp>
          <p:nvCxnSpPr>
            <p:cNvPr id="1039" name="AutoShape 15"/>
            <p:cNvCxnSpPr>
              <a:cxnSpLocks noChangeShapeType="1"/>
            </p:cNvCxnSpPr>
            <p:nvPr/>
          </p:nvCxnSpPr>
          <p:spPr bwMode="auto">
            <a:xfrm>
              <a:off x="2114550" y="3935104"/>
              <a:ext cx="4610100" cy="0"/>
            </a:xfrm>
            <a:prstGeom prst="straightConnector1">
              <a:avLst/>
            </a:prstGeom>
            <a:ln>
              <a:headEnd/>
              <a:tailEnd/>
            </a:ln>
          </p:spPr>
          <p:style>
            <a:lnRef idx="2">
              <a:schemeClr val="dk1"/>
            </a:lnRef>
            <a:fillRef idx="1">
              <a:schemeClr val="lt1"/>
            </a:fillRef>
            <a:effectRef idx="0">
              <a:schemeClr val="dk1"/>
            </a:effectRef>
            <a:fontRef idx="minor">
              <a:schemeClr val="dk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0"/>
            <a:r>
              <a:rPr lang="en-US" b="1" dirty="0"/>
              <a:t>Rules to construct integer constant</a:t>
            </a:r>
            <a:endParaRPr lang="en-US" sz="2800" dirty="0"/>
          </a:p>
          <a:p>
            <a:pPr lvl="1"/>
            <a:r>
              <a:rPr lang="en-US" dirty="0"/>
              <a:t>An integer constant must have at least one digit</a:t>
            </a:r>
            <a:endParaRPr lang="en-US" sz="2400" dirty="0"/>
          </a:p>
          <a:p>
            <a:pPr lvl="1"/>
            <a:r>
              <a:rPr lang="en-US" dirty="0"/>
              <a:t>It must not have a decimal point</a:t>
            </a:r>
            <a:endParaRPr lang="en-US" sz="2400" dirty="0"/>
          </a:p>
          <a:p>
            <a:pPr lvl="1"/>
            <a:r>
              <a:rPr lang="en-US" dirty="0"/>
              <a:t>It can be either positive or negative</a:t>
            </a:r>
            <a:endParaRPr lang="en-US" sz="2400" dirty="0"/>
          </a:p>
          <a:p>
            <a:pPr lvl="1"/>
            <a:r>
              <a:rPr lang="en-US" dirty="0"/>
              <a:t>If no sign precedes an integer constant, it is assumed to be positive</a:t>
            </a:r>
            <a:endParaRPr lang="en-US" sz="2400" dirty="0"/>
          </a:p>
          <a:p>
            <a:pPr lvl="1"/>
            <a:r>
              <a:rPr lang="en-US" dirty="0"/>
              <a:t>No commas or blanks are allowed within an integer constant</a:t>
            </a:r>
            <a:endParaRPr lang="en-US" sz="2400" dirty="0"/>
          </a:p>
          <a:p>
            <a:pPr lvl="1"/>
            <a:r>
              <a:rPr lang="en-US" dirty="0"/>
              <a:t>The allowable range for integer is -32768 to 32767</a:t>
            </a:r>
            <a:endParaRPr lang="en-US" sz="2400"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324600"/>
          </a:xfrm>
        </p:spPr>
        <p:txBody>
          <a:bodyPr>
            <a:normAutofit lnSpcReduction="10000"/>
          </a:bodyPr>
          <a:lstStyle/>
          <a:p>
            <a:pPr lvl="0"/>
            <a:r>
              <a:rPr lang="en-US" b="1" dirty="0"/>
              <a:t>Rules to construct real constants</a:t>
            </a:r>
            <a:endParaRPr lang="en-US" sz="2800" dirty="0"/>
          </a:p>
          <a:p>
            <a:pPr lvl="1"/>
            <a:r>
              <a:rPr lang="en-US" dirty="0"/>
              <a:t>A real constant must have at least one digit</a:t>
            </a:r>
            <a:endParaRPr lang="en-US" sz="2400" dirty="0"/>
          </a:p>
          <a:p>
            <a:pPr lvl="1"/>
            <a:r>
              <a:rPr lang="en-US" dirty="0"/>
              <a:t>It must have a decimal point</a:t>
            </a:r>
            <a:endParaRPr lang="en-US" sz="2400" dirty="0"/>
          </a:p>
          <a:p>
            <a:pPr lvl="1"/>
            <a:r>
              <a:rPr lang="en-US" dirty="0"/>
              <a:t>It could be either positive or negative </a:t>
            </a:r>
            <a:endParaRPr lang="en-US" sz="2400" dirty="0"/>
          </a:p>
          <a:p>
            <a:pPr lvl="1"/>
            <a:r>
              <a:rPr lang="en-US" dirty="0"/>
              <a:t>Default sign is positive</a:t>
            </a:r>
            <a:endParaRPr lang="en-US" sz="2400" dirty="0"/>
          </a:p>
          <a:p>
            <a:pPr lvl="1"/>
            <a:r>
              <a:rPr lang="en-US" dirty="0"/>
              <a:t>No commas or blanks are allowed within a real </a:t>
            </a:r>
            <a:r>
              <a:rPr lang="en-US" dirty="0" smtClean="0"/>
              <a:t>constant</a:t>
            </a:r>
          </a:p>
          <a:p>
            <a:pPr lvl="0"/>
            <a:r>
              <a:rPr lang="en-US" b="1" dirty="0"/>
              <a:t>Rules to construct character constant</a:t>
            </a:r>
            <a:endParaRPr lang="en-US" sz="2800" dirty="0"/>
          </a:p>
          <a:p>
            <a:pPr lvl="1" algn="just"/>
            <a:r>
              <a:rPr lang="en-US" dirty="0"/>
              <a:t>A character constant is a single alphabet, a single digit or a single special symbol enclosed within single inverted commas. Both the inverted commas should point to the left. For example ‘A’</a:t>
            </a:r>
            <a:endParaRPr lang="en-US" sz="2400" dirty="0"/>
          </a:p>
          <a:p>
            <a:pPr lvl="1" algn="just"/>
            <a:r>
              <a:rPr lang="en-US" dirty="0"/>
              <a:t>The maximum length of a character constant can be 1 character</a:t>
            </a:r>
            <a:endParaRPr lang="en-US" sz="2400" dirty="0"/>
          </a:p>
          <a:p>
            <a:pPr lvl="1"/>
            <a:endParaRPr lang="en-US" sz="2400"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553200"/>
          </a:xfrm>
        </p:spPr>
        <p:txBody>
          <a:bodyPr>
            <a:normAutofit fontScale="85000" lnSpcReduction="20000"/>
          </a:bodyPr>
          <a:lstStyle/>
          <a:p>
            <a:pPr>
              <a:buNone/>
            </a:pPr>
            <a:r>
              <a:rPr lang="en-US" b="1" dirty="0" smtClean="0"/>
              <a:t>	</a:t>
            </a:r>
            <a:r>
              <a:rPr lang="en-US" b="1" u="sng" dirty="0" smtClean="0"/>
              <a:t>VARAIBLES</a:t>
            </a:r>
            <a:endParaRPr lang="en-US" u="sng" dirty="0"/>
          </a:p>
          <a:p>
            <a:pPr algn="just"/>
            <a:r>
              <a:rPr lang="en-US" sz="3900" dirty="0"/>
              <a:t>A variable is an identifier that denotes a storage location used to store a data value. A variable is a data name that may be used to store a data value. A variable may take different values at different times during execution of program. Or a variable is an entity that may vary during program execution. Variable names are names given to locations in </a:t>
            </a:r>
            <a:r>
              <a:rPr lang="en-US" sz="3900" dirty="0" smtClean="0"/>
              <a:t>memory</a:t>
            </a:r>
          </a:p>
          <a:p>
            <a:pPr>
              <a:buNone/>
            </a:pPr>
            <a:r>
              <a:rPr lang="en-US" b="1" dirty="0" smtClean="0"/>
              <a:t>	</a:t>
            </a:r>
          </a:p>
          <a:p>
            <a:pPr>
              <a:buNone/>
            </a:pPr>
            <a:r>
              <a:rPr lang="en-US" b="1" u="sng" dirty="0" smtClean="0"/>
              <a:t>RULES </a:t>
            </a:r>
            <a:r>
              <a:rPr lang="en-US" b="1" u="sng" dirty="0"/>
              <a:t>FOR CONSTRUCTING VARIABLES NAMES</a:t>
            </a:r>
            <a:endParaRPr lang="en-US" u="sng" dirty="0"/>
          </a:p>
          <a:p>
            <a:pPr lvl="0" algn="just"/>
            <a:r>
              <a:rPr lang="en-US" sz="3900" dirty="0"/>
              <a:t>A variable name is any combination of 1 to 31 alphabets, digits or underscores. (Some compilers allow variables names whose length could be up to 247 character)</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400800"/>
          </a:xfrm>
        </p:spPr>
        <p:txBody>
          <a:bodyPr>
            <a:normAutofit fontScale="92500" lnSpcReduction="20000"/>
          </a:bodyPr>
          <a:lstStyle/>
          <a:p>
            <a:pPr algn="just"/>
            <a:r>
              <a:rPr lang="en-US" dirty="0" smtClean="0"/>
              <a:t>The first character in the variable name must be an alphabet or underscore</a:t>
            </a:r>
          </a:p>
          <a:p>
            <a:pPr lvl="0" algn="just"/>
            <a:r>
              <a:rPr lang="en-US" dirty="0" smtClean="0"/>
              <a:t>No commas or blanks are allowed within a variable name</a:t>
            </a:r>
          </a:p>
          <a:p>
            <a:pPr lvl="0" algn="just"/>
            <a:r>
              <a:rPr lang="en-US" dirty="0" smtClean="0"/>
              <a:t>No special symbol other the underscore can be used in a variable name.</a:t>
            </a:r>
          </a:p>
          <a:p>
            <a:pPr lvl="0" algn="just"/>
            <a:r>
              <a:rPr lang="en-US" dirty="0" smtClean="0"/>
              <a:t>Variables </a:t>
            </a:r>
            <a:r>
              <a:rPr lang="en-US" dirty="0"/>
              <a:t>can be declared in three places: inside functions, in the definition of </a:t>
            </a:r>
            <a:r>
              <a:rPr lang="en-US" dirty="0" smtClean="0"/>
              <a:t>function parameters</a:t>
            </a:r>
            <a:r>
              <a:rPr lang="en-US" dirty="0"/>
              <a:t>, and outside of all functions. These positions correspond </a:t>
            </a:r>
            <a:r>
              <a:rPr lang="en-US" dirty="0" smtClean="0"/>
              <a:t>to</a:t>
            </a:r>
          </a:p>
          <a:p>
            <a:pPr lvl="2" algn="just"/>
            <a:r>
              <a:rPr lang="en-US" dirty="0" smtClean="0"/>
              <a:t> </a:t>
            </a:r>
            <a:r>
              <a:rPr lang="en-US" sz="3500" dirty="0"/>
              <a:t>local </a:t>
            </a:r>
            <a:r>
              <a:rPr lang="en-US" sz="3500" dirty="0" smtClean="0"/>
              <a:t>variables, </a:t>
            </a:r>
          </a:p>
          <a:p>
            <a:pPr lvl="2" algn="just"/>
            <a:r>
              <a:rPr lang="en-US" sz="3500" dirty="0" smtClean="0"/>
              <a:t>formal parameters</a:t>
            </a:r>
          </a:p>
          <a:p>
            <a:pPr lvl="2" algn="just"/>
            <a:r>
              <a:rPr lang="en-US" sz="3500" dirty="0" smtClean="0"/>
              <a:t>global </a:t>
            </a:r>
            <a:r>
              <a:rPr lang="en-US" sz="3500" dirty="0"/>
              <a:t>variables, respectively</a:t>
            </a:r>
            <a:r>
              <a:rPr lang="en-US" sz="3500" dirty="0" smtClean="0"/>
              <a:t>.</a:t>
            </a:r>
          </a:p>
          <a:p>
            <a:pPr algn="just">
              <a:buNone/>
            </a:pPr>
            <a:endParaRPr lang="en-US" dirty="0"/>
          </a:p>
          <a:p>
            <a:pPr algn="just">
              <a:buNone/>
            </a:pPr>
            <a:r>
              <a:rPr lang="en-US" b="1" i="1"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5943600"/>
          </a:xfrm>
        </p:spPr>
        <p:txBody>
          <a:bodyPr>
            <a:normAutofit fontScale="92500"/>
          </a:bodyPr>
          <a:lstStyle/>
          <a:p>
            <a:pPr algn="just">
              <a:buNone/>
            </a:pPr>
            <a:r>
              <a:rPr lang="en-US" b="1" i="1" dirty="0" smtClean="0"/>
              <a:t>Local Variables</a:t>
            </a:r>
          </a:p>
          <a:p>
            <a:pPr algn="just">
              <a:buNone/>
            </a:pPr>
            <a:r>
              <a:rPr lang="en-US" dirty="0" smtClean="0"/>
              <a:t>	Variables that are declared inside a function are called </a:t>
            </a:r>
            <a:r>
              <a:rPr lang="en-US" i="1" dirty="0" smtClean="0"/>
              <a:t>local variables. Local variables </a:t>
            </a:r>
            <a:r>
              <a:rPr lang="en-US" dirty="0" smtClean="0"/>
              <a:t>can be used only by statements that are inside the block in which the variables are declared. In other words, local variables are not known outside their own code block. Remember, a block of code begins with an opening curly brace and terminates with a closing curly brace. Local variables exist only while the block of code in which they are declared is executing. That is, a local variable is created upon entry into its block and destroyed upon exit.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800"/>
          </a:xfrm>
        </p:spPr>
        <p:txBody>
          <a:bodyPr>
            <a:noAutofit/>
          </a:bodyPr>
          <a:lstStyle/>
          <a:p>
            <a:pPr algn="just">
              <a:buNone/>
            </a:pPr>
            <a:r>
              <a:rPr lang="en-US" sz="2800" b="1" i="1" dirty="0" smtClean="0"/>
              <a:t>Formal Parameters</a:t>
            </a:r>
          </a:p>
          <a:p>
            <a:pPr algn="just"/>
            <a:r>
              <a:rPr lang="en-US" sz="2800" dirty="0" smtClean="0"/>
              <a:t>If a function is to use arguments, it must declare variables that will accept the values of the arguments. These variables are called the </a:t>
            </a:r>
            <a:r>
              <a:rPr lang="en-US" sz="2800" i="1" dirty="0" smtClean="0"/>
              <a:t>formal parameters of the function. They </a:t>
            </a:r>
            <a:r>
              <a:rPr lang="en-US" sz="2800" dirty="0" smtClean="0"/>
              <a:t>behave like any other local variables inside the function</a:t>
            </a:r>
          </a:p>
          <a:p>
            <a:pPr algn="just">
              <a:buNone/>
            </a:pPr>
            <a:r>
              <a:rPr lang="en-US" sz="2800" b="1" i="1" dirty="0" smtClean="0"/>
              <a:t>Global Variables</a:t>
            </a:r>
          </a:p>
          <a:p>
            <a:pPr algn="just"/>
            <a:r>
              <a:rPr lang="en-US" sz="2800" dirty="0" smtClean="0"/>
              <a:t>Unlike local variables, </a:t>
            </a:r>
            <a:r>
              <a:rPr lang="en-US" sz="2800" i="1" dirty="0" smtClean="0"/>
              <a:t>global variables are known throughout the program and may be </a:t>
            </a:r>
            <a:r>
              <a:rPr lang="en-US" sz="2800" dirty="0" smtClean="0"/>
              <a:t>used by any piece of code. Also, they will hold their value throughout the program‘s execution. You create global variables by declaring them outside of any function. Any expression may access them, regardless of what block of code that expression is in. </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5800" y="304800"/>
            <a:ext cx="4419600" cy="6324600"/>
          </a:xfrm>
        </p:spPr>
        <p:style>
          <a:lnRef idx="2">
            <a:schemeClr val="dk1"/>
          </a:lnRef>
          <a:fillRef idx="1">
            <a:schemeClr val="lt1"/>
          </a:fillRef>
          <a:effectRef idx="0">
            <a:schemeClr val="dk1"/>
          </a:effectRef>
          <a:fontRef idx="minor">
            <a:schemeClr val="dk1"/>
          </a:fontRef>
        </p:style>
        <p:txBody>
          <a:bodyPr>
            <a:normAutofit lnSpcReduction="10000"/>
          </a:bodyPr>
          <a:lstStyle/>
          <a:p>
            <a:pPr>
              <a:buNone/>
            </a:pPr>
            <a:r>
              <a:rPr lang="en-US" dirty="0" smtClean="0"/>
              <a:t>#include&lt;</a:t>
            </a:r>
            <a:r>
              <a:rPr lang="en-US" dirty="0" err="1" smtClean="0"/>
              <a:t>stdio.h</a:t>
            </a:r>
            <a:r>
              <a:rPr lang="en-US" dirty="0"/>
              <a:t>&gt;</a:t>
            </a:r>
          </a:p>
          <a:p>
            <a:pPr>
              <a:buNone/>
            </a:pPr>
            <a:r>
              <a:rPr lang="en-US" dirty="0"/>
              <a:t>#include&lt;</a:t>
            </a:r>
            <a:r>
              <a:rPr lang="en-US" dirty="0" err="1"/>
              <a:t>conio.h</a:t>
            </a:r>
            <a:r>
              <a:rPr lang="en-US" dirty="0"/>
              <a:t>&gt;</a:t>
            </a:r>
          </a:p>
          <a:p>
            <a:pPr lvl="1">
              <a:buNone/>
            </a:pPr>
            <a:r>
              <a:rPr lang="en-US" dirty="0" err="1"/>
              <a:t>int</a:t>
            </a:r>
            <a:r>
              <a:rPr lang="en-US" dirty="0"/>
              <a:t> sum;</a:t>
            </a:r>
          </a:p>
          <a:p>
            <a:pPr lvl="1">
              <a:buNone/>
            </a:pPr>
            <a:r>
              <a:rPr lang="en-US" dirty="0"/>
              <a:t>void main()</a:t>
            </a:r>
          </a:p>
          <a:p>
            <a:pPr lvl="1">
              <a:buNone/>
            </a:pPr>
            <a:r>
              <a:rPr lang="en-US" dirty="0"/>
              <a:t>{</a:t>
            </a:r>
          </a:p>
          <a:p>
            <a:pPr lvl="1">
              <a:buNone/>
            </a:pPr>
            <a:r>
              <a:rPr lang="en-US" dirty="0" err="1"/>
              <a:t>int</a:t>
            </a:r>
            <a:r>
              <a:rPr lang="en-US" dirty="0"/>
              <a:t> </a:t>
            </a:r>
            <a:r>
              <a:rPr lang="en-US" dirty="0" smtClean="0"/>
              <a:t>a=10,b=20;</a:t>
            </a:r>
            <a:endParaRPr lang="pt-BR" b="1" i="1" dirty="0"/>
          </a:p>
          <a:p>
            <a:pPr lvl="1">
              <a:buNone/>
            </a:pPr>
            <a:r>
              <a:rPr lang="en-US" dirty="0" err="1"/>
              <a:t>clrscr</a:t>
            </a:r>
            <a:r>
              <a:rPr lang="en-US" dirty="0"/>
              <a:t>();</a:t>
            </a:r>
          </a:p>
          <a:p>
            <a:pPr lvl="1">
              <a:buNone/>
            </a:pPr>
            <a:r>
              <a:rPr lang="en-US" dirty="0"/>
              <a:t>sum=</a:t>
            </a:r>
            <a:r>
              <a:rPr lang="en-US" dirty="0" err="1"/>
              <a:t>a+b</a:t>
            </a:r>
            <a:r>
              <a:rPr lang="en-US" dirty="0"/>
              <a:t>;</a:t>
            </a:r>
          </a:p>
          <a:p>
            <a:pPr lvl="1">
              <a:buNone/>
            </a:pPr>
            <a:r>
              <a:rPr lang="en-US" dirty="0" err="1"/>
              <a:t>printf</a:t>
            </a:r>
            <a:r>
              <a:rPr lang="en-US" dirty="0"/>
              <a:t>(“%</a:t>
            </a:r>
            <a:r>
              <a:rPr lang="en-US" dirty="0" err="1"/>
              <a:t>d”,sum</a:t>
            </a:r>
            <a:r>
              <a:rPr lang="en-US" dirty="0"/>
              <a:t>);</a:t>
            </a:r>
          </a:p>
          <a:p>
            <a:pPr lvl="1">
              <a:buNone/>
            </a:pPr>
            <a:r>
              <a:rPr lang="en-US" dirty="0" err="1"/>
              <a:t>getch</a:t>
            </a:r>
            <a:r>
              <a:rPr lang="en-US" dirty="0"/>
              <a:t>();</a:t>
            </a:r>
          </a:p>
          <a:p>
            <a:pPr lvl="1">
              <a:buNone/>
            </a:pPr>
            <a:r>
              <a:rPr lang="en-US" dirty="0"/>
              <a:t>}</a:t>
            </a:r>
          </a:p>
          <a:p>
            <a:pPr lvl="1">
              <a:buNone/>
            </a:pPr>
            <a:r>
              <a:rPr lang="en-US" dirty="0"/>
              <a:t>Here sum is global variable.</a:t>
            </a:r>
          </a:p>
        </p:txBody>
      </p:sp>
      <p:sp>
        <p:nvSpPr>
          <p:cNvPr id="4" name="TextBox 3"/>
          <p:cNvSpPr txBox="1"/>
          <p:nvPr/>
        </p:nvSpPr>
        <p:spPr>
          <a:xfrm>
            <a:off x="228600" y="304800"/>
            <a:ext cx="4114800" cy="5909310"/>
          </a:xfrm>
          <a:prstGeom prst="rect">
            <a:avLst/>
          </a:prstGeom>
          <a:noFill/>
        </p:spPr>
        <p:txBody>
          <a:bodyPr wrap="square" rtlCol="0">
            <a:spAutoFit/>
          </a:bodyPr>
          <a:lstStyle/>
          <a:p>
            <a:pPr algn="just"/>
            <a:r>
              <a:rPr lang="en-US" sz="2800" dirty="0" smtClean="0"/>
              <a:t>In the following program, the variable </a:t>
            </a:r>
            <a:r>
              <a:rPr lang="en-US" sz="2800" b="1" dirty="0" smtClean="0"/>
              <a:t>sum has been declared outside of all functions. </a:t>
            </a:r>
            <a:r>
              <a:rPr lang="en-US" sz="2800" dirty="0" smtClean="0"/>
              <a:t>Although its declaration occurs before the </a:t>
            </a:r>
            <a:r>
              <a:rPr lang="en-US" sz="2800" b="1" dirty="0" smtClean="0"/>
              <a:t>main( ) function, you could have placed it </a:t>
            </a:r>
            <a:r>
              <a:rPr lang="en-US" sz="2800" dirty="0" smtClean="0"/>
              <a:t>anywhere before its first use as long as it was not in a function. However, it is usually best to declare global variables at the top of the program.</a:t>
            </a:r>
          </a:p>
          <a:p>
            <a:pPr>
              <a:buNone/>
            </a:pP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614</Words>
  <Application>Microsoft Office PowerPoint</Application>
  <PresentationFormat>On-screen Show (4:3)</PresentationFormat>
  <Paragraphs>102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Lecture-2</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dc:title>
  <dc:creator>hp</dc:creator>
  <cp:lastModifiedBy>Leena Gupta</cp:lastModifiedBy>
  <cp:revision>11</cp:revision>
  <dcterms:created xsi:type="dcterms:W3CDTF">2013-07-10T04:37:56Z</dcterms:created>
  <dcterms:modified xsi:type="dcterms:W3CDTF">2022-10-08T05:53:19Z</dcterms:modified>
</cp:coreProperties>
</file>